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035" r:id="rId1"/>
  </p:sldMasterIdLst>
  <p:notesMasterIdLst>
    <p:notesMasterId r:id="rId24"/>
  </p:notesMasterIdLst>
  <p:sldIdLst>
    <p:sldId id="256" r:id="rId2"/>
    <p:sldId id="257" r:id="rId3"/>
    <p:sldId id="280" r:id="rId4"/>
    <p:sldId id="278" r:id="rId5"/>
    <p:sldId id="281" r:id="rId6"/>
    <p:sldId id="275" r:id="rId7"/>
    <p:sldId id="282" r:id="rId8"/>
    <p:sldId id="283" r:id="rId9"/>
    <p:sldId id="284" r:id="rId10"/>
    <p:sldId id="285" r:id="rId11"/>
    <p:sldId id="286" r:id="rId12"/>
    <p:sldId id="287" r:id="rId13"/>
    <p:sldId id="288" r:id="rId14"/>
    <p:sldId id="289" r:id="rId15"/>
    <p:sldId id="292" r:id="rId16"/>
    <p:sldId id="290" r:id="rId17"/>
    <p:sldId id="258" r:id="rId18"/>
    <p:sldId id="269" r:id="rId19"/>
    <p:sldId id="271" r:id="rId20"/>
    <p:sldId id="273" r:id="rId21"/>
    <p:sldId id="279"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CB1A70-E04F-4854-94BE-A2638B70E8BC}">
  <a:tblStyle styleId="{F3CB1A70-E04F-4854-94BE-A2638B70E8BC}"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20000"/>
            </a:schemeClr>
          </a:solidFill>
        </a:fill>
      </a:tcStyle>
    </a:band1H>
    <a:band2H>
      <a:tcTxStyle/>
      <a:tcStyle>
        <a:tcBdr/>
      </a:tcStyle>
    </a:band2H>
    <a:band1V>
      <a:tcTxStyle/>
      <a:tcStyle>
        <a:tcBdr/>
        <a:fill>
          <a:solidFill>
            <a:schemeClr val="accent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4A2801-E692-41A6-936F-3D1549D1022B}"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E19E8B9D-D7E2-4CF2-B2FA-76CF71DD3053}">
      <dgm:prSet/>
      <dgm:spPr/>
      <dgm:t>
        <a:bodyPr/>
        <a:lstStyle/>
        <a:p>
          <a:pPr rtl="0"/>
          <a:r>
            <a:rPr lang="en-IN" dirty="0" smtClean="0">
              <a:latin typeface="Arial Black" panose="020B0A04020102020204" pitchFamily="34" charset="0"/>
            </a:rPr>
            <a:t>User Traffic </a:t>
          </a:r>
          <a:br>
            <a:rPr lang="en-IN" dirty="0" smtClean="0">
              <a:latin typeface="Arial Black" panose="020B0A04020102020204" pitchFamily="34" charset="0"/>
            </a:rPr>
          </a:br>
          <a:r>
            <a:rPr lang="en-IN" dirty="0" smtClean="0">
              <a:latin typeface="Arial Black" panose="020B0A04020102020204" pitchFamily="34" charset="0"/>
            </a:rPr>
            <a:t>( Platform ) </a:t>
          </a:r>
          <a:endParaRPr lang="en-IN" dirty="0">
            <a:latin typeface="Arial Black" panose="020B0A04020102020204" pitchFamily="34" charset="0"/>
          </a:endParaRPr>
        </a:p>
      </dgm:t>
    </dgm:pt>
    <dgm:pt modelId="{1720BBD2-A36D-4672-84FC-A9A4A49388BA}" type="parTrans" cxnId="{66361EA7-AE8B-4498-AB95-793FCA5DE55D}">
      <dgm:prSet/>
      <dgm:spPr/>
      <dgm:t>
        <a:bodyPr/>
        <a:lstStyle/>
        <a:p>
          <a:endParaRPr lang="en-US"/>
        </a:p>
      </dgm:t>
    </dgm:pt>
    <dgm:pt modelId="{0B6E75BB-9B46-4A58-A3B6-601E655ADDEA}" type="sibTrans" cxnId="{66361EA7-AE8B-4498-AB95-793FCA5DE55D}">
      <dgm:prSet/>
      <dgm:spPr/>
      <dgm:t>
        <a:bodyPr/>
        <a:lstStyle/>
        <a:p>
          <a:endParaRPr lang="en-US"/>
        </a:p>
      </dgm:t>
    </dgm:pt>
    <dgm:pt modelId="{A3275663-6D63-4D67-AC1E-77BFEA9C09AC}">
      <dgm:prSet/>
      <dgm:spPr/>
      <dgm:t>
        <a:bodyPr/>
        <a:lstStyle/>
        <a:p>
          <a:pPr rtl="0"/>
          <a:r>
            <a:rPr lang="en-IN" dirty="0" smtClean="0">
              <a:latin typeface="Arial Black" panose="020B0A04020102020204" pitchFamily="34" charset="0"/>
            </a:rPr>
            <a:t>Gurucool</a:t>
          </a:r>
          <a:br>
            <a:rPr lang="en-IN" dirty="0" smtClean="0">
              <a:latin typeface="Arial Black" panose="020B0A04020102020204" pitchFamily="34" charset="0"/>
            </a:rPr>
          </a:br>
          <a:r>
            <a:rPr lang="en-IN" dirty="0" smtClean="0">
              <a:latin typeface="Arial Black" panose="020B0A04020102020204" pitchFamily="34" charset="0"/>
            </a:rPr>
            <a:t/>
          </a:r>
          <a:br>
            <a:rPr lang="en-IN" dirty="0" smtClean="0">
              <a:latin typeface="Arial Black" panose="020B0A04020102020204" pitchFamily="34" charset="0"/>
            </a:rPr>
          </a:br>
          <a:r>
            <a:rPr lang="en-IN" dirty="0" smtClean="0">
              <a:latin typeface="Arial Black" panose="020B0A04020102020204" pitchFamily="34" charset="0"/>
            </a:rPr>
            <a:t>App</a:t>
          </a:r>
          <a:br>
            <a:rPr lang="en-IN" dirty="0" smtClean="0">
              <a:latin typeface="Arial Black" panose="020B0A04020102020204" pitchFamily="34" charset="0"/>
            </a:rPr>
          </a:br>
          <a:r>
            <a:rPr lang="en-IN" dirty="0" smtClean="0">
              <a:latin typeface="Arial Black" panose="020B0A04020102020204" pitchFamily="34" charset="0"/>
            </a:rPr>
            <a:t/>
          </a:r>
          <a:br>
            <a:rPr lang="en-IN" dirty="0" smtClean="0">
              <a:latin typeface="Arial Black" panose="020B0A04020102020204" pitchFamily="34" charset="0"/>
            </a:rPr>
          </a:br>
          <a:r>
            <a:rPr lang="en-IN" dirty="0" smtClean="0">
              <a:latin typeface="Arial Black" panose="020B0A04020102020204" pitchFamily="34" charset="0"/>
            </a:rPr>
            <a:t>Dashboard</a:t>
          </a:r>
          <a:endParaRPr lang="en-IN" dirty="0">
            <a:latin typeface="Arial Black" panose="020B0A04020102020204" pitchFamily="34" charset="0"/>
          </a:endParaRPr>
        </a:p>
      </dgm:t>
    </dgm:pt>
    <dgm:pt modelId="{7C319DC7-7A62-4ECE-937E-BDC6C8D77721}" type="parTrans" cxnId="{44B9114C-66BD-4F1C-B170-553CF8E1751D}">
      <dgm:prSet/>
      <dgm:spPr/>
      <dgm:t>
        <a:bodyPr/>
        <a:lstStyle/>
        <a:p>
          <a:endParaRPr lang="en-US"/>
        </a:p>
      </dgm:t>
    </dgm:pt>
    <dgm:pt modelId="{CEDF81CE-1AC2-482A-AAFD-E10D3C53BF10}" type="sibTrans" cxnId="{44B9114C-66BD-4F1C-B170-553CF8E1751D}">
      <dgm:prSet/>
      <dgm:spPr/>
      <dgm:t>
        <a:bodyPr/>
        <a:lstStyle/>
        <a:p>
          <a:endParaRPr lang="en-US"/>
        </a:p>
      </dgm:t>
    </dgm:pt>
    <dgm:pt modelId="{1C3BE58A-4B3D-4A5F-A11B-DFF221715219}" type="pres">
      <dgm:prSet presAssocID="{DE4A2801-E692-41A6-936F-3D1549D1022B}" presName="Name0" presStyleCnt="0">
        <dgm:presLayoutVars>
          <dgm:dir/>
          <dgm:resizeHandles val="exact"/>
        </dgm:presLayoutVars>
      </dgm:prSet>
      <dgm:spPr/>
      <dgm:t>
        <a:bodyPr/>
        <a:lstStyle/>
        <a:p>
          <a:endParaRPr lang="en-US"/>
        </a:p>
      </dgm:t>
    </dgm:pt>
    <dgm:pt modelId="{ADB78435-AA70-4539-9D7A-89601F7B90A2}" type="pres">
      <dgm:prSet presAssocID="{E19E8B9D-D7E2-4CF2-B2FA-76CF71DD3053}" presName="node" presStyleLbl="node1" presStyleIdx="0" presStyleCnt="2">
        <dgm:presLayoutVars>
          <dgm:bulletEnabled val="1"/>
        </dgm:presLayoutVars>
      </dgm:prSet>
      <dgm:spPr/>
      <dgm:t>
        <a:bodyPr/>
        <a:lstStyle/>
        <a:p>
          <a:endParaRPr lang="en-US"/>
        </a:p>
      </dgm:t>
    </dgm:pt>
    <dgm:pt modelId="{0B870BCA-23AF-4B46-A31A-E41DB1BFAE76}" type="pres">
      <dgm:prSet presAssocID="{0B6E75BB-9B46-4A58-A3B6-601E655ADDEA}" presName="sibTrans" presStyleLbl="sibTrans2D1" presStyleIdx="0" presStyleCnt="1"/>
      <dgm:spPr/>
      <dgm:t>
        <a:bodyPr/>
        <a:lstStyle/>
        <a:p>
          <a:endParaRPr lang="en-US"/>
        </a:p>
      </dgm:t>
    </dgm:pt>
    <dgm:pt modelId="{AEDE4605-6F75-4680-AF94-0DA3F24F13B8}" type="pres">
      <dgm:prSet presAssocID="{0B6E75BB-9B46-4A58-A3B6-601E655ADDEA}" presName="connectorText" presStyleLbl="sibTrans2D1" presStyleIdx="0" presStyleCnt="1"/>
      <dgm:spPr/>
      <dgm:t>
        <a:bodyPr/>
        <a:lstStyle/>
        <a:p>
          <a:endParaRPr lang="en-US"/>
        </a:p>
      </dgm:t>
    </dgm:pt>
    <dgm:pt modelId="{2B9B7C1F-E8FA-40A5-B0AF-767A21F161FE}" type="pres">
      <dgm:prSet presAssocID="{A3275663-6D63-4D67-AC1E-77BFEA9C09AC}" presName="node" presStyleLbl="node1" presStyleIdx="1" presStyleCnt="2">
        <dgm:presLayoutVars>
          <dgm:bulletEnabled val="1"/>
        </dgm:presLayoutVars>
      </dgm:prSet>
      <dgm:spPr/>
      <dgm:t>
        <a:bodyPr/>
        <a:lstStyle/>
        <a:p>
          <a:endParaRPr lang="en-US"/>
        </a:p>
      </dgm:t>
    </dgm:pt>
  </dgm:ptLst>
  <dgm:cxnLst>
    <dgm:cxn modelId="{66361EA7-AE8B-4498-AB95-793FCA5DE55D}" srcId="{DE4A2801-E692-41A6-936F-3D1549D1022B}" destId="{E19E8B9D-D7E2-4CF2-B2FA-76CF71DD3053}" srcOrd="0" destOrd="0" parTransId="{1720BBD2-A36D-4672-84FC-A9A4A49388BA}" sibTransId="{0B6E75BB-9B46-4A58-A3B6-601E655ADDEA}"/>
    <dgm:cxn modelId="{44B9114C-66BD-4F1C-B170-553CF8E1751D}" srcId="{DE4A2801-E692-41A6-936F-3D1549D1022B}" destId="{A3275663-6D63-4D67-AC1E-77BFEA9C09AC}" srcOrd="1" destOrd="0" parTransId="{7C319DC7-7A62-4ECE-937E-BDC6C8D77721}" sibTransId="{CEDF81CE-1AC2-482A-AAFD-E10D3C53BF10}"/>
    <dgm:cxn modelId="{EFAF708C-8C9D-490F-ACFB-4D8443BE6875}" type="presOf" srcId="{0B6E75BB-9B46-4A58-A3B6-601E655ADDEA}" destId="{0B870BCA-23AF-4B46-A31A-E41DB1BFAE76}" srcOrd="0" destOrd="0" presId="urn:microsoft.com/office/officeart/2005/8/layout/process1"/>
    <dgm:cxn modelId="{75A624F2-169C-4442-B8E3-DD579BAA59CE}" type="presOf" srcId="{0B6E75BB-9B46-4A58-A3B6-601E655ADDEA}" destId="{AEDE4605-6F75-4680-AF94-0DA3F24F13B8}" srcOrd="1" destOrd="0" presId="urn:microsoft.com/office/officeart/2005/8/layout/process1"/>
    <dgm:cxn modelId="{71ED8933-6CF9-4023-91BD-82E06776235E}" type="presOf" srcId="{E19E8B9D-D7E2-4CF2-B2FA-76CF71DD3053}" destId="{ADB78435-AA70-4539-9D7A-89601F7B90A2}" srcOrd="0" destOrd="0" presId="urn:microsoft.com/office/officeart/2005/8/layout/process1"/>
    <dgm:cxn modelId="{9385F557-6709-4B0C-BD29-213F555D7C38}" type="presOf" srcId="{DE4A2801-E692-41A6-936F-3D1549D1022B}" destId="{1C3BE58A-4B3D-4A5F-A11B-DFF221715219}" srcOrd="0" destOrd="0" presId="urn:microsoft.com/office/officeart/2005/8/layout/process1"/>
    <dgm:cxn modelId="{EB0BC6FA-6732-42BB-9945-B53B52C9A05A}" type="presOf" srcId="{A3275663-6D63-4D67-AC1E-77BFEA9C09AC}" destId="{2B9B7C1F-E8FA-40A5-B0AF-767A21F161FE}" srcOrd="0" destOrd="0" presId="urn:microsoft.com/office/officeart/2005/8/layout/process1"/>
    <dgm:cxn modelId="{F29CB5CD-770D-4B98-A91E-DA4F56ACB63D}" type="presParOf" srcId="{1C3BE58A-4B3D-4A5F-A11B-DFF221715219}" destId="{ADB78435-AA70-4539-9D7A-89601F7B90A2}" srcOrd="0" destOrd="0" presId="urn:microsoft.com/office/officeart/2005/8/layout/process1"/>
    <dgm:cxn modelId="{D12C8471-2210-4221-B926-C5C9CE721716}" type="presParOf" srcId="{1C3BE58A-4B3D-4A5F-A11B-DFF221715219}" destId="{0B870BCA-23AF-4B46-A31A-E41DB1BFAE76}" srcOrd="1" destOrd="0" presId="urn:microsoft.com/office/officeart/2005/8/layout/process1"/>
    <dgm:cxn modelId="{3640EB6D-0DE8-4E58-9599-F0D5BD80E184}" type="presParOf" srcId="{0B870BCA-23AF-4B46-A31A-E41DB1BFAE76}" destId="{AEDE4605-6F75-4680-AF94-0DA3F24F13B8}" srcOrd="0" destOrd="0" presId="urn:microsoft.com/office/officeart/2005/8/layout/process1"/>
    <dgm:cxn modelId="{859DA49D-3AD8-4700-8883-7B348FD6A282}" type="presParOf" srcId="{1C3BE58A-4B3D-4A5F-A11B-DFF221715219}" destId="{2B9B7C1F-E8FA-40A5-B0AF-767A21F161FE}"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740EB0-47F6-425C-8646-5EB909B17179}" type="doc">
      <dgm:prSet loTypeId="urn:microsoft.com/office/officeart/2005/8/layout/lProcess3" loCatId="process" qsTypeId="urn:microsoft.com/office/officeart/2005/8/quickstyle/3d1" qsCatId="3D" csTypeId="urn:microsoft.com/office/officeart/2005/8/colors/accent1_2" csCatId="accent1"/>
      <dgm:spPr/>
      <dgm:t>
        <a:bodyPr/>
        <a:lstStyle/>
        <a:p>
          <a:endParaRPr lang="en-US"/>
        </a:p>
      </dgm:t>
    </dgm:pt>
    <dgm:pt modelId="{67B5FE6D-1C4D-4A45-829A-707F1DD850BE}">
      <dgm:prSet/>
      <dgm:spPr/>
      <dgm:t>
        <a:bodyPr/>
        <a:lstStyle/>
        <a:p>
          <a:pPr rtl="0"/>
          <a:r>
            <a:rPr lang="en-IN" dirty="0" smtClean="0"/>
            <a:t>Complete</a:t>
          </a:r>
          <a:br>
            <a:rPr lang="en-IN" dirty="0" smtClean="0"/>
          </a:br>
          <a:endParaRPr lang="en-IN" dirty="0"/>
        </a:p>
      </dgm:t>
    </dgm:pt>
    <dgm:pt modelId="{54AD5D86-3590-4B58-92AD-F2EE9B926119}" type="parTrans" cxnId="{7EEB6488-C1AC-47E5-B5CF-024B30091ECC}">
      <dgm:prSet/>
      <dgm:spPr/>
      <dgm:t>
        <a:bodyPr/>
        <a:lstStyle/>
        <a:p>
          <a:endParaRPr lang="en-US"/>
        </a:p>
      </dgm:t>
    </dgm:pt>
    <dgm:pt modelId="{92F15341-895C-42AE-8F85-433D7DD3DB5B}" type="sibTrans" cxnId="{7EEB6488-C1AC-47E5-B5CF-024B30091ECC}">
      <dgm:prSet/>
      <dgm:spPr/>
      <dgm:t>
        <a:bodyPr/>
        <a:lstStyle/>
        <a:p>
          <a:endParaRPr lang="en-US"/>
        </a:p>
      </dgm:t>
    </dgm:pt>
    <dgm:pt modelId="{614566AF-B556-4C93-BB95-210D8057CFCE}">
      <dgm:prSet/>
      <dgm:spPr/>
      <dgm:t>
        <a:bodyPr/>
        <a:lstStyle/>
        <a:p>
          <a:pPr rtl="0"/>
          <a:r>
            <a:rPr lang="en-IN" smtClean="0"/>
            <a:t>Incomplete</a:t>
          </a:r>
          <a:endParaRPr lang="en-IN"/>
        </a:p>
      </dgm:t>
    </dgm:pt>
    <dgm:pt modelId="{97FBD9B6-97E3-47FA-B161-24C6C0FA04CA}" type="parTrans" cxnId="{2B9B9E49-1A96-464F-A450-DDFFB614CC47}">
      <dgm:prSet/>
      <dgm:spPr/>
      <dgm:t>
        <a:bodyPr/>
        <a:lstStyle/>
        <a:p>
          <a:endParaRPr lang="en-US"/>
        </a:p>
      </dgm:t>
    </dgm:pt>
    <dgm:pt modelId="{DF246BFD-6F24-4581-A6F2-C912297BAD07}" type="sibTrans" cxnId="{2B9B9E49-1A96-464F-A450-DDFFB614CC47}">
      <dgm:prSet/>
      <dgm:spPr/>
      <dgm:t>
        <a:bodyPr/>
        <a:lstStyle/>
        <a:p>
          <a:endParaRPr lang="en-US"/>
        </a:p>
      </dgm:t>
    </dgm:pt>
    <dgm:pt modelId="{60A95EEF-1E5A-41F4-A18E-BBEE595EA597}">
      <dgm:prSet/>
      <dgm:spPr/>
      <dgm:t>
        <a:bodyPr/>
        <a:lstStyle/>
        <a:p>
          <a:pPr rtl="0"/>
          <a:r>
            <a:rPr lang="en-IN" smtClean="0"/>
            <a:t>Busy</a:t>
          </a:r>
          <a:endParaRPr lang="en-IN"/>
        </a:p>
      </dgm:t>
    </dgm:pt>
    <dgm:pt modelId="{4439D4F1-C77A-4234-B4E0-50FBF4D6B81A}" type="parTrans" cxnId="{D07081D9-0274-4234-8B22-E586C5299201}">
      <dgm:prSet/>
      <dgm:spPr/>
      <dgm:t>
        <a:bodyPr/>
        <a:lstStyle/>
        <a:p>
          <a:endParaRPr lang="en-US"/>
        </a:p>
      </dgm:t>
    </dgm:pt>
    <dgm:pt modelId="{368611AF-601E-41AB-8B02-6B2763ED9AD2}" type="sibTrans" cxnId="{D07081D9-0274-4234-8B22-E586C5299201}">
      <dgm:prSet/>
      <dgm:spPr/>
      <dgm:t>
        <a:bodyPr/>
        <a:lstStyle/>
        <a:p>
          <a:endParaRPr lang="en-US"/>
        </a:p>
      </dgm:t>
    </dgm:pt>
    <dgm:pt modelId="{41E4A061-6FCD-4768-BEEA-49F6C6CD4675}">
      <dgm:prSet/>
      <dgm:spPr/>
      <dgm:t>
        <a:bodyPr/>
        <a:lstStyle/>
        <a:p>
          <a:pPr rtl="0"/>
          <a:r>
            <a:rPr lang="en-IN" smtClean="0"/>
            <a:t>No-answer</a:t>
          </a:r>
          <a:br>
            <a:rPr lang="en-IN" smtClean="0"/>
          </a:br>
          <a:endParaRPr lang="en-IN"/>
        </a:p>
      </dgm:t>
    </dgm:pt>
    <dgm:pt modelId="{FD7A72AF-8FF5-40B6-9EC9-5C3064D17DFB}" type="parTrans" cxnId="{4A9BECC3-CB10-4443-8D29-045616D02B1B}">
      <dgm:prSet/>
      <dgm:spPr/>
      <dgm:t>
        <a:bodyPr/>
        <a:lstStyle/>
        <a:p>
          <a:endParaRPr lang="en-US"/>
        </a:p>
      </dgm:t>
    </dgm:pt>
    <dgm:pt modelId="{EECD31CE-A1A1-4DB2-80B9-46D2E80EEDB3}" type="sibTrans" cxnId="{4A9BECC3-CB10-4443-8D29-045616D02B1B}">
      <dgm:prSet/>
      <dgm:spPr/>
      <dgm:t>
        <a:bodyPr/>
        <a:lstStyle/>
        <a:p>
          <a:endParaRPr lang="en-US"/>
        </a:p>
      </dgm:t>
    </dgm:pt>
    <dgm:pt modelId="{C1CBE352-A126-47D0-BC02-9AC42BCC7DB9}">
      <dgm:prSet/>
      <dgm:spPr/>
      <dgm:t>
        <a:bodyPr/>
        <a:lstStyle/>
        <a:p>
          <a:pPr rtl="0"/>
          <a:r>
            <a:rPr lang="en-IN" smtClean="0"/>
            <a:t>Failed</a:t>
          </a:r>
          <a:endParaRPr lang="en-IN"/>
        </a:p>
      </dgm:t>
    </dgm:pt>
    <dgm:pt modelId="{F57E0596-5368-41FC-A3D0-2EB6C95A9D9D}" type="parTrans" cxnId="{ED23F21B-BE79-40D4-A4ED-10A6540AA9E1}">
      <dgm:prSet/>
      <dgm:spPr/>
      <dgm:t>
        <a:bodyPr/>
        <a:lstStyle/>
        <a:p>
          <a:endParaRPr lang="en-US"/>
        </a:p>
      </dgm:t>
    </dgm:pt>
    <dgm:pt modelId="{3AE23395-C59B-4295-9046-AD73B7801557}" type="sibTrans" cxnId="{ED23F21B-BE79-40D4-A4ED-10A6540AA9E1}">
      <dgm:prSet/>
      <dgm:spPr/>
      <dgm:t>
        <a:bodyPr/>
        <a:lstStyle/>
        <a:p>
          <a:endParaRPr lang="en-US"/>
        </a:p>
      </dgm:t>
    </dgm:pt>
    <dgm:pt modelId="{338A132A-1345-471B-9551-64968B7BD91D}" type="pres">
      <dgm:prSet presAssocID="{B8740EB0-47F6-425C-8646-5EB909B17179}" presName="Name0" presStyleCnt="0">
        <dgm:presLayoutVars>
          <dgm:chPref val="3"/>
          <dgm:dir/>
          <dgm:animLvl val="lvl"/>
          <dgm:resizeHandles/>
        </dgm:presLayoutVars>
      </dgm:prSet>
      <dgm:spPr/>
      <dgm:t>
        <a:bodyPr/>
        <a:lstStyle/>
        <a:p>
          <a:endParaRPr lang="en-US"/>
        </a:p>
      </dgm:t>
    </dgm:pt>
    <dgm:pt modelId="{8176B346-0C66-48C6-927B-D6E97896043D}" type="pres">
      <dgm:prSet presAssocID="{67B5FE6D-1C4D-4A45-829A-707F1DD850BE}" presName="horFlow" presStyleCnt="0"/>
      <dgm:spPr/>
    </dgm:pt>
    <dgm:pt modelId="{8D41C068-9659-47EF-B06E-5FF14955BF19}" type="pres">
      <dgm:prSet presAssocID="{67B5FE6D-1C4D-4A45-829A-707F1DD850BE}" presName="bigChev" presStyleLbl="node1" presStyleIdx="0" presStyleCnt="5"/>
      <dgm:spPr/>
      <dgm:t>
        <a:bodyPr/>
        <a:lstStyle/>
        <a:p>
          <a:endParaRPr lang="en-US"/>
        </a:p>
      </dgm:t>
    </dgm:pt>
    <dgm:pt modelId="{2AED4EC9-BDF9-434E-B233-8D61597200ED}" type="pres">
      <dgm:prSet presAssocID="{67B5FE6D-1C4D-4A45-829A-707F1DD850BE}" presName="vSp" presStyleCnt="0"/>
      <dgm:spPr/>
    </dgm:pt>
    <dgm:pt modelId="{612A3B68-3CE3-411E-B9B4-EE3181594A0F}" type="pres">
      <dgm:prSet presAssocID="{614566AF-B556-4C93-BB95-210D8057CFCE}" presName="horFlow" presStyleCnt="0"/>
      <dgm:spPr/>
    </dgm:pt>
    <dgm:pt modelId="{CAA7126D-B782-40C2-A171-D87B6D178442}" type="pres">
      <dgm:prSet presAssocID="{614566AF-B556-4C93-BB95-210D8057CFCE}" presName="bigChev" presStyleLbl="node1" presStyleIdx="1" presStyleCnt="5"/>
      <dgm:spPr/>
      <dgm:t>
        <a:bodyPr/>
        <a:lstStyle/>
        <a:p>
          <a:endParaRPr lang="en-US"/>
        </a:p>
      </dgm:t>
    </dgm:pt>
    <dgm:pt modelId="{8E43F8D2-047E-4F4A-A8C2-332D81B0C5A0}" type="pres">
      <dgm:prSet presAssocID="{614566AF-B556-4C93-BB95-210D8057CFCE}" presName="vSp" presStyleCnt="0"/>
      <dgm:spPr/>
    </dgm:pt>
    <dgm:pt modelId="{62CF8089-D105-4A96-96EC-5253335C0F1D}" type="pres">
      <dgm:prSet presAssocID="{60A95EEF-1E5A-41F4-A18E-BBEE595EA597}" presName="horFlow" presStyleCnt="0"/>
      <dgm:spPr/>
    </dgm:pt>
    <dgm:pt modelId="{89F42E42-1337-443C-B686-231461E3A15E}" type="pres">
      <dgm:prSet presAssocID="{60A95EEF-1E5A-41F4-A18E-BBEE595EA597}" presName="bigChev" presStyleLbl="node1" presStyleIdx="2" presStyleCnt="5"/>
      <dgm:spPr/>
      <dgm:t>
        <a:bodyPr/>
        <a:lstStyle/>
        <a:p>
          <a:endParaRPr lang="en-US"/>
        </a:p>
      </dgm:t>
    </dgm:pt>
    <dgm:pt modelId="{E699ABF9-C6FD-4A56-B80E-38C9530F3C6B}" type="pres">
      <dgm:prSet presAssocID="{60A95EEF-1E5A-41F4-A18E-BBEE595EA597}" presName="vSp" presStyleCnt="0"/>
      <dgm:spPr/>
    </dgm:pt>
    <dgm:pt modelId="{626C8DA6-9F21-45BC-9FFF-0A447454E8BE}" type="pres">
      <dgm:prSet presAssocID="{41E4A061-6FCD-4768-BEEA-49F6C6CD4675}" presName="horFlow" presStyleCnt="0"/>
      <dgm:spPr/>
    </dgm:pt>
    <dgm:pt modelId="{A554E7AE-E1D9-4B30-95AC-EA9A5E28A12A}" type="pres">
      <dgm:prSet presAssocID="{41E4A061-6FCD-4768-BEEA-49F6C6CD4675}" presName="bigChev" presStyleLbl="node1" presStyleIdx="3" presStyleCnt="5"/>
      <dgm:spPr/>
      <dgm:t>
        <a:bodyPr/>
        <a:lstStyle/>
        <a:p>
          <a:endParaRPr lang="en-US"/>
        </a:p>
      </dgm:t>
    </dgm:pt>
    <dgm:pt modelId="{1136D9F4-2D73-4D43-8A7E-2BB17A210484}" type="pres">
      <dgm:prSet presAssocID="{41E4A061-6FCD-4768-BEEA-49F6C6CD4675}" presName="vSp" presStyleCnt="0"/>
      <dgm:spPr/>
    </dgm:pt>
    <dgm:pt modelId="{E7ED2F0A-B137-4295-A711-3F808999D5E1}" type="pres">
      <dgm:prSet presAssocID="{C1CBE352-A126-47D0-BC02-9AC42BCC7DB9}" presName="horFlow" presStyleCnt="0"/>
      <dgm:spPr/>
    </dgm:pt>
    <dgm:pt modelId="{A9D489D9-A3AC-4AF4-B6B7-29743D3977EF}" type="pres">
      <dgm:prSet presAssocID="{C1CBE352-A126-47D0-BC02-9AC42BCC7DB9}" presName="bigChev" presStyleLbl="node1" presStyleIdx="4" presStyleCnt="5"/>
      <dgm:spPr/>
      <dgm:t>
        <a:bodyPr/>
        <a:lstStyle/>
        <a:p>
          <a:endParaRPr lang="en-US"/>
        </a:p>
      </dgm:t>
    </dgm:pt>
  </dgm:ptLst>
  <dgm:cxnLst>
    <dgm:cxn modelId="{ED3EA1A4-9F37-43C7-80E9-FE478E6E1F68}" type="presOf" srcId="{60A95EEF-1E5A-41F4-A18E-BBEE595EA597}" destId="{89F42E42-1337-443C-B686-231461E3A15E}" srcOrd="0" destOrd="0" presId="urn:microsoft.com/office/officeart/2005/8/layout/lProcess3"/>
    <dgm:cxn modelId="{4A9BECC3-CB10-4443-8D29-045616D02B1B}" srcId="{B8740EB0-47F6-425C-8646-5EB909B17179}" destId="{41E4A061-6FCD-4768-BEEA-49F6C6CD4675}" srcOrd="3" destOrd="0" parTransId="{FD7A72AF-8FF5-40B6-9EC9-5C3064D17DFB}" sibTransId="{EECD31CE-A1A1-4DB2-80B9-46D2E80EEDB3}"/>
    <dgm:cxn modelId="{7042AA25-FF54-47B2-B0F0-E812611AAB11}" type="presOf" srcId="{C1CBE352-A126-47D0-BC02-9AC42BCC7DB9}" destId="{A9D489D9-A3AC-4AF4-B6B7-29743D3977EF}" srcOrd="0" destOrd="0" presId="urn:microsoft.com/office/officeart/2005/8/layout/lProcess3"/>
    <dgm:cxn modelId="{942C1D0C-E5C1-4B3D-997D-757EE79FE97B}" type="presOf" srcId="{41E4A061-6FCD-4768-BEEA-49F6C6CD4675}" destId="{A554E7AE-E1D9-4B30-95AC-EA9A5E28A12A}" srcOrd="0" destOrd="0" presId="urn:microsoft.com/office/officeart/2005/8/layout/lProcess3"/>
    <dgm:cxn modelId="{ED23F21B-BE79-40D4-A4ED-10A6540AA9E1}" srcId="{B8740EB0-47F6-425C-8646-5EB909B17179}" destId="{C1CBE352-A126-47D0-BC02-9AC42BCC7DB9}" srcOrd="4" destOrd="0" parTransId="{F57E0596-5368-41FC-A3D0-2EB6C95A9D9D}" sibTransId="{3AE23395-C59B-4295-9046-AD73B7801557}"/>
    <dgm:cxn modelId="{03D5797E-ADA9-4F82-AA69-249C73D4291D}" type="presOf" srcId="{B8740EB0-47F6-425C-8646-5EB909B17179}" destId="{338A132A-1345-471B-9551-64968B7BD91D}" srcOrd="0" destOrd="0" presId="urn:microsoft.com/office/officeart/2005/8/layout/lProcess3"/>
    <dgm:cxn modelId="{692A0A72-F865-4BF5-9AFA-9E422BB72D3A}" type="presOf" srcId="{614566AF-B556-4C93-BB95-210D8057CFCE}" destId="{CAA7126D-B782-40C2-A171-D87B6D178442}" srcOrd="0" destOrd="0" presId="urn:microsoft.com/office/officeart/2005/8/layout/lProcess3"/>
    <dgm:cxn modelId="{B9D3706F-469F-4F40-B36B-6F8E5E737013}" type="presOf" srcId="{67B5FE6D-1C4D-4A45-829A-707F1DD850BE}" destId="{8D41C068-9659-47EF-B06E-5FF14955BF19}" srcOrd="0" destOrd="0" presId="urn:microsoft.com/office/officeart/2005/8/layout/lProcess3"/>
    <dgm:cxn modelId="{D07081D9-0274-4234-8B22-E586C5299201}" srcId="{B8740EB0-47F6-425C-8646-5EB909B17179}" destId="{60A95EEF-1E5A-41F4-A18E-BBEE595EA597}" srcOrd="2" destOrd="0" parTransId="{4439D4F1-C77A-4234-B4E0-50FBF4D6B81A}" sibTransId="{368611AF-601E-41AB-8B02-6B2763ED9AD2}"/>
    <dgm:cxn modelId="{2B9B9E49-1A96-464F-A450-DDFFB614CC47}" srcId="{B8740EB0-47F6-425C-8646-5EB909B17179}" destId="{614566AF-B556-4C93-BB95-210D8057CFCE}" srcOrd="1" destOrd="0" parTransId="{97FBD9B6-97E3-47FA-B161-24C6C0FA04CA}" sibTransId="{DF246BFD-6F24-4581-A6F2-C912297BAD07}"/>
    <dgm:cxn modelId="{7EEB6488-C1AC-47E5-B5CF-024B30091ECC}" srcId="{B8740EB0-47F6-425C-8646-5EB909B17179}" destId="{67B5FE6D-1C4D-4A45-829A-707F1DD850BE}" srcOrd="0" destOrd="0" parTransId="{54AD5D86-3590-4B58-92AD-F2EE9B926119}" sibTransId="{92F15341-895C-42AE-8F85-433D7DD3DB5B}"/>
    <dgm:cxn modelId="{7FF6D567-71D9-44A2-9E15-25EFA60F9C1D}" type="presParOf" srcId="{338A132A-1345-471B-9551-64968B7BD91D}" destId="{8176B346-0C66-48C6-927B-D6E97896043D}" srcOrd="0" destOrd="0" presId="urn:microsoft.com/office/officeart/2005/8/layout/lProcess3"/>
    <dgm:cxn modelId="{50A18B38-D824-4FBD-8E7F-A06840612D13}" type="presParOf" srcId="{8176B346-0C66-48C6-927B-D6E97896043D}" destId="{8D41C068-9659-47EF-B06E-5FF14955BF19}" srcOrd="0" destOrd="0" presId="urn:microsoft.com/office/officeart/2005/8/layout/lProcess3"/>
    <dgm:cxn modelId="{72E5F4AB-D282-4BDB-8F6C-01833FFE2C6B}" type="presParOf" srcId="{338A132A-1345-471B-9551-64968B7BD91D}" destId="{2AED4EC9-BDF9-434E-B233-8D61597200ED}" srcOrd="1" destOrd="0" presId="urn:microsoft.com/office/officeart/2005/8/layout/lProcess3"/>
    <dgm:cxn modelId="{49C7EB93-90D7-40BE-B9AF-1753473185B5}" type="presParOf" srcId="{338A132A-1345-471B-9551-64968B7BD91D}" destId="{612A3B68-3CE3-411E-B9B4-EE3181594A0F}" srcOrd="2" destOrd="0" presId="urn:microsoft.com/office/officeart/2005/8/layout/lProcess3"/>
    <dgm:cxn modelId="{BD9A5D51-7C55-46DA-AD6C-9D946692F225}" type="presParOf" srcId="{612A3B68-3CE3-411E-B9B4-EE3181594A0F}" destId="{CAA7126D-B782-40C2-A171-D87B6D178442}" srcOrd="0" destOrd="0" presId="urn:microsoft.com/office/officeart/2005/8/layout/lProcess3"/>
    <dgm:cxn modelId="{63F4C396-9239-4077-9BC1-129A0704A7DB}" type="presParOf" srcId="{338A132A-1345-471B-9551-64968B7BD91D}" destId="{8E43F8D2-047E-4F4A-A8C2-332D81B0C5A0}" srcOrd="3" destOrd="0" presId="urn:microsoft.com/office/officeart/2005/8/layout/lProcess3"/>
    <dgm:cxn modelId="{5D9B73B5-A56F-4CD1-BC2E-9A5DEDFF593B}" type="presParOf" srcId="{338A132A-1345-471B-9551-64968B7BD91D}" destId="{62CF8089-D105-4A96-96EC-5253335C0F1D}" srcOrd="4" destOrd="0" presId="urn:microsoft.com/office/officeart/2005/8/layout/lProcess3"/>
    <dgm:cxn modelId="{5FE92427-8648-4707-861F-FEA5AF3216EB}" type="presParOf" srcId="{62CF8089-D105-4A96-96EC-5253335C0F1D}" destId="{89F42E42-1337-443C-B686-231461E3A15E}" srcOrd="0" destOrd="0" presId="urn:microsoft.com/office/officeart/2005/8/layout/lProcess3"/>
    <dgm:cxn modelId="{A75CAA2B-DFF0-40AF-ABBF-F7E41EDE7624}" type="presParOf" srcId="{338A132A-1345-471B-9551-64968B7BD91D}" destId="{E699ABF9-C6FD-4A56-B80E-38C9530F3C6B}" srcOrd="5" destOrd="0" presId="urn:microsoft.com/office/officeart/2005/8/layout/lProcess3"/>
    <dgm:cxn modelId="{2B808415-5951-49E9-AF0E-EE48380EE045}" type="presParOf" srcId="{338A132A-1345-471B-9551-64968B7BD91D}" destId="{626C8DA6-9F21-45BC-9FFF-0A447454E8BE}" srcOrd="6" destOrd="0" presId="urn:microsoft.com/office/officeart/2005/8/layout/lProcess3"/>
    <dgm:cxn modelId="{72921518-053F-41C6-BAC1-B61553FBF216}" type="presParOf" srcId="{626C8DA6-9F21-45BC-9FFF-0A447454E8BE}" destId="{A554E7AE-E1D9-4B30-95AC-EA9A5E28A12A}" srcOrd="0" destOrd="0" presId="urn:microsoft.com/office/officeart/2005/8/layout/lProcess3"/>
    <dgm:cxn modelId="{C2400315-F936-4150-9B4F-BA390CE43BE5}" type="presParOf" srcId="{338A132A-1345-471B-9551-64968B7BD91D}" destId="{1136D9F4-2D73-4D43-8A7E-2BB17A210484}" srcOrd="7" destOrd="0" presId="urn:microsoft.com/office/officeart/2005/8/layout/lProcess3"/>
    <dgm:cxn modelId="{DFEC8E80-BDB7-46F1-AAFB-C224B79FADDA}" type="presParOf" srcId="{338A132A-1345-471B-9551-64968B7BD91D}" destId="{E7ED2F0A-B137-4295-A711-3F808999D5E1}" srcOrd="8" destOrd="0" presId="urn:microsoft.com/office/officeart/2005/8/layout/lProcess3"/>
    <dgm:cxn modelId="{4B3B533A-85B8-48AF-B4F7-403C53BE3CDE}" type="presParOf" srcId="{E7ED2F0A-B137-4295-A711-3F808999D5E1}" destId="{A9D489D9-A3AC-4AF4-B6B7-29743D3977EF}"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740EB0-47F6-425C-8646-5EB909B17179}" type="doc">
      <dgm:prSet loTypeId="urn:microsoft.com/office/officeart/2005/8/layout/lProcess3" loCatId="process" qsTypeId="urn:microsoft.com/office/officeart/2005/8/quickstyle/3d1" qsCatId="3D" csTypeId="urn:microsoft.com/office/officeart/2005/8/colors/accent1_2" csCatId="accent1" phldr="1"/>
      <dgm:spPr/>
      <dgm:t>
        <a:bodyPr/>
        <a:lstStyle/>
        <a:p>
          <a:endParaRPr lang="en-US"/>
        </a:p>
      </dgm:t>
    </dgm:pt>
    <dgm:pt modelId="{67B5FE6D-1C4D-4A45-829A-707F1DD850BE}">
      <dgm:prSet/>
      <dgm:spPr/>
      <dgm:t>
        <a:bodyPr/>
        <a:lstStyle/>
        <a:p>
          <a:pPr rtl="0"/>
          <a:r>
            <a:rPr lang="en-IN" dirty="0" smtClean="0"/>
            <a:t>Complete</a:t>
          </a:r>
          <a:br>
            <a:rPr lang="en-IN" dirty="0" smtClean="0"/>
          </a:br>
          <a:endParaRPr lang="en-IN" dirty="0"/>
        </a:p>
      </dgm:t>
    </dgm:pt>
    <dgm:pt modelId="{54AD5D86-3590-4B58-92AD-F2EE9B926119}" type="parTrans" cxnId="{7EEB6488-C1AC-47E5-B5CF-024B30091ECC}">
      <dgm:prSet/>
      <dgm:spPr/>
      <dgm:t>
        <a:bodyPr/>
        <a:lstStyle/>
        <a:p>
          <a:endParaRPr lang="en-US"/>
        </a:p>
      </dgm:t>
    </dgm:pt>
    <dgm:pt modelId="{92F15341-895C-42AE-8F85-433D7DD3DB5B}" type="sibTrans" cxnId="{7EEB6488-C1AC-47E5-B5CF-024B30091ECC}">
      <dgm:prSet/>
      <dgm:spPr/>
      <dgm:t>
        <a:bodyPr/>
        <a:lstStyle/>
        <a:p>
          <a:endParaRPr lang="en-US"/>
        </a:p>
      </dgm:t>
    </dgm:pt>
    <dgm:pt modelId="{614566AF-B556-4C93-BB95-210D8057CFCE}">
      <dgm:prSet/>
      <dgm:spPr/>
      <dgm:t>
        <a:bodyPr/>
        <a:lstStyle/>
        <a:p>
          <a:pPr rtl="0"/>
          <a:r>
            <a:rPr lang="en-IN" smtClean="0"/>
            <a:t>Incomplete</a:t>
          </a:r>
          <a:endParaRPr lang="en-IN"/>
        </a:p>
      </dgm:t>
    </dgm:pt>
    <dgm:pt modelId="{97FBD9B6-97E3-47FA-B161-24C6C0FA04CA}" type="parTrans" cxnId="{2B9B9E49-1A96-464F-A450-DDFFB614CC47}">
      <dgm:prSet/>
      <dgm:spPr/>
      <dgm:t>
        <a:bodyPr/>
        <a:lstStyle/>
        <a:p>
          <a:endParaRPr lang="en-US"/>
        </a:p>
      </dgm:t>
    </dgm:pt>
    <dgm:pt modelId="{DF246BFD-6F24-4581-A6F2-C912297BAD07}" type="sibTrans" cxnId="{2B9B9E49-1A96-464F-A450-DDFFB614CC47}">
      <dgm:prSet/>
      <dgm:spPr/>
      <dgm:t>
        <a:bodyPr/>
        <a:lstStyle/>
        <a:p>
          <a:endParaRPr lang="en-US"/>
        </a:p>
      </dgm:t>
    </dgm:pt>
    <dgm:pt modelId="{60A95EEF-1E5A-41F4-A18E-BBEE595EA597}">
      <dgm:prSet/>
      <dgm:spPr/>
      <dgm:t>
        <a:bodyPr/>
        <a:lstStyle/>
        <a:p>
          <a:pPr rtl="0"/>
          <a:r>
            <a:rPr lang="en-IN" dirty="0" smtClean="0"/>
            <a:t>Failed</a:t>
          </a:r>
          <a:endParaRPr lang="en-IN" dirty="0"/>
        </a:p>
      </dgm:t>
    </dgm:pt>
    <dgm:pt modelId="{4439D4F1-C77A-4234-B4E0-50FBF4D6B81A}" type="parTrans" cxnId="{D07081D9-0274-4234-8B22-E586C5299201}">
      <dgm:prSet/>
      <dgm:spPr/>
      <dgm:t>
        <a:bodyPr/>
        <a:lstStyle/>
        <a:p>
          <a:endParaRPr lang="en-US"/>
        </a:p>
      </dgm:t>
    </dgm:pt>
    <dgm:pt modelId="{368611AF-601E-41AB-8B02-6B2763ED9AD2}" type="sibTrans" cxnId="{D07081D9-0274-4234-8B22-E586C5299201}">
      <dgm:prSet/>
      <dgm:spPr/>
      <dgm:t>
        <a:bodyPr/>
        <a:lstStyle/>
        <a:p>
          <a:endParaRPr lang="en-US"/>
        </a:p>
      </dgm:t>
    </dgm:pt>
    <dgm:pt modelId="{41E4A061-6FCD-4768-BEEA-49F6C6CD4675}">
      <dgm:prSet/>
      <dgm:spPr/>
      <dgm:t>
        <a:bodyPr/>
        <a:lstStyle/>
        <a:p>
          <a:pPr rtl="0"/>
          <a:r>
            <a:rPr lang="en-IN" dirty="0" smtClean="0"/>
            <a:t>Pending</a:t>
          </a:r>
          <a:endParaRPr lang="en-IN" dirty="0"/>
        </a:p>
      </dgm:t>
    </dgm:pt>
    <dgm:pt modelId="{FD7A72AF-8FF5-40B6-9EC9-5C3064D17DFB}" type="parTrans" cxnId="{4A9BECC3-CB10-4443-8D29-045616D02B1B}">
      <dgm:prSet/>
      <dgm:spPr/>
      <dgm:t>
        <a:bodyPr/>
        <a:lstStyle/>
        <a:p>
          <a:endParaRPr lang="en-US"/>
        </a:p>
      </dgm:t>
    </dgm:pt>
    <dgm:pt modelId="{EECD31CE-A1A1-4DB2-80B9-46D2E80EEDB3}" type="sibTrans" cxnId="{4A9BECC3-CB10-4443-8D29-045616D02B1B}">
      <dgm:prSet/>
      <dgm:spPr/>
      <dgm:t>
        <a:bodyPr/>
        <a:lstStyle/>
        <a:p>
          <a:endParaRPr lang="en-US"/>
        </a:p>
      </dgm:t>
    </dgm:pt>
    <dgm:pt modelId="{C1CBE352-A126-47D0-BC02-9AC42BCC7DB9}">
      <dgm:prSet/>
      <dgm:spPr/>
      <dgm:t>
        <a:bodyPr/>
        <a:lstStyle/>
        <a:p>
          <a:pPr rtl="0"/>
          <a:r>
            <a:rPr lang="en-IN" dirty="0" smtClean="0"/>
            <a:t>Started</a:t>
          </a:r>
          <a:endParaRPr lang="en-IN" dirty="0"/>
        </a:p>
      </dgm:t>
    </dgm:pt>
    <dgm:pt modelId="{F57E0596-5368-41FC-A3D0-2EB6C95A9D9D}" type="parTrans" cxnId="{ED23F21B-BE79-40D4-A4ED-10A6540AA9E1}">
      <dgm:prSet/>
      <dgm:spPr/>
      <dgm:t>
        <a:bodyPr/>
        <a:lstStyle/>
        <a:p>
          <a:endParaRPr lang="en-US"/>
        </a:p>
      </dgm:t>
    </dgm:pt>
    <dgm:pt modelId="{3AE23395-C59B-4295-9046-AD73B7801557}" type="sibTrans" cxnId="{ED23F21B-BE79-40D4-A4ED-10A6540AA9E1}">
      <dgm:prSet/>
      <dgm:spPr/>
      <dgm:t>
        <a:bodyPr/>
        <a:lstStyle/>
        <a:p>
          <a:endParaRPr lang="en-US"/>
        </a:p>
      </dgm:t>
    </dgm:pt>
    <dgm:pt modelId="{338A132A-1345-471B-9551-64968B7BD91D}" type="pres">
      <dgm:prSet presAssocID="{B8740EB0-47F6-425C-8646-5EB909B17179}" presName="Name0" presStyleCnt="0">
        <dgm:presLayoutVars>
          <dgm:chPref val="3"/>
          <dgm:dir/>
          <dgm:animLvl val="lvl"/>
          <dgm:resizeHandles/>
        </dgm:presLayoutVars>
      </dgm:prSet>
      <dgm:spPr/>
      <dgm:t>
        <a:bodyPr/>
        <a:lstStyle/>
        <a:p>
          <a:endParaRPr lang="en-US"/>
        </a:p>
      </dgm:t>
    </dgm:pt>
    <dgm:pt modelId="{8176B346-0C66-48C6-927B-D6E97896043D}" type="pres">
      <dgm:prSet presAssocID="{67B5FE6D-1C4D-4A45-829A-707F1DD850BE}" presName="horFlow" presStyleCnt="0"/>
      <dgm:spPr/>
    </dgm:pt>
    <dgm:pt modelId="{8D41C068-9659-47EF-B06E-5FF14955BF19}" type="pres">
      <dgm:prSet presAssocID="{67B5FE6D-1C4D-4A45-829A-707F1DD850BE}" presName="bigChev" presStyleLbl="node1" presStyleIdx="0" presStyleCnt="5"/>
      <dgm:spPr/>
      <dgm:t>
        <a:bodyPr/>
        <a:lstStyle/>
        <a:p>
          <a:endParaRPr lang="en-US"/>
        </a:p>
      </dgm:t>
    </dgm:pt>
    <dgm:pt modelId="{2AED4EC9-BDF9-434E-B233-8D61597200ED}" type="pres">
      <dgm:prSet presAssocID="{67B5FE6D-1C4D-4A45-829A-707F1DD850BE}" presName="vSp" presStyleCnt="0"/>
      <dgm:spPr/>
    </dgm:pt>
    <dgm:pt modelId="{612A3B68-3CE3-411E-B9B4-EE3181594A0F}" type="pres">
      <dgm:prSet presAssocID="{614566AF-B556-4C93-BB95-210D8057CFCE}" presName="horFlow" presStyleCnt="0"/>
      <dgm:spPr/>
    </dgm:pt>
    <dgm:pt modelId="{CAA7126D-B782-40C2-A171-D87B6D178442}" type="pres">
      <dgm:prSet presAssocID="{614566AF-B556-4C93-BB95-210D8057CFCE}" presName="bigChev" presStyleLbl="node1" presStyleIdx="1" presStyleCnt="5"/>
      <dgm:spPr/>
      <dgm:t>
        <a:bodyPr/>
        <a:lstStyle/>
        <a:p>
          <a:endParaRPr lang="en-US"/>
        </a:p>
      </dgm:t>
    </dgm:pt>
    <dgm:pt modelId="{8E43F8D2-047E-4F4A-A8C2-332D81B0C5A0}" type="pres">
      <dgm:prSet presAssocID="{614566AF-B556-4C93-BB95-210D8057CFCE}" presName="vSp" presStyleCnt="0"/>
      <dgm:spPr/>
    </dgm:pt>
    <dgm:pt modelId="{62CF8089-D105-4A96-96EC-5253335C0F1D}" type="pres">
      <dgm:prSet presAssocID="{60A95EEF-1E5A-41F4-A18E-BBEE595EA597}" presName="horFlow" presStyleCnt="0"/>
      <dgm:spPr/>
    </dgm:pt>
    <dgm:pt modelId="{89F42E42-1337-443C-B686-231461E3A15E}" type="pres">
      <dgm:prSet presAssocID="{60A95EEF-1E5A-41F4-A18E-BBEE595EA597}" presName="bigChev" presStyleLbl="node1" presStyleIdx="2" presStyleCnt="5"/>
      <dgm:spPr/>
      <dgm:t>
        <a:bodyPr/>
        <a:lstStyle/>
        <a:p>
          <a:endParaRPr lang="en-US"/>
        </a:p>
      </dgm:t>
    </dgm:pt>
    <dgm:pt modelId="{E699ABF9-C6FD-4A56-B80E-38C9530F3C6B}" type="pres">
      <dgm:prSet presAssocID="{60A95EEF-1E5A-41F4-A18E-BBEE595EA597}" presName="vSp" presStyleCnt="0"/>
      <dgm:spPr/>
    </dgm:pt>
    <dgm:pt modelId="{626C8DA6-9F21-45BC-9FFF-0A447454E8BE}" type="pres">
      <dgm:prSet presAssocID="{41E4A061-6FCD-4768-BEEA-49F6C6CD4675}" presName="horFlow" presStyleCnt="0"/>
      <dgm:spPr/>
    </dgm:pt>
    <dgm:pt modelId="{A554E7AE-E1D9-4B30-95AC-EA9A5E28A12A}" type="pres">
      <dgm:prSet presAssocID="{41E4A061-6FCD-4768-BEEA-49F6C6CD4675}" presName="bigChev" presStyleLbl="node1" presStyleIdx="3" presStyleCnt="5"/>
      <dgm:spPr/>
      <dgm:t>
        <a:bodyPr/>
        <a:lstStyle/>
        <a:p>
          <a:endParaRPr lang="en-US"/>
        </a:p>
      </dgm:t>
    </dgm:pt>
    <dgm:pt modelId="{1136D9F4-2D73-4D43-8A7E-2BB17A210484}" type="pres">
      <dgm:prSet presAssocID="{41E4A061-6FCD-4768-BEEA-49F6C6CD4675}" presName="vSp" presStyleCnt="0"/>
      <dgm:spPr/>
    </dgm:pt>
    <dgm:pt modelId="{E7ED2F0A-B137-4295-A711-3F808999D5E1}" type="pres">
      <dgm:prSet presAssocID="{C1CBE352-A126-47D0-BC02-9AC42BCC7DB9}" presName="horFlow" presStyleCnt="0"/>
      <dgm:spPr/>
    </dgm:pt>
    <dgm:pt modelId="{A9D489D9-A3AC-4AF4-B6B7-29743D3977EF}" type="pres">
      <dgm:prSet presAssocID="{C1CBE352-A126-47D0-BC02-9AC42BCC7DB9}" presName="bigChev" presStyleLbl="node1" presStyleIdx="4" presStyleCnt="5"/>
      <dgm:spPr/>
      <dgm:t>
        <a:bodyPr/>
        <a:lstStyle/>
        <a:p>
          <a:endParaRPr lang="en-US"/>
        </a:p>
      </dgm:t>
    </dgm:pt>
  </dgm:ptLst>
  <dgm:cxnLst>
    <dgm:cxn modelId="{ED3EA1A4-9F37-43C7-80E9-FE478E6E1F68}" type="presOf" srcId="{60A95EEF-1E5A-41F4-A18E-BBEE595EA597}" destId="{89F42E42-1337-443C-B686-231461E3A15E}" srcOrd="0" destOrd="0" presId="urn:microsoft.com/office/officeart/2005/8/layout/lProcess3"/>
    <dgm:cxn modelId="{4A9BECC3-CB10-4443-8D29-045616D02B1B}" srcId="{B8740EB0-47F6-425C-8646-5EB909B17179}" destId="{41E4A061-6FCD-4768-BEEA-49F6C6CD4675}" srcOrd="3" destOrd="0" parTransId="{FD7A72AF-8FF5-40B6-9EC9-5C3064D17DFB}" sibTransId="{EECD31CE-A1A1-4DB2-80B9-46D2E80EEDB3}"/>
    <dgm:cxn modelId="{7042AA25-FF54-47B2-B0F0-E812611AAB11}" type="presOf" srcId="{C1CBE352-A126-47D0-BC02-9AC42BCC7DB9}" destId="{A9D489D9-A3AC-4AF4-B6B7-29743D3977EF}" srcOrd="0" destOrd="0" presId="urn:microsoft.com/office/officeart/2005/8/layout/lProcess3"/>
    <dgm:cxn modelId="{942C1D0C-E5C1-4B3D-997D-757EE79FE97B}" type="presOf" srcId="{41E4A061-6FCD-4768-BEEA-49F6C6CD4675}" destId="{A554E7AE-E1D9-4B30-95AC-EA9A5E28A12A}" srcOrd="0" destOrd="0" presId="urn:microsoft.com/office/officeart/2005/8/layout/lProcess3"/>
    <dgm:cxn modelId="{ED23F21B-BE79-40D4-A4ED-10A6540AA9E1}" srcId="{B8740EB0-47F6-425C-8646-5EB909B17179}" destId="{C1CBE352-A126-47D0-BC02-9AC42BCC7DB9}" srcOrd="4" destOrd="0" parTransId="{F57E0596-5368-41FC-A3D0-2EB6C95A9D9D}" sibTransId="{3AE23395-C59B-4295-9046-AD73B7801557}"/>
    <dgm:cxn modelId="{03D5797E-ADA9-4F82-AA69-249C73D4291D}" type="presOf" srcId="{B8740EB0-47F6-425C-8646-5EB909B17179}" destId="{338A132A-1345-471B-9551-64968B7BD91D}" srcOrd="0" destOrd="0" presId="urn:microsoft.com/office/officeart/2005/8/layout/lProcess3"/>
    <dgm:cxn modelId="{692A0A72-F865-4BF5-9AFA-9E422BB72D3A}" type="presOf" srcId="{614566AF-B556-4C93-BB95-210D8057CFCE}" destId="{CAA7126D-B782-40C2-A171-D87B6D178442}" srcOrd="0" destOrd="0" presId="urn:microsoft.com/office/officeart/2005/8/layout/lProcess3"/>
    <dgm:cxn modelId="{B9D3706F-469F-4F40-B36B-6F8E5E737013}" type="presOf" srcId="{67B5FE6D-1C4D-4A45-829A-707F1DD850BE}" destId="{8D41C068-9659-47EF-B06E-5FF14955BF19}" srcOrd="0" destOrd="0" presId="urn:microsoft.com/office/officeart/2005/8/layout/lProcess3"/>
    <dgm:cxn modelId="{D07081D9-0274-4234-8B22-E586C5299201}" srcId="{B8740EB0-47F6-425C-8646-5EB909B17179}" destId="{60A95EEF-1E5A-41F4-A18E-BBEE595EA597}" srcOrd="2" destOrd="0" parTransId="{4439D4F1-C77A-4234-B4E0-50FBF4D6B81A}" sibTransId="{368611AF-601E-41AB-8B02-6B2763ED9AD2}"/>
    <dgm:cxn modelId="{2B9B9E49-1A96-464F-A450-DDFFB614CC47}" srcId="{B8740EB0-47F6-425C-8646-5EB909B17179}" destId="{614566AF-B556-4C93-BB95-210D8057CFCE}" srcOrd="1" destOrd="0" parTransId="{97FBD9B6-97E3-47FA-B161-24C6C0FA04CA}" sibTransId="{DF246BFD-6F24-4581-A6F2-C912297BAD07}"/>
    <dgm:cxn modelId="{7EEB6488-C1AC-47E5-B5CF-024B30091ECC}" srcId="{B8740EB0-47F6-425C-8646-5EB909B17179}" destId="{67B5FE6D-1C4D-4A45-829A-707F1DD850BE}" srcOrd="0" destOrd="0" parTransId="{54AD5D86-3590-4B58-92AD-F2EE9B926119}" sibTransId="{92F15341-895C-42AE-8F85-433D7DD3DB5B}"/>
    <dgm:cxn modelId="{7FF6D567-71D9-44A2-9E15-25EFA60F9C1D}" type="presParOf" srcId="{338A132A-1345-471B-9551-64968B7BD91D}" destId="{8176B346-0C66-48C6-927B-D6E97896043D}" srcOrd="0" destOrd="0" presId="urn:microsoft.com/office/officeart/2005/8/layout/lProcess3"/>
    <dgm:cxn modelId="{50A18B38-D824-4FBD-8E7F-A06840612D13}" type="presParOf" srcId="{8176B346-0C66-48C6-927B-D6E97896043D}" destId="{8D41C068-9659-47EF-B06E-5FF14955BF19}" srcOrd="0" destOrd="0" presId="urn:microsoft.com/office/officeart/2005/8/layout/lProcess3"/>
    <dgm:cxn modelId="{72E5F4AB-D282-4BDB-8F6C-01833FFE2C6B}" type="presParOf" srcId="{338A132A-1345-471B-9551-64968B7BD91D}" destId="{2AED4EC9-BDF9-434E-B233-8D61597200ED}" srcOrd="1" destOrd="0" presId="urn:microsoft.com/office/officeart/2005/8/layout/lProcess3"/>
    <dgm:cxn modelId="{49C7EB93-90D7-40BE-B9AF-1753473185B5}" type="presParOf" srcId="{338A132A-1345-471B-9551-64968B7BD91D}" destId="{612A3B68-3CE3-411E-B9B4-EE3181594A0F}" srcOrd="2" destOrd="0" presId="urn:microsoft.com/office/officeart/2005/8/layout/lProcess3"/>
    <dgm:cxn modelId="{BD9A5D51-7C55-46DA-AD6C-9D946692F225}" type="presParOf" srcId="{612A3B68-3CE3-411E-B9B4-EE3181594A0F}" destId="{CAA7126D-B782-40C2-A171-D87B6D178442}" srcOrd="0" destOrd="0" presId="urn:microsoft.com/office/officeart/2005/8/layout/lProcess3"/>
    <dgm:cxn modelId="{63F4C396-9239-4077-9BC1-129A0704A7DB}" type="presParOf" srcId="{338A132A-1345-471B-9551-64968B7BD91D}" destId="{8E43F8D2-047E-4F4A-A8C2-332D81B0C5A0}" srcOrd="3" destOrd="0" presId="urn:microsoft.com/office/officeart/2005/8/layout/lProcess3"/>
    <dgm:cxn modelId="{5D9B73B5-A56F-4CD1-BC2E-9A5DEDFF593B}" type="presParOf" srcId="{338A132A-1345-471B-9551-64968B7BD91D}" destId="{62CF8089-D105-4A96-96EC-5253335C0F1D}" srcOrd="4" destOrd="0" presId="urn:microsoft.com/office/officeart/2005/8/layout/lProcess3"/>
    <dgm:cxn modelId="{5FE92427-8648-4707-861F-FEA5AF3216EB}" type="presParOf" srcId="{62CF8089-D105-4A96-96EC-5253335C0F1D}" destId="{89F42E42-1337-443C-B686-231461E3A15E}" srcOrd="0" destOrd="0" presId="urn:microsoft.com/office/officeart/2005/8/layout/lProcess3"/>
    <dgm:cxn modelId="{A75CAA2B-DFF0-40AF-ABBF-F7E41EDE7624}" type="presParOf" srcId="{338A132A-1345-471B-9551-64968B7BD91D}" destId="{E699ABF9-C6FD-4A56-B80E-38C9530F3C6B}" srcOrd="5" destOrd="0" presId="urn:microsoft.com/office/officeart/2005/8/layout/lProcess3"/>
    <dgm:cxn modelId="{2B808415-5951-49E9-AF0E-EE48380EE045}" type="presParOf" srcId="{338A132A-1345-471B-9551-64968B7BD91D}" destId="{626C8DA6-9F21-45BC-9FFF-0A447454E8BE}" srcOrd="6" destOrd="0" presId="urn:microsoft.com/office/officeart/2005/8/layout/lProcess3"/>
    <dgm:cxn modelId="{72921518-053F-41C6-BAC1-B61553FBF216}" type="presParOf" srcId="{626C8DA6-9F21-45BC-9FFF-0A447454E8BE}" destId="{A554E7AE-E1D9-4B30-95AC-EA9A5E28A12A}" srcOrd="0" destOrd="0" presId="urn:microsoft.com/office/officeart/2005/8/layout/lProcess3"/>
    <dgm:cxn modelId="{C2400315-F936-4150-9B4F-BA390CE43BE5}" type="presParOf" srcId="{338A132A-1345-471B-9551-64968B7BD91D}" destId="{1136D9F4-2D73-4D43-8A7E-2BB17A210484}" srcOrd="7" destOrd="0" presId="urn:microsoft.com/office/officeart/2005/8/layout/lProcess3"/>
    <dgm:cxn modelId="{DFEC8E80-BDB7-46F1-AAFB-C224B79FADDA}" type="presParOf" srcId="{338A132A-1345-471B-9551-64968B7BD91D}" destId="{E7ED2F0A-B137-4295-A711-3F808999D5E1}" srcOrd="8" destOrd="0" presId="urn:microsoft.com/office/officeart/2005/8/layout/lProcess3"/>
    <dgm:cxn modelId="{4B3B533A-85B8-48AF-B4F7-403C53BE3CDE}" type="presParOf" srcId="{E7ED2F0A-B137-4295-A711-3F808999D5E1}" destId="{A9D489D9-A3AC-4AF4-B6B7-29743D3977EF}"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B78435-AA70-4539-9D7A-89601F7B90A2}">
      <dsp:nvSpPr>
        <dsp:cNvPr id="0" name=""/>
        <dsp:cNvSpPr/>
      </dsp:nvSpPr>
      <dsp:spPr>
        <a:xfrm>
          <a:off x="773" y="712189"/>
          <a:ext cx="1648460" cy="169031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IN" sz="1800" kern="1200" dirty="0" smtClean="0">
              <a:latin typeface="Arial Black" panose="020B0A04020102020204" pitchFamily="34" charset="0"/>
            </a:rPr>
            <a:t>User Traffic </a:t>
          </a:r>
          <a:br>
            <a:rPr lang="en-IN" sz="1800" kern="1200" dirty="0" smtClean="0">
              <a:latin typeface="Arial Black" panose="020B0A04020102020204" pitchFamily="34" charset="0"/>
            </a:rPr>
          </a:br>
          <a:r>
            <a:rPr lang="en-IN" sz="1800" kern="1200" dirty="0" smtClean="0">
              <a:latin typeface="Arial Black" panose="020B0A04020102020204" pitchFamily="34" charset="0"/>
            </a:rPr>
            <a:t>( Platform ) </a:t>
          </a:r>
          <a:endParaRPr lang="en-IN" sz="1800" kern="1200" dirty="0">
            <a:latin typeface="Arial Black" panose="020B0A04020102020204" pitchFamily="34" charset="0"/>
          </a:endParaRPr>
        </a:p>
      </dsp:txBody>
      <dsp:txXfrm>
        <a:off x="49055" y="760471"/>
        <a:ext cx="1551896" cy="1593751"/>
      </dsp:txXfrm>
    </dsp:sp>
    <dsp:sp modelId="{0B870BCA-23AF-4B46-A31A-E41DB1BFAE76}">
      <dsp:nvSpPr>
        <dsp:cNvPr id="0" name=""/>
        <dsp:cNvSpPr/>
      </dsp:nvSpPr>
      <dsp:spPr>
        <a:xfrm>
          <a:off x="1814079" y="1352938"/>
          <a:ext cx="349473" cy="40881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814079" y="1434702"/>
        <a:ext cx="244631" cy="245290"/>
      </dsp:txXfrm>
    </dsp:sp>
    <dsp:sp modelId="{2B9B7C1F-E8FA-40A5-B0AF-767A21F161FE}">
      <dsp:nvSpPr>
        <dsp:cNvPr id="0" name=""/>
        <dsp:cNvSpPr/>
      </dsp:nvSpPr>
      <dsp:spPr>
        <a:xfrm>
          <a:off x="2308617" y="712189"/>
          <a:ext cx="1648460" cy="169031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IN" sz="1800" kern="1200" dirty="0" smtClean="0">
              <a:latin typeface="Arial Black" panose="020B0A04020102020204" pitchFamily="34" charset="0"/>
            </a:rPr>
            <a:t>Gurucool</a:t>
          </a:r>
          <a:br>
            <a:rPr lang="en-IN" sz="1800" kern="1200" dirty="0" smtClean="0">
              <a:latin typeface="Arial Black" panose="020B0A04020102020204" pitchFamily="34" charset="0"/>
            </a:rPr>
          </a:br>
          <a:r>
            <a:rPr lang="en-IN" sz="1800" kern="1200" dirty="0" smtClean="0">
              <a:latin typeface="Arial Black" panose="020B0A04020102020204" pitchFamily="34" charset="0"/>
            </a:rPr>
            <a:t/>
          </a:r>
          <a:br>
            <a:rPr lang="en-IN" sz="1800" kern="1200" dirty="0" smtClean="0">
              <a:latin typeface="Arial Black" panose="020B0A04020102020204" pitchFamily="34" charset="0"/>
            </a:rPr>
          </a:br>
          <a:r>
            <a:rPr lang="en-IN" sz="1800" kern="1200" dirty="0" smtClean="0">
              <a:latin typeface="Arial Black" panose="020B0A04020102020204" pitchFamily="34" charset="0"/>
            </a:rPr>
            <a:t>App</a:t>
          </a:r>
          <a:br>
            <a:rPr lang="en-IN" sz="1800" kern="1200" dirty="0" smtClean="0">
              <a:latin typeface="Arial Black" panose="020B0A04020102020204" pitchFamily="34" charset="0"/>
            </a:rPr>
          </a:br>
          <a:r>
            <a:rPr lang="en-IN" sz="1800" kern="1200" dirty="0" smtClean="0">
              <a:latin typeface="Arial Black" panose="020B0A04020102020204" pitchFamily="34" charset="0"/>
            </a:rPr>
            <a:t/>
          </a:r>
          <a:br>
            <a:rPr lang="en-IN" sz="1800" kern="1200" dirty="0" smtClean="0">
              <a:latin typeface="Arial Black" panose="020B0A04020102020204" pitchFamily="34" charset="0"/>
            </a:rPr>
          </a:br>
          <a:r>
            <a:rPr lang="en-IN" sz="1800" kern="1200" dirty="0" smtClean="0">
              <a:latin typeface="Arial Black" panose="020B0A04020102020204" pitchFamily="34" charset="0"/>
            </a:rPr>
            <a:t>Dashboard</a:t>
          </a:r>
          <a:endParaRPr lang="en-IN" sz="1800" kern="1200" dirty="0">
            <a:latin typeface="Arial Black" panose="020B0A04020102020204" pitchFamily="34" charset="0"/>
          </a:endParaRPr>
        </a:p>
      </dsp:txBody>
      <dsp:txXfrm>
        <a:off x="2356899" y="760471"/>
        <a:ext cx="1551896" cy="15937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1C068-9659-47EF-B06E-5FF14955BF19}">
      <dsp:nvSpPr>
        <dsp:cNvPr id="0" name=""/>
        <dsp:cNvSpPr/>
      </dsp:nvSpPr>
      <dsp:spPr>
        <a:xfrm>
          <a:off x="608484" y="1766"/>
          <a:ext cx="1922014" cy="768805"/>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9525" rIns="0" bIns="9525" numCol="1" spcCol="1270" anchor="ctr" anchorCtr="0">
          <a:noAutofit/>
        </a:bodyPr>
        <a:lstStyle/>
        <a:p>
          <a:pPr lvl="0" algn="ctr" defTabSz="666750" rtl="0">
            <a:lnSpc>
              <a:spcPct val="90000"/>
            </a:lnSpc>
            <a:spcBef>
              <a:spcPct val="0"/>
            </a:spcBef>
            <a:spcAft>
              <a:spcPct val="35000"/>
            </a:spcAft>
          </a:pPr>
          <a:r>
            <a:rPr lang="en-IN" sz="1500" kern="1200" dirty="0" smtClean="0"/>
            <a:t>Complete</a:t>
          </a:r>
          <a:br>
            <a:rPr lang="en-IN" sz="1500" kern="1200" dirty="0" smtClean="0"/>
          </a:br>
          <a:endParaRPr lang="en-IN" sz="1500" kern="1200" dirty="0"/>
        </a:p>
      </dsp:txBody>
      <dsp:txXfrm>
        <a:off x="992887" y="1766"/>
        <a:ext cx="1153209" cy="768805"/>
      </dsp:txXfrm>
    </dsp:sp>
    <dsp:sp modelId="{CAA7126D-B782-40C2-A171-D87B6D178442}">
      <dsp:nvSpPr>
        <dsp:cNvPr id="0" name=""/>
        <dsp:cNvSpPr/>
      </dsp:nvSpPr>
      <dsp:spPr>
        <a:xfrm>
          <a:off x="608484" y="878205"/>
          <a:ext cx="1922014" cy="768805"/>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9525" rIns="0" bIns="9525" numCol="1" spcCol="1270" anchor="ctr" anchorCtr="0">
          <a:noAutofit/>
        </a:bodyPr>
        <a:lstStyle/>
        <a:p>
          <a:pPr lvl="0" algn="ctr" defTabSz="666750" rtl="0">
            <a:lnSpc>
              <a:spcPct val="90000"/>
            </a:lnSpc>
            <a:spcBef>
              <a:spcPct val="0"/>
            </a:spcBef>
            <a:spcAft>
              <a:spcPct val="35000"/>
            </a:spcAft>
          </a:pPr>
          <a:r>
            <a:rPr lang="en-IN" sz="1500" kern="1200" smtClean="0"/>
            <a:t>Incomplete</a:t>
          </a:r>
          <a:endParaRPr lang="en-IN" sz="1500" kern="1200"/>
        </a:p>
      </dsp:txBody>
      <dsp:txXfrm>
        <a:off x="992887" y="878205"/>
        <a:ext cx="1153209" cy="768805"/>
      </dsp:txXfrm>
    </dsp:sp>
    <dsp:sp modelId="{89F42E42-1337-443C-B686-231461E3A15E}">
      <dsp:nvSpPr>
        <dsp:cNvPr id="0" name=""/>
        <dsp:cNvSpPr/>
      </dsp:nvSpPr>
      <dsp:spPr>
        <a:xfrm>
          <a:off x="608484" y="1754644"/>
          <a:ext cx="1922014" cy="768805"/>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9525" rIns="0" bIns="9525" numCol="1" spcCol="1270" anchor="ctr" anchorCtr="0">
          <a:noAutofit/>
        </a:bodyPr>
        <a:lstStyle/>
        <a:p>
          <a:pPr lvl="0" algn="ctr" defTabSz="666750" rtl="0">
            <a:lnSpc>
              <a:spcPct val="90000"/>
            </a:lnSpc>
            <a:spcBef>
              <a:spcPct val="0"/>
            </a:spcBef>
            <a:spcAft>
              <a:spcPct val="35000"/>
            </a:spcAft>
          </a:pPr>
          <a:r>
            <a:rPr lang="en-IN" sz="1500" kern="1200" smtClean="0"/>
            <a:t>Busy</a:t>
          </a:r>
          <a:endParaRPr lang="en-IN" sz="1500" kern="1200"/>
        </a:p>
      </dsp:txBody>
      <dsp:txXfrm>
        <a:off x="992887" y="1754644"/>
        <a:ext cx="1153209" cy="768805"/>
      </dsp:txXfrm>
    </dsp:sp>
    <dsp:sp modelId="{A554E7AE-E1D9-4B30-95AC-EA9A5E28A12A}">
      <dsp:nvSpPr>
        <dsp:cNvPr id="0" name=""/>
        <dsp:cNvSpPr/>
      </dsp:nvSpPr>
      <dsp:spPr>
        <a:xfrm>
          <a:off x="608484" y="2631082"/>
          <a:ext cx="1922014" cy="768805"/>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9525" rIns="0" bIns="9525" numCol="1" spcCol="1270" anchor="ctr" anchorCtr="0">
          <a:noAutofit/>
        </a:bodyPr>
        <a:lstStyle/>
        <a:p>
          <a:pPr lvl="0" algn="ctr" defTabSz="666750" rtl="0">
            <a:lnSpc>
              <a:spcPct val="90000"/>
            </a:lnSpc>
            <a:spcBef>
              <a:spcPct val="0"/>
            </a:spcBef>
            <a:spcAft>
              <a:spcPct val="35000"/>
            </a:spcAft>
          </a:pPr>
          <a:r>
            <a:rPr lang="en-IN" sz="1500" kern="1200" smtClean="0"/>
            <a:t>No-answer</a:t>
          </a:r>
          <a:br>
            <a:rPr lang="en-IN" sz="1500" kern="1200" smtClean="0"/>
          </a:br>
          <a:endParaRPr lang="en-IN" sz="1500" kern="1200"/>
        </a:p>
      </dsp:txBody>
      <dsp:txXfrm>
        <a:off x="992887" y="2631082"/>
        <a:ext cx="1153209" cy="768805"/>
      </dsp:txXfrm>
    </dsp:sp>
    <dsp:sp modelId="{A9D489D9-A3AC-4AF4-B6B7-29743D3977EF}">
      <dsp:nvSpPr>
        <dsp:cNvPr id="0" name=""/>
        <dsp:cNvSpPr/>
      </dsp:nvSpPr>
      <dsp:spPr>
        <a:xfrm>
          <a:off x="608484" y="3507521"/>
          <a:ext cx="1922014" cy="768805"/>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9525" rIns="0" bIns="9525" numCol="1" spcCol="1270" anchor="ctr" anchorCtr="0">
          <a:noAutofit/>
        </a:bodyPr>
        <a:lstStyle/>
        <a:p>
          <a:pPr lvl="0" algn="ctr" defTabSz="666750" rtl="0">
            <a:lnSpc>
              <a:spcPct val="90000"/>
            </a:lnSpc>
            <a:spcBef>
              <a:spcPct val="0"/>
            </a:spcBef>
            <a:spcAft>
              <a:spcPct val="35000"/>
            </a:spcAft>
          </a:pPr>
          <a:r>
            <a:rPr lang="en-IN" sz="1500" kern="1200" smtClean="0"/>
            <a:t>Failed</a:t>
          </a:r>
          <a:endParaRPr lang="en-IN" sz="1500" kern="1200"/>
        </a:p>
      </dsp:txBody>
      <dsp:txXfrm>
        <a:off x="992887" y="3507521"/>
        <a:ext cx="1153209" cy="7688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1C068-9659-47EF-B06E-5FF14955BF19}">
      <dsp:nvSpPr>
        <dsp:cNvPr id="0" name=""/>
        <dsp:cNvSpPr/>
      </dsp:nvSpPr>
      <dsp:spPr>
        <a:xfrm>
          <a:off x="608484" y="1766"/>
          <a:ext cx="1922014" cy="768805"/>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9525" rIns="0" bIns="9525" numCol="1" spcCol="1270" anchor="ctr" anchorCtr="0">
          <a:noAutofit/>
        </a:bodyPr>
        <a:lstStyle/>
        <a:p>
          <a:pPr lvl="0" algn="ctr" defTabSz="666750" rtl="0">
            <a:lnSpc>
              <a:spcPct val="90000"/>
            </a:lnSpc>
            <a:spcBef>
              <a:spcPct val="0"/>
            </a:spcBef>
            <a:spcAft>
              <a:spcPct val="35000"/>
            </a:spcAft>
          </a:pPr>
          <a:r>
            <a:rPr lang="en-IN" sz="1500" kern="1200" dirty="0" smtClean="0"/>
            <a:t>Complete</a:t>
          </a:r>
          <a:br>
            <a:rPr lang="en-IN" sz="1500" kern="1200" dirty="0" smtClean="0"/>
          </a:br>
          <a:endParaRPr lang="en-IN" sz="1500" kern="1200" dirty="0"/>
        </a:p>
      </dsp:txBody>
      <dsp:txXfrm>
        <a:off x="992887" y="1766"/>
        <a:ext cx="1153209" cy="768805"/>
      </dsp:txXfrm>
    </dsp:sp>
    <dsp:sp modelId="{CAA7126D-B782-40C2-A171-D87B6D178442}">
      <dsp:nvSpPr>
        <dsp:cNvPr id="0" name=""/>
        <dsp:cNvSpPr/>
      </dsp:nvSpPr>
      <dsp:spPr>
        <a:xfrm>
          <a:off x="608484" y="878205"/>
          <a:ext cx="1922014" cy="768805"/>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9525" rIns="0" bIns="9525" numCol="1" spcCol="1270" anchor="ctr" anchorCtr="0">
          <a:noAutofit/>
        </a:bodyPr>
        <a:lstStyle/>
        <a:p>
          <a:pPr lvl="0" algn="ctr" defTabSz="666750" rtl="0">
            <a:lnSpc>
              <a:spcPct val="90000"/>
            </a:lnSpc>
            <a:spcBef>
              <a:spcPct val="0"/>
            </a:spcBef>
            <a:spcAft>
              <a:spcPct val="35000"/>
            </a:spcAft>
          </a:pPr>
          <a:r>
            <a:rPr lang="en-IN" sz="1500" kern="1200" smtClean="0"/>
            <a:t>Incomplete</a:t>
          </a:r>
          <a:endParaRPr lang="en-IN" sz="1500" kern="1200"/>
        </a:p>
      </dsp:txBody>
      <dsp:txXfrm>
        <a:off x="992887" y="878205"/>
        <a:ext cx="1153209" cy="768805"/>
      </dsp:txXfrm>
    </dsp:sp>
    <dsp:sp modelId="{89F42E42-1337-443C-B686-231461E3A15E}">
      <dsp:nvSpPr>
        <dsp:cNvPr id="0" name=""/>
        <dsp:cNvSpPr/>
      </dsp:nvSpPr>
      <dsp:spPr>
        <a:xfrm>
          <a:off x="608484" y="1754644"/>
          <a:ext cx="1922014" cy="768805"/>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9525" rIns="0" bIns="9525" numCol="1" spcCol="1270" anchor="ctr" anchorCtr="0">
          <a:noAutofit/>
        </a:bodyPr>
        <a:lstStyle/>
        <a:p>
          <a:pPr lvl="0" algn="ctr" defTabSz="666750" rtl="0">
            <a:lnSpc>
              <a:spcPct val="90000"/>
            </a:lnSpc>
            <a:spcBef>
              <a:spcPct val="0"/>
            </a:spcBef>
            <a:spcAft>
              <a:spcPct val="35000"/>
            </a:spcAft>
          </a:pPr>
          <a:r>
            <a:rPr lang="en-IN" sz="1500" kern="1200" dirty="0" smtClean="0"/>
            <a:t>Failed</a:t>
          </a:r>
          <a:endParaRPr lang="en-IN" sz="1500" kern="1200" dirty="0"/>
        </a:p>
      </dsp:txBody>
      <dsp:txXfrm>
        <a:off x="992887" y="1754644"/>
        <a:ext cx="1153209" cy="768805"/>
      </dsp:txXfrm>
    </dsp:sp>
    <dsp:sp modelId="{A554E7AE-E1D9-4B30-95AC-EA9A5E28A12A}">
      <dsp:nvSpPr>
        <dsp:cNvPr id="0" name=""/>
        <dsp:cNvSpPr/>
      </dsp:nvSpPr>
      <dsp:spPr>
        <a:xfrm>
          <a:off x="608484" y="2631082"/>
          <a:ext cx="1922014" cy="768805"/>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9525" rIns="0" bIns="9525" numCol="1" spcCol="1270" anchor="ctr" anchorCtr="0">
          <a:noAutofit/>
        </a:bodyPr>
        <a:lstStyle/>
        <a:p>
          <a:pPr lvl="0" algn="ctr" defTabSz="666750" rtl="0">
            <a:lnSpc>
              <a:spcPct val="90000"/>
            </a:lnSpc>
            <a:spcBef>
              <a:spcPct val="0"/>
            </a:spcBef>
            <a:spcAft>
              <a:spcPct val="35000"/>
            </a:spcAft>
          </a:pPr>
          <a:r>
            <a:rPr lang="en-IN" sz="1500" kern="1200" dirty="0" smtClean="0"/>
            <a:t>Pending</a:t>
          </a:r>
          <a:endParaRPr lang="en-IN" sz="1500" kern="1200" dirty="0"/>
        </a:p>
      </dsp:txBody>
      <dsp:txXfrm>
        <a:off x="992887" y="2631082"/>
        <a:ext cx="1153209" cy="768805"/>
      </dsp:txXfrm>
    </dsp:sp>
    <dsp:sp modelId="{A9D489D9-A3AC-4AF4-B6B7-29743D3977EF}">
      <dsp:nvSpPr>
        <dsp:cNvPr id="0" name=""/>
        <dsp:cNvSpPr/>
      </dsp:nvSpPr>
      <dsp:spPr>
        <a:xfrm>
          <a:off x="608484" y="3507521"/>
          <a:ext cx="1922014" cy="768805"/>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9525" rIns="0" bIns="9525" numCol="1" spcCol="1270" anchor="ctr" anchorCtr="0">
          <a:noAutofit/>
        </a:bodyPr>
        <a:lstStyle/>
        <a:p>
          <a:pPr lvl="0" algn="ctr" defTabSz="666750" rtl="0">
            <a:lnSpc>
              <a:spcPct val="90000"/>
            </a:lnSpc>
            <a:spcBef>
              <a:spcPct val="0"/>
            </a:spcBef>
            <a:spcAft>
              <a:spcPct val="35000"/>
            </a:spcAft>
          </a:pPr>
          <a:r>
            <a:rPr lang="en-IN" sz="1500" kern="1200" dirty="0" smtClean="0"/>
            <a:t>Started</a:t>
          </a:r>
          <a:endParaRPr lang="en-IN" sz="1500" kern="1200" dirty="0"/>
        </a:p>
      </dsp:txBody>
      <dsp:txXfrm>
        <a:off x="992887" y="3507521"/>
        <a:ext cx="1153209" cy="76880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57647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9779432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0385445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7567620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6764317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6539633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5380144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6411959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2313463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5533581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68503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741844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6929551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89243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58468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013690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5368713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17909871"/>
      </p:ext>
    </p:extLst>
  </p:cSld>
  <p:clrMap bg1="dk1" tx1="lt1" bg2="dk2" tx2="lt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 id="2147484047" r:id="rId12"/>
    <p:sldLayoutId id="2147484048" r:id="rId13"/>
    <p:sldLayoutId id="2147484049" r:id="rId14"/>
    <p:sldLayoutId id="2147484050" r:id="rId15"/>
    <p:sldLayoutId id="2147484051" r:id="rId16"/>
    <p:sldLayoutId id="2147484052"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9.jp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a:spLocks noGrp="1"/>
          </p:cNvSpPr>
          <p:nvPr>
            <p:ph type="ctrTitle"/>
          </p:nvPr>
        </p:nvSpPr>
        <p:spPr>
          <a:xfrm rot="21343996">
            <a:off x="2153831" y="730668"/>
            <a:ext cx="6725704" cy="1938439"/>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262626"/>
              </a:buClr>
              <a:buSzPts val="8000"/>
              <a:buFont typeface="Algerian"/>
              <a:buNone/>
            </a:pPr>
            <a:r>
              <a:rPr lang="en-US" sz="8800" b="1" dirty="0" err="1">
                <a:latin typeface="Chiller" panose="04020404031007020602" pitchFamily="82" charset="0"/>
                <a:ea typeface="Algerian"/>
                <a:cs typeface="Algerian"/>
                <a:sym typeface="Algerian"/>
              </a:rPr>
              <a:t>AstroSage</a:t>
            </a:r>
            <a:r>
              <a:rPr lang="en-US" sz="8800" b="1" dirty="0">
                <a:latin typeface="Chiller" panose="04020404031007020602" pitchFamily="82" charset="0"/>
                <a:ea typeface="Algerian"/>
                <a:cs typeface="Algerian"/>
                <a:sym typeface="Algerian"/>
              </a:rPr>
              <a:t> Analysis</a:t>
            </a:r>
            <a:endParaRPr sz="8800" dirty="0">
              <a:latin typeface="Chiller" panose="04020404031007020602" pitchFamily="82" charset="0"/>
            </a:endParaRPr>
          </a:p>
        </p:txBody>
      </p:sp>
      <p:sp>
        <p:nvSpPr>
          <p:cNvPr id="102" name="Google Shape;102;p13"/>
          <p:cNvSpPr txBox="1">
            <a:spLocks noGrp="1"/>
          </p:cNvSpPr>
          <p:nvPr>
            <p:ph type="subTitle" idx="1"/>
          </p:nvPr>
        </p:nvSpPr>
        <p:spPr>
          <a:xfrm rot="21019531">
            <a:off x="3066197" y="2870579"/>
            <a:ext cx="3923071" cy="106188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800"/>
              <a:buNone/>
            </a:pPr>
            <a:r>
              <a:rPr lang="en-US" sz="2800" b="1" dirty="0">
                <a:latin typeface="Copperplate Gothic Bold" panose="020E0705020206020404" pitchFamily="34" charset="0"/>
              </a:rPr>
              <a:t>AMIT KUMAR </a:t>
            </a:r>
            <a:endParaRPr dirty="0">
              <a:latin typeface="Copperplate Gothic Bold" panose="020E0705020206020404" pitchFamily="34" charset="0"/>
            </a:endParaRPr>
          </a:p>
          <a:p>
            <a:pPr marL="0" lvl="0" indent="0" algn="l" rtl="0">
              <a:lnSpc>
                <a:spcPct val="90000"/>
              </a:lnSpc>
              <a:spcBef>
                <a:spcPts val="1400"/>
              </a:spcBef>
              <a:spcAft>
                <a:spcPts val="0"/>
              </a:spcAft>
              <a:buSzPts val="2400"/>
              <a:buNone/>
            </a:pPr>
            <a:r>
              <a:rPr lang="en-US" dirty="0" smtClean="0">
                <a:latin typeface="Copperplate Gothic Bold" panose="020E0705020206020404" pitchFamily="34" charset="0"/>
              </a:rPr>
              <a:t>29/12/2024</a:t>
            </a:r>
            <a:endParaRPr dirty="0">
              <a:latin typeface="Copperplate Gothic Bold" panose="020E0705020206020404" pitchFamily="34" charset="0"/>
            </a:endParaRPr>
          </a:p>
        </p:txBody>
      </p:sp>
      <p:pic>
        <p:nvPicPr>
          <p:cNvPr id="103" name="Google Shape;103;p13" descr="AstroSage Kundli: AI Astrology – Apps on Google Play"/>
          <p:cNvPicPr preferRelativeResize="0"/>
          <p:nvPr/>
        </p:nvPicPr>
        <p:blipFill rotWithShape="1">
          <a:blip r:embed="rId3">
            <a:alphaModFix/>
          </a:blip>
          <a:srcRect/>
          <a:stretch/>
        </p:blipFill>
        <p:spPr>
          <a:xfrm rot="21350976">
            <a:off x="8014380" y="2584026"/>
            <a:ext cx="4041124" cy="393613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055" y="0"/>
            <a:ext cx="9831835" cy="737937"/>
          </a:xfrm>
        </p:spPr>
        <p:txBody>
          <a:bodyPr>
            <a:noAutofit/>
          </a:bodyPr>
          <a:lstStyle/>
          <a:p>
            <a:pPr algn="ctr"/>
            <a:r>
              <a:rPr lang="en-IN" sz="3600" dirty="0" smtClean="0">
                <a:latin typeface="Arial" panose="020B0604020202020204" pitchFamily="34" charset="0"/>
                <a:cs typeface="Arial" panose="020B0604020202020204" pitchFamily="34" charset="0"/>
              </a:rPr>
              <a:t>Total sales and revenue generated by category</a:t>
            </a:r>
            <a:endParaRPr lang="en-IN" sz="3600" dirty="0">
              <a:latin typeface="Arial" panose="020B0604020202020204" pitchFamily="34" charset="0"/>
              <a:cs typeface="Arial" panose="020B0604020202020204" pitchFamily="34" charset="0"/>
            </a:endParaRPr>
          </a:p>
        </p:txBody>
      </p:sp>
      <p:sp>
        <p:nvSpPr>
          <p:cNvPr id="6" name="TextBox 5"/>
          <p:cNvSpPr txBox="1"/>
          <p:nvPr/>
        </p:nvSpPr>
        <p:spPr>
          <a:xfrm>
            <a:off x="757154" y="1490345"/>
            <a:ext cx="2832208" cy="3693319"/>
          </a:xfrm>
          <a:prstGeom prst="rect">
            <a:avLst/>
          </a:prstGeom>
          <a:noFill/>
        </p:spPr>
        <p:txBody>
          <a:bodyPr wrap="square" rtlCol="0">
            <a:spAutoFit/>
          </a:bodyPr>
          <a:lstStyle/>
          <a:p>
            <a:r>
              <a:rPr lang="en-IN" dirty="0" smtClean="0">
                <a:latin typeface="Arial" panose="020B0604020202020204" pitchFamily="34" charset="0"/>
                <a:cs typeface="Arial" panose="020B0604020202020204" pitchFamily="34" charset="0"/>
              </a:rPr>
              <a:t>According to given data</a:t>
            </a:r>
            <a:br>
              <a:rPr lang="en-IN" dirty="0" smtClean="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
            </a:r>
            <a:br>
              <a:rPr lang="en-IN" dirty="0" smtClean="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Top sales category is</a:t>
            </a:r>
          </a:p>
          <a:p>
            <a:endParaRPr lang="en-IN" dirty="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Call also on Revenue and </a:t>
            </a:r>
          </a:p>
          <a:p>
            <a:endParaRPr lang="en-IN" dirty="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Astrologer Earning.</a:t>
            </a:r>
            <a:br>
              <a:rPr lang="en-IN" dirty="0" smtClean="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
            </a:r>
            <a:br>
              <a:rPr lang="en-IN" dirty="0" smtClean="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Calls category is very </a:t>
            </a:r>
            <a:br>
              <a:rPr lang="en-IN" dirty="0" smtClean="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
            </a:r>
            <a:br>
              <a:rPr lang="en-IN" dirty="0" smtClean="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important segment to </a:t>
            </a:r>
            <a:br>
              <a:rPr lang="en-IN" dirty="0" smtClean="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
            </a:r>
            <a:br>
              <a:rPr lang="en-IN" dirty="0" smtClean="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improve.</a:t>
            </a:r>
            <a:endParaRPr lang="en-IN"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2325" y="1319761"/>
            <a:ext cx="7763681" cy="4098399"/>
          </a:xfrm>
          <a:prstGeom prst="rect">
            <a:avLst/>
          </a:prstGeom>
        </p:spPr>
      </p:pic>
    </p:spTree>
    <p:extLst>
      <p:ext uri="{BB962C8B-B14F-4D97-AF65-F5344CB8AC3E}">
        <p14:creationId xmlns:p14="http://schemas.microsoft.com/office/powerpoint/2010/main" val="3311593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689" y="0"/>
            <a:ext cx="10396882" cy="645695"/>
          </a:xfrm>
        </p:spPr>
        <p:txBody>
          <a:bodyPr>
            <a:noAutofit/>
          </a:bodyPr>
          <a:lstStyle/>
          <a:p>
            <a:pPr algn="ctr"/>
            <a:r>
              <a:rPr lang="en-IN" sz="3600" dirty="0" smtClean="0">
                <a:latin typeface="Arial" panose="020B0604020202020204" pitchFamily="34" charset="0"/>
                <a:cs typeface="Arial" panose="020B0604020202020204" pitchFamily="34" charset="0"/>
              </a:rPr>
              <a:t>Total call distribution across hours</a:t>
            </a:r>
            <a:endParaRPr lang="en-IN" sz="3600" dirty="0">
              <a:latin typeface="Arial" panose="020B0604020202020204" pitchFamily="34" charset="0"/>
              <a:cs typeface="Arial" panose="020B0604020202020204" pitchFamily="34" charset="0"/>
            </a:endParaRPr>
          </a:p>
        </p:txBody>
      </p:sp>
      <p:sp>
        <p:nvSpPr>
          <p:cNvPr id="5" name="TextBox 4"/>
          <p:cNvSpPr txBox="1"/>
          <p:nvPr/>
        </p:nvSpPr>
        <p:spPr>
          <a:xfrm>
            <a:off x="784448" y="1456238"/>
            <a:ext cx="2136173" cy="3139321"/>
          </a:xfrm>
          <a:prstGeom prst="rect">
            <a:avLst/>
          </a:prstGeom>
          <a:noFill/>
        </p:spPr>
        <p:txBody>
          <a:bodyPr wrap="square" rtlCol="0">
            <a:spAutoFit/>
          </a:bodyPr>
          <a:lstStyle/>
          <a:p>
            <a:r>
              <a:rPr lang="en-IN" dirty="0" smtClean="0">
                <a:latin typeface="Arial" panose="020B0604020202020204" pitchFamily="34" charset="0"/>
                <a:cs typeface="Arial" panose="020B0604020202020204" pitchFamily="34" charset="0"/>
              </a:rPr>
              <a:t>Call peak hour</a:t>
            </a:r>
            <a:br>
              <a:rPr lang="en-IN" dirty="0" smtClean="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
            </a:r>
            <a:br>
              <a:rPr lang="en-IN" dirty="0" smtClean="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must be focus on </a:t>
            </a:r>
          </a:p>
          <a:p>
            <a:endParaRPr lang="en-IN" dirty="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Peak hour to engage</a:t>
            </a:r>
            <a:br>
              <a:rPr lang="en-IN" dirty="0" smtClean="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
            </a:r>
            <a:br>
              <a:rPr lang="en-IN" dirty="0" smtClean="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more user and generate</a:t>
            </a:r>
          </a:p>
          <a:p>
            <a:endParaRPr lang="en-IN" dirty="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Maximum revenue.</a:t>
            </a:r>
            <a:endParaRPr lang="en-IN"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0620" y="1076681"/>
            <a:ext cx="9048467" cy="5037516"/>
          </a:xfrm>
          <a:prstGeom prst="rect">
            <a:avLst/>
          </a:prstGeom>
        </p:spPr>
      </p:pic>
    </p:spTree>
    <p:extLst>
      <p:ext uri="{BB962C8B-B14F-4D97-AF65-F5344CB8AC3E}">
        <p14:creationId xmlns:p14="http://schemas.microsoft.com/office/powerpoint/2010/main" val="367907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266" y="0"/>
            <a:ext cx="10396882" cy="757989"/>
          </a:xfrm>
        </p:spPr>
        <p:txBody>
          <a:bodyPr>
            <a:normAutofit/>
          </a:bodyPr>
          <a:lstStyle/>
          <a:p>
            <a:pPr algn="ctr"/>
            <a:r>
              <a:rPr lang="en-IN" sz="3600" dirty="0" smtClean="0">
                <a:latin typeface="Arial" panose="020B0604020202020204" pitchFamily="34" charset="0"/>
                <a:cs typeface="Arial" panose="020B0604020202020204" pitchFamily="34" charset="0"/>
              </a:rPr>
              <a:t>Top 10 guru</a:t>
            </a:r>
            <a:endParaRPr lang="en-IN" sz="3600" dirty="0">
              <a:latin typeface="Arial" panose="020B0604020202020204" pitchFamily="34" charset="0"/>
              <a:cs typeface="Arial" panose="020B0604020202020204" pitchFamily="34" charset="0"/>
            </a:endParaRPr>
          </a:p>
        </p:txBody>
      </p:sp>
      <p:sp>
        <p:nvSpPr>
          <p:cNvPr id="5" name="TextBox 4"/>
          <p:cNvSpPr txBox="1"/>
          <p:nvPr/>
        </p:nvSpPr>
        <p:spPr>
          <a:xfrm>
            <a:off x="825391" y="882316"/>
            <a:ext cx="3238517" cy="3330399"/>
          </a:xfrm>
          <a:prstGeom prst="rect">
            <a:avLst/>
          </a:prstGeom>
          <a:noFill/>
        </p:spPr>
        <p:txBody>
          <a:bodyPr wrap="square" rtlCol="0">
            <a:spAutoFit/>
          </a:bodyPr>
          <a:lstStyle/>
          <a:p>
            <a:pPr>
              <a:lnSpc>
                <a:spcPct val="200000"/>
              </a:lnSpc>
            </a:pPr>
            <a:r>
              <a:rPr lang="en-IN" dirty="0" smtClean="0">
                <a:latin typeface="Arial" panose="020B0604020202020204" pitchFamily="34" charset="0"/>
                <a:cs typeface="Arial" panose="020B0604020202020204" pitchFamily="34" charset="0"/>
              </a:rPr>
              <a:t>Represents the top 10 guru on earning based on various criteria like "sum of astrologers earnings", "sum of chat duration" and "sum of call time duration".</a:t>
            </a:r>
            <a:endParaRPr lang="en-IN"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3908" y="1183072"/>
            <a:ext cx="8128092" cy="5034390"/>
          </a:xfrm>
          <a:prstGeom prst="rect">
            <a:avLst/>
          </a:prstGeom>
        </p:spPr>
      </p:pic>
    </p:spTree>
    <p:extLst>
      <p:ext uri="{BB962C8B-B14F-4D97-AF65-F5344CB8AC3E}">
        <p14:creationId xmlns:p14="http://schemas.microsoft.com/office/powerpoint/2010/main" val="2632822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181" y="0"/>
            <a:ext cx="10396882" cy="625642"/>
          </a:xfrm>
        </p:spPr>
        <p:txBody>
          <a:bodyPr>
            <a:noAutofit/>
          </a:bodyPr>
          <a:lstStyle/>
          <a:p>
            <a:pPr algn="ctr"/>
            <a:r>
              <a:rPr lang="en-IN" sz="3600" dirty="0" smtClean="0">
                <a:latin typeface="Arial" panose="020B0604020202020204" pitchFamily="34" charset="0"/>
                <a:cs typeface="Arial" panose="020B0604020202020204" pitchFamily="34" charset="0"/>
              </a:rPr>
              <a:t>Rating vs count of rating</a:t>
            </a:r>
            <a:endParaRPr lang="en-IN" sz="3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8576" y="938585"/>
            <a:ext cx="6613782" cy="4790574"/>
          </a:xfrm>
          <a:prstGeom prst="rect">
            <a:avLst/>
          </a:prstGeom>
        </p:spPr>
      </p:pic>
      <p:sp>
        <p:nvSpPr>
          <p:cNvPr id="5" name="Rectangle 4"/>
          <p:cNvSpPr/>
          <p:nvPr/>
        </p:nvSpPr>
        <p:spPr>
          <a:xfrm>
            <a:off x="878307" y="1489232"/>
            <a:ext cx="3903260" cy="286232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According to data</a:t>
            </a:r>
            <a:br>
              <a:rPr lang="en-IN" dirty="0" smtClean="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
            </a:r>
            <a:br>
              <a:rPr lang="en-IN" dirty="0" smtClean="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Overall rating is very poor</a:t>
            </a:r>
            <a:br>
              <a:rPr lang="en-IN" dirty="0" smtClean="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
            </a:r>
            <a:br>
              <a:rPr lang="en-IN" dirty="0" smtClean="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it show customer satisfaction is Low.</a:t>
            </a:r>
            <a:br>
              <a:rPr lang="en-IN" dirty="0" smtClean="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
            </a:r>
            <a:br>
              <a:rPr lang="en-IN" dirty="0" smtClean="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Need to improve customer satisfaction by providing </a:t>
            </a:r>
          </a:p>
          <a:p>
            <a:endParaRPr lang="en-IN" dirty="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Free chat through AI Chat Bot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7426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632" y="0"/>
            <a:ext cx="10396882" cy="753979"/>
          </a:xfrm>
        </p:spPr>
        <p:txBody>
          <a:bodyPr>
            <a:normAutofit/>
          </a:bodyPr>
          <a:lstStyle/>
          <a:p>
            <a:pPr algn="ctr"/>
            <a:r>
              <a:rPr lang="en-IN" sz="3600" dirty="0" smtClean="0">
                <a:latin typeface="Arial" panose="020B0604020202020204" pitchFamily="34" charset="0"/>
                <a:cs typeface="Arial" panose="020B0604020202020204" pitchFamily="34" charset="0"/>
              </a:rPr>
              <a:t>Daily count of Consultant Type</a:t>
            </a:r>
            <a:endParaRPr lang="en-IN" sz="3600" dirty="0">
              <a:latin typeface="Arial" panose="020B0604020202020204" pitchFamily="34" charset="0"/>
              <a:cs typeface="Arial" panose="020B0604020202020204" pitchFamily="34" charset="0"/>
            </a:endParaRPr>
          </a:p>
        </p:txBody>
      </p:sp>
      <p:sp>
        <p:nvSpPr>
          <p:cNvPr id="6" name="Rectangle 5"/>
          <p:cNvSpPr/>
          <p:nvPr/>
        </p:nvSpPr>
        <p:spPr>
          <a:xfrm>
            <a:off x="808632" y="1698161"/>
            <a:ext cx="2344002" cy="175432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According to Given Data</a:t>
            </a:r>
          </a:p>
          <a:p>
            <a:endParaRPr lang="en-IN" dirty="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Daily consultant</a:t>
            </a:r>
            <a:br>
              <a:rPr lang="en-IN" dirty="0" smtClean="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(including call, chat..)</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7432" y="1029314"/>
            <a:ext cx="7815619" cy="5104856"/>
          </a:xfrm>
          <a:prstGeom prst="rect">
            <a:avLst/>
          </a:prstGeom>
        </p:spPr>
      </p:pic>
    </p:spTree>
    <p:extLst>
      <p:ext uri="{BB962C8B-B14F-4D97-AF65-F5344CB8AC3E}">
        <p14:creationId xmlns:p14="http://schemas.microsoft.com/office/powerpoint/2010/main" val="1339363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5801" y="0"/>
            <a:ext cx="10396882" cy="753979"/>
          </a:xfrm>
        </p:spPr>
        <p:txBody>
          <a:bodyPr>
            <a:normAutofit/>
          </a:bodyPr>
          <a:lstStyle/>
          <a:p>
            <a:pPr algn="ctr"/>
            <a:r>
              <a:rPr lang="en-IN" sz="3600" dirty="0" smtClean="0">
                <a:latin typeface="Arial" panose="020B0604020202020204" pitchFamily="34" charset="0"/>
                <a:cs typeface="Arial" panose="020B0604020202020204" pitchFamily="34" charset="0"/>
              </a:rPr>
              <a:t>Daily net Amount</a:t>
            </a:r>
            <a:endParaRPr lang="en-IN" sz="3600" dirty="0">
              <a:latin typeface="Arial" panose="020B0604020202020204" pitchFamily="34" charset="0"/>
              <a:cs typeface="Arial" panose="020B0604020202020204" pitchFamily="34" charset="0"/>
            </a:endParaRPr>
          </a:p>
        </p:txBody>
      </p:sp>
      <p:sp>
        <p:nvSpPr>
          <p:cNvPr id="5" name="Rectangle 4"/>
          <p:cNvSpPr/>
          <p:nvPr/>
        </p:nvSpPr>
        <p:spPr>
          <a:xfrm>
            <a:off x="685801" y="1384262"/>
            <a:ext cx="1688908" cy="2308324"/>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According to Given Data</a:t>
            </a:r>
          </a:p>
          <a:p>
            <a:endParaRPr lang="en-IN" dirty="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Sum of Daily net Amount </a:t>
            </a:r>
          </a:p>
          <a:p>
            <a:r>
              <a:rPr lang="en-IN" dirty="0" smtClean="0">
                <a:latin typeface="Arial" panose="020B0604020202020204" pitchFamily="34" charset="0"/>
                <a:cs typeface="Arial" panose="020B0604020202020204" pitchFamily="34" charset="0"/>
              </a:rPr>
              <a:t>( including call , chat )</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4018" y="1206500"/>
            <a:ext cx="8652681" cy="4445000"/>
          </a:xfrm>
          <a:prstGeom prst="rect">
            <a:avLst/>
          </a:prstGeom>
        </p:spPr>
      </p:pic>
    </p:spTree>
    <p:extLst>
      <p:ext uri="{BB962C8B-B14F-4D97-AF65-F5344CB8AC3E}">
        <p14:creationId xmlns:p14="http://schemas.microsoft.com/office/powerpoint/2010/main" val="1441662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632" y="0"/>
            <a:ext cx="10396882" cy="641445"/>
          </a:xfrm>
        </p:spPr>
        <p:txBody>
          <a:bodyPr>
            <a:normAutofit fontScale="90000"/>
          </a:bodyPr>
          <a:lstStyle/>
          <a:p>
            <a:pPr algn="ctr"/>
            <a:r>
              <a:rPr lang="en-IN" sz="4000" dirty="0" err="1" smtClean="0">
                <a:latin typeface="Arial" panose="020B0604020202020204" pitchFamily="34" charset="0"/>
                <a:cs typeface="Arial" panose="020B0604020202020204" pitchFamily="34" charset="0"/>
              </a:rPr>
              <a:t>Astrosage</a:t>
            </a:r>
            <a:r>
              <a:rPr lang="en-IN" sz="4000" dirty="0" smtClean="0">
                <a:latin typeface="Arial" panose="020B0604020202020204" pitchFamily="34" charset="0"/>
                <a:cs typeface="Arial" panose="020B0604020202020204" pitchFamily="34" charset="0"/>
              </a:rPr>
              <a:t> dashboard</a:t>
            </a:r>
            <a:endParaRPr lang="en-IN" sz="4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421" y="996287"/>
            <a:ext cx="11859904" cy="5308979"/>
          </a:xfrm>
          <a:prstGeom prst="rect">
            <a:avLst/>
          </a:prstGeom>
        </p:spPr>
      </p:pic>
    </p:spTree>
    <p:extLst>
      <p:ext uri="{BB962C8B-B14F-4D97-AF65-F5344CB8AC3E}">
        <p14:creationId xmlns:p14="http://schemas.microsoft.com/office/powerpoint/2010/main" val="2274526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5"/>
          <p:cNvSpPr txBox="1">
            <a:spLocks noGrp="1"/>
          </p:cNvSpPr>
          <p:nvPr>
            <p:ph type="title"/>
          </p:nvPr>
        </p:nvSpPr>
        <p:spPr>
          <a:xfrm>
            <a:off x="1965277" y="0"/>
            <a:ext cx="8023746" cy="696035"/>
          </a:xfrm>
          <a:prstGeom prst="rect">
            <a:avLst/>
          </a:prstGeom>
          <a:noFill/>
          <a:ln>
            <a:noFill/>
          </a:ln>
        </p:spPr>
        <p:txBody>
          <a:bodyPr spcFirstLastPara="1" wrap="square" lIns="91425" tIns="45700" rIns="91425" bIns="45700" anchor="b" anchorCtr="0">
            <a:normAutofit fontScale="90000"/>
          </a:bodyPr>
          <a:lstStyle/>
          <a:p>
            <a:pPr algn="ctr"/>
            <a:r>
              <a:rPr lang="en-IN" sz="4000" dirty="0">
                <a:latin typeface="Arial" panose="020B0604020202020204" pitchFamily="34" charset="0"/>
                <a:cs typeface="Arial" panose="020B0604020202020204" pitchFamily="34" charset="0"/>
              </a:rPr>
              <a:t>Key Insights Summary</a:t>
            </a:r>
          </a:p>
        </p:txBody>
      </p:sp>
      <p:sp>
        <p:nvSpPr>
          <p:cNvPr id="2" name="Rectangle 1"/>
          <p:cNvSpPr/>
          <p:nvPr/>
        </p:nvSpPr>
        <p:spPr>
          <a:xfrm>
            <a:off x="1063387" y="1037234"/>
            <a:ext cx="10112991" cy="1200329"/>
          </a:xfrm>
          <a:prstGeom prst="rect">
            <a:avLst/>
          </a:prstGeom>
        </p:spPr>
        <p:txBody>
          <a:bodyPr wrap="square">
            <a:spAutoFit/>
          </a:bodyPr>
          <a:lstStyle/>
          <a:p>
            <a:r>
              <a:rPr lang="en-IN" b="1" dirty="0" err="1">
                <a:latin typeface="Arial" panose="020B0604020202020204" pitchFamily="34" charset="0"/>
                <a:cs typeface="Arial" panose="020B0604020202020204" pitchFamily="34" charset="0"/>
              </a:rPr>
              <a:t>AstroSage</a:t>
            </a:r>
            <a:r>
              <a:rPr lang="en-IN" b="1" dirty="0">
                <a:latin typeface="Arial" panose="020B0604020202020204" pitchFamily="34" charset="0"/>
                <a:cs typeface="Arial" panose="020B0604020202020204" pitchFamily="34" charset="0"/>
              </a:rPr>
              <a:t> has lower average call volumes compared to </a:t>
            </a:r>
            <a:r>
              <a:rPr lang="en-IN" b="1" dirty="0" err="1">
                <a:latin typeface="Arial" panose="020B0604020202020204" pitchFamily="34" charset="0"/>
                <a:cs typeface="Arial" panose="020B0604020202020204" pitchFamily="34" charset="0"/>
              </a:rPr>
              <a:t>AstroGuru</a:t>
            </a:r>
            <a:r>
              <a:rPr lang="en-IN" b="1" dirty="0">
                <a:latin typeface="Arial" panose="020B0604020202020204" pitchFamily="34" charset="0"/>
                <a:cs typeface="Arial" panose="020B0604020202020204" pitchFamily="34" charset="0"/>
              </a:rPr>
              <a:t>.</a:t>
            </a:r>
          </a:p>
          <a:p>
            <a:r>
              <a:rPr lang="en-IN" b="1" dirty="0" smtClean="0">
                <a:latin typeface="Arial" panose="020B0604020202020204" pitchFamily="34" charset="0"/>
                <a:cs typeface="Arial" panose="020B0604020202020204" pitchFamily="34" charset="0"/>
              </a:rPr>
              <a:t>Customer </a:t>
            </a:r>
            <a:r>
              <a:rPr lang="en-IN" b="1" dirty="0">
                <a:latin typeface="Arial" panose="020B0604020202020204" pitchFamily="34" charset="0"/>
                <a:cs typeface="Arial" panose="020B0604020202020204" pitchFamily="34" charset="0"/>
              </a:rPr>
              <a:t>satisfaction is declining, indicating potential service issues.</a:t>
            </a:r>
          </a:p>
          <a:p>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Agent </a:t>
            </a:r>
            <a:r>
              <a:rPr lang="en-IN" b="1" dirty="0">
                <a:latin typeface="Arial" panose="020B0604020202020204" pitchFamily="34" charset="0"/>
                <a:cs typeface="Arial" panose="020B0604020202020204" pitchFamily="34" charset="0"/>
              </a:rPr>
              <a:t>performance varies significantly, with some agents excelling</a:t>
            </a:r>
          </a:p>
          <a:p>
            <a:r>
              <a:rPr lang="en-IN" b="1" dirty="0" smtClean="0">
                <a:latin typeface="Arial" panose="020B0604020202020204" pitchFamily="34" charset="0"/>
                <a:cs typeface="Arial" panose="020B0604020202020204" pitchFamily="34" charset="0"/>
              </a:rPr>
              <a:t> while </a:t>
            </a:r>
            <a:r>
              <a:rPr lang="en-IN" b="1" dirty="0">
                <a:latin typeface="Arial" panose="020B0604020202020204" pitchFamily="34" charset="0"/>
                <a:cs typeface="Arial" panose="020B0604020202020204" pitchFamily="34" charset="0"/>
              </a:rPr>
              <a:t>others lag behind.</a:t>
            </a:r>
          </a:p>
        </p:txBody>
      </p:sp>
      <p:sp>
        <p:nvSpPr>
          <p:cNvPr id="5" name="Rectangle 4"/>
          <p:cNvSpPr/>
          <p:nvPr/>
        </p:nvSpPr>
        <p:spPr>
          <a:xfrm>
            <a:off x="1063387" y="2578762"/>
            <a:ext cx="11353800" cy="3996992"/>
          </a:xfrm>
          <a:prstGeom prst="rect">
            <a:avLst/>
          </a:prstGeom>
        </p:spPr>
        <p:txBody>
          <a:bodyPr wrap="square">
            <a:spAutoFit/>
          </a:bodyPr>
          <a:lstStyle/>
          <a:p>
            <a:pPr>
              <a:lnSpc>
                <a:spcPct val="115000"/>
              </a:lnSpc>
              <a:spcBef>
                <a:spcPts val="400"/>
              </a:spcBef>
              <a:spcAft>
                <a:spcPts val="0"/>
              </a:spcAft>
            </a:pPr>
            <a:r>
              <a:rPr lang="en-IN" sz="2800" b="1" i="1" dirty="0">
                <a:latin typeface="Arial" panose="020B0604020202020204" pitchFamily="34" charset="0"/>
                <a:ea typeface="Times New Roman" panose="02020603050405020304" pitchFamily="18" charset="0"/>
                <a:cs typeface="Arial" panose="020B0604020202020204" pitchFamily="34" charset="0"/>
              </a:rPr>
              <a:t>Possible Key Factors</a:t>
            </a:r>
          </a:p>
          <a:p>
            <a:pPr>
              <a:lnSpc>
                <a:spcPct val="115000"/>
              </a:lnSpc>
            </a:pPr>
            <a:r>
              <a:rPr lang="en-IN" sz="2000" b="1" dirty="0">
                <a:latin typeface="Arial" panose="020B0604020202020204" pitchFamily="34" charset="0"/>
                <a:ea typeface="Times New Roman" panose="02020603050405020304" pitchFamily="18" charset="0"/>
                <a:cs typeface="Arial" panose="020B0604020202020204" pitchFamily="34" charset="0"/>
              </a:rPr>
              <a:t>Based on call </a:t>
            </a:r>
            <a:r>
              <a:rPr lang="en-IN" sz="2000" b="1" dirty="0" smtClean="0">
                <a:latin typeface="Arial" panose="020B0604020202020204" pitchFamily="34" charset="0"/>
                <a:ea typeface="Times New Roman" panose="02020603050405020304" pitchFamily="18" charset="0"/>
                <a:cs typeface="Arial" panose="020B0604020202020204" pitchFamily="34" charset="0"/>
              </a:rPr>
              <a:t>centre </a:t>
            </a:r>
            <a:r>
              <a:rPr lang="en-IN" sz="2000" b="1" dirty="0">
                <a:latin typeface="Arial" panose="020B0604020202020204" pitchFamily="34" charset="0"/>
                <a:ea typeface="Times New Roman" panose="02020603050405020304" pitchFamily="18" charset="0"/>
                <a:cs typeface="Arial" panose="020B0604020202020204" pitchFamily="34" charset="0"/>
              </a:rPr>
              <a:t>operations, the following data attributes might impact customer satisfaction:</a:t>
            </a:r>
            <a:endParaRPr lang="en-IN" sz="2000" dirty="0">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b="1" dirty="0">
                <a:latin typeface="Arial" panose="020B0604020202020204" pitchFamily="34" charset="0"/>
                <a:ea typeface="Times New Roman" panose="02020603050405020304" pitchFamily="18" charset="0"/>
                <a:cs typeface="Arial" panose="020B0604020202020204" pitchFamily="34" charset="0"/>
              </a:rPr>
              <a:t>Call Duration: Shorter or optimal durations may indicate efficient resolution.</a:t>
            </a:r>
            <a:endParaRPr lang="en-IN" dirty="0">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b="1" dirty="0">
                <a:latin typeface="Arial" panose="020B0604020202020204" pitchFamily="34" charset="0"/>
                <a:ea typeface="Times New Roman" panose="02020603050405020304" pitchFamily="18" charset="0"/>
                <a:cs typeface="Arial" panose="020B0604020202020204" pitchFamily="34" charset="0"/>
              </a:rPr>
              <a:t>Agent Performance: Metrics like the number of calls handled, agent rating, and expertise (e.g., Guru Name).</a:t>
            </a:r>
            <a:endParaRPr lang="en-IN" dirty="0">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b="1" dirty="0">
                <a:latin typeface="Arial" panose="020B0604020202020204" pitchFamily="34" charset="0"/>
                <a:ea typeface="Times New Roman" panose="02020603050405020304" pitchFamily="18" charset="0"/>
                <a:cs typeface="Arial" panose="020B0604020202020204" pitchFamily="34" charset="0"/>
              </a:rPr>
              <a:t>Call Channel and Type: Free vs. paid calls, chat vs. voice calls, or specific consultation types.</a:t>
            </a:r>
            <a:endParaRPr lang="en-IN" dirty="0">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b="1" dirty="0">
                <a:latin typeface="Arial" panose="020B0604020202020204" pitchFamily="34" charset="0"/>
                <a:ea typeface="Times New Roman" panose="02020603050405020304" pitchFamily="18" charset="0"/>
                <a:cs typeface="Arial" panose="020B0604020202020204" pitchFamily="34" charset="0"/>
              </a:rPr>
              <a:t>Call Status: Successful resolution or unresolved queries (e.g., refund or escalation cases).</a:t>
            </a:r>
            <a:endParaRPr lang="en-IN" dirty="0">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b="1" dirty="0">
                <a:latin typeface="Arial" panose="020B0604020202020204" pitchFamily="34" charset="0"/>
                <a:ea typeface="Times New Roman" panose="02020603050405020304" pitchFamily="18" charset="0"/>
                <a:cs typeface="Arial" panose="020B0604020202020204" pitchFamily="34" charset="0"/>
              </a:rPr>
              <a:t>Time of Call: Off-peak vs. peak handling efficiency.</a:t>
            </a:r>
            <a:endParaRPr lang="en-IN" dirty="0">
              <a:latin typeface="Arial" panose="020B0604020202020204" pitchFamily="34" charset="0"/>
              <a:ea typeface="Times New Roman" panose="02020603050405020304" pitchFamily="18" charset="0"/>
              <a:cs typeface="Arial" panose="020B0604020202020204" pitchFamily="34" charset="0"/>
            </a:endParaRPr>
          </a:p>
          <a:p>
            <a:r>
              <a:rPr lang="en-IN" b="1" dirty="0">
                <a:latin typeface="Arial" panose="020B0604020202020204" pitchFamily="34" charset="0"/>
                <a:ea typeface="Times New Roman" panose="02020603050405020304" pitchFamily="18" charset="0"/>
                <a:cs typeface="Arial" panose="020B0604020202020204" pitchFamily="34" charset="0"/>
              </a:rPr>
              <a:t>Region: Localization or language support preferences</a:t>
            </a:r>
            <a:endParaRPr lang="en-IN"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6"/>
          <p:cNvSpPr txBox="1">
            <a:spLocks noGrp="1"/>
          </p:cNvSpPr>
          <p:nvPr>
            <p:ph type="title"/>
          </p:nvPr>
        </p:nvSpPr>
        <p:spPr>
          <a:xfrm>
            <a:off x="699449" y="0"/>
            <a:ext cx="10396882" cy="701589"/>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sz="3600" dirty="0">
                <a:latin typeface="Arial" panose="020B0604020202020204" pitchFamily="34" charset="0"/>
                <a:cs typeface="Arial" panose="020B0604020202020204" pitchFamily="34" charset="0"/>
              </a:rPr>
              <a:t>Suggestion </a:t>
            </a:r>
            <a:endParaRPr sz="3600" dirty="0">
              <a:latin typeface="Arial" panose="020B0604020202020204" pitchFamily="34" charset="0"/>
              <a:cs typeface="Arial" panose="020B0604020202020204" pitchFamily="34" charset="0"/>
            </a:endParaRPr>
          </a:p>
        </p:txBody>
      </p:sp>
      <p:sp>
        <p:nvSpPr>
          <p:cNvPr id="199" name="Google Shape;199;p26"/>
          <p:cNvSpPr txBox="1">
            <a:spLocks noGrp="1"/>
          </p:cNvSpPr>
          <p:nvPr>
            <p:ph idx="1"/>
          </p:nvPr>
        </p:nvSpPr>
        <p:spPr>
          <a:xfrm>
            <a:off x="699449" y="947247"/>
            <a:ext cx="10609416" cy="4348083"/>
          </a:xfrm>
          <a:prstGeom prst="rect">
            <a:avLst/>
          </a:prstGeom>
          <a:noFill/>
          <a:ln>
            <a:noFill/>
          </a:ln>
        </p:spPr>
        <p:txBody>
          <a:bodyPr spcFirstLastPara="1" wrap="square" lIns="0" tIns="45700" rIns="0"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US" sz="1800" b="1" dirty="0">
                <a:latin typeface="Arial"/>
                <a:ea typeface="Arial"/>
                <a:cs typeface="Arial"/>
                <a:sym typeface="Arial"/>
              </a:rPr>
              <a:t>Suggestions for Improvement Based on Findings</a:t>
            </a:r>
            <a:endParaRPr sz="1800" b="1" dirty="0">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Font typeface="Arial"/>
              <a:buAutoNum type="arabicPeriod"/>
            </a:pPr>
            <a:r>
              <a:rPr lang="en-IN" sz="1800" b="1" cap="none" dirty="0" smtClean="0">
                <a:latin typeface="Arial"/>
                <a:ea typeface="Arial"/>
                <a:cs typeface="Arial"/>
                <a:sym typeface="Arial"/>
              </a:rPr>
              <a:t>Agent training:</a:t>
            </a:r>
          </a:p>
          <a:p>
            <a:pPr marL="914400" lvl="1" indent="-298450" algn="l" rtl="0">
              <a:lnSpc>
                <a:spcPct val="115000"/>
              </a:lnSpc>
              <a:spcBef>
                <a:spcPts val="0"/>
              </a:spcBef>
              <a:spcAft>
                <a:spcPts val="0"/>
              </a:spcAft>
              <a:buClr>
                <a:schemeClr val="dk1"/>
              </a:buClr>
              <a:buSzPts val="1100"/>
              <a:buFont typeface="Wingdings" panose="05000000000000000000" pitchFamily="2" charset="2"/>
              <a:buChar char="§"/>
            </a:pPr>
            <a:r>
              <a:rPr lang="en-IN" b="1" cap="none" dirty="0" smtClean="0">
                <a:latin typeface="Arial"/>
                <a:ea typeface="Arial"/>
                <a:cs typeface="Arial"/>
                <a:sym typeface="Arial"/>
              </a:rPr>
              <a:t>Focus training on areas that correlate with high satisfaction, such as consultation effectiveness or reduced resolution time.</a:t>
            </a:r>
          </a:p>
          <a:p>
            <a:pPr marL="457200" lvl="0" indent="-298450" algn="l" rtl="0">
              <a:lnSpc>
                <a:spcPct val="115000"/>
              </a:lnSpc>
              <a:spcBef>
                <a:spcPts val="0"/>
              </a:spcBef>
              <a:spcAft>
                <a:spcPts val="0"/>
              </a:spcAft>
              <a:buClr>
                <a:schemeClr val="dk1"/>
              </a:buClr>
              <a:buSzPts val="1100"/>
              <a:buFont typeface="Arial"/>
              <a:buAutoNum type="arabicPeriod"/>
            </a:pPr>
            <a:r>
              <a:rPr lang="en-IN" sz="1800" b="1" cap="none" dirty="0" smtClean="0">
                <a:latin typeface="Arial"/>
                <a:ea typeface="Arial"/>
                <a:cs typeface="Arial"/>
                <a:sym typeface="Arial"/>
              </a:rPr>
              <a:t>Optimization of call duration:</a:t>
            </a:r>
          </a:p>
          <a:p>
            <a:pPr marL="914400" lvl="1" indent="-298450" algn="l" rtl="0">
              <a:lnSpc>
                <a:spcPct val="115000"/>
              </a:lnSpc>
              <a:spcBef>
                <a:spcPts val="0"/>
              </a:spcBef>
              <a:spcAft>
                <a:spcPts val="0"/>
              </a:spcAft>
              <a:buClr>
                <a:schemeClr val="dk1"/>
              </a:buClr>
              <a:buSzPts val="1100"/>
              <a:buFont typeface="Wingdings" panose="05000000000000000000" pitchFamily="2" charset="2"/>
              <a:buChar char="§"/>
            </a:pPr>
            <a:r>
              <a:rPr lang="en-IN" b="1" cap="none" dirty="0" smtClean="0">
                <a:latin typeface="Arial"/>
                <a:ea typeface="Arial"/>
                <a:cs typeface="Arial"/>
                <a:sym typeface="Arial"/>
              </a:rPr>
              <a:t>Identify the optimal duration range where satisfaction is highest and aim for efficiency within that range.</a:t>
            </a:r>
          </a:p>
          <a:p>
            <a:pPr marL="457200" lvl="0" indent="-298450" algn="l" rtl="0">
              <a:lnSpc>
                <a:spcPct val="115000"/>
              </a:lnSpc>
              <a:spcBef>
                <a:spcPts val="0"/>
              </a:spcBef>
              <a:spcAft>
                <a:spcPts val="0"/>
              </a:spcAft>
              <a:buClr>
                <a:schemeClr val="dk1"/>
              </a:buClr>
              <a:buSzPts val="1100"/>
              <a:buFont typeface="Arial"/>
              <a:buAutoNum type="arabicPeriod"/>
            </a:pPr>
            <a:r>
              <a:rPr lang="en-IN" sz="1800" b="1" cap="none" dirty="0" smtClean="0">
                <a:latin typeface="Arial"/>
                <a:ea typeface="Arial"/>
                <a:cs typeface="Arial"/>
                <a:sym typeface="Arial"/>
              </a:rPr>
              <a:t>Feedback integration:</a:t>
            </a:r>
          </a:p>
          <a:p>
            <a:pPr marL="914400" lvl="1" indent="-298450" algn="l" rtl="0">
              <a:lnSpc>
                <a:spcPct val="115000"/>
              </a:lnSpc>
              <a:spcBef>
                <a:spcPts val="0"/>
              </a:spcBef>
              <a:spcAft>
                <a:spcPts val="0"/>
              </a:spcAft>
              <a:buClr>
                <a:schemeClr val="dk1"/>
              </a:buClr>
              <a:buSzPts val="1100"/>
              <a:buFont typeface="Wingdings" panose="05000000000000000000" pitchFamily="2" charset="2"/>
              <a:buChar char="§"/>
            </a:pPr>
            <a:r>
              <a:rPr lang="en-IN" b="1" cap="none" dirty="0" smtClean="0">
                <a:latin typeface="Arial"/>
                <a:ea typeface="Arial"/>
                <a:cs typeface="Arial"/>
                <a:sym typeface="Arial"/>
              </a:rPr>
              <a:t>Use customer feedback to identify pain points and success areas for iterative improvement.</a:t>
            </a:r>
          </a:p>
          <a:p>
            <a:pPr marL="457200" lvl="0" indent="-298450" algn="l" rtl="0">
              <a:lnSpc>
                <a:spcPct val="115000"/>
              </a:lnSpc>
              <a:spcBef>
                <a:spcPts val="0"/>
              </a:spcBef>
              <a:spcAft>
                <a:spcPts val="0"/>
              </a:spcAft>
              <a:buClr>
                <a:schemeClr val="dk1"/>
              </a:buClr>
              <a:buSzPts val="1100"/>
              <a:buFont typeface="Arial"/>
              <a:buAutoNum type="arabicPeriod"/>
            </a:pPr>
            <a:r>
              <a:rPr lang="en-IN" sz="1800" b="1" cap="none" dirty="0" smtClean="0">
                <a:latin typeface="Arial"/>
                <a:ea typeface="Arial"/>
                <a:cs typeface="Arial"/>
                <a:sym typeface="Arial"/>
              </a:rPr>
              <a:t>Strategic resource allocation:</a:t>
            </a:r>
          </a:p>
          <a:p>
            <a:pPr marL="914400" lvl="1" indent="-298450" algn="l" rtl="0">
              <a:lnSpc>
                <a:spcPct val="115000"/>
              </a:lnSpc>
              <a:spcBef>
                <a:spcPts val="0"/>
              </a:spcBef>
              <a:spcAft>
                <a:spcPts val="0"/>
              </a:spcAft>
              <a:buClr>
                <a:schemeClr val="dk1"/>
              </a:buClr>
              <a:buSzPts val="1100"/>
              <a:buFont typeface="Wingdings" panose="05000000000000000000" pitchFamily="2" charset="2"/>
              <a:buChar char="§"/>
            </a:pPr>
            <a:r>
              <a:rPr lang="en-IN" b="1" cap="none" dirty="0" smtClean="0">
                <a:latin typeface="Arial"/>
                <a:ea typeface="Arial"/>
                <a:cs typeface="Arial"/>
                <a:sym typeface="Arial"/>
              </a:rPr>
              <a:t>Deploy high-performing agents during critical time slots or for complex cases to maintain satisfaction levels.</a:t>
            </a:r>
          </a:p>
          <a:p>
            <a:pPr marL="0" lvl="0" indent="0" algn="l" rtl="0">
              <a:lnSpc>
                <a:spcPct val="115000"/>
              </a:lnSpc>
              <a:spcBef>
                <a:spcPts val="1200"/>
              </a:spcBef>
              <a:spcAft>
                <a:spcPts val="1200"/>
              </a:spcAft>
              <a:buSzPts val="1100"/>
              <a:buNone/>
            </a:pPr>
            <a:r>
              <a:rPr lang="en-US" sz="1800" b="1" dirty="0">
                <a:latin typeface="Arial"/>
                <a:ea typeface="Arial"/>
                <a:cs typeface="Arial"/>
                <a:sym typeface="Arial"/>
              </a:rPr>
              <a:t/>
            </a:r>
            <a:br>
              <a:rPr lang="en-US" sz="1800" b="1" dirty="0">
                <a:latin typeface="Arial"/>
                <a:ea typeface="Arial"/>
                <a:cs typeface="Arial"/>
                <a:sym typeface="Arial"/>
              </a:rPr>
            </a:br>
            <a:endParaRPr sz="1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4083" y="1560605"/>
            <a:ext cx="8802806" cy="397031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Satisfaction score affect the rating if any customer is not satisfied we can’t say that they will provide positive feedback to us . If someone little bit satisfied then they also not provide 5 out of 5 rating , we have to ensure that their problem and why they are giving low rating , after taking feedback we can improve that.</a:t>
            </a:r>
            <a:br>
              <a:rPr lang="en-IN" b="1" dirty="0">
                <a:latin typeface="Arial" panose="020B0604020202020204" pitchFamily="34" charset="0"/>
                <a:cs typeface="Arial" panose="020B0604020202020204" pitchFamily="34" charset="0"/>
              </a:rPr>
            </a:br>
            <a:r>
              <a:rPr lang="en-IN" b="1" dirty="0">
                <a:latin typeface="Arial" panose="020B0604020202020204" pitchFamily="34" charset="0"/>
                <a:cs typeface="Arial" panose="020B0604020202020204" pitchFamily="34" charset="0"/>
              </a:rPr>
              <a:t/>
            </a:r>
            <a:br>
              <a:rPr lang="en-IN" b="1" dirty="0">
                <a:latin typeface="Arial" panose="020B0604020202020204" pitchFamily="34" charset="0"/>
                <a:cs typeface="Arial" panose="020B0604020202020204" pitchFamily="34" charset="0"/>
              </a:rPr>
            </a:br>
            <a:r>
              <a:rPr lang="en-IN" b="1" dirty="0">
                <a:latin typeface="Arial" panose="020B0604020202020204" pitchFamily="34" charset="0"/>
                <a:cs typeface="Arial" panose="020B0604020202020204" pitchFamily="34" charset="0"/>
              </a:rPr>
              <a:t>  Statistical Analysis:</a:t>
            </a:r>
            <a:endParaRPr lang="en-IN" dirty="0">
              <a:latin typeface="Arial" panose="020B0604020202020204" pitchFamily="34" charset="0"/>
              <a:cs typeface="Arial" panose="020B0604020202020204" pitchFamily="34" charset="0"/>
            </a:endParaRPr>
          </a:p>
          <a:p>
            <a:pPr lvl="0"/>
            <a:r>
              <a:rPr lang="en-IN" b="1" dirty="0">
                <a:latin typeface="Arial" panose="020B0604020202020204" pitchFamily="34" charset="0"/>
                <a:cs typeface="Arial" panose="020B0604020202020204" pitchFamily="34" charset="0"/>
              </a:rPr>
              <a:t>Perform regression analysis with satisfaction scores as the dependent variable and other factors as independent variables. The coefficients and p-values will indicate the significance of each factor.</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Practical Validation:</a:t>
            </a:r>
            <a:endParaRPr lang="en-IN" dirty="0">
              <a:latin typeface="Arial" panose="020B0604020202020204" pitchFamily="34" charset="0"/>
              <a:cs typeface="Arial" panose="020B0604020202020204" pitchFamily="34" charset="0"/>
            </a:endParaRPr>
          </a:p>
          <a:p>
            <a:pPr lvl="0"/>
            <a:r>
              <a:rPr lang="en-IN" b="1" dirty="0">
                <a:latin typeface="Arial" panose="020B0604020202020204" pitchFamily="34" charset="0"/>
                <a:cs typeface="Arial" panose="020B0604020202020204" pitchFamily="34" charset="0"/>
              </a:rPr>
              <a:t>Compare satisfaction scores for high-rated calls (e.g., 4-5 stars) vs. low-rated calls (e.g., 1-2 stars). A clear difference in factors like call duration or agent can validate the impact.</a:t>
            </a:r>
            <a:endParaRPr lang="en-IN" dirty="0">
              <a:latin typeface="Arial" panose="020B0604020202020204" pitchFamily="34" charset="0"/>
              <a:cs typeface="Arial" panose="020B0604020202020204" pitchFamily="34" charset="0"/>
            </a:endParaRPr>
          </a:p>
        </p:txBody>
      </p:sp>
      <p:sp>
        <p:nvSpPr>
          <p:cNvPr id="5" name="Google Shape;198;p26"/>
          <p:cNvSpPr txBox="1">
            <a:spLocks noGrp="1"/>
          </p:cNvSpPr>
          <p:nvPr>
            <p:ph type="title"/>
          </p:nvPr>
        </p:nvSpPr>
        <p:spPr>
          <a:xfrm>
            <a:off x="699449" y="0"/>
            <a:ext cx="10396882" cy="701589"/>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sz="3600" dirty="0">
                <a:latin typeface="Arial" panose="020B0604020202020204" pitchFamily="34" charset="0"/>
                <a:cs typeface="Arial" panose="020B0604020202020204" pitchFamily="34" charset="0"/>
              </a:rPr>
              <a:t>Suggestion </a:t>
            </a:r>
            <a:endParaRPr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6496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4"/>
          <p:cNvSpPr txBox="1">
            <a:spLocks noGrp="1"/>
          </p:cNvSpPr>
          <p:nvPr>
            <p:ph idx="1"/>
          </p:nvPr>
        </p:nvSpPr>
        <p:spPr>
          <a:xfrm>
            <a:off x="914399" y="2111538"/>
            <a:ext cx="5513695" cy="2662227"/>
          </a:xfrm>
          <a:prstGeom prst="rect">
            <a:avLst/>
          </a:prstGeom>
          <a:noFill/>
          <a:ln>
            <a:noFill/>
          </a:ln>
        </p:spPr>
        <p:txBody>
          <a:bodyPr spcFirstLastPara="1" wrap="square" lIns="91425" tIns="45700" rIns="91425" bIns="45700" anchor="ctr" anchorCtr="0">
            <a:spAutoFit/>
          </a:bodyPr>
          <a:lstStyle/>
          <a:p>
            <a:pPr marL="0" lvl="0" indent="0" algn="ctr">
              <a:lnSpc>
                <a:spcPct val="100000"/>
              </a:lnSpc>
              <a:spcBef>
                <a:spcPts val="0"/>
              </a:spcBef>
              <a:buClr>
                <a:schemeClr val="dk1"/>
              </a:buClr>
              <a:buSzPts val="2000"/>
              <a:buNone/>
            </a:pPr>
            <a:r>
              <a:rPr lang="en-IN" sz="1800" dirty="0" err="1" smtClean="0">
                <a:latin typeface="Arial" panose="020B0604020202020204" pitchFamily="34" charset="0"/>
                <a:cs typeface="Arial" panose="020B0604020202020204" pitchFamily="34" charset="0"/>
              </a:rPr>
              <a:t>AstroSage</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is one of the most authentic astrology destinations for not only those who are seeking astrological assistance, but also for high-level astrological research and development on wide scale. It is a prolific astrological source for people to help them out from mundane questions to specialized queries. Our aim is to ameliorate those who are facing problems and betterment of humanity using divine science of astrology.</a:t>
            </a:r>
            <a:endParaRPr sz="4800" b="0" i="0" u="none" strike="noStrike" cap="none" dirty="0">
              <a:solidFill>
                <a:schemeClr val="dk1"/>
              </a:solidFill>
              <a:latin typeface="Arial" panose="020B0604020202020204" pitchFamily="34" charset="0"/>
              <a:ea typeface="Arial"/>
              <a:cs typeface="Arial" panose="020B0604020202020204" pitchFamily="34" charset="0"/>
              <a:sym typeface="Arial"/>
            </a:endParaRPr>
          </a:p>
        </p:txBody>
      </p:sp>
      <p:pic>
        <p:nvPicPr>
          <p:cNvPr id="109" name="Google Shape;109;p14" descr="AstroSage Kundli"/>
          <p:cNvPicPr preferRelativeResize="0"/>
          <p:nvPr/>
        </p:nvPicPr>
        <p:blipFill rotWithShape="1">
          <a:blip r:embed="rId3">
            <a:alphaModFix/>
          </a:blip>
          <a:srcRect/>
          <a:stretch/>
        </p:blipFill>
        <p:spPr>
          <a:xfrm>
            <a:off x="6626942" y="1117763"/>
            <a:ext cx="4876800" cy="4876800"/>
          </a:xfrm>
          <a:prstGeom prst="rect">
            <a:avLst/>
          </a:prstGeom>
          <a:noFill/>
          <a:ln>
            <a:noFill/>
          </a:ln>
        </p:spPr>
      </p:pic>
      <p:sp>
        <p:nvSpPr>
          <p:cNvPr id="110" name="Google Shape;110;p14"/>
          <p:cNvSpPr txBox="1"/>
          <p:nvPr/>
        </p:nvSpPr>
        <p:spPr>
          <a:xfrm>
            <a:off x="1681316" y="676177"/>
            <a:ext cx="4109883"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dirty="0">
                <a:solidFill>
                  <a:srgbClr val="C00000"/>
                </a:solidFill>
                <a:latin typeface="Arial" panose="020B0604020202020204" pitchFamily="34" charset="0"/>
                <a:ea typeface="Aparajita"/>
                <a:cs typeface="Arial" panose="020B0604020202020204" pitchFamily="34" charset="0"/>
                <a:sym typeface="Aparajita"/>
              </a:rPr>
              <a:t>WHAT </a:t>
            </a:r>
            <a:r>
              <a:rPr lang="en-US" sz="3600" b="1" i="0" u="none" strike="noStrike" cap="none" dirty="0" smtClean="0">
                <a:solidFill>
                  <a:srgbClr val="C00000"/>
                </a:solidFill>
                <a:latin typeface="Arial" panose="020B0604020202020204" pitchFamily="34" charset="0"/>
                <a:ea typeface="Aparajita"/>
                <a:cs typeface="Arial" panose="020B0604020202020204" pitchFamily="34" charset="0"/>
                <a:sym typeface="Aparajita"/>
              </a:rPr>
              <a:t>DO IS </a:t>
            </a:r>
            <a:r>
              <a:rPr lang="en-US" sz="3600" b="1" i="0" u="none" strike="noStrike" cap="none" dirty="0">
                <a:solidFill>
                  <a:srgbClr val="C00000"/>
                </a:solidFill>
                <a:latin typeface="Arial" panose="020B0604020202020204" pitchFamily="34" charset="0"/>
                <a:ea typeface="Aparajita"/>
                <a:cs typeface="Arial" panose="020B0604020202020204" pitchFamily="34" charset="0"/>
                <a:sym typeface="Aparajita"/>
              </a:rPr>
              <a:t>ASTROSAGE?</a:t>
            </a:r>
            <a:endParaRPr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3456" y="832508"/>
            <a:ext cx="10945504" cy="5295337"/>
          </a:xfrm>
        </p:spPr>
        <p:txBody>
          <a:bodyPr>
            <a:normAutofit/>
          </a:bodyPr>
          <a:lstStyle/>
          <a:p>
            <a:pPr marL="0" indent="0">
              <a:buNone/>
            </a:pPr>
            <a:r>
              <a:rPr lang="en-IN" sz="2400" b="1" dirty="0">
                <a:latin typeface="Arial" panose="020B0604020202020204" pitchFamily="34" charset="0"/>
                <a:cs typeface="Arial" panose="020B0604020202020204" pitchFamily="34" charset="0"/>
              </a:rPr>
              <a:t>Based on call </a:t>
            </a:r>
            <a:r>
              <a:rPr lang="en-IN" sz="2400" b="1" dirty="0" smtClean="0">
                <a:latin typeface="Arial" panose="020B0604020202020204" pitchFamily="34" charset="0"/>
                <a:cs typeface="Arial" panose="020B0604020202020204" pitchFamily="34" charset="0"/>
              </a:rPr>
              <a:t>centre </a:t>
            </a:r>
            <a:r>
              <a:rPr lang="en-IN" sz="2400" b="1" dirty="0">
                <a:latin typeface="Arial" panose="020B0604020202020204" pitchFamily="34" charset="0"/>
                <a:cs typeface="Arial" panose="020B0604020202020204" pitchFamily="34" charset="0"/>
              </a:rPr>
              <a:t>operations, the following data attributes might impact customer satisfaction</a:t>
            </a:r>
            <a:r>
              <a:rPr lang="en-IN" sz="2400" b="1"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a:p>
            <a:pPr marL="0" indent="0">
              <a:buNone/>
            </a:pPr>
            <a:endParaRPr lang="en-IN" b="1" dirty="0">
              <a:latin typeface="Arial" panose="020B0604020202020204" pitchFamily="34" charset="0"/>
              <a:cs typeface="Arial" panose="020B0604020202020204" pitchFamily="34" charset="0"/>
            </a:endParaRPr>
          </a:p>
          <a:p>
            <a:pPr lvl="0">
              <a:buClr>
                <a:schemeClr val="tx1"/>
              </a:buClr>
            </a:pPr>
            <a:r>
              <a:rPr lang="en-IN" sz="1800" cap="none" dirty="0" smtClean="0">
                <a:latin typeface="Arial" panose="020B0604020202020204" pitchFamily="34" charset="0"/>
                <a:cs typeface="Arial" panose="020B0604020202020204" pitchFamily="34" charset="0"/>
              </a:rPr>
              <a:t>Call duration: shorter or optimal durations may indicate efficient resolution.</a:t>
            </a:r>
          </a:p>
          <a:p>
            <a:pPr lvl="0">
              <a:buClr>
                <a:schemeClr val="tx1"/>
              </a:buClr>
            </a:pPr>
            <a:r>
              <a:rPr lang="en-IN" sz="1800" cap="none" dirty="0" smtClean="0">
                <a:latin typeface="Arial" panose="020B0604020202020204" pitchFamily="34" charset="0"/>
                <a:cs typeface="Arial" panose="020B0604020202020204" pitchFamily="34" charset="0"/>
              </a:rPr>
              <a:t>Agent performance: metrics like the number of calls handled, agent rating, and expertise (e.g., Guru name).</a:t>
            </a:r>
          </a:p>
          <a:p>
            <a:pPr lvl="0">
              <a:buClr>
                <a:schemeClr val="tx1"/>
              </a:buClr>
            </a:pPr>
            <a:r>
              <a:rPr lang="en-IN" sz="1800" cap="none" dirty="0" smtClean="0">
                <a:latin typeface="Arial" panose="020B0604020202020204" pitchFamily="34" charset="0"/>
                <a:cs typeface="Arial" panose="020B0604020202020204" pitchFamily="34" charset="0"/>
              </a:rPr>
              <a:t>Call channel and type: free vs. Paid calls, chat vs. Voice calls, or specific consultation types.</a:t>
            </a:r>
          </a:p>
          <a:p>
            <a:pPr lvl="0">
              <a:buClr>
                <a:schemeClr val="tx1"/>
              </a:buClr>
            </a:pPr>
            <a:r>
              <a:rPr lang="en-IN" sz="1800" cap="none" dirty="0" smtClean="0">
                <a:latin typeface="Arial" panose="020B0604020202020204" pitchFamily="34" charset="0"/>
                <a:cs typeface="Arial" panose="020B0604020202020204" pitchFamily="34" charset="0"/>
              </a:rPr>
              <a:t>Call status: successful resolution or unresolved queries (e.g., Refund or escalation cases).</a:t>
            </a:r>
          </a:p>
          <a:p>
            <a:pPr lvl="0">
              <a:buClr>
                <a:schemeClr val="tx1"/>
              </a:buClr>
            </a:pPr>
            <a:r>
              <a:rPr lang="en-IN" sz="1800" cap="none" dirty="0" smtClean="0">
                <a:latin typeface="Arial" panose="020B0604020202020204" pitchFamily="34" charset="0"/>
                <a:cs typeface="Arial" panose="020B0604020202020204" pitchFamily="34" charset="0"/>
              </a:rPr>
              <a:t>Time of call: off-peak vs. Peak handling efficiency.</a:t>
            </a:r>
          </a:p>
          <a:p>
            <a:pPr lvl="0">
              <a:buClr>
                <a:schemeClr val="tx1"/>
              </a:buClr>
            </a:pPr>
            <a:r>
              <a:rPr lang="en-IN" sz="1800" cap="none" dirty="0" smtClean="0">
                <a:latin typeface="Arial" panose="020B0604020202020204" pitchFamily="34" charset="0"/>
                <a:cs typeface="Arial" panose="020B0604020202020204" pitchFamily="34" charset="0"/>
              </a:rPr>
              <a:t>Region: localization or language support preferences.</a:t>
            </a:r>
            <a:endParaRPr lang="en-IN" sz="18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79463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960" y="-55093"/>
            <a:ext cx="10396882" cy="646331"/>
          </a:xfrm>
        </p:spPr>
        <p:txBody>
          <a:bodyPr>
            <a:normAutofit fontScale="90000"/>
          </a:bodyPr>
          <a:lstStyle/>
          <a:p>
            <a:pPr algn="ctr"/>
            <a:r>
              <a:rPr lang="en-IN" sz="4000" dirty="0" smtClean="0">
                <a:latin typeface="Arial" panose="020B0604020202020204" pitchFamily="34" charset="0"/>
                <a:cs typeface="Arial" panose="020B0604020202020204" pitchFamily="34" charset="0"/>
              </a:rPr>
              <a:t>Conclusion </a:t>
            </a:r>
            <a:endParaRPr lang="en-IN" sz="4000" dirty="0">
              <a:latin typeface="Arial" panose="020B0604020202020204" pitchFamily="34" charset="0"/>
              <a:cs typeface="Arial" panose="020B0604020202020204" pitchFamily="34" charset="0"/>
            </a:endParaRPr>
          </a:p>
        </p:txBody>
      </p:sp>
      <p:sp>
        <p:nvSpPr>
          <p:cNvPr id="7" name="Rectangle 6"/>
          <p:cNvSpPr/>
          <p:nvPr/>
        </p:nvSpPr>
        <p:spPr>
          <a:xfrm>
            <a:off x="523164" y="1078173"/>
            <a:ext cx="10558818" cy="646331"/>
          </a:xfrm>
          <a:prstGeom prst="rect">
            <a:avLst/>
          </a:prstGeom>
        </p:spPr>
        <p:txBody>
          <a:bodyPr wrap="square">
            <a:spAutoFit/>
          </a:bodyPr>
          <a:lstStyle/>
          <a:p>
            <a:pPr algn="ctr"/>
            <a:r>
              <a:rPr lang="en-IN" dirty="0" smtClean="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AstroSage</a:t>
            </a:r>
            <a:r>
              <a:rPr lang="en-IN" dirty="0">
                <a:latin typeface="Arial" panose="020B0604020202020204" pitchFamily="34" charset="0"/>
                <a:cs typeface="Arial" panose="020B0604020202020204" pitchFamily="34" charset="0"/>
              </a:rPr>
              <a:t> faces challenges in call volume, customer </a:t>
            </a:r>
            <a:r>
              <a:rPr lang="en-IN" dirty="0" smtClean="0">
                <a:latin typeface="Arial" panose="020B0604020202020204" pitchFamily="34" charset="0"/>
                <a:cs typeface="Arial" panose="020B0604020202020204" pitchFamily="34" charset="0"/>
              </a:rPr>
              <a:t>satisfaction, and </a:t>
            </a:r>
            <a:r>
              <a:rPr lang="en-IN" dirty="0">
                <a:latin typeface="Arial" panose="020B0604020202020204" pitchFamily="34" charset="0"/>
                <a:cs typeface="Arial" panose="020B0604020202020204" pitchFamily="34" charset="0"/>
              </a:rPr>
              <a:t>agent performance.</a:t>
            </a:r>
          </a:p>
          <a:p>
            <a:pPr algn="ctr"/>
            <a:r>
              <a:rPr lang="en-IN" dirty="0">
                <a:latin typeface="Arial" panose="020B0604020202020204" pitchFamily="34" charset="0"/>
                <a:cs typeface="Arial" panose="020B0604020202020204" pitchFamily="34" charset="0"/>
              </a:rPr>
              <a:t>        Immediate attention is needed to address these issues to remain competitive.</a:t>
            </a:r>
          </a:p>
        </p:txBody>
      </p:sp>
      <p:sp>
        <p:nvSpPr>
          <p:cNvPr id="8" name="Rectangle 7"/>
          <p:cNvSpPr/>
          <p:nvPr/>
        </p:nvSpPr>
        <p:spPr>
          <a:xfrm>
            <a:off x="968991" y="1724504"/>
            <a:ext cx="10522424" cy="4184222"/>
          </a:xfrm>
          <a:prstGeom prst="rect">
            <a:avLst/>
          </a:prstGeom>
        </p:spPr>
        <p:txBody>
          <a:bodyPr wrap="square">
            <a:spAutoFit/>
          </a:bodyPr>
          <a:lstStyle/>
          <a:p>
            <a:pPr>
              <a:lnSpc>
                <a:spcPct val="115000"/>
              </a:lnSpc>
              <a:spcBef>
                <a:spcPts val="400"/>
              </a:spcBef>
              <a:spcAft>
                <a:spcPts val="0"/>
              </a:spcAft>
            </a:pPr>
            <a:r>
              <a:rPr lang="en-IN" sz="1600" b="1" i="1" dirty="0">
                <a:latin typeface="Arial" panose="020B0604020202020204" pitchFamily="34" charset="0"/>
                <a:ea typeface="Times New Roman" panose="02020603050405020304" pitchFamily="18" charset="0"/>
                <a:cs typeface="Arial" panose="020B0604020202020204" pitchFamily="34" charset="0"/>
              </a:rPr>
              <a:t>Suggestions for Improvement Based on Findings</a:t>
            </a:r>
          </a:p>
          <a:p>
            <a:pPr marL="342900" lvl="0" indent="-342900">
              <a:lnSpc>
                <a:spcPct val="115000"/>
              </a:lnSpc>
              <a:spcAft>
                <a:spcPts val="800"/>
              </a:spcAft>
              <a:buFont typeface="+mj-lt"/>
              <a:buAutoNum type="arabicPeriod"/>
              <a:tabLst>
                <a:tab pos="457200" algn="l"/>
              </a:tabLst>
            </a:pPr>
            <a:r>
              <a:rPr lang="en-IN" sz="1600" b="1" dirty="0">
                <a:latin typeface="Arial" panose="020B0604020202020204" pitchFamily="34" charset="0"/>
                <a:ea typeface="Times New Roman" panose="02020603050405020304" pitchFamily="18" charset="0"/>
                <a:cs typeface="Arial" panose="020B0604020202020204" pitchFamily="34" charset="0"/>
              </a:rPr>
              <a:t>Agent Training:</a:t>
            </a:r>
            <a:endParaRPr lang="en-IN" sz="1600" dirty="0">
              <a:latin typeface="Arial" panose="020B0604020202020204" pitchFamily="34" charset="0"/>
              <a:ea typeface="Times New Roman" panose="02020603050405020304" pitchFamily="18" charset="0"/>
              <a:cs typeface="Arial" panose="020B0604020202020204" pitchFamily="34" charset="0"/>
            </a:endParaRPr>
          </a:p>
          <a:p>
            <a:pPr marL="742950" lvl="1" indent="-285750">
              <a:lnSpc>
                <a:spcPct val="115000"/>
              </a:lnSpc>
              <a:spcAft>
                <a:spcPts val="800"/>
              </a:spcAft>
              <a:buSzPts val="1000"/>
              <a:buFont typeface="Symbol" panose="05050102010706020507" pitchFamily="18" charset="2"/>
              <a:buChar char=""/>
              <a:tabLst>
                <a:tab pos="914400" algn="l"/>
              </a:tabLst>
            </a:pPr>
            <a:r>
              <a:rPr lang="en-IN" sz="1600" b="1" dirty="0">
                <a:latin typeface="Arial" panose="020B0604020202020204" pitchFamily="34" charset="0"/>
                <a:ea typeface="Times New Roman" panose="02020603050405020304" pitchFamily="18" charset="0"/>
                <a:cs typeface="Arial" panose="020B0604020202020204" pitchFamily="34" charset="0"/>
              </a:rPr>
              <a:t>Focus training on areas that correlate with high satisfaction, such as consultation effectiveness or reduced resolution time.</a:t>
            </a:r>
            <a:endParaRPr lang="en-IN" sz="1600" dirty="0">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Aft>
                <a:spcPts val="800"/>
              </a:spcAft>
              <a:buFont typeface="+mj-lt"/>
              <a:buAutoNum type="arabicPeriod"/>
              <a:tabLst>
                <a:tab pos="457200" algn="l"/>
              </a:tabLst>
            </a:pPr>
            <a:r>
              <a:rPr lang="en-IN" sz="1600" b="1" dirty="0">
                <a:latin typeface="Arial" panose="020B0604020202020204" pitchFamily="34" charset="0"/>
                <a:ea typeface="Times New Roman" panose="02020603050405020304" pitchFamily="18" charset="0"/>
                <a:cs typeface="Arial" panose="020B0604020202020204" pitchFamily="34" charset="0"/>
              </a:rPr>
              <a:t>Optimization of Call Duration:</a:t>
            </a:r>
            <a:endParaRPr lang="en-IN" sz="1600" dirty="0">
              <a:latin typeface="Arial" panose="020B0604020202020204" pitchFamily="34" charset="0"/>
              <a:ea typeface="Times New Roman" panose="02020603050405020304" pitchFamily="18" charset="0"/>
              <a:cs typeface="Arial" panose="020B0604020202020204" pitchFamily="34" charset="0"/>
            </a:endParaRPr>
          </a:p>
          <a:p>
            <a:pPr marL="742950" lvl="1" indent="-285750">
              <a:lnSpc>
                <a:spcPct val="115000"/>
              </a:lnSpc>
              <a:spcAft>
                <a:spcPts val="800"/>
              </a:spcAft>
              <a:buSzPts val="1000"/>
              <a:buFont typeface="Symbol" panose="05050102010706020507" pitchFamily="18" charset="2"/>
              <a:buChar char=""/>
              <a:tabLst>
                <a:tab pos="914400" algn="l"/>
              </a:tabLst>
            </a:pPr>
            <a:r>
              <a:rPr lang="en-IN" sz="1600" b="1" dirty="0">
                <a:latin typeface="Arial" panose="020B0604020202020204" pitchFamily="34" charset="0"/>
                <a:ea typeface="Times New Roman" panose="02020603050405020304" pitchFamily="18" charset="0"/>
                <a:cs typeface="Arial" panose="020B0604020202020204" pitchFamily="34" charset="0"/>
              </a:rPr>
              <a:t>Identify the optimal duration range where satisfaction is highest and aim for efficiency within that range.</a:t>
            </a:r>
            <a:endParaRPr lang="en-IN" sz="1600" dirty="0">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Aft>
                <a:spcPts val="800"/>
              </a:spcAft>
              <a:buFont typeface="+mj-lt"/>
              <a:buAutoNum type="arabicPeriod"/>
              <a:tabLst>
                <a:tab pos="457200" algn="l"/>
              </a:tabLst>
            </a:pPr>
            <a:r>
              <a:rPr lang="en-IN" sz="1600" b="1" dirty="0">
                <a:latin typeface="Arial" panose="020B0604020202020204" pitchFamily="34" charset="0"/>
                <a:ea typeface="Times New Roman" panose="02020603050405020304" pitchFamily="18" charset="0"/>
                <a:cs typeface="Arial" panose="020B0604020202020204" pitchFamily="34" charset="0"/>
              </a:rPr>
              <a:t>Feedback Integration:</a:t>
            </a:r>
            <a:endParaRPr lang="en-IN" sz="1600" dirty="0">
              <a:latin typeface="Arial" panose="020B0604020202020204" pitchFamily="34" charset="0"/>
              <a:ea typeface="Times New Roman" panose="02020603050405020304" pitchFamily="18" charset="0"/>
              <a:cs typeface="Arial" panose="020B0604020202020204" pitchFamily="34" charset="0"/>
            </a:endParaRPr>
          </a:p>
          <a:p>
            <a:pPr marL="742950" lvl="1" indent="-285750">
              <a:lnSpc>
                <a:spcPct val="115000"/>
              </a:lnSpc>
              <a:spcAft>
                <a:spcPts val="800"/>
              </a:spcAft>
              <a:buSzPts val="1000"/>
              <a:buFont typeface="Symbol" panose="05050102010706020507" pitchFamily="18" charset="2"/>
              <a:buChar char=""/>
              <a:tabLst>
                <a:tab pos="914400" algn="l"/>
              </a:tabLst>
            </a:pPr>
            <a:r>
              <a:rPr lang="en-IN" sz="1600" b="1" dirty="0">
                <a:latin typeface="Arial" panose="020B0604020202020204" pitchFamily="34" charset="0"/>
                <a:ea typeface="Times New Roman" panose="02020603050405020304" pitchFamily="18" charset="0"/>
                <a:cs typeface="Arial" panose="020B0604020202020204" pitchFamily="34" charset="0"/>
              </a:rPr>
              <a:t>Use customer feedback to identify pain points and success areas for iterative improvement.</a:t>
            </a:r>
            <a:endParaRPr lang="en-IN" sz="1600" dirty="0">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Aft>
                <a:spcPts val="800"/>
              </a:spcAft>
              <a:buFont typeface="+mj-lt"/>
              <a:buAutoNum type="arabicPeriod"/>
              <a:tabLst>
                <a:tab pos="457200" algn="l"/>
              </a:tabLst>
            </a:pPr>
            <a:r>
              <a:rPr lang="en-IN" sz="1600" b="1" dirty="0">
                <a:latin typeface="Arial" panose="020B0604020202020204" pitchFamily="34" charset="0"/>
                <a:ea typeface="Times New Roman" panose="02020603050405020304" pitchFamily="18" charset="0"/>
                <a:cs typeface="Arial" panose="020B0604020202020204" pitchFamily="34" charset="0"/>
              </a:rPr>
              <a:t>Strategic Resource Allocation:</a:t>
            </a:r>
            <a:endParaRPr lang="en-IN" sz="1600" dirty="0">
              <a:latin typeface="Arial" panose="020B0604020202020204" pitchFamily="34" charset="0"/>
              <a:ea typeface="Times New Roman" panose="02020603050405020304" pitchFamily="18" charset="0"/>
              <a:cs typeface="Arial" panose="020B0604020202020204" pitchFamily="34" charset="0"/>
            </a:endParaRPr>
          </a:p>
          <a:p>
            <a:pPr marL="742950" lvl="1" indent="-285750">
              <a:lnSpc>
                <a:spcPct val="115000"/>
              </a:lnSpc>
              <a:spcAft>
                <a:spcPts val="800"/>
              </a:spcAft>
              <a:buSzPts val="1000"/>
              <a:buFont typeface="Symbol" panose="05050102010706020507" pitchFamily="18" charset="2"/>
              <a:buChar char=""/>
              <a:tabLst>
                <a:tab pos="914400" algn="l"/>
              </a:tabLst>
            </a:pPr>
            <a:r>
              <a:rPr lang="en-IN" sz="1600" b="1" dirty="0">
                <a:latin typeface="Arial" panose="020B0604020202020204" pitchFamily="34" charset="0"/>
                <a:ea typeface="Times New Roman" panose="02020603050405020304" pitchFamily="18" charset="0"/>
                <a:cs typeface="Arial" panose="020B0604020202020204" pitchFamily="34" charset="0"/>
              </a:rPr>
              <a:t>Deploy high-performing agents during critical time slots or for complex cases to maintain satisfaction levels.</a:t>
            </a:r>
            <a:endParaRPr lang="en-IN" sz="16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1588192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29"/>
          <p:cNvSpPr/>
          <p:nvPr/>
        </p:nvSpPr>
        <p:spPr>
          <a:xfrm>
            <a:off x="1351128" y="736979"/>
            <a:ext cx="8857397" cy="47630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p:cNvSpPr txBox="1"/>
          <p:nvPr/>
        </p:nvSpPr>
        <p:spPr>
          <a:xfrm>
            <a:off x="4169390" y="986430"/>
            <a:ext cx="3220872" cy="830997"/>
          </a:xfrm>
          <a:prstGeom prst="rect">
            <a:avLst/>
          </a:prstGeom>
          <a:noFill/>
        </p:spPr>
        <p:txBody>
          <a:bodyPr wrap="square" rtlCol="0">
            <a:spAutoFit/>
          </a:bodyPr>
          <a:lstStyle/>
          <a:p>
            <a:pPr algn="ctr"/>
            <a:r>
              <a:rPr lang="en-IN" sz="4800" b="1" dirty="0" smtClean="0"/>
              <a:t>THANKS</a:t>
            </a:r>
            <a:endParaRPr lang="en-IN" sz="4800" b="1" dirty="0"/>
          </a:p>
        </p:txBody>
      </p:sp>
      <p:sp>
        <p:nvSpPr>
          <p:cNvPr id="32" name="TextBox 31"/>
          <p:cNvSpPr txBox="1"/>
          <p:nvPr/>
        </p:nvSpPr>
        <p:spPr>
          <a:xfrm>
            <a:off x="2454322" y="2287516"/>
            <a:ext cx="4342263" cy="830997"/>
          </a:xfrm>
          <a:prstGeom prst="rect">
            <a:avLst/>
          </a:prstGeom>
          <a:noFill/>
        </p:spPr>
        <p:txBody>
          <a:bodyPr wrap="square" rtlCol="0">
            <a:spAutoFit/>
          </a:bodyPr>
          <a:lstStyle/>
          <a:p>
            <a:pPr algn="ctr"/>
            <a:r>
              <a:rPr lang="en-IN" sz="4800" b="1" dirty="0" smtClean="0"/>
              <a:t>Presented By</a:t>
            </a:r>
            <a:endParaRPr lang="en-IN" sz="4800" b="1" dirty="0"/>
          </a:p>
        </p:txBody>
      </p:sp>
      <p:sp>
        <p:nvSpPr>
          <p:cNvPr id="33" name="TextBox 32"/>
          <p:cNvSpPr txBox="1"/>
          <p:nvPr/>
        </p:nvSpPr>
        <p:spPr>
          <a:xfrm>
            <a:off x="4804012" y="3728871"/>
            <a:ext cx="4342263" cy="830997"/>
          </a:xfrm>
          <a:prstGeom prst="rect">
            <a:avLst/>
          </a:prstGeom>
          <a:noFill/>
        </p:spPr>
        <p:txBody>
          <a:bodyPr wrap="square" rtlCol="0">
            <a:spAutoFit/>
          </a:bodyPr>
          <a:lstStyle/>
          <a:p>
            <a:pPr algn="ctr"/>
            <a:r>
              <a:rPr lang="en-IN" sz="4800" b="1" dirty="0" smtClean="0"/>
              <a:t>AMIT KUMAR</a:t>
            </a:r>
            <a:endParaRPr lang="en-IN" sz="4800" b="1" dirty="0"/>
          </a:p>
        </p:txBody>
      </p:sp>
    </p:spTree>
    <p:extLst>
      <p:ext uri="{BB962C8B-B14F-4D97-AF65-F5344CB8AC3E}">
        <p14:creationId xmlns:p14="http://schemas.microsoft.com/office/powerpoint/2010/main" val="4041797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054" y="0"/>
            <a:ext cx="10396882" cy="1151965"/>
          </a:xfrm>
        </p:spPr>
        <p:txBody>
          <a:bodyPr>
            <a:normAutofit/>
          </a:bodyPr>
          <a:lstStyle/>
          <a:p>
            <a:pPr algn="ctr"/>
            <a:r>
              <a:rPr lang="en-IN" sz="3600" dirty="0" smtClean="0">
                <a:latin typeface="Arial" panose="020B0604020202020204" pitchFamily="34" charset="0"/>
                <a:cs typeface="Arial" panose="020B0604020202020204" pitchFamily="34" charset="0"/>
              </a:rPr>
              <a:t>Problem statement</a:t>
            </a:r>
            <a:endParaRPr lang="en-IN" sz="3600" dirty="0">
              <a:latin typeface="Arial" panose="020B0604020202020204" pitchFamily="34" charset="0"/>
              <a:cs typeface="Arial" panose="020B0604020202020204" pitchFamily="34" charset="0"/>
            </a:endParaRPr>
          </a:p>
        </p:txBody>
      </p:sp>
      <p:sp>
        <p:nvSpPr>
          <p:cNvPr id="4" name="Rectangle 3"/>
          <p:cNvSpPr/>
          <p:nvPr/>
        </p:nvSpPr>
        <p:spPr>
          <a:xfrm>
            <a:off x="2053390" y="1472807"/>
            <a:ext cx="7234990" cy="3139321"/>
          </a:xfrm>
          <a:prstGeom prst="rect">
            <a:avLst/>
          </a:prstGeom>
        </p:spPr>
        <p:txBody>
          <a:bodyPr wrap="square">
            <a:spAutoFit/>
          </a:bodyPr>
          <a:lstStyle/>
          <a:p>
            <a:pPr marL="285750" indent="-285750">
              <a:buFont typeface="Wingdings" panose="05000000000000000000" pitchFamily="2" charset="2"/>
              <a:buChar char="§"/>
            </a:pPr>
            <a:r>
              <a:rPr lang="en-IN" b="1" dirty="0">
                <a:latin typeface="Arial" panose="020B0604020202020204" pitchFamily="34" charset="0"/>
                <a:cs typeface="Arial" panose="020B0604020202020204" pitchFamily="34" charset="0"/>
              </a:rPr>
              <a:t>To optimize call </a:t>
            </a:r>
            <a:r>
              <a:rPr lang="en-IN" b="1" dirty="0" err="1">
                <a:latin typeface="Arial" panose="020B0604020202020204" pitchFamily="34" charset="0"/>
                <a:cs typeface="Arial" panose="020B0604020202020204" pitchFamily="34" charset="0"/>
              </a:rPr>
              <a:t>center</a:t>
            </a:r>
            <a:r>
              <a:rPr lang="en-IN" b="1" dirty="0">
                <a:latin typeface="Arial" panose="020B0604020202020204" pitchFamily="34" charset="0"/>
                <a:cs typeface="Arial" panose="020B0604020202020204" pitchFamily="34" charset="0"/>
              </a:rPr>
              <a:t> operations for </a:t>
            </a:r>
            <a:r>
              <a:rPr lang="en-IN" b="1" dirty="0" err="1">
                <a:latin typeface="Arial" panose="020B0604020202020204" pitchFamily="34" charset="0"/>
                <a:cs typeface="Arial" panose="020B0604020202020204" pitchFamily="34" charset="0"/>
              </a:rPr>
              <a:t>AstroSage</a:t>
            </a:r>
            <a:r>
              <a:rPr lang="en-IN" b="1" dirty="0">
                <a:latin typeface="Arial" panose="020B0604020202020204" pitchFamily="34" charset="0"/>
                <a:cs typeface="Arial" panose="020B0604020202020204" pitchFamily="34" charset="0"/>
              </a:rPr>
              <a:t> with a 1 crore </a:t>
            </a:r>
            <a:r>
              <a:rPr lang="en-IN" b="1" dirty="0" smtClean="0">
                <a:latin typeface="Arial" panose="020B0604020202020204" pitchFamily="34" charset="0"/>
                <a:cs typeface="Arial" panose="020B0604020202020204" pitchFamily="34" charset="0"/>
              </a:rPr>
              <a:t>investment.</a:t>
            </a:r>
          </a:p>
          <a:p>
            <a:pPr marL="285750" indent="-285750">
              <a:buFont typeface="Wingdings" panose="05000000000000000000" pitchFamily="2" charset="2"/>
              <a:buChar char="§"/>
            </a:pPr>
            <a:endParaRPr lang="en-IN"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IN" b="1" dirty="0">
                <a:latin typeface="Arial" panose="020B0604020202020204" pitchFamily="34" charset="0"/>
                <a:cs typeface="Arial" panose="020B0604020202020204" pitchFamily="34" charset="0"/>
              </a:rPr>
              <a:t>The goal is to determine how to allocate this investment to maximize operational efficiency, customer satisfaction, and profitability</a:t>
            </a:r>
            <a:r>
              <a:rPr lang="en-IN" b="1" dirty="0" smtClean="0">
                <a:latin typeface="Arial" panose="020B0604020202020204" pitchFamily="34" charset="0"/>
                <a:cs typeface="Arial" panose="020B0604020202020204" pitchFamily="34" charset="0"/>
              </a:rPr>
              <a:t>.</a:t>
            </a:r>
          </a:p>
          <a:p>
            <a:pPr marL="285750" indent="-285750">
              <a:buFont typeface="Wingdings" panose="05000000000000000000" pitchFamily="2" charset="2"/>
              <a:buChar char="§"/>
            </a:pPr>
            <a:endParaRPr lang="en-IN"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IN" b="1" dirty="0">
                <a:latin typeface="Arial" panose="020B0604020202020204" pitchFamily="34" charset="0"/>
                <a:cs typeface="Arial" panose="020B0604020202020204" pitchFamily="34" charset="0"/>
              </a:rPr>
              <a:t>This project will involve </a:t>
            </a:r>
            <a:r>
              <a:rPr lang="en-IN" b="1" dirty="0" err="1">
                <a:latin typeface="Arial" panose="020B0604020202020204" pitchFamily="34" charset="0"/>
                <a:cs typeface="Arial" panose="020B0604020202020204" pitchFamily="34" charset="0"/>
              </a:rPr>
              <a:t>analyzing</a:t>
            </a:r>
            <a:r>
              <a:rPr lang="en-IN" b="1" dirty="0">
                <a:latin typeface="Arial" panose="020B0604020202020204" pitchFamily="34" charset="0"/>
                <a:cs typeface="Arial" panose="020B0604020202020204" pitchFamily="34" charset="0"/>
              </a:rPr>
              <a:t> historical call data, performance metrics, and market trends to make informed decisions</a:t>
            </a:r>
            <a:r>
              <a:rPr lang="en-IN" b="1" dirty="0" smtClean="0">
                <a:latin typeface="Arial" panose="020B0604020202020204" pitchFamily="34" charset="0"/>
                <a:cs typeface="Arial" panose="020B0604020202020204" pitchFamily="34" charset="0"/>
              </a:rPr>
              <a:t>.</a:t>
            </a:r>
          </a:p>
          <a:p>
            <a:pPr marL="285750" indent="-285750">
              <a:buFont typeface="Wingdings" panose="05000000000000000000" pitchFamily="2" charset="2"/>
              <a:buChar char="§"/>
            </a:pP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082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78440160"/>
              </p:ext>
            </p:extLst>
          </p:nvPr>
        </p:nvGraphicFramePr>
        <p:xfrm>
          <a:off x="8393374" y="1151965"/>
          <a:ext cx="2795658" cy="1082282"/>
        </p:xfrm>
        <a:graphic>
          <a:graphicData uri="http://schemas.openxmlformats.org/drawingml/2006/table">
            <a:tbl>
              <a:tblPr>
                <a:tableStyleId>{F3CB1A70-E04F-4854-94BE-A2638B70E8BC}</a:tableStyleId>
              </a:tblPr>
              <a:tblGrid>
                <a:gridCol w="1119875">
                  <a:extLst>
                    <a:ext uri="{9D8B030D-6E8A-4147-A177-3AD203B41FA5}">
                      <a16:colId xmlns:a16="http://schemas.microsoft.com/office/drawing/2014/main" val="903713887"/>
                    </a:ext>
                  </a:extLst>
                </a:gridCol>
                <a:gridCol w="1675783">
                  <a:extLst>
                    <a:ext uri="{9D8B030D-6E8A-4147-A177-3AD203B41FA5}">
                      <a16:colId xmlns:a16="http://schemas.microsoft.com/office/drawing/2014/main" val="3914761859"/>
                    </a:ext>
                  </a:extLst>
                </a:gridCol>
              </a:tblGrid>
              <a:tr h="455252">
                <a:tc>
                  <a:txBody>
                    <a:bodyPr/>
                    <a:lstStyle/>
                    <a:p>
                      <a:pPr algn="ctr" fontAlgn="b"/>
                      <a:r>
                        <a:rPr lang="en-IN" sz="1400" b="1" u="none" strike="noStrike">
                          <a:solidFill>
                            <a:schemeClr val="tx1"/>
                          </a:solidFill>
                          <a:effectLst/>
                          <a:latin typeface="Arial" panose="020B0604020202020204" pitchFamily="34" charset="0"/>
                          <a:cs typeface="Arial" panose="020B0604020202020204" pitchFamily="34" charset="0"/>
                        </a:rPr>
                        <a:t>Total Consultation</a:t>
                      </a:r>
                      <a:endParaRPr lang="en-IN" sz="1400" b="1"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IN" sz="1400" b="1" u="none" strike="noStrike">
                          <a:solidFill>
                            <a:schemeClr val="tx1"/>
                          </a:solidFill>
                          <a:effectLst/>
                          <a:latin typeface="Arial" panose="020B0604020202020204" pitchFamily="34" charset="0"/>
                          <a:cs typeface="Arial" panose="020B0604020202020204" pitchFamily="34" charset="0"/>
                        </a:rPr>
                        <a:t>28027</a:t>
                      </a:r>
                      <a:endParaRPr lang="en-IN" sz="1400" b="1"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2214149914"/>
                  </a:ext>
                </a:extLst>
              </a:tr>
              <a:tr h="313515">
                <a:tc>
                  <a:txBody>
                    <a:bodyPr/>
                    <a:lstStyle/>
                    <a:p>
                      <a:pPr algn="ctr" fontAlgn="b"/>
                      <a:r>
                        <a:rPr lang="en-IN" sz="1400" b="1" u="none" strike="noStrike" dirty="0">
                          <a:solidFill>
                            <a:schemeClr val="tx1"/>
                          </a:solidFill>
                          <a:effectLst/>
                          <a:latin typeface="Arial" panose="020B0604020202020204" pitchFamily="34" charset="0"/>
                          <a:cs typeface="Arial" panose="020B0604020202020204" pitchFamily="34" charset="0"/>
                        </a:rPr>
                        <a:t> </a:t>
                      </a:r>
                      <a:endParaRPr lang="en-IN" sz="14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IN" sz="1400" b="1" u="none" strike="noStrike" dirty="0">
                          <a:solidFill>
                            <a:schemeClr val="tx1"/>
                          </a:solidFill>
                          <a:effectLst/>
                          <a:latin typeface="Arial" panose="020B0604020202020204" pitchFamily="34" charset="0"/>
                          <a:cs typeface="Arial" panose="020B0604020202020204" pitchFamily="34" charset="0"/>
                        </a:rPr>
                        <a:t> </a:t>
                      </a:r>
                      <a:endParaRPr lang="en-IN" sz="14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508809784"/>
                  </a:ext>
                </a:extLst>
              </a:tr>
              <a:tr h="313515">
                <a:tc>
                  <a:txBody>
                    <a:bodyPr/>
                    <a:lstStyle/>
                    <a:p>
                      <a:pPr algn="ctr" fontAlgn="b"/>
                      <a:r>
                        <a:rPr lang="en-IN" sz="1400" b="1" u="none" strike="noStrike">
                          <a:solidFill>
                            <a:schemeClr val="tx1"/>
                          </a:solidFill>
                          <a:effectLst/>
                          <a:latin typeface="Arial" panose="020B0604020202020204" pitchFamily="34" charset="0"/>
                          <a:cs typeface="Arial" panose="020B0604020202020204" pitchFamily="34" charset="0"/>
                        </a:rPr>
                        <a:t>Net Amount</a:t>
                      </a:r>
                      <a:endParaRPr lang="en-IN" sz="1400" b="1"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IN" sz="1400" b="1" u="none" strike="noStrike" dirty="0">
                          <a:solidFill>
                            <a:schemeClr val="tx1"/>
                          </a:solidFill>
                          <a:effectLst/>
                          <a:latin typeface="Arial" panose="020B0604020202020204" pitchFamily="34" charset="0"/>
                          <a:cs typeface="Arial" panose="020B0604020202020204" pitchFamily="34" charset="0"/>
                        </a:rPr>
                        <a:t>213987.3153</a:t>
                      </a:r>
                      <a:endParaRPr lang="en-IN" sz="14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843966298"/>
                  </a:ext>
                </a:extLst>
              </a:tr>
            </a:tbl>
          </a:graphicData>
        </a:graphic>
      </p:graphicFrame>
      <p:sp>
        <p:nvSpPr>
          <p:cNvPr id="5" name="Title 1"/>
          <p:cNvSpPr>
            <a:spLocks noGrp="1"/>
          </p:cNvSpPr>
          <p:nvPr>
            <p:ph type="title"/>
          </p:nvPr>
        </p:nvSpPr>
        <p:spPr>
          <a:xfrm>
            <a:off x="713097" y="19050"/>
            <a:ext cx="10396882" cy="1151965"/>
          </a:xfrm>
        </p:spPr>
        <p:txBody>
          <a:bodyPr/>
          <a:lstStyle/>
          <a:p>
            <a:pPr algn="ctr"/>
            <a:r>
              <a:rPr lang="en-IN" sz="3600" dirty="0">
                <a:latin typeface="Arial" panose="020B0604020202020204" pitchFamily="34" charset="0"/>
                <a:cs typeface="Arial" panose="020B0604020202020204" pitchFamily="34" charset="0"/>
              </a:rPr>
              <a:t>Data Overview</a:t>
            </a:r>
          </a:p>
        </p:txBody>
      </p:sp>
      <p:graphicFrame>
        <p:nvGraphicFramePr>
          <p:cNvPr id="6" name="Table 5"/>
          <p:cNvGraphicFramePr>
            <a:graphicFrameLocks noGrp="1"/>
          </p:cNvGraphicFramePr>
          <p:nvPr>
            <p:extLst>
              <p:ext uri="{D42A27DB-BD31-4B8C-83A1-F6EECF244321}">
                <p14:modId xmlns:p14="http://schemas.microsoft.com/office/powerpoint/2010/main" val="248425373"/>
              </p:ext>
            </p:extLst>
          </p:nvPr>
        </p:nvGraphicFramePr>
        <p:xfrm>
          <a:off x="8393374" y="4412210"/>
          <a:ext cx="2795657" cy="1156077"/>
        </p:xfrm>
        <a:graphic>
          <a:graphicData uri="http://schemas.openxmlformats.org/drawingml/2006/table">
            <a:tbl>
              <a:tblPr>
                <a:tableStyleId>{F3CB1A70-E04F-4854-94BE-A2638B70E8BC}</a:tableStyleId>
              </a:tblPr>
              <a:tblGrid>
                <a:gridCol w="1119875">
                  <a:extLst>
                    <a:ext uri="{9D8B030D-6E8A-4147-A177-3AD203B41FA5}">
                      <a16:colId xmlns:a16="http://schemas.microsoft.com/office/drawing/2014/main" val="3635575551"/>
                    </a:ext>
                  </a:extLst>
                </a:gridCol>
                <a:gridCol w="1675782">
                  <a:extLst>
                    <a:ext uri="{9D8B030D-6E8A-4147-A177-3AD203B41FA5}">
                      <a16:colId xmlns:a16="http://schemas.microsoft.com/office/drawing/2014/main" val="1508926602"/>
                    </a:ext>
                  </a:extLst>
                </a:gridCol>
              </a:tblGrid>
              <a:tr h="298251">
                <a:tc>
                  <a:txBody>
                    <a:bodyPr/>
                    <a:lstStyle/>
                    <a:p>
                      <a:pPr algn="ctr" fontAlgn="b"/>
                      <a:r>
                        <a:rPr lang="en-IN" sz="1400" b="1" u="none" strike="noStrike" dirty="0">
                          <a:solidFill>
                            <a:schemeClr val="tx1"/>
                          </a:solidFill>
                          <a:effectLst/>
                          <a:latin typeface="Arial" panose="020B0604020202020204" pitchFamily="34" charset="0"/>
                          <a:cs typeface="Arial" panose="020B0604020202020204" pitchFamily="34" charset="0"/>
                        </a:rPr>
                        <a:t>Total Chat</a:t>
                      </a:r>
                      <a:endParaRPr lang="en-IN" sz="14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IN" sz="1400" b="1" u="none" strike="noStrike">
                          <a:solidFill>
                            <a:schemeClr val="tx1"/>
                          </a:solidFill>
                          <a:effectLst/>
                          <a:latin typeface="Arial" panose="020B0604020202020204" pitchFamily="34" charset="0"/>
                          <a:cs typeface="Arial" panose="020B0604020202020204" pitchFamily="34" charset="0"/>
                        </a:rPr>
                        <a:t>19514</a:t>
                      </a:r>
                      <a:endParaRPr lang="en-IN" sz="1400" b="1"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2749586207"/>
                  </a:ext>
                </a:extLst>
              </a:tr>
              <a:tr h="298251">
                <a:tc>
                  <a:txBody>
                    <a:bodyPr/>
                    <a:lstStyle/>
                    <a:p>
                      <a:pPr algn="ctr" fontAlgn="b"/>
                      <a:r>
                        <a:rPr lang="en-IN" sz="1400" b="1" u="none" strike="noStrike" dirty="0">
                          <a:solidFill>
                            <a:schemeClr val="tx1"/>
                          </a:solidFill>
                          <a:effectLst/>
                          <a:latin typeface="Arial" panose="020B0604020202020204" pitchFamily="34" charset="0"/>
                          <a:cs typeface="Arial" panose="020B0604020202020204" pitchFamily="34" charset="0"/>
                        </a:rPr>
                        <a:t> </a:t>
                      </a:r>
                      <a:endParaRPr lang="en-IN" sz="14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IN" sz="1400" b="1" u="none" strike="noStrike">
                          <a:solidFill>
                            <a:schemeClr val="tx1"/>
                          </a:solidFill>
                          <a:effectLst/>
                          <a:latin typeface="Arial" panose="020B0604020202020204" pitchFamily="34" charset="0"/>
                          <a:cs typeface="Arial" panose="020B0604020202020204" pitchFamily="34" charset="0"/>
                        </a:rPr>
                        <a:t> </a:t>
                      </a:r>
                      <a:endParaRPr lang="en-IN" sz="1400" b="1"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604965985"/>
                  </a:ext>
                </a:extLst>
              </a:tr>
              <a:tr h="559575">
                <a:tc>
                  <a:txBody>
                    <a:bodyPr/>
                    <a:lstStyle/>
                    <a:p>
                      <a:pPr algn="ctr" fontAlgn="b"/>
                      <a:r>
                        <a:rPr lang="en-IN" sz="1400" b="1" u="none" strike="noStrike">
                          <a:solidFill>
                            <a:schemeClr val="tx1"/>
                          </a:solidFill>
                          <a:effectLst/>
                          <a:latin typeface="Arial" panose="020B0604020202020204" pitchFamily="34" charset="0"/>
                          <a:cs typeface="Arial" panose="020B0604020202020204" pitchFamily="34" charset="0"/>
                        </a:rPr>
                        <a:t>Net Amount (Chat)</a:t>
                      </a:r>
                      <a:endParaRPr lang="en-IN" sz="1400" b="1"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IN" sz="1400" b="1" u="none" strike="noStrike" dirty="0">
                          <a:solidFill>
                            <a:schemeClr val="tx1"/>
                          </a:solidFill>
                          <a:effectLst/>
                          <a:latin typeface="Arial" panose="020B0604020202020204" pitchFamily="34" charset="0"/>
                          <a:cs typeface="Arial" panose="020B0604020202020204" pitchFamily="34" charset="0"/>
                        </a:rPr>
                        <a:t>45494.68333</a:t>
                      </a:r>
                      <a:endParaRPr lang="en-IN" sz="14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2154445048"/>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508904464"/>
              </p:ext>
            </p:extLst>
          </p:nvPr>
        </p:nvGraphicFramePr>
        <p:xfrm>
          <a:off x="8393374" y="2770495"/>
          <a:ext cx="2795657" cy="1316153"/>
        </p:xfrm>
        <a:graphic>
          <a:graphicData uri="http://schemas.openxmlformats.org/drawingml/2006/table">
            <a:tbl>
              <a:tblPr>
                <a:tableStyleId>{F3CB1A70-E04F-4854-94BE-A2638B70E8BC}</a:tableStyleId>
              </a:tblPr>
              <a:tblGrid>
                <a:gridCol w="870442">
                  <a:extLst>
                    <a:ext uri="{9D8B030D-6E8A-4147-A177-3AD203B41FA5}">
                      <a16:colId xmlns:a16="http://schemas.microsoft.com/office/drawing/2014/main" val="3676897597"/>
                    </a:ext>
                  </a:extLst>
                </a:gridCol>
                <a:gridCol w="1925215">
                  <a:extLst>
                    <a:ext uri="{9D8B030D-6E8A-4147-A177-3AD203B41FA5}">
                      <a16:colId xmlns:a16="http://schemas.microsoft.com/office/drawing/2014/main" val="3692444496"/>
                    </a:ext>
                  </a:extLst>
                </a:gridCol>
              </a:tblGrid>
              <a:tr h="225560">
                <a:tc>
                  <a:txBody>
                    <a:bodyPr/>
                    <a:lstStyle/>
                    <a:p>
                      <a:pPr algn="ctr" fontAlgn="b"/>
                      <a:r>
                        <a:rPr lang="en-IN" sz="1400" b="1" u="none" strike="noStrike">
                          <a:solidFill>
                            <a:schemeClr val="tx1"/>
                          </a:solidFill>
                          <a:effectLst/>
                          <a:latin typeface="Arial" panose="020B0604020202020204" pitchFamily="34" charset="0"/>
                          <a:cs typeface="Arial" panose="020B0604020202020204" pitchFamily="34" charset="0"/>
                        </a:rPr>
                        <a:t>Total Calls</a:t>
                      </a:r>
                      <a:endParaRPr lang="en-IN" sz="1400" b="1"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IN" sz="1400" b="1" u="none" strike="noStrike">
                          <a:solidFill>
                            <a:schemeClr val="tx1"/>
                          </a:solidFill>
                          <a:effectLst/>
                          <a:latin typeface="Arial" panose="020B0604020202020204" pitchFamily="34" charset="0"/>
                          <a:cs typeface="Arial" panose="020B0604020202020204" pitchFamily="34" charset="0"/>
                        </a:rPr>
                        <a:t>8508</a:t>
                      </a:r>
                      <a:endParaRPr lang="en-IN" sz="1400" b="1"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441652866"/>
                  </a:ext>
                </a:extLst>
              </a:tr>
              <a:tr h="225560">
                <a:tc>
                  <a:txBody>
                    <a:bodyPr/>
                    <a:lstStyle/>
                    <a:p>
                      <a:pPr algn="ctr" fontAlgn="b"/>
                      <a:r>
                        <a:rPr lang="en-IN" sz="1400" b="1" u="none" strike="noStrike" dirty="0">
                          <a:solidFill>
                            <a:schemeClr val="tx1"/>
                          </a:solidFill>
                          <a:effectLst/>
                          <a:latin typeface="Arial" panose="020B0604020202020204" pitchFamily="34" charset="0"/>
                          <a:cs typeface="Arial" panose="020B0604020202020204" pitchFamily="34" charset="0"/>
                        </a:rPr>
                        <a:t> </a:t>
                      </a:r>
                      <a:endParaRPr lang="en-IN" sz="14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IN" sz="1400" b="1" u="none" strike="noStrike" dirty="0">
                          <a:solidFill>
                            <a:schemeClr val="tx1"/>
                          </a:solidFill>
                          <a:effectLst/>
                          <a:latin typeface="Arial" panose="020B0604020202020204" pitchFamily="34" charset="0"/>
                          <a:cs typeface="Arial" panose="020B0604020202020204" pitchFamily="34" charset="0"/>
                        </a:rPr>
                        <a:t> </a:t>
                      </a:r>
                      <a:endParaRPr lang="en-IN" sz="14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786976907"/>
                  </a:ext>
                </a:extLst>
              </a:tr>
              <a:tr h="654348">
                <a:tc>
                  <a:txBody>
                    <a:bodyPr/>
                    <a:lstStyle/>
                    <a:p>
                      <a:pPr algn="ctr" fontAlgn="b"/>
                      <a:r>
                        <a:rPr lang="en-IN" sz="1400" b="1" u="none" strike="noStrike" dirty="0">
                          <a:solidFill>
                            <a:schemeClr val="tx1"/>
                          </a:solidFill>
                          <a:effectLst/>
                          <a:latin typeface="Arial" panose="020B0604020202020204" pitchFamily="34" charset="0"/>
                          <a:cs typeface="Arial" panose="020B0604020202020204" pitchFamily="34" charset="0"/>
                        </a:rPr>
                        <a:t>Net Amount (Call)</a:t>
                      </a:r>
                      <a:endParaRPr lang="en-IN" sz="14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IN" sz="1400" b="1" u="none" strike="noStrike" dirty="0">
                          <a:solidFill>
                            <a:schemeClr val="tx1"/>
                          </a:solidFill>
                          <a:effectLst/>
                          <a:latin typeface="Arial" panose="020B0604020202020204" pitchFamily="34" charset="0"/>
                          <a:cs typeface="Arial" panose="020B0604020202020204" pitchFamily="34" charset="0"/>
                        </a:rPr>
                        <a:t>168442.035</a:t>
                      </a:r>
                      <a:endParaRPr lang="en-IN" sz="14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207962898"/>
                  </a:ext>
                </a:extLst>
              </a:tr>
            </a:tbl>
          </a:graphicData>
        </a:graphic>
      </p:graphicFrame>
      <p:sp>
        <p:nvSpPr>
          <p:cNvPr id="8" name="TextBox 7"/>
          <p:cNvSpPr txBox="1"/>
          <p:nvPr/>
        </p:nvSpPr>
        <p:spPr>
          <a:xfrm>
            <a:off x="1018814" y="844188"/>
            <a:ext cx="6432863" cy="307777"/>
          </a:xfrm>
          <a:prstGeom prst="rect">
            <a:avLst/>
          </a:prstGeom>
          <a:noFill/>
        </p:spPr>
        <p:txBody>
          <a:bodyPr wrap="square" rtlCol="0">
            <a:spAutoFit/>
          </a:bodyPr>
          <a:lstStyle/>
          <a:p>
            <a:r>
              <a:rPr lang="en-IN" sz="1400" dirty="0" smtClean="0"/>
              <a:t>Top 10 Guru on Call , Chat Duration (minute) , Earning and Rating</a:t>
            </a:r>
            <a:endParaRPr lang="en-IN" sz="1400" dirty="0"/>
          </a:p>
        </p:txBody>
      </p:sp>
      <p:graphicFrame>
        <p:nvGraphicFramePr>
          <p:cNvPr id="9" name="Table 8"/>
          <p:cNvGraphicFramePr>
            <a:graphicFrameLocks noGrp="1"/>
          </p:cNvGraphicFramePr>
          <p:nvPr>
            <p:extLst>
              <p:ext uri="{D42A27DB-BD31-4B8C-83A1-F6EECF244321}">
                <p14:modId xmlns:p14="http://schemas.microsoft.com/office/powerpoint/2010/main" val="2261489961"/>
              </p:ext>
            </p:extLst>
          </p:nvPr>
        </p:nvGraphicFramePr>
        <p:xfrm>
          <a:off x="1108414" y="1121977"/>
          <a:ext cx="6746762" cy="5012055"/>
        </p:xfrm>
        <a:graphic>
          <a:graphicData uri="http://schemas.openxmlformats.org/drawingml/2006/table">
            <a:tbl>
              <a:tblPr>
                <a:tableStyleId>{F3CB1A70-E04F-4854-94BE-A2638B70E8BC}</a:tableStyleId>
              </a:tblPr>
              <a:tblGrid>
                <a:gridCol w="1298292">
                  <a:extLst>
                    <a:ext uri="{9D8B030D-6E8A-4147-A177-3AD203B41FA5}">
                      <a16:colId xmlns:a16="http://schemas.microsoft.com/office/drawing/2014/main" val="881228101"/>
                    </a:ext>
                  </a:extLst>
                </a:gridCol>
                <a:gridCol w="1942768">
                  <a:extLst>
                    <a:ext uri="{9D8B030D-6E8A-4147-A177-3AD203B41FA5}">
                      <a16:colId xmlns:a16="http://schemas.microsoft.com/office/drawing/2014/main" val="3598681880"/>
                    </a:ext>
                  </a:extLst>
                </a:gridCol>
                <a:gridCol w="1432170">
                  <a:extLst>
                    <a:ext uri="{9D8B030D-6E8A-4147-A177-3AD203B41FA5}">
                      <a16:colId xmlns:a16="http://schemas.microsoft.com/office/drawing/2014/main" val="3418224500"/>
                    </a:ext>
                  </a:extLst>
                </a:gridCol>
                <a:gridCol w="775240">
                  <a:extLst>
                    <a:ext uri="{9D8B030D-6E8A-4147-A177-3AD203B41FA5}">
                      <a16:colId xmlns:a16="http://schemas.microsoft.com/office/drawing/2014/main" val="4166112888"/>
                    </a:ext>
                  </a:extLst>
                </a:gridCol>
                <a:gridCol w="1298292">
                  <a:extLst>
                    <a:ext uri="{9D8B030D-6E8A-4147-A177-3AD203B41FA5}">
                      <a16:colId xmlns:a16="http://schemas.microsoft.com/office/drawing/2014/main" val="1471953581"/>
                    </a:ext>
                  </a:extLst>
                </a:gridCol>
              </a:tblGrid>
              <a:tr h="818039">
                <a:tc>
                  <a:txBody>
                    <a:bodyPr/>
                    <a:lstStyle/>
                    <a:p>
                      <a:pPr algn="ctr" fontAlgn="b"/>
                      <a:r>
                        <a:rPr lang="en-IN" sz="1400" b="1" u="none" strike="noStrike">
                          <a:solidFill>
                            <a:schemeClr val="tx1"/>
                          </a:solidFill>
                          <a:effectLst/>
                        </a:rPr>
                        <a:t>Guru Name</a:t>
                      </a:r>
                      <a:endParaRPr lang="en-IN" sz="1400" b="1" i="0" u="none" strike="noStrike">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dirty="0">
                          <a:solidFill>
                            <a:schemeClr val="tx1"/>
                          </a:solidFill>
                          <a:effectLst/>
                        </a:rPr>
                        <a:t>Sum of Call time Duration ( Minute )</a:t>
                      </a:r>
                      <a:endParaRPr lang="en-IN" sz="1400" b="1" i="0" u="none" strike="noStrike" dirty="0">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a:solidFill>
                            <a:schemeClr val="tx1"/>
                          </a:solidFill>
                          <a:effectLst/>
                        </a:rPr>
                        <a:t>Sum of Chat Duartion ( Minute )</a:t>
                      </a:r>
                      <a:endParaRPr lang="en-IN" sz="1400" b="1" i="0" u="none" strike="noStrike">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dirty="0">
                          <a:solidFill>
                            <a:schemeClr val="tx1"/>
                          </a:solidFill>
                          <a:effectLst/>
                        </a:rPr>
                        <a:t>Sum of Astrologers Earnings</a:t>
                      </a:r>
                      <a:endParaRPr lang="en-IN" sz="1400" b="1" i="0" u="none" strike="noStrike" dirty="0">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a:solidFill>
                            <a:schemeClr val="tx1"/>
                          </a:solidFill>
                          <a:effectLst/>
                        </a:rPr>
                        <a:t>Average of rating</a:t>
                      </a:r>
                      <a:endParaRPr lang="en-IN" sz="1400" b="1" i="0" u="none" strike="noStrike">
                        <a:solidFill>
                          <a:schemeClr val="tx1"/>
                        </a:solidFill>
                        <a:effectLst/>
                        <a:latin typeface="Rockwell" panose="02060603020205020403" pitchFamily="18" charset="0"/>
                      </a:endParaRPr>
                    </a:p>
                  </a:txBody>
                  <a:tcPr marL="9525" marR="9525" marT="9525" marB="0" anchor="b"/>
                </a:tc>
                <a:extLst>
                  <a:ext uri="{0D108BD9-81ED-4DB2-BD59-A6C34878D82A}">
                    <a16:rowId xmlns:a16="http://schemas.microsoft.com/office/drawing/2014/main" val="1939922450"/>
                  </a:ext>
                </a:extLst>
              </a:tr>
              <a:tr h="413534">
                <a:tc>
                  <a:txBody>
                    <a:bodyPr/>
                    <a:lstStyle/>
                    <a:p>
                      <a:pPr algn="ctr" fontAlgn="b"/>
                      <a:r>
                        <a:rPr lang="en-IN" sz="1400" b="1" u="none" strike="noStrike" dirty="0">
                          <a:solidFill>
                            <a:schemeClr val="tx1"/>
                          </a:solidFill>
                          <a:effectLst/>
                        </a:rPr>
                        <a:t>Astro </a:t>
                      </a:r>
                      <a:r>
                        <a:rPr lang="en-IN" sz="1400" b="1" u="none" strike="noStrike" dirty="0" err="1">
                          <a:solidFill>
                            <a:schemeClr val="tx1"/>
                          </a:solidFill>
                          <a:effectLst/>
                        </a:rPr>
                        <a:t>Divya</a:t>
                      </a:r>
                      <a:endParaRPr lang="en-IN" sz="1400" b="1" i="0" u="none" strike="noStrike" dirty="0">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dirty="0">
                          <a:solidFill>
                            <a:schemeClr val="tx1"/>
                          </a:solidFill>
                          <a:effectLst/>
                        </a:rPr>
                        <a:t>2358.846</a:t>
                      </a:r>
                      <a:endParaRPr lang="en-IN" sz="1400" b="1" i="0" u="none" strike="noStrike" dirty="0">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a:solidFill>
                            <a:schemeClr val="tx1"/>
                          </a:solidFill>
                          <a:effectLst/>
                        </a:rPr>
                        <a:t>4551</a:t>
                      </a:r>
                      <a:endParaRPr lang="en-IN" sz="1400" b="1" i="0" u="none" strike="noStrike">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a:solidFill>
                            <a:schemeClr val="tx1"/>
                          </a:solidFill>
                          <a:effectLst/>
                        </a:rPr>
                        <a:t>3696.9853</a:t>
                      </a:r>
                      <a:endParaRPr lang="en-IN" sz="1400" b="1" i="0" u="none" strike="noStrike">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a:solidFill>
                            <a:schemeClr val="tx1"/>
                          </a:solidFill>
                          <a:effectLst/>
                        </a:rPr>
                        <a:t>3.479166667</a:t>
                      </a:r>
                      <a:endParaRPr lang="en-IN" sz="1400" b="1" i="0" u="none" strike="noStrike">
                        <a:solidFill>
                          <a:schemeClr val="tx1"/>
                        </a:solidFill>
                        <a:effectLst/>
                        <a:latin typeface="Rockwell" panose="02060603020205020403" pitchFamily="18" charset="0"/>
                      </a:endParaRPr>
                    </a:p>
                  </a:txBody>
                  <a:tcPr marL="9525" marR="9525" marT="9525" marB="0" anchor="b"/>
                </a:tc>
                <a:extLst>
                  <a:ext uri="{0D108BD9-81ED-4DB2-BD59-A6C34878D82A}">
                    <a16:rowId xmlns:a16="http://schemas.microsoft.com/office/drawing/2014/main" val="1603963758"/>
                  </a:ext>
                </a:extLst>
              </a:tr>
              <a:tr h="413534">
                <a:tc>
                  <a:txBody>
                    <a:bodyPr/>
                    <a:lstStyle/>
                    <a:p>
                      <a:pPr algn="ctr" fontAlgn="b"/>
                      <a:r>
                        <a:rPr lang="en-IN" sz="1400" b="1" u="none" strike="noStrike">
                          <a:solidFill>
                            <a:schemeClr val="tx1"/>
                          </a:solidFill>
                          <a:effectLst/>
                        </a:rPr>
                        <a:t>Astro Ruchi</a:t>
                      </a:r>
                      <a:endParaRPr lang="en-IN" sz="1400" b="1" i="0" u="none" strike="noStrike">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a:solidFill>
                            <a:schemeClr val="tx1"/>
                          </a:solidFill>
                          <a:effectLst/>
                        </a:rPr>
                        <a:t>2252.6342</a:t>
                      </a:r>
                      <a:endParaRPr lang="en-IN" sz="1400" b="1" i="0" u="none" strike="noStrike">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a:solidFill>
                            <a:schemeClr val="tx1"/>
                          </a:solidFill>
                          <a:effectLst/>
                        </a:rPr>
                        <a:t>2737</a:t>
                      </a:r>
                      <a:endParaRPr lang="en-IN" sz="1400" b="1" i="0" u="none" strike="noStrike">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a:solidFill>
                            <a:schemeClr val="tx1"/>
                          </a:solidFill>
                          <a:effectLst/>
                        </a:rPr>
                        <a:t>10274.658</a:t>
                      </a:r>
                      <a:endParaRPr lang="en-IN" sz="1400" b="1" i="0" u="none" strike="noStrike">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a:solidFill>
                            <a:schemeClr val="tx1"/>
                          </a:solidFill>
                          <a:effectLst/>
                        </a:rPr>
                        <a:t>4.442728443</a:t>
                      </a:r>
                      <a:endParaRPr lang="en-IN" sz="1400" b="1" i="0" u="none" strike="noStrike">
                        <a:solidFill>
                          <a:schemeClr val="tx1"/>
                        </a:solidFill>
                        <a:effectLst/>
                        <a:latin typeface="Rockwell" panose="02060603020205020403" pitchFamily="18" charset="0"/>
                      </a:endParaRPr>
                    </a:p>
                  </a:txBody>
                  <a:tcPr marL="9525" marR="9525" marT="9525" marB="0" anchor="b"/>
                </a:tc>
                <a:extLst>
                  <a:ext uri="{0D108BD9-81ED-4DB2-BD59-A6C34878D82A}">
                    <a16:rowId xmlns:a16="http://schemas.microsoft.com/office/drawing/2014/main" val="819481145"/>
                  </a:ext>
                </a:extLst>
              </a:tr>
              <a:tr h="413534">
                <a:tc>
                  <a:txBody>
                    <a:bodyPr/>
                    <a:lstStyle/>
                    <a:p>
                      <a:pPr algn="ctr" fontAlgn="b"/>
                      <a:r>
                        <a:rPr lang="en-IN" sz="1400" b="1" u="none" strike="noStrike">
                          <a:solidFill>
                            <a:schemeClr val="tx1"/>
                          </a:solidFill>
                          <a:effectLst/>
                        </a:rPr>
                        <a:t>Astro Seema</a:t>
                      </a:r>
                      <a:endParaRPr lang="en-IN" sz="1400" b="1" i="0" u="none" strike="noStrike">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a:solidFill>
                            <a:schemeClr val="tx1"/>
                          </a:solidFill>
                          <a:effectLst/>
                        </a:rPr>
                        <a:t>1531.569</a:t>
                      </a:r>
                      <a:endParaRPr lang="en-IN" sz="1400" b="1" i="0" u="none" strike="noStrike">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a:solidFill>
                            <a:schemeClr val="tx1"/>
                          </a:solidFill>
                          <a:effectLst/>
                        </a:rPr>
                        <a:t>2552</a:t>
                      </a:r>
                      <a:endParaRPr lang="en-IN" sz="1400" b="1" i="0" u="none" strike="noStrike">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a:solidFill>
                            <a:schemeClr val="tx1"/>
                          </a:solidFill>
                          <a:effectLst/>
                        </a:rPr>
                        <a:t>2690.8173</a:t>
                      </a:r>
                      <a:endParaRPr lang="en-IN" sz="1400" b="1" i="0" u="none" strike="noStrike">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a:solidFill>
                            <a:schemeClr val="tx1"/>
                          </a:solidFill>
                          <a:effectLst/>
                        </a:rPr>
                        <a:t>3.398347107</a:t>
                      </a:r>
                      <a:endParaRPr lang="en-IN" sz="1400" b="1" i="0" u="none" strike="noStrike">
                        <a:solidFill>
                          <a:schemeClr val="tx1"/>
                        </a:solidFill>
                        <a:effectLst/>
                        <a:latin typeface="Rockwell" panose="02060603020205020403" pitchFamily="18" charset="0"/>
                      </a:endParaRPr>
                    </a:p>
                  </a:txBody>
                  <a:tcPr marL="9525" marR="9525" marT="9525" marB="0" anchor="b"/>
                </a:tc>
                <a:extLst>
                  <a:ext uri="{0D108BD9-81ED-4DB2-BD59-A6C34878D82A}">
                    <a16:rowId xmlns:a16="http://schemas.microsoft.com/office/drawing/2014/main" val="224018703"/>
                  </a:ext>
                </a:extLst>
              </a:tr>
              <a:tr h="413534">
                <a:tc>
                  <a:txBody>
                    <a:bodyPr/>
                    <a:lstStyle/>
                    <a:p>
                      <a:pPr algn="ctr" fontAlgn="b"/>
                      <a:r>
                        <a:rPr lang="en-IN" sz="1400" b="1" u="none" strike="noStrike">
                          <a:solidFill>
                            <a:schemeClr val="tx1"/>
                          </a:solidFill>
                          <a:effectLst/>
                        </a:rPr>
                        <a:t>Astro Shalini</a:t>
                      </a:r>
                      <a:endParaRPr lang="en-IN" sz="1400" b="1" i="0" u="none" strike="noStrike">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a:solidFill>
                            <a:schemeClr val="tx1"/>
                          </a:solidFill>
                          <a:effectLst/>
                        </a:rPr>
                        <a:t>2948.3075</a:t>
                      </a:r>
                      <a:endParaRPr lang="en-IN" sz="1400" b="1" i="0" u="none" strike="noStrike">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a:solidFill>
                            <a:schemeClr val="tx1"/>
                          </a:solidFill>
                          <a:effectLst/>
                        </a:rPr>
                        <a:t>1685</a:t>
                      </a:r>
                      <a:endParaRPr lang="en-IN" sz="1400" b="1" i="0" u="none" strike="noStrike">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a:solidFill>
                            <a:schemeClr val="tx1"/>
                          </a:solidFill>
                          <a:effectLst/>
                        </a:rPr>
                        <a:t>6807.6067</a:t>
                      </a:r>
                      <a:endParaRPr lang="en-IN" sz="1400" b="1" i="0" u="none" strike="noStrike">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a:solidFill>
                            <a:schemeClr val="tx1"/>
                          </a:solidFill>
                          <a:effectLst/>
                        </a:rPr>
                        <a:t>3.417108251</a:t>
                      </a:r>
                      <a:endParaRPr lang="en-IN" sz="1400" b="1" i="0" u="none" strike="noStrike">
                        <a:solidFill>
                          <a:schemeClr val="tx1"/>
                        </a:solidFill>
                        <a:effectLst/>
                        <a:latin typeface="Rockwell" panose="02060603020205020403" pitchFamily="18" charset="0"/>
                      </a:endParaRPr>
                    </a:p>
                  </a:txBody>
                  <a:tcPr marL="9525" marR="9525" marT="9525" marB="0" anchor="b"/>
                </a:tc>
                <a:extLst>
                  <a:ext uri="{0D108BD9-81ED-4DB2-BD59-A6C34878D82A}">
                    <a16:rowId xmlns:a16="http://schemas.microsoft.com/office/drawing/2014/main" val="4201603545"/>
                  </a:ext>
                </a:extLst>
              </a:tr>
              <a:tr h="413534">
                <a:tc>
                  <a:txBody>
                    <a:bodyPr/>
                    <a:lstStyle/>
                    <a:p>
                      <a:pPr algn="ctr" fontAlgn="b"/>
                      <a:r>
                        <a:rPr lang="en-IN" sz="1400" b="1" u="none" strike="noStrike">
                          <a:solidFill>
                            <a:schemeClr val="tx1"/>
                          </a:solidFill>
                          <a:effectLst/>
                        </a:rPr>
                        <a:t>Astro Sonam S</a:t>
                      </a:r>
                      <a:endParaRPr lang="en-IN" sz="1400" b="1" i="0" u="none" strike="noStrike">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a:solidFill>
                            <a:schemeClr val="tx1"/>
                          </a:solidFill>
                          <a:effectLst/>
                        </a:rPr>
                        <a:t>1978.9112</a:t>
                      </a:r>
                      <a:endParaRPr lang="en-IN" sz="1400" b="1" i="0" u="none" strike="noStrike">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a:solidFill>
                            <a:schemeClr val="tx1"/>
                          </a:solidFill>
                          <a:effectLst/>
                        </a:rPr>
                        <a:t>3180</a:t>
                      </a:r>
                      <a:endParaRPr lang="en-IN" sz="1400" b="1" i="0" u="none" strike="noStrike">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a:solidFill>
                            <a:schemeClr val="tx1"/>
                          </a:solidFill>
                          <a:effectLst/>
                        </a:rPr>
                        <a:t>2907.4947</a:t>
                      </a:r>
                      <a:endParaRPr lang="en-IN" sz="1400" b="1" i="0" u="none" strike="noStrike">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a:solidFill>
                            <a:schemeClr val="tx1"/>
                          </a:solidFill>
                          <a:effectLst/>
                        </a:rPr>
                        <a:t>3.719414894</a:t>
                      </a:r>
                      <a:endParaRPr lang="en-IN" sz="1400" b="1" i="0" u="none" strike="noStrike">
                        <a:solidFill>
                          <a:schemeClr val="tx1"/>
                        </a:solidFill>
                        <a:effectLst/>
                        <a:latin typeface="Rockwell" panose="02060603020205020403" pitchFamily="18" charset="0"/>
                      </a:endParaRPr>
                    </a:p>
                  </a:txBody>
                  <a:tcPr marL="9525" marR="9525" marT="9525" marB="0" anchor="b"/>
                </a:tc>
                <a:extLst>
                  <a:ext uri="{0D108BD9-81ED-4DB2-BD59-A6C34878D82A}">
                    <a16:rowId xmlns:a16="http://schemas.microsoft.com/office/drawing/2014/main" val="3645019888"/>
                  </a:ext>
                </a:extLst>
              </a:tr>
              <a:tr h="413534">
                <a:tc>
                  <a:txBody>
                    <a:bodyPr/>
                    <a:lstStyle/>
                    <a:p>
                      <a:pPr algn="ctr" fontAlgn="b"/>
                      <a:r>
                        <a:rPr lang="en-IN" sz="1400" b="1" u="none" strike="noStrike">
                          <a:solidFill>
                            <a:schemeClr val="tx1"/>
                          </a:solidFill>
                          <a:effectLst/>
                        </a:rPr>
                        <a:t>Dr Balkrisna</a:t>
                      </a:r>
                      <a:endParaRPr lang="en-IN" sz="1400" b="1" i="0" u="none" strike="noStrike">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a:solidFill>
                            <a:schemeClr val="tx1"/>
                          </a:solidFill>
                          <a:effectLst/>
                        </a:rPr>
                        <a:t>1323.6726</a:t>
                      </a:r>
                      <a:endParaRPr lang="en-IN" sz="1400" b="1" i="0" u="none" strike="noStrike">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a:solidFill>
                            <a:schemeClr val="tx1"/>
                          </a:solidFill>
                          <a:effectLst/>
                        </a:rPr>
                        <a:t>1898</a:t>
                      </a:r>
                      <a:endParaRPr lang="en-IN" sz="1400" b="1" i="0" u="none" strike="noStrike">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a:solidFill>
                            <a:schemeClr val="tx1"/>
                          </a:solidFill>
                          <a:effectLst/>
                        </a:rPr>
                        <a:t>15910.208</a:t>
                      </a:r>
                      <a:endParaRPr lang="en-IN" sz="1400" b="1" i="0" u="none" strike="noStrike">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a:solidFill>
                            <a:schemeClr val="tx1"/>
                          </a:solidFill>
                          <a:effectLst/>
                        </a:rPr>
                        <a:t>2.593886463</a:t>
                      </a:r>
                      <a:endParaRPr lang="en-IN" sz="1400" b="1" i="0" u="none" strike="noStrike">
                        <a:solidFill>
                          <a:schemeClr val="tx1"/>
                        </a:solidFill>
                        <a:effectLst/>
                        <a:latin typeface="Rockwell" panose="02060603020205020403" pitchFamily="18" charset="0"/>
                      </a:endParaRPr>
                    </a:p>
                  </a:txBody>
                  <a:tcPr marL="9525" marR="9525" marT="9525" marB="0" anchor="b"/>
                </a:tc>
                <a:extLst>
                  <a:ext uri="{0D108BD9-81ED-4DB2-BD59-A6C34878D82A}">
                    <a16:rowId xmlns:a16="http://schemas.microsoft.com/office/drawing/2014/main" val="123346638"/>
                  </a:ext>
                </a:extLst>
              </a:tr>
              <a:tr h="413534">
                <a:tc>
                  <a:txBody>
                    <a:bodyPr/>
                    <a:lstStyle/>
                    <a:p>
                      <a:pPr algn="ctr" fontAlgn="b"/>
                      <a:r>
                        <a:rPr lang="en-IN" sz="1400" b="1" u="none" strike="noStrike">
                          <a:solidFill>
                            <a:schemeClr val="tx1"/>
                          </a:solidFill>
                          <a:effectLst/>
                        </a:rPr>
                        <a:t>Tarot Ari</a:t>
                      </a:r>
                      <a:endParaRPr lang="en-IN" sz="1400" b="1" i="0" u="none" strike="noStrike">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a:solidFill>
                            <a:schemeClr val="tx1"/>
                          </a:solidFill>
                          <a:effectLst/>
                        </a:rPr>
                        <a:t>1085.7309</a:t>
                      </a:r>
                      <a:endParaRPr lang="en-IN" sz="1400" b="1" i="0" u="none" strike="noStrike">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a:solidFill>
                            <a:schemeClr val="tx1"/>
                          </a:solidFill>
                          <a:effectLst/>
                        </a:rPr>
                        <a:t>1203</a:t>
                      </a:r>
                      <a:endParaRPr lang="en-IN" sz="1400" b="1" i="0" u="none" strike="noStrike">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a:solidFill>
                            <a:schemeClr val="tx1"/>
                          </a:solidFill>
                          <a:effectLst/>
                        </a:rPr>
                        <a:t>2222.5587</a:t>
                      </a:r>
                      <a:endParaRPr lang="en-IN" sz="1400" b="1" i="0" u="none" strike="noStrike">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a:solidFill>
                            <a:schemeClr val="tx1"/>
                          </a:solidFill>
                          <a:effectLst/>
                        </a:rPr>
                        <a:t>3.854166667</a:t>
                      </a:r>
                      <a:endParaRPr lang="en-IN" sz="1400" b="1" i="0" u="none" strike="noStrike">
                        <a:solidFill>
                          <a:schemeClr val="tx1"/>
                        </a:solidFill>
                        <a:effectLst/>
                        <a:latin typeface="Rockwell" panose="02060603020205020403" pitchFamily="18" charset="0"/>
                      </a:endParaRPr>
                    </a:p>
                  </a:txBody>
                  <a:tcPr marL="9525" marR="9525" marT="9525" marB="0" anchor="b"/>
                </a:tc>
                <a:extLst>
                  <a:ext uri="{0D108BD9-81ED-4DB2-BD59-A6C34878D82A}">
                    <a16:rowId xmlns:a16="http://schemas.microsoft.com/office/drawing/2014/main" val="2641875359"/>
                  </a:ext>
                </a:extLst>
              </a:tr>
              <a:tr h="413534">
                <a:tc>
                  <a:txBody>
                    <a:bodyPr/>
                    <a:lstStyle/>
                    <a:p>
                      <a:pPr algn="ctr" fontAlgn="b"/>
                      <a:r>
                        <a:rPr lang="en-IN" sz="1400" b="1" u="none" strike="noStrike">
                          <a:solidFill>
                            <a:schemeClr val="tx1"/>
                          </a:solidFill>
                          <a:effectLst/>
                        </a:rPr>
                        <a:t>Tarot Bee Riya</a:t>
                      </a:r>
                      <a:endParaRPr lang="en-IN" sz="1400" b="1" i="0" u="none" strike="noStrike">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a:solidFill>
                            <a:schemeClr val="tx1"/>
                          </a:solidFill>
                          <a:effectLst/>
                        </a:rPr>
                        <a:t>359.5957</a:t>
                      </a:r>
                      <a:endParaRPr lang="en-IN" sz="1400" b="1" i="0" u="none" strike="noStrike">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a:solidFill>
                            <a:schemeClr val="tx1"/>
                          </a:solidFill>
                          <a:effectLst/>
                        </a:rPr>
                        <a:t>2801</a:t>
                      </a:r>
                      <a:endParaRPr lang="en-IN" sz="1400" b="1" i="0" u="none" strike="noStrike">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a:solidFill>
                            <a:schemeClr val="tx1"/>
                          </a:solidFill>
                          <a:effectLst/>
                        </a:rPr>
                        <a:t>2178.7125</a:t>
                      </a:r>
                      <a:endParaRPr lang="en-IN" sz="1400" b="1" i="0" u="none" strike="noStrike">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a:solidFill>
                            <a:schemeClr val="tx1"/>
                          </a:solidFill>
                          <a:effectLst/>
                        </a:rPr>
                        <a:t>2.36204576</a:t>
                      </a:r>
                      <a:endParaRPr lang="en-IN" sz="1400" b="1" i="0" u="none" strike="noStrike">
                        <a:solidFill>
                          <a:schemeClr val="tx1"/>
                        </a:solidFill>
                        <a:effectLst/>
                        <a:latin typeface="Rockwell" panose="02060603020205020403" pitchFamily="18" charset="0"/>
                      </a:endParaRPr>
                    </a:p>
                  </a:txBody>
                  <a:tcPr marL="9525" marR="9525" marT="9525" marB="0" anchor="b"/>
                </a:tc>
                <a:extLst>
                  <a:ext uri="{0D108BD9-81ED-4DB2-BD59-A6C34878D82A}">
                    <a16:rowId xmlns:a16="http://schemas.microsoft.com/office/drawing/2014/main" val="2129244548"/>
                  </a:ext>
                </a:extLst>
              </a:tr>
              <a:tr h="211282">
                <a:tc>
                  <a:txBody>
                    <a:bodyPr/>
                    <a:lstStyle/>
                    <a:p>
                      <a:pPr algn="ctr" fontAlgn="b"/>
                      <a:r>
                        <a:rPr lang="en-IN" sz="1400" b="1" u="none" strike="noStrike">
                          <a:solidFill>
                            <a:schemeClr val="tx1"/>
                          </a:solidFill>
                          <a:effectLst/>
                        </a:rPr>
                        <a:t>Tarot Rupika</a:t>
                      </a:r>
                      <a:endParaRPr lang="en-IN" sz="1400" b="1" i="0" u="none" strike="noStrike">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a:solidFill>
                            <a:schemeClr val="tx1"/>
                          </a:solidFill>
                          <a:effectLst/>
                        </a:rPr>
                        <a:t>936.616</a:t>
                      </a:r>
                      <a:endParaRPr lang="en-IN" sz="1400" b="1" i="0" u="none" strike="noStrike">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a:solidFill>
                            <a:schemeClr val="tx1"/>
                          </a:solidFill>
                          <a:effectLst/>
                        </a:rPr>
                        <a:t>2031</a:t>
                      </a:r>
                      <a:endParaRPr lang="en-IN" sz="1400" b="1" i="0" u="none" strike="noStrike">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a:solidFill>
                            <a:schemeClr val="tx1"/>
                          </a:solidFill>
                          <a:effectLst/>
                        </a:rPr>
                        <a:t>2198.75</a:t>
                      </a:r>
                      <a:endParaRPr lang="en-IN" sz="1400" b="1" i="0" u="none" strike="noStrike">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a:solidFill>
                            <a:schemeClr val="tx1"/>
                          </a:solidFill>
                          <a:effectLst/>
                        </a:rPr>
                        <a:t>2.846560847</a:t>
                      </a:r>
                      <a:endParaRPr lang="en-IN" sz="1400" b="1" i="0" u="none" strike="noStrike">
                        <a:solidFill>
                          <a:schemeClr val="tx1"/>
                        </a:solidFill>
                        <a:effectLst/>
                        <a:latin typeface="Rockwell" panose="02060603020205020403" pitchFamily="18" charset="0"/>
                      </a:endParaRPr>
                    </a:p>
                  </a:txBody>
                  <a:tcPr marL="9525" marR="9525" marT="9525" marB="0" anchor="b"/>
                </a:tc>
                <a:extLst>
                  <a:ext uri="{0D108BD9-81ED-4DB2-BD59-A6C34878D82A}">
                    <a16:rowId xmlns:a16="http://schemas.microsoft.com/office/drawing/2014/main" val="2053084582"/>
                  </a:ext>
                </a:extLst>
              </a:tr>
              <a:tr h="413534">
                <a:tc>
                  <a:txBody>
                    <a:bodyPr/>
                    <a:lstStyle/>
                    <a:p>
                      <a:pPr algn="ctr" fontAlgn="b"/>
                      <a:r>
                        <a:rPr lang="en-IN" sz="1400" b="1" u="none" strike="noStrike">
                          <a:solidFill>
                            <a:schemeClr val="tx1"/>
                          </a:solidFill>
                          <a:effectLst/>
                        </a:rPr>
                        <a:t>Usha Siingh</a:t>
                      </a:r>
                      <a:endParaRPr lang="en-IN" sz="1400" b="1" i="0" u="none" strike="noStrike">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dirty="0">
                          <a:solidFill>
                            <a:schemeClr val="tx1"/>
                          </a:solidFill>
                          <a:effectLst/>
                        </a:rPr>
                        <a:t>186.8486</a:t>
                      </a:r>
                      <a:endParaRPr lang="en-IN" sz="1400" b="1" i="0" u="none" strike="noStrike" dirty="0">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a:solidFill>
                            <a:schemeClr val="tx1"/>
                          </a:solidFill>
                          <a:effectLst/>
                        </a:rPr>
                        <a:t>520</a:t>
                      </a:r>
                      <a:endParaRPr lang="en-IN" sz="1400" b="1" i="0" u="none" strike="noStrike">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a:solidFill>
                            <a:schemeClr val="tx1"/>
                          </a:solidFill>
                          <a:effectLst/>
                        </a:rPr>
                        <a:t>2870.2667</a:t>
                      </a:r>
                      <a:endParaRPr lang="en-IN" sz="1400" b="1" i="0" u="none" strike="noStrike">
                        <a:solidFill>
                          <a:schemeClr val="tx1"/>
                        </a:solidFill>
                        <a:effectLst/>
                        <a:latin typeface="Rockwell" panose="02060603020205020403" pitchFamily="18" charset="0"/>
                      </a:endParaRPr>
                    </a:p>
                  </a:txBody>
                  <a:tcPr marL="9525" marR="9525" marT="9525" marB="0" anchor="b"/>
                </a:tc>
                <a:tc>
                  <a:txBody>
                    <a:bodyPr/>
                    <a:lstStyle/>
                    <a:p>
                      <a:pPr algn="ctr" fontAlgn="b"/>
                      <a:r>
                        <a:rPr lang="en-IN" sz="1400" b="1" u="none" strike="noStrike" dirty="0">
                          <a:solidFill>
                            <a:schemeClr val="tx1"/>
                          </a:solidFill>
                          <a:effectLst/>
                        </a:rPr>
                        <a:t>2.15</a:t>
                      </a:r>
                      <a:endParaRPr lang="en-IN" sz="1400" b="1" i="0" u="none" strike="noStrike" dirty="0">
                        <a:solidFill>
                          <a:schemeClr val="tx1"/>
                        </a:solidFill>
                        <a:effectLst/>
                        <a:latin typeface="Rockwell" panose="02060603020205020403" pitchFamily="18" charset="0"/>
                      </a:endParaRPr>
                    </a:p>
                  </a:txBody>
                  <a:tcPr marL="9525" marR="9525" marT="9525" marB="0" anchor="b"/>
                </a:tc>
                <a:extLst>
                  <a:ext uri="{0D108BD9-81ED-4DB2-BD59-A6C34878D82A}">
                    <a16:rowId xmlns:a16="http://schemas.microsoft.com/office/drawing/2014/main" val="2146585658"/>
                  </a:ext>
                </a:extLst>
              </a:tr>
            </a:tbl>
          </a:graphicData>
        </a:graphic>
      </p:graphicFrame>
    </p:spTree>
    <p:extLst>
      <p:ext uri="{BB962C8B-B14F-4D97-AF65-F5344CB8AC3E}">
        <p14:creationId xmlns:p14="http://schemas.microsoft.com/office/powerpoint/2010/main" val="6600464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66" y="17064"/>
            <a:ext cx="11296934" cy="678976"/>
          </a:xfrm>
        </p:spPr>
        <p:txBody>
          <a:bodyPr>
            <a:noAutofit/>
          </a:bodyPr>
          <a:lstStyle/>
          <a:p>
            <a:r>
              <a:rPr lang="en-IN" sz="3600" b="1" dirty="0" smtClean="0">
                <a:latin typeface="Arial" panose="020B0604020202020204" pitchFamily="34" charset="0"/>
                <a:cs typeface="Arial" panose="020B0604020202020204" pitchFamily="34" charset="0"/>
              </a:rPr>
              <a:t>Data cleaning and analysis or </a:t>
            </a:r>
            <a:r>
              <a:rPr lang="en-IN" sz="3600" b="1" dirty="0" err="1" smtClean="0">
                <a:latin typeface="Arial" panose="020B0604020202020204" pitchFamily="34" charset="0"/>
                <a:cs typeface="Arial" panose="020B0604020202020204" pitchFamily="34" charset="0"/>
              </a:rPr>
              <a:t>methology</a:t>
            </a:r>
            <a:endParaRPr lang="en-IN" sz="3600" b="1" dirty="0">
              <a:latin typeface="Arial" panose="020B0604020202020204" pitchFamily="34" charset="0"/>
              <a:cs typeface="Arial" panose="020B0604020202020204" pitchFamily="34" charset="0"/>
            </a:endParaRPr>
          </a:p>
        </p:txBody>
      </p:sp>
      <p:sp>
        <p:nvSpPr>
          <p:cNvPr id="4" name="Rectangle 3"/>
          <p:cNvSpPr/>
          <p:nvPr/>
        </p:nvSpPr>
        <p:spPr>
          <a:xfrm>
            <a:off x="522028" y="999691"/>
            <a:ext cx="4081567" cy="523220"/>
          </a:xfrm>
          <a:prstGeom prst="rect">
            <a:avLst/>
          </a:prstGeom>
        </p:spPr>
        <p:txBody>
          <a:bodyPr wrap="none">
            <a:spAutoFit/>
          </a:bodyPr>
          <a:lstStyle/>
          <a:p>
            <a:r>
              <a:rPr lang="en-IN" sz="2800" b="1" dirty="0">
                <a:latin typeface="Arial" panose="020B0604020202020204" pitchFamily="34" charset="0"/>
                <a:cs typeface="Arial" panose="020B0604020202020204" pitchFamily="34" charset="0"/>
              </a:rPr>
              <a:t>Data Cleaning Process</a:t>
            </a:r>
          </a:p>
        </p:txBody>
      </p:sp>
      <p:sp>
        <p:nvSpPr>
          <p:cNvPr id="5" name="Rectangle 1"/>
          <p:cNvSpPr>
            <a:spLocks noChangeArrowheads="1"/>
          </p:cNvSpPr>
          <p:nvPr/>
        </p:nvSpPr>
        <p:spPr bwMode="auto">
          <a:xfrm>
            <a:off x="522028" y="1744680"/>
            <a:ext cx="426833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Data Inspection</a:t>
            </a:r>
            <a:r>
              <a:rPr kumimoji="0" lang="en-US" altLang="en-US" sz="1800" b="0" i="0" u="none" strike="noStrike" cap="none" normalizeH="0" baseline="0" dirty="0" smtClean="0">
                <a:ln>
                  <a:noFill/>
                </a:ln>
                <a:solidFill>
                  <a:schemeClr val="tx1"/>
                </a:solidFill>
                <a:effectLst/>
                <a:latin typeface="Arial" panose="020B0604020202020204" pitchFamily="34" charset="0"/>
              </a:rPr>
              <a:t>: Review data for completeness and accuracy.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Handling Missing Values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Imputation (Not</a:t>
            </a:r>
            <a:r>
              <a:rPr kumimoji="0" lang="en-US" altLang="en-US" sz="1800" b="0" i="0" u="none" strike="noStrike" cap="none" normalizeH="0" dirty="0" smtClean="0">
                <a:ln>
                  <a:noFill/>
                </a:ln>
                <a:solidFill>
                  <a:schemeClr val="tx1"/>
                </a:solidFill>
                <a:effectLst/>
                <a:latin typeface="Arial" panose="020B0604020202020204" pitchFamily="34" charset="0"/>
              </a:rPr>
              <a:t> available (N/A), and ‘0’</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Removing Duplicates</a:t>
            </a:r>
            <a:r>
              <a:rPr kumimoji="0" lang="en-US" altLang="en-US" sz="1800" b="0" i="0" u="none" strike="noStrike" cap="none" normalizeH="0" baseline="0" dirty="0" smtClean="0">
                <a:ln>
                  <a:noFill/>
                </a:ln>
                <a:solidFill>
                  <a:schemeClr val="tx1"/>
                </a:solidFill>
                <a:effectLst/>
                <a:latin typeface="Arial" panose="020B0604020202020204" pitchFamily="34" charset="0"/>
              </a:rPr>
              <a:t>: Identify and eliminate duplicate entries.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Standardization</a:t>
            </a:r>
            <a:r>
              <a:rPr kumimoji="0" lang="en-US" altLang="en-US" b="0" i="0" u="none" strike="noStrike" cap="none" normalizeH="0" baseline="0" dirty="0" smtClean="0">
                <a:ln>
                  <a:noFill/>
                </a:ln>
                <a:solidFill>
                  <a:schemeClr val="tx1"/>
                </a:solidFill>
                <a:effectLst/>
                <a:latin typeface="Arial" panose="020B0604020202020204" pitchFamily="34" charset="0"/>
              </a:rPr>
              <a:t>: Ensure consistent formatting (e.g., date formats, categorical variables). </a:t>
            </a:r>
          </a:p>
        </p:txBody>
      </p:sp>
      <p:cxnSp>
        <p:nvCxnSpPr>
          <p:cNvPr id="7" name="Straight Connector 6"/>
          <p:cNvCxnSpPr/>
          <p:nvPr/>
        </p:nvCxnSpPr>
        <p:spPr>
          <a:xfrm>
            <a:off x="4995081" y="1146412"/>
            <a:ext cx="13647" cy="4148919"/>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171855" y="999691"/>
            <a:ext cx="4497321" cy="523220"/>
          </a:xfrm>
          <a:prstGeom prst="rect">
            <a:avLst/>
          </a:prstGeom>
        </p:spPr>
        <p:txBody>
          <a:bodyPr wrap="none">
            <a:spAutoFit/>
          </a:bodyPr>
          <a:lstStyle/>
          <a:p>
            <a:r>
              <a:rPr lang="en-IN" sz="2800" b="1" dirty="0">
                <a:latin typeface="Arial" panose="020B0604020202020204" pitchFamily="34" charset="0"/>
                <a:cs typeface="Arial" panose="020B0604020202020204" pitchFamily="34" charset="0"/>
              </a:rPr>
              <a:t>Data</a:t>
            </a:r>
            <a:r>
              <a:rPr lang="en-IN" b="1" dirty="0"/>
              <a:t> </a:t>
            </a:r>
            <a:r>
              <a:rPr lang="en-IN" sz="2800" b="1" dirty="0">
                <a:latin typeface="Arial" panose="020B0604020202020204" pitchFamily="34" charset="0"/>
                <a:cs typeface="Arial" panose="020B0604020202020204" pitchFamily="34" charset="0"/>
              </a:rPr>
              <a:t>Analysis</a:t>
            </a:r>
            <a:r>
              <a:rPr lang="en-IN" b="1" dirty="0"/>
              <a:t> </a:t>
            </a:r>
            <a:r>
              <a:rPr lang="en-IN" sz="2800" b="1" dirty="0">
                <a:latin typeface="Arial" panose="020B0604020202020204" pitchFamily="34" charset="0"/>
                <a:cs typeface="Arial" panose="020B0604020202020204" pitchFamily="34" charset="0"/>
              </a:rPr>
              <a:t>Techniques</a:t>
            </a:r>
          </a:p>
        </p:txBody>
      </p:sp>
      <p:sp>
        <p:nvSpPr>
          <p:cNvPr id="9" name="Rectangle 8"/>
          <p:cNvSpPr/>
          <p:nvPr/>
        </p:nvSpPr>
        <p:spPr>
          <a:xfrm>
            <a:off x="5400214" y="1733178"/>
            <a:ext cx="5704514" cy="2308324"/>
          </a:xfrm>
          <a:prstGeom prst="rect">
            <a:avLst/>
          </a:prstGeom>
        </p:spPr>
        <p:txBody>
          <a:bodyPr wrap="square">
            <a:spAutoFit/>
          </a:bodyPr>
          <a:lstStyle/>
          <a:p>
            <a:pPr>
              <a:buFont typeface="Arial" panose="020B0604020202020204" pitchFamily="34" charset="0"/>
              <a:buChar char="•"/>
            </a:pPr>
            <a:r>
              <a:rPr lang="en-IN" b="1" dirty="0">
                <a:latin typeface="Arial" panose="020B0604020202020204" pitchFamily="34" charset="0"/>
                <a:cs typeface="Arial" panose="020B0604020202020204" pitchFamily="34" charset="0"/>
              </a:rPr>
              <a:t>Descriptive Analysis</a:t>
            </a:r>
            <a:r>
              <a:rPr lang="en-IN" dirty="0">
                <a:latin typeface="Arial" panose="020B0604020202020204" pitchFamily="34" charset="0"/>
                <a:cs typeface="Arial" panose="020B0604020202020204" pitchFamily="34" charset="0"/>
              </a:rPr>
              <a:t>: Summarize historical data to understand trends and patterns</a:t>
            </a:r>
            <a:r>
              <a:rPr lang="en-IN" dirty="0" smtClean="0">
                <a:latin typeface="Arial" panose="020B0604020202020204" pitchFamily="34" charset="0"/>
                <a:cs typeface="Arial" panose="020B0604020202020204" pitchFamily="34" charset="0"/>
              </a:rPr>
              <a:t>.</a:t>
            </a:r>
            <a:br>
              <a:rPr lang="en-IN" dirty="0" smtClean="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a:p>
            <a:pPr>
              <a:buFont typeface="Arial" panose="020B0604020202020204" pitchFamily="34" charset="0"/>
              <a:buChar char="•"/>
            </a:pPr>
            <a:r>
              <a:rPr lang="en-IN" b="1" dirty="0">
                <a:latin typeface="Arial" panose="020B0604020202020204" pitchFamily="34" charset="0"/>
                <a:cs typeface="Arial" panose="020B0604020202020204" pitchFamily="34" charset="0"/>
              </a:rPr>
              <a:t>Predictive Analysis</a:t>
            </a:r>
            <a:r>
              <a:rPr lang="en-IN" dirty="0">
                <a:latin typeface="Arial" panose="020B0604020202020204" pitchFamily="34" charset="0"/>
                <a:cs typeface="Arial" panose="020B0604020202020204" pitchFamily="34" charset="0"/>
              </a:rPr>
              <a:t>: Use statistical models to forecast future call volumes and customer </a:t>
            </a:r>
            <a:r>
              <a:rPr lang="en-IN" dirty="0" err="1">
                <a:latin typeface="Arial" panose="020B0604020202020204" pitchFamily="34" charset="0"/>
                <a:cs typeface="Arial" panose="020B0604020202020204" pitchFamily="34" charset="0"/>
              </a:rPr>
              <a:t>behavior</a:t>
            </a:r>
            <a:r>
              <a:rPr lang="en-IN" dirty="0" smtClean="0">
                <a:latin typeface="Arial" panose="020B0604020202020204" pitchFamily="34" charset="0"/>
                <a:cs typeface="Arial" panose="020B0604020202020204" pitchFamily="34" charset="0"/>
              </a:rPr>
              <a:t>.</a:t>
            </a:r>
            <a:br>
              <a:rPr lang="en-IN" dirty="0" smtClean="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a:p>
            <a:pPr>
              <a:buFont typeface="Arial" panose="020B0604020202020204" pitchFamily="34" charset="0"/>
              <a:buChar char="•"/>
            </a:pPr>
            <a:r>
              <a:rPr lang="en-IN" b="1" dirty="0">
                <a:latin typeface="Arial" panose="020B0604020202020204" pitchFamily="34" charset="0"/>
                <a:cs typeface="Arial" panose="020B0604020202020204" pitchFamily="34" charset="0"/>
              </a:rPr>
              <a:t>Sentiment Analysis</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Analyze</a:t>
            </a:r>
            <a:r>
              <a:rPr lang="en-IN" dirty="0">
                <a:latin typeface="Arial" panose="020B0604020202020204" pitchFamily="34" charset="0"/>
                <a:cs typeface="Arial" panose="020B0604020202020204" pitchFamily="34" charset="0"/>
              </a:rPr>
              <a:t> customer feedback to gauge satisfaction levels.</a:t>
            </a:r>
          </a:p>
        </p:txBody>
      </p:sp>
    </p:spTree>
    <p:extLst>
      <p:ext uri="{BB962C8B-B14F-4D97-AF65-F5344CB8AC3E}">
        <p14:creationId xmlns:p14="http://schemas.microsoft.com/office/powerpoint/2010/main" val="1690770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549" y="55323"/>
            <a:ext cx="7874758" cy="528851"/>
          </a:xfrm>
        </p:spPr>
        <p:txBody>
          <a:bodyPr>
            <a:noAutofit/>
          </a:bodyPr>
          <a:lstStyle/>
          <a:p>
            <a:pPr algn="ctr"/>
            <a:r>
              <a:rPr lang="en-IN" sz="3600" dirty="0">
                <a:solidFill>
                  <a:schemeClr val="tx1"/>
                </a:solidFill>
                <a:latin typeface="Arial" panose="020B0604020202020204" pitchFamily="34" charset="0"/>
                <a:cs typeface="Arial" panose="020B0604020202020204" pitchFamily="34" charset="0"/>
              </a:rPr>
              <a:t>Identifying Performance Gaps</a:t>
            </a:r>
          </a:p>
        </p:txBody>
      </p:sp>
      <p:sp>
        <p:nvSpPr>
          <p:cNvPr id="4" name="Rectangle 3"/>
          <p:cNvSpPr/>
          <p:nvPr/>
        </p:nvSpPr>
        <p:spPr>
          <a:xfrm>
            <a:off x="850710" y="1041146"/>
            <a:ext cx="11341290" cy="646331"/>
          </a:xfrm>
          <a:prstGeom prst="rect">
            <a:avLst/>
          </a:prstGeom>
        </p:spPr>
        <p:txBody>
          <a:bodyPr wrap="square">
            <a:spAutoFit/>
          </a:bodyPr>
          <a:lstStyle/>
          <a:p>
            <a:r>
              <a:rPr lang="en-IN" dirty="0" err="1">
                <a:latin typeface="Arial" panose="020B0604020202020204" pitchFamily="34" charset="0"/>
                <a:cs typeface="Arial" panose="020B0604020202020204" pitchFamily="34" charset="0"/>
              </a:rPr>
              <a:t>AstroSage</a:t>
            </a:r>
            <a:r>
              <a:rPr lang="en-IN" dirty="0">
                <a:latin typeface="Arial" panose="020B0604020202020204" pitchFamily="34" charset="0"/>
                <a:cs typeface="Arial" panose="020B0604020202020204" pitchFamily="34" charset="0"/>
              </a:rPr>
              <a:t> has been facing challenges in maintaining optimal call </a:t>
            </a:r>
            <a:r>
              <a:rPr lang="en-IN" dirty="0" smtClean="0">
                <a:latin typeface="Arial" panose="020B0604020202020204" pitchFamily="34" charset="0"/>
                <a:cs typeface="Arial" panose="020B0604020202020204" pitchFamily="34" charset="0"/>
              </a:rPr>
              <a:t> </a:t>
            </a:r>
            <a:r>
              <a:rPr lang="en-IN" dirty="0" err="1" smtClean="0">
                <a:latin typeface="Arial" panose="020B0604020202020204" pitchFamily="34" charset="0"/>
                <a:cs typeface="Arial" panose="020B0604020202020204" pitchFamily="34" charset="0"/>
              </a:rPr>
              <a:t>center</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performance</a:t>
            </a:r>
            <a:r>
              <a:rPr lang="en-IN" dirty="0" smtClean="0">
                <a:latin typeface="Arial" panose="020B0604020202020204" pitchFamily="34" charset="0"/>
                <a:cs typeface="Arial" panose="020B0604020202020204" pitchFamily="34" charset="0"/>
              </a:rPr>
              <a:t>.</a:t>
            </a:r>
          </a:p>
          <a:p>
            <a:r>
              <a:rPr lang="en-IN" dirty="0" smtClean="0">
                <a:latin typeface="Arial" panose="020B0604020202020204" pitchFamily="34" charset="0"/>
                <a:cs typeface="Arial" panose="020B0604020202020204" pitchFamily="34" charset="0"/>
              </a:rPr>
              <a:t>As per given Data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249382695"/>
              </p:ext>
            </p:extLst>
          </p:nvPr>
        </p:nvGraphicFramePr>
        <p:xfrm>
          <a:off x="1415927" y="1687477"/>
          <a:ext cx="8127999" cy="2505300"/>
        </p:xfrm>
        <a:graphic>
          <a:graphicData uri="http://schemas.openxmlformats.org/drawingml/2006/table">
            <a:tbl>
              <a:tblPr firstRow="1" bandRow="1">
                <a:tableStyleId>{F3CB1A70-E04F-4854-94BE-A2638B70E8BC}</a:tableStyleId>
              </a:tblPr>
              <a:tblGrid>
                <a:gridCol w="2709333">
                  <a:extLst>
                    <a:ext uri="{9D8B030D-6E8A-4147-A177-3AD203B41FA5}">
                      <a16:colId xmlns:a16="http://schemas.microsoft.com/office/drawing/2014/main" val="3844147930"/>
                    </a:ext>
                  </a:extLst>
                </a:gridCol>
                <a:gridCol w="2709333">
                  <a:extLst>
                    <a:ext uri="{9D8B030D-6E8A-4147-A177-3AD203B41FA5}">
                      <a16:colId xmlns:a16="http://schemas.microsoft.com/office/drawing/2014/main" val="986001086"/>
                    </a:ext>
                  </a:extLst>
                </a:gridCol>
                <a:gridCol w="2709333">
                  <a:extLst>
                    <a:ext uri="{9D8B030D-6E8A-4147-A177-3AD203B41FA5}">
                      <a16:colId xmlns:a16="http://schemas.microsoft.com/office/drawing/2014/main" val="3808331093"/>
                    </a:ext>
                  </a:extLst>
                </a:gridCol>
              </a:tblGrid>
              <a:tr h="767940">
                <a:tc>
                  <a:txBody>
                    <a:bodyPr/>
                    <a:lstStyle/>
                    <a:p>
                      <a:r>
                        <a:rPr lang="en-IN" dirty="0" smtClean="0">
                          <a:solidFill>
                            <a:schemeClr val="tx1"/>
                          </a:solidFill>
                          <a:latin typeface="Arial" panose="020B0604020202020204" pitchFamily="34" charset="0"/>
                          <a:cs typeface="Arial" panose="020B0604020202020204" pitchFamily="34" charset="0"/>
                        </a:rPr>
                        <a:t>Declining customer satisfaction scores</a:t>
                      </a:r>
                      <a:endParaRPr lang="en-IN"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latin typeface="Arial" panose="020B0604020202020204" pitchFamily="34" charset="0"/>
                          <a:cs typeface="Arial" panose="020B0604020202020204" pitchFamily="34" charset="0"/>
                        </a:rPr>
                        <a:t>Inconsistent call volumes.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latin typeface="Arial" panose="020B0604020202020204" pitchFamily="34" charset="0"/>
                          <a:cs typeface="Arial" panose="020B0604020202020204" pitchFamily="34" charset="0"/>
                        </a:rPr>
                        <a:t>Variability in agent performance.</a:t>
                      </a:r>
                    </a:p>
                  </a:txBody>
                  <a:tcPr/>
                </a:tc>
                <a:extLst>
                  <a:ext uri="{0D108BD9-81ED-4DB2-BD59-A6C34878D82A}">
                    <a16:rowId xmlns:a16="http://schemas.microsoft.com/office/drawing/2014/main" val="155826132"/>
                  </a:ext>
                </a:extLst>
              </a:tr>
              <a:tr h="1458226">
                <a:tc>
                  <a:txBody>
                    <a:bodyPr/>
                    <a:lstStyle/>
                    <a:p>
                      <a:r>
                        <a:rPr lang="en-IN" dirty="0" smtClean="0">
                          <a:solidFill>
                            <a:schemeClr val="tx1"/>
                          </a:solidFill>
                        </a:rPr>
                        <a:t>Average</a:t>
                      </a:r>
                      <a:r>
                        <a:rPr lang="en-IN" baseline="0" dirty="0" smtClean="0">
                          <a:solidFill>
                            <a:schemeClr val="tx1"/>
                          </a:solidFill>
                        </a:rPr>
                        <a:t> Customer satisfaction is very low.</a:t>
                      </a:r>
                    </a:p>
                    <a:p>
                      <a:endParaRPr lang="en-IN" baseline="0" dirty="0" smtClean="0">
                        <a:solidFill>
                          <a:schemeClr val="tx1"/>
                        </a:solidFill>
                      </a:endParaRPr>
                    </a:p>
                    <a:p>
                      <a:r>
                        <a:rPr lang="en-IN" baseline="0" dirty="0" smtClean="0">
                          <a:solidFill>
                            <a:schemeClr val="tx1"/>
                          </a:solidFill>
                        </a:rPr>
                        <a:t>Average Rating is 2.93 , which is very low .</a:t>
                      </a:r>
                      <a:endParaRPr lang="en-IN" dirty="0">
                        <a:solidFill>
                          <a:schemeClr val="tx1"/>
                        </a:solidFill>
                      </a:endParaRPr>
                    </a:p>
                  </a:txBody>
                  <a:tcPr/>
                </a:tc>
                <a:tc>
                  <a:txBody>
                    <a:bodyPr/>
                    <a:lstStyle/>
                    <a:p>
                      <a:r>
                        <a:rPr lang="en-IN" dirty="0" smtClean="0">
                          <a:solidFill>
                            <a:schemeClr val="tx1"/>
                          </a:solidFill>
                        </a:rPr>
                        <a:t>Daily</a:t>
                      </a:r>
                      <a:r>
                        <a:rPr lang="en-IN" baseline="0" dirty="0" smtClean="0">
                          <a:solidFill>
                            <a:schemeClr val="tx1"/>
                          </a:solidFill>
                        </a:rPr>
                        <a:t> Call volume is inconsistent. </a:t>
                      </a:r>
                    </a:p>
                    <a:p>
                      <a:endParaRPr lang="en-IN" baseline="0" dirty="0" smtClean="0">
                        <a:solidFill>
                          <a:schemeClr val="tx1"/>
                        </a:solidFill>
                      </a:endParaRPr>
                    </a:p>
                    <a:p>
                      <a:r>
                        <a:rPr lang="en-IN" baseline="0" dirty="0" smtClean="0">
                          <a:solidFill>
                            <a:schemeClr val="tx1"/>
                          </a:solidFill>
                        </a:rPr>
                        <a:t>Total change in Call volume is in negative , and average change is in negative. </a:t>
                      </a:r>
                      <a:endParaRPr lang="en-IN" dirty="0">
                        <a:solidFill>
                          <a:schemeClr val="tx1"/>
                        </a:solidFill>
                      </a:endParaRPr>
                    </a:p>
                  </a:txBody>
                  <a:tcPr/>
                </a:tc>
                <a:tc>
                  <a:txBody>
                    <a:bodyPr/>
                    <a:lstStyle/>
                    <a:p>
                      <a:r>
                        <a:rPr lang="en-IN" dirty="0" smtClean="0">
                          <a:solidFill>
                            <a:schemeClr val="tx1"/>
                          </a:solidFill>
                        </a:rPr>
                        <a:t>Overall Agent performance is poor.</a:t>
                      </a:r>
                    </a:p>
                    <a:p>
                      <a:endParaRPr lang="en-IN" dirty="0" smtClean="0">
                        <a:solidFill>
                          <a:schemeClr val="tx1"/>
                        </a:solidFill>
                      </a:endParaRPr>
                    </a:p>
                    <a:p>
                      <a:r>
                        <a:rPr lang="en-IN" dirty="0" smtClean="0">
                          <a:solidFill>
                            <a:schemeClr val="tx1"/>
                          </a:solidFill>
                        </a:rPr>
                        <a:t>Average performance</a:t>
                      </a:r>
                      <a:r>
                        <a:rPr lang="en-IN" baseline="0" dirty="0" smtClean="0">
                          <a:solidFill>
                            <a:schemeClr val="tx1"/>
                          </a:solidFill>
                        </a:rPr>
                        <a:t> of guru is not fair .</a:t>
                      </a:r>
                      <a:endParaRPr lang="en-IN" dirty="0">
                        <a:solidFill>
                          <a:schemeClr val="tx1"/>
                        </a:solidFill>
                      </a:endParaRPr>
                    </a:p>
                  </a:txBody>
                  <a:tcPr/>
                </a:tc>
                <a:extLst>
                  <a:ext uri="{0D108BD9-81ED-4DB2-BD59-A6C34878D82A}">
                    <a16:rowId xmlns:a16="http://schemas.microsoft.com/office/drawing/2014/main" val="947112235"/>
                  </a:ext>
                </a:extLst>
              </a:tr>
            </a:tbl>
          </a:graphicData>
        </a:graphic>
      </p:graphicFrame>
      <p:sp>
        <p:nvSpPr>
          <p:cNvPr id="7" name="Rectangle 6"/>
          <p:cNvSpPr/>
          <p:nvPr/>
        </p:nvSpPr>
        <p:spPr>
          <a:xfrm>
            <a:off x="937496" y="4422934"/>
            <a:ext cx="10163033" cy="369332"/>
          </a:xfrm>
          <a:prstGeom prst="rect">
            <a:avLst/>
          </a:prstGeom>
        </p:spPr>
        <p:txBody>
          <a:bodyPr wrap="square">
            <a:spAutoFit/>
          </a:bodyPr>
          <a:lstStyle/>
          <a:p>
            <a:r>
              <a:rPr lang="en-IN" b="1" dirty="0" err="1" smtClean="0">
                <a:latin typeface="Arial" panose="020B0604020202020204" pitchFamily="34" charset="0"/>
                <a:cs typeface="Arial" panose="020B0604020202020204" pitchFamily="34" charset="0"/>
              </a:rPr>
              <a:t>AstroSage's</a:t>
            </a:r>
            <a:r>
              <a:rPr lang="en-IN" b="1" dirty="0" smtClean="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performance compare to its </a:t>
            </a:r>
            <a:r>
              <a:rPr lang="en-IN" b="1" dirty="0" smtClean="0">
                <a:latin typeface="Arial" panose="020B0604020202020204" pitchFamily="34" charset="0"/>
                <a:cs typeface="Arial" panose="020B0604020202020204" pitchFamily="34" charset="0"/>
              </a:rPr>
              <a:t>competitor</a:t>
            </a:r>
            <a:r>
              <a:rPr lang="en-IN" b="1" dirty="0">
                <a:latin typeface="Arial" panose="020B0604020202020204" pitchFamily="34" charset="0"/>
                <a:cs typeface="Arial" panose="020B0604020202020204" pitchFamily="34" charset="0"/>
              </a:rPr>
              <a:t>, </a:t>
            </a:r>
            <a:r>
              <a:rPr lang="en-IN" b="1" dirty="0" err="1" smtClean="0">
                <a:latin typeface="Arial" panose="020B0604020202020204" pitchFamily="34" charset="0"/>
                <a:cs typeface="Arial" panose="020B0604020202020204" pitchFamily="34" charset="0"/>
              </a:rPr>
              <a:t>AstroGuru</a:t>
            </a:r>
            <a:endParaRPr lang="en-IN" b="1" dirty="0">
              <a:latin typeface="Arial" panose="020B0604020202020204" pitchFamily="34" charset="0"/>
              <a:cs typeface="Arial" panose="020B0604020202020204" pitchFamily="34" charset="0"/>
            </a:endParaRPr>
          </a:p>
        </p:txBody>
      </p:sp>
      <p:sp>
        <p:nvSpPr>
          <p:cNvPr id="8" name="Rectangle 7"/>
          <p:cNvSpPr/>
          <p:nvPr/>
        </p:nvSpPr>
        <p:spPr>
          <a:xfrm>
            <a:off x="937496" y="4976255"/>
            <a:ext cx="9685362"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compare </a:t>
            </a:r>
            <a:r>
              <a:rPr lang="en-IN" dirty="0" err="1">
                <a:latin typeface="Arial" panose="020B0604020202020204" pitchFamily="34" charset="0"/>
                <a:cs typeface="Arial" panose="020B0604020202020204" pitchFamily="34" charset="0"/>
              </a:rPr>
              <a:t>AstroSage's</a:t>
            </a:r>
            <a:r>
              <a:rPr lang="en-IN" dirty="0">
                <a:latin typeface="Arial" panose="020B0604020202020204" pitchFamily="34" charset="0"/>
                <a:cs typeface="Arial" panose="020B0604020202020204" pitchFamily="34" charset="0"/>
              </a:rPr>
              <a:t> performance to its competitor, </a:t>
            </a:r>
            <a:r>
              <a:rPr lang="en-IN" dirty="0" err="1">
                <a:latin typeface="Arial" panose="020B0604020202020204" pitchFamily="34" charset="0"/>
                <a:cs typeface="Arial" panose="020B0604020202020204" pitchFamily="34" charset="0"/>
              </a:rPr>
              <a:t>AstroGuru</a:t>
            </a:r>
            <a:r>
              <a:rPr lang="en-IN" dirty="0">
                <a:latin typeface="Arial" panose="020B0604020202020204" pitchFamily="34" charset="0"/>
                <a:cs typeface="Arial" panose="020B0604020202020204" pitchFamily="34" charset="0"/>
              </a:rPr>
              <a:t>, we can </a:t>
            </a:r>
            <a:r>
              <a:rPr lang="en-IN" dirty="0" err="1">
                <a:latin typeface="Arial" panose="020B0604020202020204" pitchFamily="34" charset="0"/>
                <a:cs typeface="Arial" panose="020B0604020202020204" pitchFamily="34" charset="0"/>
              </a:rPr>
              <a:t>analyze</a:t>
            </a:r>
            <a:r>
              <a:rPr lang="en-IN" dirty="0">
                <a:latin typeface="Arial" panose="020B0604020202020204" pitchFamily="34" charset="0"/>
                <a:cs typeface="Arial" panose="020B0604020202020204" pitchFamily="34" charset="0"/>
              </a:rPr>
              <a:t> several key performance metrics typically used in call </a:t>
            </a:r>
            <a:r>
              <a:rPr lang="en-IN" dirty="0" err="1">
                <a:latin typeface="Arial" panose="020B0604020202020204" pitchFamily="34" charset="0"/>
                <a:cs typeface="Arial" panose="020B0604020202020204" pitchFamily="34" charset="0"/>
              </a:rPr>
              <a:t>center</a:t>
            </a:r>
            <a:r>
              <a:rPr lang="en-IN" dirty="0">
                <a:latin typeface="Arial" panose="020B0604020202020204" pitchFamily="34" charset="0"/>
                <a:cs typeface="Arial" panose="020B0604020202020204" pitchFamily="34" charset="0"/>
              </a:rPr>
              <a:t> operations.</a:t>
            </a:r>
          </a:p>
        </p:txBody>
      </p:sp>
    </p:spTree>
    <p:extLst>
      <p:ext uri="{BB962C8B-B14F-4D97-AF65-F5344CB8AC3E}">
        <p14:creationId xmlns:p14="http://schemas.microsoft.com/office/powerpoint/2010/main" val="1260532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998" y="0"/>
            <a:ext cx="10396882" cy="673768"/>
          </a:xfrm>
        </p:spPr>
        <p:txBody>
          <a:bodyPr>
            <a:noAutofit/>
          </a:bodyPr>
          <a:lstStyle/>
          <a:p>
            <a:pPr algn="ctr"/>
            <a:r>
              <a:rPr lang="en-IN" sz="3600" dirty="0" smtClean="0">
                <a:latin typeface="Arial" panose="020B0604020202020204" pitchFamily="34" charset="0"/>
                <a:cs typeface="Arial" panose="020B0604020202020204" pitchFamily="34" charset="0"/>
              </a:rPr>
              <a:t>Traffic website</a:t>
            </a:r>
            <a:endParaRPr lang="en-IN" sz="3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3116" y="1757555"/>
            <a:ext cx="4219073" cy="3680346"/>
          </a:xfrm>
          <a:prstGeom prst="rect">
            <a:avLst/>
          </a:prstGeom>
        </p:spPr>
      </p:pic>
      <p:sp>
        <p:nvSpPr>
          <p:cNvPr id="6" name="Rounded Rectangle 5"/>
          <p:cNvSpPr/>
          <p:nvPr/>
        </p:nvSpPr>
        <p:spPr>
          <a:xfrm>
            <a:off x="1364774" y="1082722"/>
            <a:ext cx="3957850" cy="4355179"/>
          </a:xfrm>
          <a:prstGeom prst="roundRect">
            <a:avLst/>
          </a:prstGeom>
          <a:solidFill>
            <a:schemeClr val="bg2">
              <a:lumMod val="40000"/>
              <a:lumOff val="6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Arial Black" panose="020B0A04020102020204" pitchFamily="34" charset="0"/>
              </a:rPr>
              <a:t>According to given data</a:t>
            </a:r>
          </a:p>
          <a:p>
            <a:pPr algn="ctr"/>
            <a:r>
              <a:rPr lang="en-IN" dirty="0" smtClean="0">
                <a:solidFill>
                  <a:schemeClr val="tx1"/>
                </a:solidFill>
                <a:latin typeface="Arial Black" panose="020B0A04020102020204" pitchFamily="34" charset="0"/>
              </a:rPr>
              <a:t>Gurucool  have more</a:t>
            </a:r>
          </a:p>
          <a:p>
            <a:pPr algn="ctr"/>
            <a:r>
              <a:rPr lang="en-IN" dirty="0" smtClean="0">
                <a:solidFill>
                  <a:schemeClr val="tx1"/>
                </a:solidFill>
                <a:latin typeface="Arial Black" panose="020B0A04020102020204" pitchFamily="34" charset="0"/>
              </a:rPr>
              <a:t>Traffic than App</a:t>
            </a:r>
          </a:p>
          <a:p>
            <a:pPr algn="ctr"/>
            <a:endParaRPr lang="en-IN" dirty="0">
              <a:solidFill>
                <a:schemeClr val="tx1"/>
              </a:solidFill>
              <a:latin typeface="Arial Black" panose="020B0A04020102020204" pitchFamily="34" charset="0"/>
            </a:endParaRPr>
          </a:p>
          <a:p>
            <a:pPr algn="ctr"/>
            <a:endParaRPr lang="en-IN" dirty="0" smtClean="0">
              <a:solidFill>
                <a:schemeClr val="tx1"/>
              </a:solidFill>
              <a:latin typeface="Arial Black" panose="020B0A04020102020204" pitchFamily="34" charset="0"/>
            </a:endParaRPr>
          </a:p>
          <a:p>
            <a:pPr algn="ctr"/>
            <a:endParaRPr lang="en-IN" dirty="0">
              <a:solidFill>
                <a:schemeClr val="tx1"/>
              </a:solidFill>
              <a:latin typeface="Arial Black" panose="020B0A04020102020204" pitchFamily="34" charset="0"/>
            </a:endParaRPr>
          </a:p>
          <a:p>
            <a:pPr algn="ctr"/>
            <a:endParaRPr lang="en-IN" dirty="0" smtClean="0">
              <a:solidFill>
                <a:schemeClr val="tx1"/>
              </a:solidFill>
              <a:latin typeface="Arial Black" panose="020B0A04020102020204" pitchFamily="34" charset="0"/>
            </a:endParaRPr>
          </a:p>
          <a:p>
            <a:pPr algn="ctr"/>
            <a:endParaRPr lang="en-IN" dirty="0">
              <a:solidFill>
                <a:schemeClr val="tx1"/>
              </a:solidFill>
              <a:latin typeface="Arial Black" panose="020B0A04020102020204" pitchFamily="34" charset="0"/>
            </a:endParaRPr>
          </a:p>
          <a:p>
            <a:pPr algn="ctr"/>
            <a:endParaRPr lang="en-IN" dirty="0" smtClean="0">
              <a:solidFill>
                <a:schemeClr val="tx1"/>
              </a:solidFill>
              <a:latin typeface="Arial Black" panose="020B0A04020102020204" pitchFamily="34" charset="0"/>
            </a:endParaRPr>
          </a:p>
          <a:p>
            <a:pPr algn="ctr"/>
            <a:endParaRPr lang="en-IN" dirty="0">
              <a:solidFill>
                <a:schemeClr val="tx1"/>
              </a:solidFill>
              <a:latin typeface="Arial Black" panose="020B0A04020102020204" pitchFamily="34" charset="0"/>
            </a:endParaRPr>
          </a:p>
          <a:p>
            <a:pPr algn="ctr"/>
            <a:endParaRPr lang="en-IN" dirty="0">
              <a:solidFill>
                <a:schemeClr val="tx1"/>
              </a:solidFill>
              <a:latin typeface="Arial Black" panose="020B0A04020102020204" pitchFamily="34" charset="0"/>
            </a:endParaRPr>
          </a:p>
        </p:txBody>
      </p:sp>
      <p:graphicFrame>
        <p:nvGraphicFramePr>
          <p:cNvPr id="9" name="Diagram 8"/>
          <p:cNvGraphicFramePr/>
          <p:nvPr>
            <p:extLst>
              <p:ext uri="{D42A27DB-BD31-4B8C-83A1-F6EECF244321}">
                <p14:modId xmlns:p14="http://schemas.microsoft.com/office/powerpoint/2010/main" val="2729115153"/>
              </p:ext>
            </p:extLst>
          </p:nvPr>
        </p:nvGraphicFramePr>
        <p:xfrm>
          <a:off x="1378423" y="2306552"/>
          <a:ext cx="3957851" cy="31146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1739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899" y="0"/>
            <a:ext cx="10396882" cy="804583"/>
          </a:xfrm>
        </p:spPr>
        <p:txBody>
          <a:bodyPr>
            <a:normAutofit/>
          </a:bodyPr>
          <a:lstStyle/>
          <a:p>
            <a:pPr algn="ctr"/>
            <a:r>
              <a:rPr lang="en-IN" sz="3600" dirty="0" smtClean="0">
                <a:latin typeface="Arial" panose="020B0604020202020204" pitchFamily="34" charset="0"/>
                <a:cs typeface="Arial" panose="020B0604020202020204" pitchFamily="34" charset="0"/>
              </a:rPr>
              <a:t>User call status</a:t>
            </a:r>
            <a:endParaRPr lang="en-IN" sz="3600" dirty="0">
              <a:latin typeface="Arial" panose="020B0604020202020204" pitchFamily="34" charset="0"/>
              <a:cs typeface="Arial" panose="020B0604020202020204" pitchFamily="34" charset="0"/>
            </a:endParaRPr>
          </a:p>
        </p:txBody>
      </p:sp>
      <p:graphicFrame>
        <p:nvGraphicFramePr>
          <p:cNvPr id="7" name="Diagram 6"/>
          <p:cNvGraphicFramePr/>
          <p:nvPr>
            <p:extLst>
              <p:ext uri="{D42A27DB-BD31-4B8C-83A1-F6EECF244321}">
                <p14:modId xmlns:p14="http://schemas.microsoft.com/office/powerpoint/2010/main" val="1005811427"/>
              </p:ext>
            </p:extLst>
          </p:nvPr>
        </p:nvGraphicFramePr>
        <p:xfrm>
          <a:off x="3671866" y="1293415"/>
          <a:ext cx="3138984" cy="42780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10850" y="1293415"/>
            <a:ext cx="4862913" cy="4278094"/>
          </a:xfrm>
          <a:prstGeom prst="rect">
            <a:avLst/>
          </a:prstGeom>
        </p:spPr>
      </p:pic>
      <p:sp>
        <p:nvSpPr>
          <p:cNvPr id="8" name="TextBox 7"/>
          <p:cNvSpPr txBox="1"/>
          <p:nvPr/>
        </p:nvSpPr>
        <p:spPr>
          <a:xfrm>
            <a:off x="896755" y="1293414"/>
            <a:ext cx="3238517" cy="4247317"/>
          </a:xfrm>
          <a:prstGeom prst="rect">
            <a:avLst/>
          </a:prstGeom>
          <a:noFill/>
        </p:spPr>
        <p:txBody>
          <a:bodyPr wrap="square" rtlCol="0">
            <a:spAutoFit/>
          </a:bodyPr>
          <a:lstStyle/>
          <a:p>
            <a:r>
              <a:rPr lang="en-IN" dirty="0" smtClean="0">
                <a:latin typeface="Arial" panose="020B0604020202020204" pitchFamily="34" charset="0"/>
                <a:cs typeface="Arial" panose="020B0604020202020204" pitchFamily="34" charset="0"/>
              </a:rPr>
              <a:t>According to given data</a:t>
            </a:r>
            <a:br>
              <a:rPr lang="en-IN" dirty="0" smtClean="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
            </a:r>
            <a:br>
              <a:rPr lang="en-IN" dirty="0" smtClean="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Only 41% call are completed</a:t>
            </a:r>
            <a:br>
              <a:rPr lang="en-IN" dirty="0" smtClean="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
            </a:r>
            <a:br>
              <a:rPr lang="en-IN" dirty="0" smtClean="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Need to improve call completing</a:t>
            </a:r>
            <a:br>
              <a:rPr lang="en-IN" dirty="0" smtClean="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
            </a:r>
            <a:br>
              <a:rPr lang="en-IN" dirty="0" smtClean="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percentage by providing</a:t>
            </a:r>
            <a:br>
              <a:rPr lang="en-IN" dirty="0" smtClean="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
            </a:r>
            <a:br>
              <a:rPr lang="en-IN" dirty="0" smtClean="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automate IVR call for initial</a:t>
            </a:r>
            <a:br>
              <a:rPr lang="en-IN" dirty="0" smtClean="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
            </a:r>
            <a:br>
              <a:rPr lang="en-IN" dirty="0" smtClean="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engage and hire more agent to</a:t>
            </a:r>
            <a:br>
              <a:rPr lang="en-IN" dirty="0" smtClean="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
            </a:r>
            <a:br>
              <a:rPr lang="en-IN" dirty="0" smtClean="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increase call completing</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886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096" y="0"/>
            <a:ext cx="10396882" cy="746018"/>
          </a:xfrm>
        </p:spPr>
        <p:txBody>
          <a:bodyPr>
            <a:normAutofit/>
          </a:bodyPr>
          <a:lstStyle/>
          <a:p>
            <a:pPr algn="ctr"/>
            <a:r>
              <a:rPr lang="en-IN" sz="3600" dirty="0" smtClean="0">
                <a:latin typeface="Arial" panose="020B0604020202020204" pitchFamily="34" charset="0"/>
                <a:cs typeface="Arial" panose="020B0604020202020204" pitchFamily="34" charset="0"/>
              </a:rPr>
              <a:t>User chat status</a:t>
            </a:r>
            <a:endParaRPr lang="en-IN" sz="36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0384" y="1319762"/>
            <a:ext cx="4676565" cy="4278094"/>
          </a:xfrm>
          <a:prstGeom prst="rect">
            <a:avLst/>
          </a:prstGeom>
        </p:spPr>
      </p:pic>
      <p:sp>
        <p:nvSpPr>
          <p:cNvPr id="6" name="TextBox 5"/>
          <p:cNvSpPr txBox="1"/>
          <p:nvPr/>
        </p:nvSpPr>
        <p:spPr>
          <a:xfrm>
            <a:off x="798096" y="1319761"/>
            <a:ext cx="3238517" cy="4524315"/>
          </a:xfrm>
          <a:prstGeom prst="rect">
            <a:avLst/>
          </a:prstGeom>
          <a:noFill/>
        </p:spPr>
        <p:txBody>
          <a:bodyPr wrap="square" rtlCol="0">
            <a:spAutoFit/>
          </a:bodyPr>
          <a:lstStyle/>
          <a:p>
            <a:r>
              <a:rPr lang="en-IN" dirty="0" smtClean="0">
                <a:latin typeface="Arial" panose="020B0604020202020204" pitchFamily="34" charset="0"/>
                <a:cs typeface="Arial" panose="020B0604020202020204" pitchFamily="34" charset="0"/>
              </a:rPr>
              <a:t>According to given data</a:t>
            </a:r>
            <a:br>
              <a:rPr lang="en-IN" dirty="0" smtClean="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
            </a:r>
            <a:br>
              <a:rPr lang="en-IN" dirty="0" smtClean="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Only 29% chat are completed which is very low</a:t>
            </a:r>
            <a:br>
              <a:rPr lang="en-IN" dirty="0" smtClean="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
            </a:r>
            <a:br>
              <a:rPr lang="en-IN" dirty="0" smtClean="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Need to improve chat completing</a:t>
            </a:r>
            <a:br>
              <a:rPr lang="en-IN" dirty="0" smtClean="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
            </a:r>
            <a:br>
              <a:rPr lang="en-IN" dirty="0" smtClean="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percentage by providing</a:t>
            </a:r>
            <a:br>
              <a:rPr lang="en-IN" dirty="0" smtClean="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
            </a:r>
            <a:br>
              <a:rPr lang="en-IN" dirty="0" smtClean="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automate AI Chat support for initial</a:t>
            </a:r>
            <a:br>
              <a:rPr lang="en-IN" dirty="0" smtClean="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
            </a:r>
            <a:br>
              <a:rPr lang="en-IN" dirty="0" smtClean="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engage and improve AI Chat Bot</a:t>
            </a:r>
            <a:br>
              <a:rPr lang="en-IN" dirty="0" smtClean="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increase chat completing</a:t>
            </a:r>
            <a:endParaRPr lang="en-IN" dirty="0">
              <a:latin typeface="Arial" panose="020B0604020202020204" pitchFamily="34" charset="0"/>
              <a:cs typeface="Arial" panose="020B0604020202020204" pitchFamily="34" charset="0"/>
            </a:endParaRPr>
          </a:p>
        </p:txBody>
      </p:sp>
      <p:graphicFrame>
        <p:nvGraphicFramePr>
          <p:cNvPr id="7" name="Diagram 6"/>
          <p:cNvGraphicFramePr/>
          <p:nvPr>
            <p:extLst>
              <p:ext uri="{D42A27DB-BD31-4B8C-83A1-F6EECF244321}">
                <p14:modId xmlns:p14="http://schemas.microsoft.com/office/powerpoint/2010/main" val="4109482974"/>
              </p:ext>
            </p:extLst>
          </p:nvPr>
        </p:nvGraphicFramePr>
        <p:xfrm>
          <a:off x="3671866" y="1293415"/>
          <a:ext cx="3138984" cy="42780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36067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11516</TotalTime>
  <Words>1110</Words>
  <Application>Microsoft Office PowerPoint</Application>
  <PresentationFormat>Widescreen</PresentationFormat>
  <Paragraphs>223</Paragraphs>
  <Slides>22</Slides>
  <Notes>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22</vt:i4>
      </vt:variant>
    </vt:vector>
  </HeadingPairs>
  <TitlesOfParts>
    <vt:vector size="36" baseType="lpstr">
      <vt:lpstr>Algerian</vt:lpstr>
      <vt:lpstr>Aparajita</vt:lpstr>
      <vt:lpstr>Arial</vt:lpstr>
      <vt:lpstr>Arial Black</vt:lpstr>
      <vt:lpstr>Calibri</vt:lpstr>
      <vt:lpstr>Century Gothic</vt:lpstr>
      <vt:lpstr>Chiller</vt:lpstr>
      <vt:lpstr>Copperplate Gothic Bold</vt:lpstr>
      <vt:lpstr>Rockwell</vt:lpstr>
      <vt:lpstr>Symbol</vt:lpstr>
      <vt:lpstr>Times New Roman</vt:lpstr>
      <vt:lpstr>Wingdings</vt:lpstr>
      <vt:lpstr>Wingdings 3</vt:lpstr>
      <vt:lpstr>Ion</vt:lpstr>
      <vt:lpstr>AstroSage Analysis</vt:lpstr>
      <vt:lpstr>PowerPoint Presentation</vt:lpstr>
      <vt:lpstr>Problem statement</vt:lpstr>
      <vt:lpstr>Data Overview</vt:lpstr>
      <vt:lpstr>Data cleaning and analysis or methology</vt:lpstr>
      <vt:lpstr>Identifying Performance Gaps</vt:lpstr>
      <vt:lpstr>Traffic website</vt:lpstr>
      <vt:lpstr>User call status</vt:lpstr>
      <vt:lpstr>User chat status</vt:lpstr>
      <vt:lpstr>Total sales and revenue generated by category</vt:lpstr>
      <vt:lpstr>Total call distribution across hours</vt:lpstr>
      <vt:lpstr>Top 10 guru</vt:lpstr>
      <vt:lpstr>Rating vs count of rating</vt:lpstr>
      <vt:lpstr>Daily count of Consultant Type</vt:lpstr>
      <vt:lpstr>Daily net Amount</vt:lpstr>
      <vt:lpstr>Astrosage dashboard</vt:lpstr>
      <vt:lpstr>Key Insights Summary</vt:lpstr>
      <vt:lpstr>Suggestion </vt:lpstr>
      <vt:lpstr>Suggestion </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AstroSage Analysis</dc:title>
  <dc:creator>At Square</dc:creator>
  <cp:lastModifiedBy>Windows User</cp:lastModifiedBy>
  <cp:revision>79</cp:revision>
  <dcterms:modified xsi:type="dcterms:W3CDTF">2024-12-29T08:26:28Z</dcterms:modified>
</cp:coreProperties>
</file>