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7" r:id="rId1"/>
  </p:sldMasterIdLst>
  <p:notesMasterIdLst>
    <p:notesMasterId r:id="rId17"/>
  </p:notesMasterIdLst>
  <p:sldIdLst>
    <p:sldId id="272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  <p:embeddedFont>
      <p:font typeface="Gill Sans MT" panose="020B0502020104020203" pitchFamily="34" charset="0"/>
      <p:regular r:id="rId26"/>
      <p:bold r:id="rId27"/>
      <p:italic r:id="rId28"/>
      <p:boldItalic r:id="rId29"/>
    </p:embeddedFont>
    <p:embeddedFont>
      <p:font typeface="Playfair Display" panose="020B0604020202020204" charset="0"/>
      <p:regular r:id="rId30"/>
      <p:bold r:id="rId31"/>
      <p:italic r:id="rId32"/>
      <p:boldItalic r:id="rId33"/>
    </p:embeddedFont>
    <p:embeddedFont>
      <p:font typeface="Roboto Mono" panose="020B060402020202020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Vxzj4Q70KkEHSjlAVSnTfUc5K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E38C2E-9520-4EA5-B28C-F131EF066DA7}">
  <a:tblStyle styleId="{6FE38C2E-9520-4EA5-B28C-F131EF066D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69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presProps" Target="presProp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2400300" y="3580116"/>
            <a:ext cx="13487400" cy="246888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57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2791" y="6528816"/>
            <a:ext cx="10202418" cy="185984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55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0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79668" y="1405890"/>
            <a:ext cx="1947912" cy="7475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6705" y="1405890"/>
            <a:ext cx="9297734" cy="747522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5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9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2400300" y="3580116"/>
            <a:ext cx="13487400" cy="246888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57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2791" y="6528698"/>
            <a:ext cx="10202418" cy="1897623"/>
          </a:xfrm>
        </p:spPr>
        <p:txBody>
          <a:bodyPr anchor="t" anchorCtr="1">
            <a:normAutofit/>
          </a:bodyPr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25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72868" y="3957066"/>
            <a:ext cx="6407657" cy="4652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07473" y="3957066"/>
            <a:ext cx="6405371" cy="4652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0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154" y="3470150"/>
            <a:ext cx="6405372" cy="1056131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850" b="0" cap="all" spc="15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685800" indent="0">
              <a:buNone/>
              <a:defRPr sz="285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5154" y="4714875"/>
            <a:ext cx="6405372" cy="38951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507474" y="4714875"/>
            <a:ext cx="6380226" cy="389516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07474" y="3470150"/>
            <a:ext cx="6405372" cy="1056131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850" b="0" cap="all" spc="15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685800" indent="0">
              <a:buNone/>
              <a:defRPr sz="285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64228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4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8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9144000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7008" y="3365743"/>
            <a:ext cx="6729984" cy="1712246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33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4120" y="1207008"/>
            <a:ext cx="7223760" cy="7872984"/>
          </a:xfrm>
        </p:spPr>
        <p:txBody>
          <a:bodyPr>
            <a:normAutofit/>
          </a:bodyPr>
          <a:lstStyle>
            <a:lvl1pPr>
              <a:defRPr sz="285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352" y="5324877"/>
            <a:ext cx="5692140" cy="3291054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250">
                <a:solidFill>
                  <a:srgbClr val="FFFFFF"/>
                </a:solidFill>
              </a:defRPr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207009" y="9354312"/>
            <a:ext cx="7687196" cy="48006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9143999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12785" y="3365742"/>
            <a:ext cx="6742497" cy="170196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33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3999" y="0"/>
            <a:ext cx="9153146" cy="10287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48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352" y="5324878"/>
            <a:ext cx="5692140" cy="329105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250">
                <a:solidFill>
                  <a:srgbClr val="FFFFFF"/>
                </a:solidFill>
              </a:defRPr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207009" y="9354312"/>
            <a:ext cx="7687196" cy="48006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135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346704" y="1447038"/>
            <a:ext cx="11594592" cy="178308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6704" y="3957067"/>
            <a:ext cx="11594592" cy="465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2144" y="9358224"/>
            <a:ext cx="4130619" cy="485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1" y="9354312"/>
            <a:ext cx="8851784" cy="4800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38383" y="9326880"/>
            <a:ext cx="548640" cy="54864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650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3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ctr" defTabSz="1371600" rtl="0" eaLnBrk="1" latinLnBrk="0" hangingPunct="1">
        <a:lnSpc>
          <a:spcPct val="90000"/>
        </a:lnSpc>
        <a:spcBef>
          <a:spcPct val="0"/>
        </a:spcBef>
        <a:buNone/>
        <a:defRPr sz="4200" kern="1200" cap="all" spc="3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7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02870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71450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969295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647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6025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24163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2;p1"/>
          <p:cNvSpPr txBox="1"/>
          <p:nvPr/>
        </p:nvSpPr>
        <p:spPr>
          <a:xfrm>
            <a:off x="1844175" y="276600"/>
            <a:ext cx="154047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3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CHINOOK</a:t>
            </a:r>
            <a:r>
              <a:rPr lang="en-US" sz="80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 STORE</a:t>
            </a:r>
            <a:endParaRPr sz="80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91;p1"/>
          <p:cNvSpPr txBox="1"/>
          <p:nvPr/>
        </p:nvSpPr>
        <p:spPr>
          <a:xfrm>
            <a:off x="4809225" y="2760214"/>
            <a:ext cx="9474600" cy="17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94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and Recommendations</a:t>
            </a:r>
            <a:endParaRPr sz="40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rtl="0">
              <a:lnSpc>
                <a:spcPct val="9430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0" marR="0" lvl="0" indent="0" algn="just" rtl="0">
              <a:lnSpc>
                <a:spcPct val="94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AMIT KUMAR</a:t>
            </a:r>
            <a:r>
              <a:rPr lang="en-US" sz="4000" b="1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| </a:t>
            </a:r>
            <a:r>
              <a:rPr lang="en-US" sz="4000" b="1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22-01-2025</a:t>
            </a:r>
            <a:endParaRPr sz="40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564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/>
          <p:nvPr/>
        </p:nvSpPr>
        <p:spPr>
          <a:xfrm>
            <a:off x="3464560" y="0"/>
            <a:ext cx="14140223" cy="146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Genre Sales Analysis</a:t>
            </a:r>
            <a:endParaRPr sz="7947" dirty="0">
              <a:solidFill>
                <a:srgbClr val="1A1A1A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27" name="Google Shape;227;p11"/>
          <p:cNvSpPr txBox="1"/>
          <p:nvPr/>
        </p:nvSpPr>
        <p:spPr>
          <a:xfrm>
            <a:off x="914400" y="3467100"/>
            <a:ext cx="6522720" cy="56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layfair Display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1. Genre Popularity: Rock is King</a:t>
            </a:r>
            <a:endParaRPr sz="24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Rock music dominates sales (50%+).</a:t>
            </a:r>
            <a:endParaRPr sz="24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Alternative &amp; Punk, Metal also show strong performance.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layfair Display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layfair Display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2. Business Recommendations</a:t>
            </a:r>
            <a:endParaRPr sz="24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Prioritize Rock, Alternative &amp; Punk, and Metal in inventory and marketing.</a:t>
            </a:r>
            <a:endParaRPr sz="24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Implement genre-specific promotions to boost sales.</a:t>
            </a:r>
            <a:endParaRPr sz="24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layfair Display"/>
              <a:buNone/>
            </a:pPr>
            <a:endParaRPr sz="1200" b="0" i="0" u="none" strike="noStrike" cap="none" dirty="0">
              <a:solidFill>
                <a:schemeClr val="dk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200"/>
              <a:buFont typeface="Playfair Display"/>
              <a:buNone/>
            </a:pPr>
            <a:endParaRPr sz="1400" b="0" i="0" u="none" strike="noStrike" cap="none" dirty="0">
              <a:solidFill>
                <a:schemeClr val="dk2"/>
              </a:solidFill>
              <a:latin typeface="Arial" panose="020B0604020202020204" pitchFamily="34" charset="0"/>
              <a:ea typeface="Playfair Display"/>
              <a:cs typeface="Arial" panose="020B0604020202020204" pitchFamily="34" charset="0"/>
              <a:sym typeface="Playfair Display"/>
            </a:endParaRPr>
          </a:p>
        </p:txBody>
      </p:sp>
      <p:pic>
        <p:nvPicPr>
          <p:cNvPr id="228" name="Google Shape;22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0899" y="2439426"/>
            <a:ext cx="10069725" cy="665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 txBox="1"/>
          <p:nvPr/>
        </p:nvSpPr>
        <p:spPr>
          <a:xfrm>
            <a:off x="457200" y="0"/>
            <a:ext cx="17830800" cy="162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2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LongTerm</a:t>
            </a:r>
            <a:r>
              <a:rPr lang="en-US" sz="8000" b="1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v/s </a:t>
            </a:r>
            <a:r>
              <a:rPr lang="en-US" sz="8000" b="1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ShortTermCustomers</a:t>
            </a:r>
            <a:endParaRPr sz="8000" dirty="0">
              <a:solidFill>
                <a:srgbClr val="1A1A1A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34" name="Google Shape;234;p12"/>
          <p:cNvSpPr txBox="1"/>
          <p:nvPr/>
        </p:nvSpPr>
        <p:spPr>
          <a:xfrm>
            <a:off x="457198" y="1706982"/>
            <a:ext cx="8650225" cy="4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11100E"/>
              </a:buClr>
              <a:buSzPts val="2800"/>
              <a:buFont typeface="Arial"/>
              <a:buNone/>
            </a:pPr>
            <a:r>
              <a:rPr lang="en-US" sz="4400" b="1" dirty="0">
                <a:solidFill>
                  <a:srgbClr val="11100E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Insights:</a:t>
            </a:r>
            <a:endParaRPr sz="4400" b="1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1. Customer Lifetime Value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Long-term customers spend more and buy more items.  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Customer retention is key!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2. Segmentation Opportunity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Tailor marketing based on customer "term" (e.g., new vs. long-term).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3. Business Recommendation: Focus on Retention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Prioritize strategies to keep customers coming back (loyalty programs, personalized recommendations, etc.).</a:t>
            </a:r>
            <a:endParaRPr sz="2400" b="1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graphicFrame>
        <p:nvGraphicFramePr>
          <p:cNvPr id="235" name="Google Shape;235;p12"/>
          <p:cNvGraphicFramePr/>
          <p:nvPr>
            <p:extLst>
              <p:ext uri="{D42A27DB-BD31-4B8C-83A1-F6EECF244321}">
                <p14:modId xmlns:p14="http://schemas.microsoft.com/office/powerpoint/2010/main" val="4114037820"/>
              </p:ext>
            </p:extLst>
          </p:nvPr>
        </p:nvGraphicFramePr>
        <p:xfrm>
          <a:off x="9107424" y="2492082"/>
          <a:ext cx="7732750" cy="3184200"/>
        </p:xfrm>
        <a:graphic>
          <a:graphicData uri="http://schemas.openxmlformats.org/drawingml/2006/table">
            <a:tbl>
              <a:tblPr>
                <a:noFill/>
                <a:tableStyleId>{6FE38C2E-9520-4EA5-B28C-F131EF066DA7}</a:tableStyleId>
              </a:tblPr>
              <a:tblGrid>
                <a:gridCol w="158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1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9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/>
                        <a:t>Category</a:t>
                      </a:r>
                      <a:endParaRPr sz="28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/>
                        <a:t>Total Spending</a:t>
                      </a:r>
                      <a:endParaRPr sz="2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/>
                        <a:t>Items Bought</a:t>
                      </a:r>
                      <a:endParaRPr sz="2000" b="1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/>
                        <a:t>Customer Count</a:t>
                      </a:r>
                      <a:endParaRPr sz="2000" b="1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Long-term Customer</a:t>
                      </a:r>
                      <a:endParaRPr sz="2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28034.82</a:t>
                      </a:r>
                      <a:endParaRPr sz="2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2762</a:t>
                      </a:r>
                      <a:endParaRPr sz="2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32</a:t>
                      </a:r>
                      <a:endParaRPr sz="2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Short-term Customer</a:t>
                      </a:r>
                      <a:endParaRPr sz="2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19468.35</a:t>
                      </a:r>
                      <a:endParaRPr sz="2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1995</a:t>
                      </a:r>
                      <a:endParaRPr sz="2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27</a:t>
                      </a:r>
                      <a:endParaRPr sz="28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6" name="Google Shape;236;p12"/>
          <p:cNvSpPr txBox="1"/>
          <p:nvPr/>
        </p:nvSpPr>
        <p:spPr>
          <a:xfrm>
            <a:off x="457199" y="6896084"/>
            <a:ext cx="16382975" cy="2769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11100E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Recommendations: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00E"/>
              </a:buClr>
              <a:buSzPts val="2000"/>
              <a:buFont typeface="Arial"/>
              <a:buChar char="•"/>
            </a:pPr>
            <a:r>
              <a:rPr lang="en-US" sz="2400" dirty="0">
                <a:solidFill>
                  <a:srgbClr val="11100E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Long-term customers spend more per order and purchase more tracks, indicating higher engagement, so try to increase duration.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00E"/>
              </a:buClr>
              <a:buSzPts val="2000"/>
              <a:buFont typeface="Arial"/>
              <a:buChar char="•"/>
            </a:pPr>
            <a:r>
              <a:rPr lang="en-US" sz="2400" dirty="0">
                <a:solidFill>
                  <a:srgbClr val="11100E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New customers show potential for growth with targeted onboarding strategies.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"/>
          <p:cNvSpPr txBox="1"/>
          <p:nvPr/>
        </p:nvSpPr>
        <p:spPr>
          <a:xfrm>
            <a:off x="1706880" y="0"/>
            <a:ext cx="14337000" cy="1791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80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Risk Profiling</a:t>
            </a:r>
            <a:endParaRPr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8" name="Google Shape;248;p13"/>
          <p:cNvSpPr txBox="1"/>
          <p:nvPr/>
        </p:nvSpPr>
        <p:spPr>
          <a:xfrm>
            <a:off x="2092960" y="2702455"/>
            <a:ext cx="1379728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4400" b="1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Understanding Customer Churn and Spending Behavior: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3200" b="1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57200" marR="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400" b="1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Inactivity Breeds Churn: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Longer gaps between purchases increase the likelihood of customers churning.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400" b="1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Engagement Matters: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Customers who buy more often are more likely to stay.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400" b="1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Spending is a Key Indicator: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Low spenders may be on the verge of churning.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400" b="1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Demographics Play a Role: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Age and gender can influence churn and spending, but more data and further analysis is required.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600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14"/>
          <p:cNvGrpSpPr/>
          <p:nvPr/>
        </p:nvGrpSpPr>
        <p:grpSpPr>
          <a:xfrm>
            <a:off x="436952" y="2881500"/>
            <a:ext cx="4173198" cy="6533884"/>
            <a:chOff x="-30691" y="1016996"/>
            <a:chExt cx="2647800" cy="3607829"/>
          </a:xfrm>
          <a:solidFill>
            <a:schemeClr val="bg1">
              <a:lumMod val="85000"/>
            </a:schemeClr>
          </a:solidFill>
        </p:grpSpPr>
        <p:sp>
          <p:nvSpPr>
            <p:cNvPr id="256" name="Google Shape;256;p14"/>
            <p:cNvSpPr/>
            <p:nvPr/>
          </p:nvSpPr>
          <p:spPr>
            <a:xfrm>
              <a:off x="-30691" y="1016996"/>
              <a:ext cx="2647800" cy="93810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-US" sz="4400" b="1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Focus on customer retention:</a:t>
              </a:r>
              <a:endParaRPr sz="44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257" name="Google Shape;257;p14"/>
            <p:cNvSpPr txBox="1"/>
            <p:nvPr/>
          </p:nvSpPr>
          <p:spPr>
            <a:xfrm>
              <a:off x="0" y="2009125"/>
              <a:ext cx="2541300" cy="2615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marR="0" lvl="0" indent="-35560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Calibri"/>
                <a:buChar char="●"/>
              </a:pPr>
              <a:r>
                <a:rPr lang="en-US" sz="2400" b="1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Reward Loyalty:</a:t>
              </a:r>
              <a:r>
                <a:rPr lang="en-US" sz="2400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Implement loyalty programs.</a:t>
              </a:r>
              <a:endParaRPr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marR="0" lvl="0" indent="-3556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Calibri"/>
                <a:buChar char="●"/>
              </a:pPr>
              <a:r>
                <a:rPr lang="en-US" sz="2400" b="1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Personalize:</a:t>
              </a:r>
              <a:r>
                <a:rPr lang="en-US" sz="2400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Targeted recommendations and marketing.</a:t>
              </a:r>
              <a:endParaRPr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marR="0" lvl="0" indent="-3556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Calibri"/>
                <a:buChar char="●"/>
              </a:pPr>
              <a:r>
                <a:rPr lang="en-US" sz="2400" b="1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Excellent Service:</a:t>
              </a:r>
              <a:r>
                <a:rPr lang="en-US" sz="2400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Build strong customer relationships</a:t>
              </a:r>
              <a:r>
                <a:rPr lang="en-US" sz="2400" dirty="0">
                  <a:solidFill>
                    <a:schemeClr val="dk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sz="2400" dirty="0">
                <a:solidFill>
                  <a:schemeClr val="dk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marR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400" dirty="0">
                <a:solidFill>
                  <a:schemeClr val="dk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sp>
        <p:nvSpPr>
          <p:cNvPr id="258" name="Google Shape;258;p14"/>
          <p:cNvSpPr txBox="1"/>
          <p:nvPr/>
        </p:nvSpPr>
        <p:spPr>
          <a:xfrm>
            <a:off x="4837838" y="5018182"/>
            <a:ext cx="3696561" cy="3883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en-US" sz="24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&amp; Nurture: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Focus on high value and long-term customers.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en-US" sz="24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Exclusive Benefits: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Offer personalized experiences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.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59" name="Google Shape;259;p14"/>
          <p:cNvSpPr txBox="1"/>
          <p:nvPr/>
        </p:nvSpPr>
        <p:spPr>
          <a:xfrm>
            <a:off x="9610900" y="5018181"/>
            <a:ext cx="3470859" cy="37829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en-US" sz="24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Regional Campaigns: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Tailor marketing by location.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en-US" sz="24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Cultural Sensitivity: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Consider language and preferences.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Google Shape;260;p14"/>
          <p:cNvSpPr txBox="1"/>
          <p:nvPr/>
        </p:nvSpPr>
        <p:spPr>
          <a:xfrm>
            <a:off x="2470727" y="481210"/>
            <a:ext cx="13182600" cy="1373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 sz="80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Recommendations</a:t>
            </a:r>
            <a:endParaRPr sz="8000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61" name="Google Shape;261;p14"/>
          <p:cNvSpPr/>
          <p:nvPr/>
        </p:nvSpPr>
        <p:spPr>
          <a:xfrm>
            <a:off x="4752375" y="2881500"/>
            <a:ext cx="4297500" cy="1988400"/>
          </a:xfrm>
          <a:prstGeom prst="homePlate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4000" b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Optimize for high-value customers:</a:t>
            </a:r>
            <a:endParaRPr sz="400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62" name="Google Shape;262;p14"/>
          <p:cNvSpPr txBox="1"/>
          <p:nvPr/>
        </p:nvSpPr>
        <p:spPr>
          <a:xfrm>
            <a:off x="14192850" y="5027313"/>
            <a:ext cx="3526190" cy="37737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en-US" sz="24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 New Markets: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Identify growth opportunities.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en-US" sz="24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Localize: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Consider partnerships and targeted marketing.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3" name="Google Shape;263;p14"/>
          <p:cNvSpPr/>
          <p:nvPr/>
        </p:nvSpPr>
        <p:spPr>
          <a:xfrm>
            <a:off x="9311583" y="2881500"/>
            <a:ext cx="4596817" cy="1988400"/>
          </a:xfrm>
          <a:prstGeom prst="homePlate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Tailor strategies to different markets:</a:t>
            </a:r>
            <a:endParaRPr sz="40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64" name="Google Shape;264;p14"/>
          <p:cNvSpPr/>
          <p:nvPr/>
        </p:nvSpPr>
        <p:spPr>
          <a:xfrm>
            <a:off x="14192850" y="2959500"/>
            <a:ext cx="4038000" cy="1832400"/>
          </a:xfrm>
          <a:prstGeom prst="homePlate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Explore </a:t>
            </a:r>
            <a:endParaRPr sz="40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acquisition channels:</a:t>
            </a:r>
            <a:endParaRPr sz="40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"/>
          <p:cNvSpPr txBox="1"/>
          <p:nvPr/>
        </p:nvSpPr>
        <p:spPr>
          <a:xfrm>
            <a:off x="4751913" y="687050"/>
            <a:ext cx="8035800" cy="125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15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Google Shape;274;p15"/>
          <p:cNvSpPr txBox="1"/>
          <p:nvPr/>
        </p:nvSpPr>
        <p:spPr>
          <a:xfrm>
            <a:off x="4454313" y="1927020"/>
            <a:ext cx="83334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Composing Chinook Music Store’s Future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5" name="Google Shape;275;p15"/>
          <p:cNvSpPr txBox="1"/>
          <p:nvPr/>
        </p:nvSpPr>
        <p:spPr>
          <a:xfrm>
            <a:off x="3738880" y="2962846"/>
            <a:ext cx="11623039" cy="5274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-US" sz="260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Boost Retention: Loyalty programs, personalized marketing.</a:t>
            </a:r>
            <a:endParaRPr sz="2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-US" sz="260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Value High-Value Customers: Exclusive offers for long-term customers.</a:t>
            </a:r>
            <a:endParaRPr sz="2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-US" sz="260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Data Quality: Ensure accurate data for reliable insights.</a:t>
            </a:r>
            <a:endParaRPr sz="2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-US" sz="260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Targeted Strategies: Region-specific campaigns.</a:t>
            </a:r>
            <a:endParaRPr sz="2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-US" sz="260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Gather More Data: Collect demographics for better targeting.</a:t>
            </a:r>
            <a:endParaRPr sz="260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600" b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Closing Statement:</a:t>
            </a:r>
            <a:endParaRPr sz="26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600" b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acting on these insights, Chinook can optimize its operations, enhance customer engagement, and drive sustainable growth in a competitive market. </a:t>
            </a:r>
            <a:endParaRPr sz="26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60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"/>
          <p:cNvSpPr txBox="1"/>
          <p:nvPr/>
        </p:nvSpPr>
        <p:spPr>
          <a:xfrm>
            <a:off x="5544250" y="4590225"/>
            <a:ext cx="80565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612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>
                <a:solidFill>
                  <a:srgbClr val="1A1A1A"/>
                </a:solidFill>
              </a:rPr>
              <a:t>THANK Y</a:t>
            </a:r>
            <a:r>
              <a:rPr lang="en-US" sz="8000" b="1">
                <a:solidFill>
                  <a:srgbClr val="1A1A1A"/>
                </a:solidFill>
              </a:rPr>
              <a:t>OU</a:t>
            </a:r>
            <a:endParaRPr sz="8000" b="1" i="0" u="none" strike="noStrike" cap="none">
              <a:solidFill>
                <a:srgbClr val="1A1A1A"/>
              </a:solidFill>
            </a:endParaRPr>
          </a:p>
        </p:txBody>
      </p:sp>
      <p:sp>
        <p:nvSpPr>
          <p:cNvPr id="281" name="Google Shape;281;p16"/>
          <p:cNvSpPr txBox="1"/>
          <p:nvPr/>
        </p:nvSpPr>
        <p:spPr>
          <a:xfrm>
            <a:off x="1600479" y="5890679"/>
            <a:ext cx="8991300" cy="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38404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3"/>
          <p:cNvGrpSpPr/>
          <p:nvPr/>
        </p:nvGrpSpPr>
        <p:grpSpPr>
          <a:xfrm>
            <a:off x="1273620" y="1465016"/>
            <a:ext cx="15490379" cy="3875885"/>
            <a:chOff x="0" y="-19050"/>
            <a:chExt cx="1844070" cy="473465"/>
          </a:xfrm>
          <a:solidFill>
            <a:schemeClr val="bg1">
              <a:lumMod val="85000"/>
            </a:schemeClr>
          </a:solidFill>
        </p:grpSpPr>
        <p:sp>
          <p:nvSpPr>
            <p:cNvPr id="120" name="Google Shape;120;p3"/>
            <p:cNvSpPr/>
            <p:nvPr/>
          </p:nvSpPr>
          <p:spPr>
            <a:xfrm>
              <a:off x="0" y="0"/>
              <a:ext cx="1844070" cy="454415"/>
            </a:xfrm>
            <a:custGeom>
              <a:avLst/>
              <a:gdLst/>
              <a:ahLst/>
              <a:cxnLst/>
              <a:rect l="l" t="t" r="r" b="b"/>
              <a:pathLst>
                <a:path w="1844070" h="454415" extrusionOk="0">
                  <a:moveTo>
                    <a:pt x="0" y="0"/>
                  </a:moveTo>
                  <a:lnTo>
                    <a:pt x="1844070" y="0"/>
                  </a:lnTo>
                  <a:lnTo>
                    <a:pt x="1844070" y="454415"/>
                  </a:lnTo>
                  <a:lnTo>
                    <a:pt x="0" y="454415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</p:sp>
        <p:sp>
          <p:nvSpPr>
            <p:cNvPr id="121" name="Google Shape;121;p3"/>
            <p:cNvSpPr txBox="1"/>
            <p:nvPr/>
          </p:nvSpPr>
          <p:spPr>
            <a:xfrm>
              <a:off x="0" y="-19050"/>
              <a:ext cx="1844070" cy="47346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sp>
        <p:nvSpPr>
          <p:cNvPr id="122" name="Google Shape;122;p3"/>
          <p:cNvSpPr txBox="1"/>
          <p:nvPr/>
        </p:nvSpPr>
        <p:spPr>
          <a:xfrm>
            <a:off x="3348169" y="0"/>
            <a:ext cx="11147652" cy="146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1813100" y="3280125"/>
            <a:ext cx="1535069" cy="1399387"/>
          </a:xfrm>
          <a:custGeom>
            <a:avLst/>
            <a:gdLst/>
            <a:ahLst/>
            <a:cxnLst/>
            <a:rect l="l" t="t" r="r" b="b"/>
            <a:pathLst>
              <a:path w="1180822" h="1140030" extrusionOk="0">
                <a:moveTo>
                  <a:pt x="0" y="0"/>
                </a:moveTo>
                <a:lnTo>
                  <a:pt x="1180823" y="0"/>
                </a:lnTo>
                <a:lnTo>
                  <a:pt x="1180823" y="1140031"/>
                </a:lnTo>
                <a:lnTo>
                  <a:pt x="0" y="1140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4" name="Google Shape;124;p3"/>
          <p:cNvSpPr/>
          <p:nvPr/>
        </p:nvSpPr>
        <p:spPr>
          <a:xfrm>
            <a:off x="6184668" y="5444432"/>
            <a:ext cx="9741132" cy="691418"/>
          </a:xfrm>
          <a:custGeom>
            <a:avLst/>
            <a:gdLst/>
            <a:ahLst/>
            <a:cxnLst/>
            <a:rect l="l" t="t" r="r" b="b"/>
            <a:pathLst>
              <a:path w="7001703" h="691418" extrusionOk="0">
                <a:moveTo>
                  <a:pt x="0" y="0"/>
                </a:moveTo>
                <a:lnTo>
                  <a:pt x="7001703" y="0"/>
                </a:lnTo>
                <a:lnTo>
                  <a:pt x="7001703" y="691418"/>
                </a:lnTo>
                <a:lnTo>
                  <a:pt x="0" y="691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100000"/>
            </a:stretch>
          </a:blipFill>
          <a:ln>
            <a:noFill/>
          </a:ln>
        </p:spPr>
      </p:sp>
      <p:sp>
        <p:nvSpPr>
          <p:cNvPr id="125" name="Google Shape;125;p3"/>
          <p:cNvSpPr txBox="1"/>
          <p:nvPr/>
        </p:nvSpPr>
        <p:spPr>
          <a:xfrm>
            <a:off x="4220350" y="1465016"/>
            <a:ext cx="9109570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55600" algn="just" rtl="0">
              <a:lnSpc>
                <a:spcPct val="1245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4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Founded in 1995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trusted music store in North Central Washington.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55600" algn="just" rtl="0">
              <a:lnSpc>
                <a:spcPct val="1245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4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Bringing the joy of music to all, from beginners to pros.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55600" algn="just" rtl="0">
              <a:lnSpc>
                <a:spcPct val="1245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4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Adapting to Change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Embracing digital trends and evolving customer needs.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55600" algn="just" rtl="0">
              <a:lnSpc>
                <a:spcPct val="1245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4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Community Focused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Supporting local musicians with products, lessons, and resources.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rtl="0">
              <a:lnSpc>
                <a:spcPct val="1245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6" name="Google Shape;126;p3"/>
          <p:cNvGrpSpPr/>
          <p:nvPr/>
        </p:nvGrpSpPr>
        <p:grpSpPr>
          <a:xfrm>
            <a:off x="1273721" y="6100950"/>
            <a:ext cx="15490278" cy="3693290"/>
            <a:chOff x="0" y="-19050"/>
            <a:chExt cx="1844070" cy="473465"/>
          </a:xfrm>
          <a:solidFill>
            <a:schemeClr val="bg1">
              <a:lumMod val="85000"/>
            </a:schemeClr>
          </a:solidFill>
        </p:grpSpPr>
        <p:sp>
          <p:nvSpPr>
            <p:cNvPr id="127" name="Google Shape;127;p3"/>
            <p:cNvSpPr/>
            <p:nvPr/>
          </p:nvSpPr>
          <p:spPr>
            <a:xfrm>
              <a:off x="0" y="0"/>
              <a:ext cx="1844070" cy="454415"/>
            </a:xfrm>
            <a:custGeom>
              <a:avLst/>
              <a:gdLst/>
              <a:ahLst/>
              <a:cxnLst/>
              <a:rect l="l" t="t" r="r" b="b"/>
              <a:pathLst>
                <a:path w="1844070" h="454415" extrusionOk="0">
                  <a:moveTo>
                    <a:pt x="0" y="0"/>
                  </a:moveTo>
                  <a:lnTo>
                    <a:pt x="1844070" y="0"/>
                  </a:lnTo>
                  <a:lnTo>
                    <a:pt x="1844070" y="454415"/>
                  </a:lnTo>
                  <a:lnTo>
                    <a:pt x="0" y="4544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8" name="Google Shape;128;p3"/>
            <p:cNvSpPr txBox="1"/>
            <p:nvPr/>
          </p:nvSpPr>
          <p:spPr>
            <a:xfrm>
              <a:off x="0" y="-19050"/>
              <a:ext cx="1844070" cy="47346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sp>
        <p:nvSpPr>
          <p:cNvPr id="129" name="Google Shape;129;p3"/>
          <p:cNvSpPr txBox="1"/>
          <p:nvPr/>
        </p:nvSpPr>
        <p:spPr>
          <a:xfrm>
            <a:off x="4220350" y="5969007"/>
            <a:ext cx="10633570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Strategic Emphasis: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Chinook needs to examine its operations to identify crucial insights that will enhance decision-making.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Data-Driven Exploration: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This presentation highlights patterns and trends uncovered through data analysis.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Driving Growth: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Leveraging data to propel Chinook's growth and strengthen its position in the industry.</a:t>
            </a:r>
          </a:p>
        </p:txBody>
      </p:sp>
      <p:pic>
        <p:nvPicPr>
          <p:cNvPr id="130" name="Google Shape;130;p3" descr="Research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68100" y="6676500"/>
            <a:ext cx="1341900" cy="12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/>
        </p:nvSpPr>
        <p:spPr>
          <a:xfrm>
            <a:off x="199409" y="210121"/>
            <a:ext cx="16783189" cy="146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2014475" y="1792820"/>
            <a:ext cx="9144000" cy="45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86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Embracing Change in the Music Industry</a:t>
            </a:r>
            <a:endParaRPr sz="2000" b="1" dirty="0">
              <a:solidFill>
                <a:srgbClr val="3F3F3F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grpSp>
        <p:nvGrpSpPr>
          <p:cNvPr id="137" name="Google Shape;137;p4"/>
          <p:cNvGrpSpPr/>
          <p:nvPr/>
        </p:nvGrpSpPr>
        <p:grpSpPr>
          <a:xfrm>
            <a:off x="807487" y="2531706"/>
            <a:ext cx="15599541" cy="7465734"/>
            <a:chOff x="3843" y="-19050"/>
            <a:chExt cx="1844070" cy="473465"/>
          </a:xfrm>
          <a:solidFill>
            <a:schemeClr val="bg1">
              <a:lumMod val="85000"/>
            </a:schemeClr>
          </a:solidFill>
        </p:grpSpPr>
        <p:sp>
          <p:nvSpPr>
            <p:cNvPr id="138" name="Google Shape;138;p4"/>
            <p:cNvSpPr/>
            <p:nvPr/>
          </p:nvSpPr>
          <p:spPr>
            <a:xfrm>
              <a:off x="3843" y="-1822"/>
              <a:ext cx="1844070" cy="454415"/>
            </a:xfrm>
            <a:custGeom>
              <a:avLst/>
              <a:gdLst/>
              <a:ahLst/>
              <a:cxnLst/>
              <a:rect l="l" t="t" r="r" b="b"/>
              <a:pathLst>
                <a:path w="1844070" h="454415" extrusionOk="0">
                  <a:moveTo>
                    <a:pt x="0" y="0"/>
                  </a:moveTo>
                  <a:lnTo>
                    <a:pt x="1844070" y="0"/>
                  </a:lnTo>
                  <a:lnTo>
                    <a:pt x="1844070" y="454415"/>
                  </a:lnTo>
                  <a:lnTo>
                    <a:pt x="0" y="4544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3843" y="-19050"/>
              <a:ext cx="1844070" cy="47346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sp>
        <p:nvSpPr>
          <p:cNvPr id="140" name="Google Shape;140;p4"/>
          <p:cNvSpPr txBox="1"/>
          <p:nvPr/>
        </p:nvSpPr>
        <p:spPr>
          <a:xfrm>
            <a:off x="3006557" y="2666928"/>
            <a:ext cx="11201400" cy="7109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music industry is as dynamic as the melodies it produces. 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Chinook Music Store, the challenge lies in adapting to these shifts while maintaining the core values. 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remain a leader in the market, it is needed to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 to the dynamic music industry while maintaining core values.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customer purchasing habits and regional variations to optimize promotional strategies.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209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 untapped market segments through detailed analysis of sales trends and customer demographics.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209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Tailor offerings to meet the unique needs of each community.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209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 market presence and deepen connections with music lovers through data-driven innovation.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6184668" y="9100282"/>
            <a:ext cx="11646132" cy="691418"/>
          </a:xfrm>
          <a:custGeom>
            <a:avLst/>
            <a:gdLst/>
            <a:ahLst/>
            <a:cxnLst/>
            <a:rect l="l" t="t" r="r" b="b"/>
            <a:pathLst>
              <a:path w="7001703" h="691418" extrusionOk="0">
                <a:moveTo>
                  <a:pt x="0" y="0"/>
                </a:moveTo>
                <a:lnTo>
                  <a:pt x="7001703" y="0"/>
                </a:lnTo>
                <a:lnTo>
                  <a:pt x="7001703" y="691418"/>
                </a:lnTo>
                <a:lnTo>
                  <a:pt x="0" y="691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00000"/>
            </a:stretch>
          </a:blip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/>
          <p:nvPr/>
        </p:nvSpPr>
        <p:spPr>
          <a:xfrm>
            <a:off x="3163403" y="0"/>
            <a:ext cx="98163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1726253" y="5918635"/>
            <a:ext cx="2874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Objective nº 1</a:t>
            </a:r>
            <a:endParaRPr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2243944" y="3904065"/>
            <a:ext cx="1838917" cy="1838917"/>
          </a:xfrm>
          <a:custGeom>
            <a:avLst/>
            <a:gdLst/>
            <a:ahLst/>
            <a:cxnLst/>
            <a:rect l="l" t="t" r="r" b="b"/>
            <a:pathLst>
              <a:path w="1838917" h="1838917" extrusionOk="0">
                <a:moveTo>
                  <a:pt x="0" y="0"/>
                </a:moveTo>
                <a:lnTo>
                  <a:pt x="1838917" y="0"/>
                </a:lnTo>
                <a:lnTo>
                  <a:pt x="1838917" y="1838917"/>
                </a:lnTo>
                <a:lnTo>
                  <a:pt x="0" y="18389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6232636" y="3904064"/>
            <a:ext cx="1838917" cy="1838917"/>
          </a:xfrm>
          <a:custGeom>
            <a:avLst/>
            <a:gdLst/>
            <a:ahLst/>
            <a:cxnLst/>
            <a:rect l="l" t="t" r="r" b="b"/>
            <a:pathLst>
              <a:path w="1838917" h="1838917" extrusionOk="0">
                <a:moveTo>
                  <a:pt x="0" y="0"/>
                </a:moveTo>
                <a:lnTo>
                  <a:pt x="1838917" y="0"/>
                </a:lnTo>
                <a:lnTo>
                  <a:pt x="1838917" y="1838917"/>
                </a:lnTo>
                <a:lnTo>
                  <a:pt x="0" y="18389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1" name="Google Shape;151;p5"/>
          <p:cNvSpPr txBox="1"/>
          <p:nvPr/>
        </p:nvSpPr>
        <p:spPr>
          <a:xfrm>
            <a:off x="5521976" y="5923037"/>
            <a:ext cx="2874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Objective nº 2</a:t>
            </a:r>
            <a:endParaRPr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10353083" y="3863408"/>
            <a:ext cx="1838917" cy="1838917"/>
          </a:xfrm>
          <a:custGeom>
            <a:avLst/>
            <a:gdLst/>
            <a:ahLst/>
            <a:cxnLst/>
            <a:rect l="l" t="t" r="r" b="b"/>
            <a:pathLst>
              <a:path w="1838917" h="1838917" extrusionOk="0">
                <a:moveTo>
                  <a:pt x="0" y="0"/>
                </a:moveTo>
                <a:lnTo>
                  <a:pt x="1838916" y="0"/>
                </a:lnTo>
                <a:lnTo>
                  <a:pt x="1838916" y="1838917"/>
                </a:lnTo>
                <a:lnTo>
                  <a:pt x="0" y="18389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3" name="Google Shape;153;p5"/>
          <p:cNvSpPr txBox="1"/>
          <p:nvPr/>
        </p:nvSpPr>
        <p:spPr>
          <a:xfrm>
            <a:off x="10105403" y="6037410"/>
            <a:ext cx="2874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Objective nº 3</a:t>
            </a:r>
            <a:endParaRPr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1799753" y="6577740"/>
            <a:ext cx="2727300" cy="344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40022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 comprehensive examination of sales patterns, enhancing the understanding of customer demographics, and recognizing potential market opportunities.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5788444" y="6626000"/>
            <a:ext cx="272730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40022"/>
              </a:lnSpc>
            </a:pP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Analyzing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seasonal fluctuations, product demand, and regional disparities to enhance Chinook's sales strategy.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Google Shape;156;p5"/>
          <p:cNvSpPr txBox="1"/>
          <p:nvPr/>
        </p:nvSpPr>
        <p:spPr>
          <a:xfrm>
            <a:off x="10366091" y="6714995"/>
            <a:ext cx="2727300" cy="215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40022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Recognizing market opportunities to allow the company to venture into new segments and broaden its reach.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14519773" y="3938771"/>
            <a:ext cx="1838917" cy="1838917"/>
          </a:xfrm>
          <a:custGeom>
            <a:avLst/>
            <a:gdLst/>
            <a:ahLst/>
            <a:cxnLst/>
            <a:rect l="l" t="t" r="r" b="b"/>
            <a:pathLst>
              <a:path w="1838917" h="1838917" extrusionOk="0">
                <a:moveTo>
                  <a:pt x="0" y="0"/>
                </a:moveTo>
                <a:lnTo>
                  <a:pt x="1838916" y="0"/>
                </a:lnTo>
                <a:lnTo>
                  <a:pt x="1838916" y="1838917"/>
                </a:lnTo>
                <a:lnTo>
                  <a:pt x="0" y="18389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13908240" y="6030594"/>
            <a:ext cx="2874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Objective nº 4</a:t>
            </a:r>
            <a:endParaRPr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Google Shape;159;p5"/>
          <p:cNvSpPr txBox="1"/>
          <p:nvPr/>
        </p:nvSpPr>
        <p:spPr>
          <a:xfrm>
            <a:off x="14354782" y="6626000"/>
            <a:ext cx="2727300" cy="215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40022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Gaining insights into customer demographics to address varied marketing requirements.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0" name="Google Shape;160;p5" descr="Business Growth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06202" y="437138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5" descr="Pie chart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94894" y="447633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5" descr="Social network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15341" y="432566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5" descr="Marketing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982031" y="451038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6"/>
          <p:cNvGrpSpPr/>
          <p:nvPr/>
        </p:nvGrpSpPr>
        <p:grpSpPr>
          <a:xfrm>
            <a:off x="10601025" y="20318"/>
            <a:ext cx="7543848" cy="9184642"/>
            <a:chOff x="0" y="-38100"/>
            <a:chExt cx="1986844" cy="2747433"/>
          </a:xfrm>
          <a:solidFill>
            <a:schemeClr val="bg1">
              <a:lumMod val="85000"/>
            </a:schemeClr>
          </a:solidFill>
        </p:grpSpPr>
        <p:sp>
          <p:nvSpPr>
            <p:cNvPr id="169" name="Google Shape;169;p6"/>
            <p:cNvSpPr/>
            <p:nvPr/>
          </p:nvSpPr>
          <p:spPr>
            <a:xfrm>
              <a:off x="0" y="0"/>
              <a:ext cx="1986844" cy="2709333"/>
            </a:xfrm>
            <a:custGeom>
              <a:avLst/>
              <a:gdLst/>
              <a:ahLst/>
              <a:cxnLst/>
              <a:rect l="l" t="t" r="r" b="b"/>
              <a:pathLst>
                <a:path w="1986844" h="2709333" extrusionOk="0">
                  <a:moveTo>
                    <a:pt x="0" y="0"/>
                  </a:moveTo>
                  <a:lnTo>
                    <a:pt x="1986844" y="0"/>
                  </a:lnTo>
                  <a:lnTo>
                    <a:pt x="1986844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0" name="Google Shape;170;p6"/>
            <p:cNvSpPr txBox="1"/>
            <p:nvPr/>
          </p:nvSpPr>
          <p:spPr>
            <a:xfrm>
              <a:off x="0" y="-38100"/>
              <a:ext cx="1986844" cy="274743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1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sp>
        <p:nvSpPr>
          <p:cNvPr id="171" name="Google Shape;171;p6"/>
          <p:cNvSpPr txBox="1"/>
          <p:nvPr/>
        </p:nvSpPr>
        <p:spPr>
          <a:xfrm>
            <a:off x="10883075" y="3533850"/>
            <a:ext cx="7074600" cy="24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01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sz="8000" b="1" dirty="0">
              <a:solidFill>
                <a:srgbClr val="01010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01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OVERVIEW</a:t>
            </a:r>
            <a:endParaRPr sz="8000" b="1" dirty="0">
              <a:solidFill>
                <a:srgbClr val="01010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848270" y="2157900"/>
            <a:ext cx="8229600" cy="52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The data provided consists of 11 tables containing information regarding the past performance of Chinook music store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layfair Display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With 251 albums, 130 artists, 25 genres and 59 customers across 24 countries the data is quite vast.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layfair Display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The invoice table contains all the data of transactions by a customer.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layfair Display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Customer table contains the information regarding the customer base of Chinook.</a:t>
            </a:r>
            <a:endParaRPr sz="24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7"/>
          <p:cNvPicPr preferRelativeResize="0"/>
          <p:nvPr/>
        </p:nvPicPr>
        <p:blipFill rotWithShape="1">
          <a:blip r:embed="rId3">
            <a:alphaModFix/>
          </a:blip>
          <a:srcRect r="3034"/>
          <a:stretch/>
        </p:blipFill>
        <p:spPr>
          <a:xfrm>
            <a:off x="3494841" y="1152625"/>
            <a:ext cx="11474150" cy="91343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09;p9"/>
          <p:cNvSpPr txBox="1"/>
          <p:nvPr/>
        </p:nvSpPr>
        <p:spPr>
          <a:xfrm>
            <a:off x="2402839" y="0"/>
            <a:ext cx="14140223" cy="146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SCHEMA</a:t>
            </a:r>
            <a:endParaRPr sz="7947" dirty="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/>
          <p:nvPr/>
        </p:nvSpPr>
        <p:spPr>
          <a:xfrm>
            <a:off x="499172" y="309256"/>
            <a:ext cx="16805100" cy="146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METHODOLOGICAL APPROACH</a:t>
            </a:r>
            <a:endParaRPr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Google Shape;193;p8"/>
          <p:cNvSpPr txBox="1"/>
          <p:nvPr/>
        </p:nvSpPr>
        <p:spPr>
          <a:xfrm>
            <a:off x="10802481" y="5867612"/>
            <a:ext cx="6042799" cy="3023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4400" b="1" i="0" u="sng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Step 4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Advanced Queries: Uncovering Insights</a:t>
            </a:r>
            <a:endParaRPr sz="24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Used advanced queries to find hidden patterns (e.g., churn rate, customer segmentation).</a:t>
            </a:r>
            <a:endParaRPr sz="24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Gained valuable business insights.</a:t>
            </a:r>
            <a:endParaRPr sz="24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917333" y="5867612"/>
            <a:ext cx="5449891" cy="28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4400" b="1" i="0" u="sng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Step 3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Data Cleaning: Ensuring Accuracy</a:t>
            </a:r>
            <a:endParaRPr sz="24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57200" marR="0" lvl="0" indent="-3048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Cleaned and prepped data (e.g., handled missing values with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coalesce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).</a:t>
            </a:r>
            <a:endParaRPr sz="24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57200" marR="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Ensured reliable analysis.</a:t>
            </a:r>
            <a:endParaRPr sz="24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000" b="1" i="0" u="none" strike="noStrike" cap="none" dirty="0">
              <a:solidFill>
                <a:schemeClr val="dk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887066" y="1910134"/>
            <a:ext cx="6096711" cy="24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4400" b="1" i="0" u="sng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Step 2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Basic Queries: First Look</a:t>
            </a:r>
            <a:endParaRPr sz="24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Used simple queries to explore the data.</a:t>
            </a:r>
            <a:endParaRPr sz="24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Identified key areas for deeper analysis</a:t>
            </a:r>
            <a:r>
              <a:rPr lang="en-US" sz="1400" b="0" i="0" u="none" strike="noStrike" cap="none" dirty="0">
                <a:solidFill>
                  <a:schemeClr val="dk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.</a:t>
            </a:r>
            <a:endParaRPr sz="1400" b="0" i="0" u="none" strike="noStrike" cap="none" dirty="0">
              <a:solidFill>
                <a:schemeClr val="dk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000" b="1" i="0" u="none" strike="noStrike" cap="none" dirty="0">
              <a:solidFill>
                <a:schemeClr val="dk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10918365" y="1774272"/>
            <a:ext cx="5257141" cy="2408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4400" b="1" i="0" u="sng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Step 1</a:t>
            </a:r>
            <a:endParaRPr sz="4400" b="1" i="0" u="sng" strike="noStrike" cap="none" dirty="0">
              <a:solidFill>
                <a:schemeClr val="dk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Database Schema: The Blueprint: </a:t>
            </a:r>
            <a:endParaRPr sz="24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We Understood the database structure (tables, relationships).</a:t>
            </a:r>
            <a:endParaRPr sz="24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Essential for efficient data navigation.</a:t>
            </a:r>
            <a:endParaRPr sz="24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000" b="0" i="0" u="none" strike="noStrike" cap="none" dirty="0">
              <a:solidFill>
                <a:schemeClr val="dk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8179922" y="7833892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6226061" y="3467100"/>
            <a:ext cx="4692305" cy="4366792"/>
          </a:xfrm>
          <a:prstGeom prst="donut">
            <a:avLst>
              <a:gd name="adj" fmla="val 16067"/>
            </a:avLst>
          </a:prstGeom>
          <a:solidFill>
            <a:srgbClr val="000000">
              <a:alpha val="1058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99" name="Google Shape;199;p8"/>
          <p:cNvSpPr txBox="1"/>
          <p:nvPr/>
        </p:nvSpPr>
        <p:spPr>
          <a:xfrm>
            <a:off x="7331144" y="5405948"/>
            <a:ext cx="248213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A1A1A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METHODOLOY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200" name="Google Shape;200;p8"/>
          <p:cNvCxnSpPr/>
          <p:nvPr/>
        </p:nvCxnSpPr>
        <p:spPr>
          <a:xfrm rot="10800000">
            <a:off x="857063" y="5636780"/>
            <a:ext cx="5308727" cy="1371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01" name="Google Shape;201;p8"/>
          <p:cNvCxnSpPr/>
          <p:nvPr/>
        </p:nvCxnSpPr>
        <p:spPr>
          <a:xfrm>
            <a:off x="10918365" y="5636780"/>
            <a:ext cx="4093035" cy="2427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02" name="Google Shape;202;p8"/>
          <p:cNvCxnSpPr/>
          <p:nvPr/>
        </p:nvCxnSpPr>
        <p:spPr>
          <a:xfrm>
            <a:off x="8659602" y="7833892"/>
            <a:ext cx="0" cy="226260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03" name="Google Shape;203;p8"/>
          <p:cNvCxnSpPr/>
          <p:nvPr/>
        </p:nvCxnSpPr>
        <p:spPr>
          <a:xfrm rot="10800000">
            <a:off x="8553778" y="1991869"/>
            <a:ext cx="4052" cy="1447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/>
          <p:nvPr/>
        </p:nvSpPr>
        <p:spPr>
          <a:xfrm>
            <a:off x="3012439" y="0"/>
            <a:ext cx="14140223" cy="1218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Demographics Analysis</a:t>
            </a:r>
            <a:endParaRPr sz="7947" dirty="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9"/>
          <p:cNvSpPr txBox="1"/>
          <p:nvPr/>
        </p:nvSpPr>
        <p:spPr>
          <a:xfrm>
            <a:off x="385945" y="2923532"/>
            <a:ext cx="6874500" cy="6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layfair Display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North America: Core Market</a:t>
            </a: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Canada &amp; USA = largest customer base.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Strong market penetration and success.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layfair Display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Europe &amp; South America: Emerging Presence</a:t>
            </a: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Growing customer base in key countries (Brazil, France, Germany, UK).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layfair Display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Global Reach: Expansion Opportunities</a:t>
            </a: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Individual customers worldwide.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Potential for growth, but consider diverse market needs.</a:t>
            </a:r>
            <a:endParaRPr sz="2400" b="1" i="0" u="none" strike="noStrike" cap="none" dirty="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endParaRPr sz="24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4800"/>
              <a:buFont typeface="Playfair Display"/>
              <a:buNone/>
            </a:pPr>
            <a:endParaRPr sz="2400" b="0" i="0" u="none" strike="noStrike" cap="none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11" name="Google Shape;21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5890" y="2199531"/>
            <a:ext cx="10394424" cy="695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 txBox="1"/>
          <p:nvPr/>
        </p:nvSpPr>
        <p:spPr>
          <a:xfrm>
            <a:off x="3473704" y="102328"/>
            <a:ext cx="15163800" cy="146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Churn Rate Analysis</a:t>
            </a:r>
            <a:endParaRPr sz="7947" dirty="0">
              <a:solidFill>
                <a:srgbClr val="1A1A1A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18" name="Google Shape;218;p10"/>
          <p:cNvSpPr/>
          <p:nvPr/>
        </p:nvSpPr>
        <p:spPr>
          <a:xfrm>
            <a:off x="818663" y="1094637"/>
            <a:ext cx="7675097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                                         </a:t>
            </a:r>
            <a:r>
              <a:rPr lang="en-US" sz="44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 Insights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Churn Rate: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40.82% attrition (2017 Q1–2020 Nov-Dec).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Customer Base Decline: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49 initial customers; 20 churned.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714132" y="4008399"/>
            <a:ext cx="7695225" cy="627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Recommendations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Retention Strategies: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Loyalty programs, coupons, satisfaction surveys.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Engagement Initiatives: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Targeted emails, promotions, campaigns.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Focus on At-Risk Customers: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Early interventions for high-risk customers.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Improve Onboarding: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Enhance customer satisfaction from the start.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Analyze Exit Reasons: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Surveys to address and resolve churn causes.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pic>
        <p:nvPicPr>
          <p:cNvPr id="220" name="Google Shape;22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4826" y="2336272"/>
            <a:ext cx="9372600" cy="68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89</TotalTime>
  <Words>1051</Words>
  <Application>Microsoft Office PowerPoint</Application>
  <PresentationFormat>Custom</PresentationFormat>
  <Paragraphs>166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Roboto</vt:lpstr>
      <vt:lpstr>Arial</vt:lpstr>
      <vt:lpstr>Gill Sans MT</vt:lpstr>
      <vt:lpstr>Times New Roman</vt:lpstr>
      <vt:lpstr>Playfair Display</vt:lpstr>
      <vt:lpstr>Roboto Mono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Windows User</cp:lastModifiedBy>
  <cp:revision>9</cp:revision>
  <dcterms:created xsi:type="dcterms:W3CDTF">2006-08-16T00:00:00Z</dcterms:created>
  <dcterms:modified xsi:type="dcterms:W3CDTF">2025-01-23T10:37:45Z</dcterms:modified>
</cp:coreProperties>
</file>