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Pacifico"/>
      <p:regular r:id="rId25"/>
    </p:embeddedFont>
    <p:embeddedFont>
      <p:font typeface="Century Schoolbook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22" Type="http://schemas.openxmlformats.org/officeDocument/2006/relationships/font" Target="fonts/Constantia-boldItalic.fntdata"/><Relationship Id="rId21" Type="http://schemas.openxmlformats.org/officeDocument/2006/relationships/font" Target="fonts/Constantia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Schoolbook-regular.fntdata"/><Relationship Id="rId25" Type="http://schemas.openxmlformats.org/officeDocument/2006/relationships/font" Target="fonts/Pacifico-regular.fntdata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onstanti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2" type="body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fml-dev.org/" TargetMode="External"/><Relationship Id="rId4" Type="http://schemas.openxmlformats.org/officeDocument/2006/relationships/hyperlink" Target="http://www.dsbaral.com.np" TargetMode="External"/><Relationship Id="rId5" Type="http://schemas.openxmlformats.org/officeDocument/2006/relationships/hyperlink" Target="https://www.gamedev.net" TargetMode="External"/><Relationship Id="rId6" Type="http://schemas.openxmlformats.org/officeDocument/2006/relationships/hyperlink" Target="https://www.youtube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913151" y="3028211"/>
            <a:ext cx="3498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05867"/>
                </a:solidFill>
                <a:latin typeface="Maven Pro"/>
                <a:ea typeface="Maven Pro"/>
                <a:cs typeface="Maven Pro"/>
                <a:sym typeface="Maven Pro"/>
              </a:rPr>
              <a:t>Bubble Trouble</a:t>
            </a:r>
            <a:endParaRPr b="1" sz="3000">
              <a:solidFill>
                <a:srgbClr val="20586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05867"/>
                </a:solidFill>
              </a:rPr>
              <a:t>The Multiplayer Game</a:t>
            </a:r>
            <a:endParaRPr b="1">
              <a:solidFill>
                <a:srgbClr val="205867"/>
              </a:solidFill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7542225" y="954725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b="1" i="1" lang="en-US" sz="30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b="1" i="1" sz="30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669175" y="3906000"/>
            <a:ext cx="38985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 game designed in C++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with the help of Simple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and Fast Multimedia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Library (SFML) 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ctr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version 2.4.2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Problem Faced And  Solutions</a:t>
            </a:r>
            <a:endParaRPr b="1" i="0" sz="4000" u="none" cap="none" strike="noStrik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1988975" y="1193375"/>
            <a:ext cx="67083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nstantia"/>
              <a:buChar char="❏"/>
            </a:pPr>
            <a:r>
              <a:rPr lang="en-US" sz="26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Flickering of graphical components.</a:t>
            </a:r>
            <a:endParaRPr sz="26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-	Due to lag in rendering the update to the new window solved using deltatime concept</a:t>
            </a:r>
            <a:endParaRPr sz="24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Problem faced in the collision between the bubble &amp; player for life reduction.</a:t>
            </a:r>
            <a:endParaRPr sz="24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-	made ball bounce back on first collision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Lag in the movement of the when played in two player mode</a:t>
            </a:r>
            <a:endParaRPr sz="24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-	Due to connection issue and slow transfer of game data solved</a:t>
            </a:r>
            <a:endParaRPr sz="24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Limitation And Further Enhancement</a:t>
            </a:r>
            <a:endParaRPr i="0" sz="37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1798025" y="1069500"/>
            <a:ext cx="7239900" cy="5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74320" lvl="0" marL="27432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Only one level due to short span of time</a:t>
            </a:r>
            <a:endParaRPr sz="26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1" marL="640080" rtl="0">
              <a:spcBef>
                <a:spcPts val="300"/>
              </a:spcBef>
              <a:spcAft>
                <a:spcPts val="0"/>
              </a:spcAft>
              <a:buClr>
                <a:srgbClr val="5E2B97"/>
              </a:buClr>
              <a:buSzPts val="2040"/>
              <a:buFont typeface="Noto Sans Symbols"/>
              <a:buChar char="●"/>
            </a:pP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Could be developed with many levels in the future.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The facility of playing with more than two players can be added up in the future </a:t>
            </a:r>
            <a:endParaRPr sz="26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1" marL="640080" rtl="0">
              <a:spcBef>
                <a:spcPts val="300"/>
              </a:spcBef>
              <a:spcAft>
                <a:spcPts val="0"/>
              </a:spcAft>
              <a:buClr>
                <a:srgbClr val="5E2B97"/>
              </a:buClr>
              <a:buSzPts val="2040"/>
              <a:buFont typeface="Noto Sans Symbols"/>
              <a:buChar char="●"/>
            </a:pP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More users can play &amp; compete in same game play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Conclusion</a:t>
            </a:r>
            <a:endParaRPr i="0" sz="4000" u="none" cap="none" strike="noStrike">
              <a:solidFill>
                <a:srgbClr val="20586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718475" y="1432075"/>
            <a:ext cx="7224000" cy="4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Implementation of the theoretical knowledge of OOP approach to building a realtime game app</a:t>
            </a:r>
            <a:endParaRPr sz="26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Development of concept and skills on Project Management with additional knowledge on graphics</a:t>
            </a:r>
            <a:endParaRPr sz="26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Sense of professionalism and advantage of working together as a team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Reference</a:t>
            </a:r>
            <a:endParaRPr b="1" i="0" sz="4000" u="none" cap="none" strike="noStrik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861675" y="1069500"/>
            <a:ext cx="67308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Books:</a:t>
            </a:r>
            <a:endParaRPr sz="22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The secrets of Object Oriented Programming in C++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2743200" rtl="0">
              <a:spcBef>
                <a:spcPts val="44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Daya Sagar Baral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Diwakar Baral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E-books:</a:t>
            </a:r>
            <a:endParaRPr sz="22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SFML Game Development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2743200" rtl="0">
              <a:spcBef>
                <a:spcPts val="44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Artur Moreira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Henric Vogelius Hansson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Jan Haller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925325" y="4805400"/>
            <a:ext cx="6699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Websites:</a:t>
            </a:r>
            <a:endParaRPr sz="24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https://www.sfml-dev.org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4"/>
              </a:rPr>
              <a:t>http://www.dsbaral.com.np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5"/>
              </a:rPr>
              <a:t>https://www.gamedev.net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2743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6"/>
              </a:rPr>
              <a:t>https://www.youtube.com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2B9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543475" y="1676400"/>
            <a:ext cx="75243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600"/>
              <a:buFont typeface="Constantia"/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Thanking You All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0" y="16775"/>
            <a:ext cx="72399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Designed and coded by:</a:t>
            </a:r>
            <a:endParaRPr sz="4800"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477250"/>
            <a:ext cx="8229600" cy="5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77469" lvl="1" marL="457200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Noto Sans Symbols"/>
              <a:buChar char="➮"/>
            </a:pPr>
            <a:r>
              <a:rPr b="1" lang="en-US" sz="36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Deepak Pandey	(073 BCT 514)</a:t>
            </a:r>
            <a:endParaRPr sz="36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77469" lvl="1" marL="457200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Noto Sans Symbols"/>
              <a:buChar char="➮"/>
            </a:pPr>
            <a:r>
              <a:rPr b="1" lang="en-US" sz="36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Ashim Sharma	(073 BCT 508)</a:t>
            </a:r>
            <a:endParaRPr sz="36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77469" lvl="1" marL="457200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onstantia"/>
              <a:buChar char="➮"/>
            </a:pPr>
            <a:r>
              <a:rPr b="1" lang="en-US" sz="36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Amit Kr. Mahato	(073 BCT 505)</a:t>
            </a:r>
            <a:endParaRPr sz="36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8067325" y="39780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b="1" i="1"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b="1" i="1"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19675" y="159125"/>
            <a:ext cx="75243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b="0" lang="en-US" sz="4200">
                <a:latin typeface="Constantia"/>
                <a:ea typeface="Constantia"/>
                <a:cs typeface="Constantia"/>
                <a:sym typeface="Constantia"/>
              </a:rPr>
              <a:t>Objectives of the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619675" y="891075"/>
            <a:ext cx="7386300" cy="5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92735" lvl="0" marL="27432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get familiarised with Object Oriented Programming approach using C++ Programming Language.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gain GUI skills in programming using SFML toolkit.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develop the user friendly interface and entertain the user.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learn to work in a group as team.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make a base for the development of the larger and complex programs working in a team in the future.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Constantia"/>
              <a:buChar char="➦"/>
            </a:pPr>
            <a:r>
              <a:rPr lang="en-US" sz="2500">
                <a:solidFill>
                  <a:srgbClr val="5E2B9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GOAL OF PROGRAM - To build a bubble trouble multiplayer game traditionally played with single player on pc.</a:t>
            </a:r>
            <a:endParaRPr sz="2500">
              <a:solidFill>
                <a:srgbClr val="5E2B97"/>
              </a:solidFill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b="1" i="1"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b="1" i="1"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 sz="4200"/>
              <a:t>Introduction</a:t>
            </a:r>
            <a:endParaRPr b="1" i="0" sz="4200" u="none" cap="none" strike="noStrik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799947" y="1644149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7350" lvl="0" marL="45720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/>
              <a:t>Bubble Trouble is a classic arcade game from original bubble trouble creator.</a:t>
            </a:r>
            <a:endParaRPr sz="2500"/>
          </a:p>
          <a:p>
            <a:pPr indent="-387350" lvl="0" marL="45720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/>
              <a:t>Cross platform program (written in C++ with SFML graphics).</a:t>
            </a:r>
            <a:endParaRPr sz="2500"/>
          </a:p>
          <a:p>
            <a:pPr indent="-387350" lvl="0" marL="45720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/>
              <a:t>Bubble Trouble was first published as an online game in 2002.</a:t>
            </a:r>
            <a:endParaRPr sz="2500"/>
          </a:p>
          <a:p>
            <a:pPr indent="-387350" lvl="0" marL="45720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/>
              <a:t>One of the most popular game at that time.</a:t>
            </a:r>
            <a:endParaRPr sz="2500"/>
          </a:p>
        </p:txBody>
      </p:sp>
      <p:sp>
        <p:nvSpPr>
          <p:cNvPr id="42" name="Shape 42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2" type="body"/>
          </p:nvPr>
        </p:nvSpPr>
        <p:spPr>
          <a:xfrm>
            <a:off x="1619675" y="1209300"/>
            <a:ext cx="75243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Game for all ages. It is challenging &amp; fun. Continue destroying all the bubbles that come - and become the Bubble Master!</a:t>
            </a:r>
            <a:endParaRPr sz="7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About This Version Of Game</a:t>
            </a:r>
            <a:endParaRPr i="0" sz="4000" u="none" cap="none" strike="noStrike">
              <a:solidFill>
                <a:srgbClr val="20586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1908175" y="2441225"/>
            <a:ext cx="3118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Gameplay Features</a:t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004900" y="2512475"/>
            <a:ext cx="69852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457200" rtl="0">
              <a:spcBef>
                <a:spcPts val="28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Play in solo and clear all the levels by destroying all the bubbles with the gun’s bullet.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Play with a friend in two player mode (via built-in WiFi connectivity).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As you destroy one large sized bubble it splits to a bubble of half  the size of previous one and after threshold size it is faded away and ultimately ... the game completes !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Compete with your friends for the highest score or in friendly mode complete the levels together and enjoy the game play.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Rules Of Game Play</a:t>
            </a:r>
            <a:endParaRPr b="1" i="0" sz="4000" u="none" cap="none" strike="noStrik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619675" y="1069500"/>
            <a:ext cx="7077600" cy="4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92735" lvl="0" marL="2743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Single Player &amp; Two Player game mode.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Ball bouncing with projectile motion within the bounded area.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Player can change the horizontal orientation by left or right key of keyboard &amp; fire the bullet with space key.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If, ball touches the body of the player, the life of the player decreases and game is over when life is empty.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92735" lvl="0" marL="27432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Score is provided according to the time consumed to destroy all the bubbles.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524000" y="-176625"/>
            <a:ext cx="8229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05867"/>
                </a:solidFill>
                <a:latin typeface="Constantia"/>
                <a:ea typeface="Constantia"/>
                <a:cs typeface="Constantia"/>
                <a:sym typeface="Constantia"/>
              </a:rPr>
              <a:t>How the program works??</a:t>
            </a:r>
            <a:endParaRPr sz="4200">
              <a:solidFill>
                <a:srgbClr val="20586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1676493" y="1177910"/>
            <a:ext cx="3272295" cy="4691824"/>
            <a:chOff x="2667000" y="1524000"/>
            <a:chExt cx="3429000" cy="4191000"/>
          </a:xfrm>
        </p:grpSpPr>
        <p:sp>
          <p:nvSpPr>
            <p:cNvPr id="65" name="Shape 65"/>
            <p:cNvSpPr/>
            <p:nvPr/>
          </p:nvSpPr>
          <p:spPr>
            <a:xfrm>
              <a:off x="2667000" y="1524000"/>
              <a:ext cx="3429000" cy="4191000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39997" ty="0" sy="39997"/>
            </a:blipFill>
            <a:ln>
              <a:noFill/>
            </a:ln>
            <a:effectLst>
              <a:outerShdw blurRad="95000" rotWithShape="0" algn="tl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200400" y="1600200"/>
              <a:ext cx="2286000" cy="51210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39997" ty="0" sy="39997"/>
            </a:blip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Main Menu</a:t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581400" y="2286000"/>
              <a:ext cx="1524000" cy="53340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39997" ty="0" sy="39997"/>
            </a:blip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Start Game</a:t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581400" y="2912808"/>
              <a:ext cx="1524000" cy="53340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39997" ty="0" sy="39997"/>
            </a:blip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Select </a:t>
              </a:r>
              <a:r>
                <a:rPr lang="en-US" sz="1800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Mode</a:t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581400" y="3556824"/>
              <a:ext cx="1524000" cy="53340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39997" ty="0" sy="39997"/>
            </a:blip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Instruction</a:t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581400" y="4859592"/>
              <a:ext cx="1524000" cy="53340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39997" ty="0" sy="39997"/>
            </a:blip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Exit</a:t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581400" y="4198380"/>
              <a:ext cx="1524000" cy="533400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tile algn="tl" flip="none" tx="0" sx="39997" ty="0" sy="39997"/>
            </a:blip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Highscore</a:t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2" name="Shape 72"/>
          <p:cNvSpPr/>
          <p:nvPr/>
        </p:nvSpPr>
        <p:spPr>
          <a:xfrm>
            <a:off x="6614652" y="1905000"/>
            <a:ext cx="12192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Game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582696" y="2438400"/>
            <a:ext cx="12954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Win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6582696" y="2971800"/>
            <a:ext cx="12954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Next Level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6553200" y="3505200"/>
            <a:ext cx="13716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Completed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6" name="Shape 76"/>
          <p:cNvCxnSpPr>
            <a:stCxn id="67" idx="3"/>
            <a:endCxn id="72" idx="1"/>
          </p:cNvCxnSpPr>
          <p:nvPr/>
        </p:nvCxnSpPr>
        <p:spPr>
          <a:xfrm flipH="1" rot="10800000">
            <a:off x="4003458" y="2095539"/>
            <a:ext cx="2611200" cy="234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" name="Shape 77"/>
          <p:cNvCxnSpPr>
            <a:stCxn id="72" idx="2"/>
            <a:endCxn id="73" idx="0"/>
          </p:cNvCxnSpPr>
          <p:nvPr/>
        </p:nvCxnSpPr>
        <p:spPr>
          <a:xfrm flipH="1" rot="-5400000">
            <a:off x="7151052" y="2359200"/>
            <a:ext cx="152400" cy="6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" name="Shape 78"/>
          <p:cNvCxnSpPr>
            <a:stCxn id="73" idx="2"/>
            <a:endCxn id="74" idx="0"/>
          </p:cNvCxnSpPr>
          <p:nvPr/>
        </p:nvCxnSpPr>
        <p:spPr>
          <a:xfrm>
            <a:off x="7230396" y="2819400"/>
            <a:ext cx="0" cy="152400"/>
          </a:xfrm>
          <a:prstGeom prst="straightConnector1">
            <a:avLst/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" name="Shape 79"/>
          <p:cNvCxnSpPr>
            <a:stCxn id="74" idx="2"/>
            <a:endCxn id="75" idx="0"/>
          </p:cNvCxnSpPr>
          <p:nvPr/>
        </p:nvCxnSpPr>
        <p:spPr>
          <a:xfrm>
            <a:off x="7230396" y="3352800"/>
            <a:ext cx="8700" cy="152400"/>
          </a:xfrm>
          <a:prstGeom prst="straightConnector1">
            <a:avLst/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" name="Shape 80"/>
          <p:cNvSpPr/>
          <p:nvPr/>
        </p:nvSpPr>
        <p:spPr>
          <a:xfrm>
            <a:off x="6477000" y="5029200"/>
            <a:ext cx="16002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Instruction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477000" y="5562600"/>
            <a:ext cx="16002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Highscore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759112" y="6172200"/>
            <a:ext cx="11430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Quit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96200" y="1219200"/>
            <a:ext cx="13716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Game Over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971504" y="2286000"/>
            <a:ext cx="11430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Score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5" name="Shape 85"/>
          <p:cNvCxnSpPr>
            <a:stCxn id="72" idx="3"/>
            <a:endCxn id="83" idx="1"/>
          </p:cNvCxnSpPr>
          <p:nvPr/>
        </p:nvCxnSpPr>
        <p:spPr>
          <a:xfrm rot="10800000">
            <a:off x="7696152" y="1409700"/>
            <a:ext cx="137700" cy="685800"/>
          </a:xfrm>
          <a:prstGeom prst="bentConnector5">
            <a:avLst>
              <a:gd fmla="val -172930" name="adj1"/>
              <a:gd fmla="val 50000" name="adj2"/>
              <a:gd fmla="val 272895" name="adj3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" name="Shape 86"/>
          <p:cNvCxnSpPr>
            <a:stCxn id="83" idx="2"/>
            <a:endCxn id="84" idx="0"/>
          </p:cNvCxnSpPr>
          <p:nvPr/>
        </p:nvCxnSpPr>
        <p:spPr>
          <a:xfrm flipH="1" rot="-5400000">
            <a:off x="8119650" y="1862550"/>
            <a:ext cx="685800" cy="161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" name="Shape 87"/>
          <p:cNvCxnSpPr>
            <a:stCxn id="71" idx="3"/>
            <a:endCxn id="81" idx="1"/>
          </p:cNvCxnSpPr>
          <p:nvPr/>
        </p:nvCxnSpPr>
        <p:spPr>
          <a:xfrm>
            <a:off x="4003458" y="4470449"/>
            <a:ext cx="2473500" cy="12828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" name="Shape 88"/>
          <p:cNvCxnSpPr>
            <a:stCxn id="68" idx="3"/>
            <a:endCxn id="89" idx="1"/>
          </p:cNvCxnSpPr>
          <p:nvPr/>
        </p:nvCxnSpPr>
        <p:spPr>
          <a:xfrm flipH="1" rot="10800000">
            <a:off x="4003458" y="3027051"/>
            <a:ext cx="1163400" cy="4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" name="Shape 90"/>
          <p:cNvCxnSpPr>
            <a:stCxn id="89" idx="0"/>
            <a:endCxn id="72" idx="0"/>
          </p:cNvCxnSpPr>
          <p:nvPr/>
        </p:nvCxnSpPr>
        <p:spPr>
          <a:xfrm rot="-5400000">
            <a:off x="6015552" y="1627908"/>
            <a:ext cx="931500" cy="1485900"/>
          </a:xfrm>
          <a:prstGeom prst="bentConnector3">
            <a:avLst>
              <a:gd fmla="val 125575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" name="Shape 91"/>
          <p:cNvCxnSpPr>
            <a:stCxn id="84" idx="2"/>
            <a:endCxn id="81" idx="3"/>
          </p:cNvCxnSpPr>
          <p:nvPr/>
        </p:nvCxnSpPr>
        <p:spPr>
          <a:xfrm rot="5400000">
            <a:off x="6767004" y="3977100"/>
            <a:ext cx="3086100" cy="465900"/>
          </a:xfrm>
          <a:prstGeom prst="bentConnector2">
            <a:avLst/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" name="Shape 92"/>
          <p:cNvCxnSpPr>
            <a:stCxn id="75" idx="3"/>
            <a:endCxn id="81" idx="3"/>
          </p:cNvCxnSpPr>
          <p:nvPr/>
        </p:nvCxnSpPr>
        <p:spPr>
          <a:xfrm>
            <a:off x="7924800" y="3695700"/>
            <a:ext cx="152400" cy="2057400"/>
          </a:xfrm>
          <a:prstGeom prst="bentConnector3">
            <a:avLst>
              <a:gd fmla="val 256250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" name="Shape 93"/>
          <p:cNvCxnSpPr/>
          <p:nvPr/>
        </p:nvCxnSpPr>
        <p:spPr>
          <a:xfrm rot="5400000">
            <a:off x="2999112" y="5829600"/>
            <a:ext cx="663000" cy="22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" name="Shape 89"/>
          <p:cNvSpPr/>
          <p:nvPr/>
        </p:nvSpPr>
        <p:spPr>
          <a:xfrm>
            <a:off x="5166852" y="2836608"/>
            <a:ext cx="1143000" cy="381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tile algn="tl" flip="none" tx="0" sx="39997" ty="0" sy="39997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Modes</a:t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4" name="Shape 94"/>
          <p:cNvCxnSpPr>
            <a:stCxn id="74" idx="1"/>
            <a:endCxn id="72" idx="1"/>
          </p:cNvCxnSpPr>
          <p:nvPr/>
        </p:nvCxnSpPr>
        <p:spPr>
          <a:xfrm flipH="1" rot="10800000">
            <a:off x="6582696" y="2095500"/>
            <a:ext cx="32100" cy="1066800"/>
          </a:xfrm>
          <a:prstGeom prst="bentConnector3">
            <a:avLst>
              <a:gd fmla="val -741822" name="adj1"/>
            </a:avLst>
          </a:prstGeom>
          <a:noFill/>
          <a:ln cap="flat" cmpd="sng" w="12700">
            <a:solidFill>
              <a:srgbClr val="A5B5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4003450" y="3724650"/>
            <a:ext cx="2473500" cy="1467600"/>
          </a:xfrm>
          <a:prstGeom prst="bentConnector3">
            <a:avLst>
              <a:gd fmla="val 626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Gaming Window Menu</a:t>
            </a:r>
            <a:endParaRPr b="1" i="0" sz="4000" u="none" cap="none" strike="noStrik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950" y="1221900"/>
            <a:ext cx="7066775" cy="44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Gaming Window</a:t>
            </a:r>
            <a:endParaRPr b="1" i="0" sz="4000" u="none" cap="none" strike="noStrik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6" y="1497377"/>
            <a:ext cx="7367449" cy="414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