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acifico" panose="020B0604020202020204" charset="0"/>
      <p:regular r:id="rId23"/>
    </p:embeddedFont>
    <p:embeddedFont>
      <p:font typeface="Century Schoolbook" panose="02040604050505020304" pitchFamily="18" charset="0"/>
      <p:regular r:id="rId24"/>
      <p:bold r:id="rId25"/>
      <p:italic r:id="rId26"/>
      <p:boldItalic r:id="rId27"/>
    </p:embeddedFont>
    <p:embeddedFont>
      <p:font typeface="Constantia" panose="02030602050306030303" pitchFamily="18" charset="0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37" d="100"/>
          <a:sy n="37" d="100"/>
        </p:scale>
        <p:origin x="15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www.gamedev.net" TargetMode="External"/><Relationship Id="rId4" Type="http://schemas.openxmlformats.org/officeDocument/2006/relationships/hyperlink" Target="http://www.dsbaral.com.n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913151" y="3028211"/>
            <a:ext cx="3498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05867"/>
                </a:solidFill>
                <a:latin typeface="Maven Pro"/>
                <a:ea typeface="Maven Pro"/>
                <a:cs typeface="Maven Pro"/>
                <a:sym typeface="Maven Pro"/>
              </a:rPr>
              <a:t>Bubble Trouble</a:t>
            </a:r>
            <a:endParaRPr sz="3000" b="1">
              <a:solidFill>
                <a:srgbClr val="20586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05867"/>
                </a:solidFill>
              </a:rPr>
              <a:t>The Multiplayer Game</a:t>
            </a:r>
            <a:endParaRPr b="1">
              <a:solidFill>
                <a:srgbClr val="205867"/>
              </a:solidFill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7542225" y="954725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3000" b="1" i="1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3000" b="1" i="1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669175" y="3906000"/>
            <a:ext cx="3898500" cy="1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 game designed in C++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with the help of Simple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and Fast Multimedia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Library (SFML) 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en-US" sz="2200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version 2.4.2</a:t>
            </a:r>
            <a:endParaRPr sz="22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Problem Faced And  Solutions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1988975" y="1193375"/>
            <a:ext cx="6708300" cy="4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nstantia"/>
              <a:buChar char="❏"/>
            </a:pPr>
            <a:r>
              <a:rPr lang="en-US" sz="2600" dirty="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Flickering of graphical components.</a:t>
            </a:r>
            <a:endParaRPr sz="2600" dirty="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Due to lag in rendering the update to the new window solved using </a:t>
            </a:r>
            <a:r>
              <a:rPr lang="en-US" sz="2400" dirty="0" err="1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deltatime</a:t>
            </a:r>
            <a:r>
              <a:rPr lang="en-US" sz="2400" dirty="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 concept</a:t>
            </a:r>
            <a:endParaRPr sz="2400" dirty="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810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nstantia"/>
              <a:buChar char="❏"/>
            </a:pPr>
            <a:r>
              <a:rPr lang="en-US" sz="2400" dirty="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Problem faced in the collision between the bubble &amp; player for life reduction.</a:t>
            </a:r>
            <a:endParaRPr sz="2400" dirty="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lang="en-US" sz="2400" dirty="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made ball bounce back on first collision</a:t>
            </a:r>
            <a:endParaRPr sz="2400" dirty="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810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nstantia"/>
              <a:buChar char="❏"/>
            </a:pPr>
            <a:r>
              <a:rPr lang="en-US" sz="2400" dirty="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Lag in the movement of the when played in two player mode</a:t>
            </a:r>
            <a:endParaRPr sz="2400" dirty="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-	Due to connection issue and slow transfer of game data solved</a:t>
            </a:r>
            <a:endParaRPr sz="2400" dirty="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Limitation And Further Enhancement</a:t>
            </a:r>
            <a:endParaRPr sz="370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798025" y="1069500"/>
            <a:ext cx="7239900" cy="5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Only one level due to short span of time</a:t>
            </a:r>
            <a:endParaRPr sz="26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74320" rtl="0">
              <a:spcBef>
                <a:spcPts val="300"/>
              </a:spcBef>
              <a:spcAft>
                <a:spcPts val="0"/>
              </a:spcAft>
              <a:buClr>
                <a:srgbClr val="5E2B97"/>
              </a:buClr>
              <a:buSzPts val="2040"/>
              <a:buFont typeface="Noto Sans Symbols"/>
              <a:buChar char="●"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Could be developed with many levels in the future.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74320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The facility of playing with more than two players can be added up in the future </a:t>
            </a:r>
            <a:endParaRPr sz="26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lvl="1" indent="-274320" rtl="0">
              <a:spcBef>
                <a:spcPts val="300"/>
              </a:spcBef>
              <a:spcAft>
                <a:spcPts val="0"/>
              </a:spcAft>
              <a:buClr>
                <a:srgbClr val="5E2B97"/>
              </a:buClr>
              <a:buSzPts val="2040"/>
              <a:buFont typeface="Noto Sans Symbols"/>
              <a:buChar char="●"/>
            </a:pPr>
            <a:r>
              <a:rPr lang="en-US" sz="24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More users can play &amp; compete in same game play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 sz="4000" i="0" u="none" strike="noStrike" cap="none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1718475" y="1432075"/>
            <a:ext cx="7224000" cy="4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7432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Implementation of the theoretical knowledge of OOP approach to building a realtime game app</a:t>
            </a:r>
            <a:endParaRPr sz="26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Development of concept and skills on Project Management with additional knowledge on graphics</a:t>
            </a:r>
            <a:endParaRPr sz="26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74320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210"/>
              <a:buFont typeface="Noto Sans Symbols"/>
              <a:buChar char="●"/>
            </a:pPr>
            <a:r>
              <a:rPr lang="en-US" sz="26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Sense of professionalism and advantage of working together as a team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Reference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861675" y="1069500"/>
            <a:ext cx="6730800" cy="3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Books:</a:t>
            </a:r>
            <a:endParaRPr sz="22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The secrets of Object Oriented Programming in C++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68300" rtl="0">
              <a:spcBef>
                <a:spcPts val="44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Daya Sagar Baral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Diwakar Baral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E-books:</a:t>
            </a:r>
            <a:endParaRPr sz="22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SFML Game Development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68300" rtl="0">
              <a:spcBef>
                <a:spcPts val="44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Artur Moreira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Henric Vogelius Hansson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❏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Jan Haller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925325" y="4805400"/>
            <a:ext cx="6699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Constantia"/>
                <a:ea typeface="Constantia"/>
                <a:cs typeface="Constantia"/>
                <a:sym typeface="Constantia"/>
              </a:rPr>
              <a:t>Websites:</a:t>
            </a:r>
            <a:endParaRPr sz="2400">
              <a:solidFill>
                <a:srgbClr val="434343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810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https://www.sfml-dev.org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810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4"/>
              </a:rPr>
              <a:t>http://www.dsbaral.com.np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810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5"/>
              </a:rPr>
              <a:t>https://www.gamedev.net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0" lvl="0" indent="-3810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400"/>
              <a:buFont typeface="Constantia"/>
              <a:buChar char="❏"/>
            </a:pPr>
            <a:r>
              <a:rPr lang="en-US" sz="2400">
                <a:solidFill>
                  <a:srgbClr val="5E2B97"/>
                </a:solidFill>
                <a:uFill>
                  <a:noFill/>
                </a:uFill>
                <a:latin typeface="Constantia"/>
                <a:ea typeface="Constantia"/>
                <a:cs typeface="Constantia"/>
                <a:sym typeface="Constantia"/>
                <a:hlinkClick r:id="rId6"/>
              </a:rPr>
              <a:t>https://www.youtube.com</a:t>
            </a:r>
            <a:endParaRPr sz="24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2B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543475" y="1676400"/>
            <a:ext cx="75243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600"/>
              <a:buFont typeface="Constantia"/>
              <a:buNone/>
            </a:pPr>
            <a:r>
              <a:rPr lang="en-US" sz="9600">
                <a:latin typeface="Comfortaa"/>
                <a:ea typeface="Comfortaa"/>
                <a:cs typeface="Comfortaa"/>
                <a:sym typeface="Comfortaa"/>
              </a:rPr>
              <a:t>Thanking You All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0" y="16775"/>
            <a:ext cx="72399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Designed and coded by:</a:t>
            </a:r>
            <a:endParaRPr sz="4800"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477250"/>
            <a:ext cx="8229600" cy="52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57200" lvl="1" indent="-77469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Noto Sans Symbols"/>
              <a:buChar char="➮"/>
            </a:pPr>
            <a:r>
              <a:rPr lang="en-US" sz="3600" b="1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Deepak Pandey	(073 BCT 514)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1" indent="-77469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Noto Sans Symbols"/>
              <a:buChar char="➮"/>
            </a:pPr>
            <a:r>
              <a:rPr lang="en-US" sz="3600" b="1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Ashim Sharma	(073 BCT 508)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1" indent="-77469" rtl="0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onstantia"/>
              <a:buChar char="➮"/>
            </a:pPr>
            <a:r>
              <a:rPr lang="en-US" sz="3600" b="1">
                <a:solidFill>
                  <a:srgbClr val="7F7F7F"/>
                </a:solidFill>
                <a:latin typeface="Constantia"/>
                <a:ea typeface="Constantia"/>
                <a:cs typeface="Constantia"/>
                <a:sym typeface="Constantia"/>
              </a:rPr>
              <a:t>Amit Kr. Mahato	(073 BCT 505)</a:t>
            </a:r>
            <a:endParaRPr sz="3600">
              <a:solidFill>
                <a:srgbClr val="7F7F7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8067325" y="39780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 b="1" i="1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 b="1" i="1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19675" y="159125"/>
            <a:ext cx="75243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en-US" sz="4200" b="0">
                <a:latin typeface="Constantia"/>
                <a:ea typeface="Constantia"/>
                <a:cs typeface="Constantia"/>
                <a:sym typeface="Constantia"/>
              </a:rPr>
              <a:t>Objectives of the 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1619675" y="891075"/>
            <a:ext cx="7386300" cy="5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274320" lvl="0" indent="-292735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get familiarised with Object Oriented Programming approach using C++ Programming Language.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gain GUI skills in programming using SFML toolkit.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develop the user friendly interface and entertain the user.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learn to work in a group as team.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➦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To make a base for the development of the larger and complex programs working in a team in the future.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Constantia"/>
              <a:buChar char="➦"/>
            </a:pPr>
            <a:r>
              <a:rPr lang="en-US" sz="2500">
                <a:solidFill>
                  <a:srgbClr val="5E2B9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GOAL OF PROGRAM - To build a bubble trouble multiplayer game traditionally played with single player on pc.</a:t>
            </a:r>
            <a:endParaRPr sz="2500">
              <a:solidFill>
                <a:srgbClr val="5E2B97"/>
              </a:solidFill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 b="1" i="1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 b="1" i="1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 sz="4200"/>
              <a:t>Introduction</a:t>
            </a:r>
            <a:endParaRPr sz="42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799947" y="1644149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457200" lvl="0" indent="-38735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 dirty="0"/>
              <a:t>Bubble Trouble is a classic arcade game from original bubble trouble creator.</a:t>
            </a:r>
            <a:endParaRPr sz="2500" dirty="0"/>
          </a:p>
          <a:p>
            <a:pPr marL="457200" lvl="0" indent="-38735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 dirty="0"/>
              <a:t>Cross platform program (written in C++ with SFML graphics).</a:t>
            </a:r>
            <a:endParaRPr sz="2500" dirty="0"/>
          </a:p>
          <a:p>
            <a:pPr marL="457200" lvl="0" indent="-387350" rtl="0">
              <a:spcBef>
                <a:spcPts val="280"/>
              </a:spcBef>
              <a:spcAft>
                <a:spcPts val="0"/>
              </a:spcAft>
              <a:buSzPts val="2500"/>
              <a:buChar char="➜"/>
            </a:pPr>
            <a:r>
              <a:rPr lang="en-US" sz="2500" dirty="0"/>
              <a:t>One of the most popular game .</a:t>
            </a:r>
            <a:endParaRPr sz="2500" dirty="0"/>
          </a:p>
        </p:txBody>
      </p:sp>
      <p:sp>
        <p:nvSpPr>
          <p:cNvPr id="42" name="Shape 42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1619675" y="1209300"/>
            <a:ext cx="75243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Game for all ages. It is challenging &amp; fun. Continue destroying all the bubbles that come - and become the Bubble Master!</a:t>
            </a:r>
            <a:endParaRPr sz="7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About This Version Of Game</a:t>
            </a:r>
            <a:endParaRPr sz="4000" i="0" u="none" strike="noStrike" cap="none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1908175" y="2441225"/>
            <a:ext cx="3118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Gameplay Features</a:t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004900" y="2512475"/>
            <a:ext cx="6985200" cy="4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68300" rtl="0">
              <a:spcBef>
                <a:spcPts val="28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 in solo and clear all the levels by destroying all the bubbles with the gun’s bullet.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 with a friend in two player mode (via built-in WiFi connectivity).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As you destroy one large sized bubble it splits to a bubble of half  the size of previous one and after threshold size it is faded away and ultimately ... the game completes !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200"/>
              <a:buFont typeface="Constantia"/>
              <a:buChar char="➭"/>
            </a:pPr>
            <a:r>
              <a:rPr lang="en-US" sz="22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Compete with your friends for the highest score or in friendly mode complete the levels together and enjoy the game play.</a:t>
            </a:r>
            <a:endParaRPr sz="22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Rules Of Game Play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619675" y="1069500"/>
            <a:ext cx="7077600" cy="4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274320" lvl="0" indent="-29273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Single Player &amp; Two Player game mode.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Ball bouncing with projectile motion within the bounded area.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Player can change the horizontal orientation by left or right key of keyboard &amp; fire the bullet with space key.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If, ball touches the body of the player, the life of the player decreases and game is over when life is empty.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lvl="0" indent="-292735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E2B97"/>
              </a:buClr>
              <a:buSzPts val="2500"/>
              <a:buFont typeface="Noto Sans Symbols"/>
              <a:buChar char="↝"/>
            </a:pPr>
            <a:r>
              <a:rPr lang="en-US" sz="2500">
                <a:solidFill>
                  <a:srgbClr val="5E2B97"/>
                </a:solidFill>
                <a:latin typeface="Constantia"/>
                <a:ea typeface="Constantia"/>
                <a:cs typeface="Constantia"/>
                <a:sym typeface="Constantia"/>
              </a:rPr>
              <a:t>Score is provided according to the time consumed to destroy all the bubbles.</a:t>
            </a:r>
            <a:endParaRPr sz="2500">
              <a:solidFill>
                <a:srgbClr val="5E2B9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524000" y="-176625"/>
            <a:ext cx="82296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05867"/>
                </a:solidFill>
                <a:latin typeface="Constantia"/>
                <a:ea typeface="Constantia"/>
                <a:cs typeface="Constantia"/>
                <a:sym typeface="Constantia"/>
              </a:rPr>
              <a:t>How the program works??</a:t>
            </a:r>
            <a:endParaRPr sz="4200">
              <a:solidFill>
                <a:srgbClr val="20586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1676493" y="1177910"/>
            <a:ext cx="3272295" cy="4691824"/>
            <a:chOff x="2667000" y="1524000"/>
            <a:chExt cx="3429000" cy="4191000"/>
          </a:xfrm>
        </p:grpSpPr>
        <p:sp>
          <p:nvSpPr>
            <p:cNvPr id="65" name="Shape 65"/>
            <p:cNvSpPr/>
            <p:nvPr/>
          </p:nvSpPr>
          <p:spPr>
            <a:xfrm>
              <a:off x="2667000" y="1524000"/>
              <a:ext cx="3429000" cy="4191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39997" sy="39997" flip="none" algn="tl"/>
            </a:blipFill>
            <a:ln>
              <a:noFill/>
            </a:ln>
            <a:effectLst>
              <a:outerShdw blurRad="95000" algn="t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200400" y="1600200"/>
              <a:ext cx="2286000" cy="5121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 Menu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581400" y="2286000"/>
              <a:ext cx="1524000" cy="5334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Start Game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581400" y="2912808"/>
              <a:ext cx="1524000" cy="5334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Select </a:t>
              </a:r>
              <a:r>
                <a:rPr lang="en-US" sz="1800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Mode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581400" y="3556824"/>
              <a:ext cx="1524000" cy="5334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Instruction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581400" y="4859592"/>
              <a:ext cx="1524000" cy="5334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Exit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581400" y="4198380"/>
              <a:ext cx="1524000" cy="533400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/>
              </a:blip>
              <a:tile tx="0" ty="0" sx="39997" sy="39997" flip="none" algn="tl"/>
            </a:blip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5000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Highscore</a:t>
              </a:r>
              <a:endParaRPr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2" name="Shape 72"/>
          <p:cNvSpPr/>
          <p:nvPr/>
        </p:nvSpPr>
        <p:spPr>
          <a:xfrm>
            <a:off x="6614652" y="1905000"/>
            <a:ext cx="12192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Game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582696" y="2438400"/>
            <a:ext cx="12954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Win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6582696" y="2971800"/>
            <a:ext cx="12954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Next Level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6553200" y="3505200"/>
            <a:ext cx="13716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Completed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6" name="Shape 76"/>
          <p:cNvCxnSpPr>
            <a:stCxn id="67" idx="3"/>
            <a:endCxn id="72" idx="1"/>
          </p:cNvCxnSpPr>
          <p:nvPr/>
        </p:nvCxnSpPr>
        <p:spPr>
          <a:xfrm rot="10800000" flipH="1">
            <a:off x="4003458" y="2095539"/>
            <a:ext cx="2611200" cy="234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7" name="Shape 77"/>
          <p:cNvCxnSpPr>
            <a:stCxn id="72" idx="2"/>
            <a:endCxn id="73" idx="0"/>
          </p:cNvCxnSpPr>
          <p:nvPr/>
        </p:nvCxnSpPr>
        <p:spPr>
          <a:xfrm rot="-5400000" flipH="1">
            <a:off x="7151052" y="2359200"/>
            <a:ext cx="152400" cy="6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8" name="Shape 78"/>
          <p:cNvCxnSpPr>
            <a:stCxn id="73" idx="2"/>
            <a:endCxn id="74" idx="0"/>
          </p:cNvCxnSpPr>
          <p:nvPr/>
        </p:nvCxnSpPr>
        <p:spPr>
          <a:xfrm>
            <a:off x="7230396" y="2819400"/>
            <a:ext cx="0" cy="152400"/>
          </a:xfrm>
          <a:prstGeom prst="straightConnector1">
            <a:avLst/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9" name="Shape 79"/>
          <p:cNvCxnSpPr>
            <a:stCxn id="74" idx="2"/>
            <a:endCxn id="75" idx="0"/>
          </p:cNvCxnSpPr>
          <p:nvPr/>
        </p:nvCxnSpPr>
        <p:spPr>
          <a:xfrm>
            <a:off x="7230396" y="3352800"/>
            <a:ext cx="8700" cy="152400"/>
          </a:xfrm>
          <a:prstGeom prst="straightConnector1">
            <a:avLst/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0" name="Shape 80"/>
          <p:cNvSpPr/>
          <p:nvPr/>
        </p:nvSpPr>
        <p:spPr>
          <a:xfrm>
            <a:off x="6477000" y="5029200"/>
            <a:ext cx="16002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Instruction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6477000" y="5562600"/>
            <a:ext cx="16002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Highscore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759112" y="6172200"/>
            <a:ext cx="11430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Quit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96200" y="1219200"/>
            <a:ext cx="13716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Game Over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971504" y="2286000"/>
            <a:ext cx="11430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Score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5" name="Shape 85"/>
          <p:cNvCxnSpPr>
            <a:stCxn id="72" idx="3"/>
            <a:endCxn id="83" idx="1"/>
          </p:cNvCxnSpPr>
          <p:nvPr/>
        </p:nvCxnSpPr>
        <p:spPr>
          <a:xfrm rot="10800000">
            <a:off x="7696152" y="1409700"/>
            <a:ext cx="137700" cy="685800"/>
          </a:xfrm>
          <a:prstGeom prst="bentConnector5">
            <a:avLst>
              <a:gd name="adj1" fmla="val -172930"/>
              <a:gd name="adj2" fmla="val 50000"/>
              <a:gd name="adj3" fmla="val 272895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6" name="Shape 86"/>
          <p:cNvCxnSpPr>
            <a:stCxn id="83" idx="2"/>
            <a:endCxn id="84" idx="0"/>
          </p:cNvCxnSpPr>
          <p:nvPr/>
        </p:nvCxnSpPr>
        <p:spPr>
          <a:xfrm rot="-5400000" flipH="1">
            <a:off x="8119650" y="1862550"/>
            <a:ext cx="685800" cy="1611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" name="Shape 87"/>
          <p:cNvCxnSpPr>
            <a:stCxn id="71" idx="3"/>
            <a:endCxn id="81" idx="1"/>
          </p:cNvCxnSpPr>
          <p:nvPr/>
        </p:nvCxnSpPr>
        <p:spPr>
          <a:xfrm>
            <a:off x="4003458" y="4470449"/>
            <a:ext cx="2473500" cy="1282800"/>
          </a:xfrm>
          <a:prstGeom prst="bentConnector3">
            <a:avLst>
              <a:gd name="adj1" fmla="val 50001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" name="Shape 88"/>
          <p:cNvCxnSpPr>
            <a:stCxn id="68" idx="3"/>
            <a:endCxn id="89" idx="1"/>
          </p:cNvCxnSpPr>
          <p:nvPr/>
        </p:nvCxnSpPr>
        <p:spPr>
          <a:xfrm rot="10800000" flipH="1">
            <a:off x="4003458" y="3027051"/>
            <a:ext cx="1163400" cy="4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" name="Shape 90"/>
          <p:cNvCxnSpPr>
            <a:stCxn id="89" idx="0"/>
            <a:endCxn id="72" idx="0"/>
          </p:cNvCxnSpPr>
          <p:nvPr/>
        </p:nvCxnSpPr>
        <p:spPr>
          <a:xfrm rot="-5400000">
            <a:off x="6015552" y="1627908"/>
            <a:ext cx="931500" cy="1485900"/>
          </a:xfrm>
          <a:prstGeom prst="bentConnector3">
            <a:avLst>
              <a:gd name="adj1" fmla="val 125575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" name="Shape 91"/>
          <p:cNvCxnSpPr>
            <a:stCxn id="84" idx="2"/>
            <a:endCxn id="81" idx="3"/>
          </p:cNvCxnSpPr>
          <p:nvPr/>
        </p:nvCxnSpPr>
        <p:spPr>
          <a:xfrm rot="5400000">
            <a:off x="6767004" y="3977100"/>
            <a:ext cx="3086100" cy="465900"/>
          </a:xfrm>
          <a:prstGeom prst="bentConnector2">
            <a:avLst/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2" name="Shape 92"/>
          <p:cNvCxnSpPr>
            <a:stCxn id="75" idx="3"/>
            <a:endCxn id="81" idx="3"/>
          </p:cNvCxnSpPr>
          <p:nvPr/>
        </p:nvCxnSpPr>
        <p:spPr>
          <a:xfrm>
            <a:off x="7924800" y="3695700"/>
            <a:ext cx="152400" cy="2057400"/>
          </a:xfrm>
          <a:prstGeom prst="bentConnector3">
            <a:avLst>
              <a:gd name="adj1" fmla="val 25625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Shape 93"/>
          <p:cNvCxnSpPr/>
          <p:nvPr/>
        </p:nvCxnSpPr>
        <p:spPr>
          <a:xfrm rot="5400000">
            <a:off x="2999112" y="5829600"/>
            <a:ext cx="663000" cy="22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9" name="Shape 89"/>
          <p:cNvSpPr/>
          <p:nvPr/>
        </p:nvSpPr>
        <p:spPr>
          <a:xfrm>
            <a:off x="5166852" y="2836608"/>
            <a:ext cx="1143000" cy="381000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tile tx="0" ty="0" sx="39997" sy="39997" flip="none" algn="tl"/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95000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Modes</a:t>
            </a:r>
            <a:endParaRPr sz="1800" b="0" i="0" u="none" strike="noStrike" cap="non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4" name="Shape 94"/>
          <p:cNvCxnSpPr>
            <a:stCxn id="74" idx="1"/>
            <a:endCxn id="72" idx="1"/>
          </p:cNvCxnSpPr>
          <p:nvPr/>
        </p:nvCxnSpPr>
        <p:spPr>
          <a:xfrm rot="10800000" flipH="1">
            <a:off x="6582696" y="2095500"/>
            <a:ext cx="32100" cy="1066800"/>
          </a:xfrm>
          <a:prstGeom prst="bentConnector3">
            <a:avLst>
              <a:gd name="adj1" fmla="val -741822"/>
            </a:avLst>
          </a:prstGeom>
          <a:noFill/>
          <a:ln w="12700" cap="flat" cmpd="sng">
            <a:solidFill>
              <a:srgbClr val="A5B5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4003450" y="3724650"/>
            <a:ext cx="2473500" cy="1467600"/>
          </a:xfrm>
          <a:prstGeom prst="bentConnector3">
            <a:avLst>
              <a:gd name="adj1" fmla="val 626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Gaming Window Menu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98" y="1598167"/>
            <a:ext cx="7107052" cy="366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</a:pPr>
            <a:r>
              <a:rPr lang="en-US"/>
              <a:t>Gaming Window</a:t>
            </a:r>
            <a:endParaRPr sz="4000" b="1" i="0" u="none" strike="noStrike" cap="none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38700" y="5791950"/>
            <a:ext cx="891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B </a:t>
            </a:r>
            <a:r>
              <a:rPr lang="en-US" sz="2400">
                <a:solidFill>
                  <a:srgbClr val="FF0000"/>
                </a:solidFill>
                <a:latin typeface="Pacifico"/>
                <a:ea typeface="Pacifico"/>
                <a:cs typeface="Pacifico"/>
                <a:sym typeface="Pacifico"/>
              </a:rPr>
              <a:t>T</a:t>
            </a:r>
            <a:endParaRPr sz="2400">
              <a:solidFill>
                <a:srgbClr val="FF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76" y="1497377"/>
            <a:ext cx="7367449" cy="414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577</Words>
  <Application>Microsoft Office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Maven Pro</vt:lpstr>
      <vt:lpstr>Calibri</vt:lpstr>
      <vt:lpstr>Noto Sans Symbols</vt:lpstr>
      <vt:lpstr>Pacifico</vt:lpstr>
      <vt:lpstr>Century Schoolbook</vt:lpstr>
      <vt:lpstr>Arial</vt:lpstr>
      <vt:lpstr>Constantia</vt:lpstr>
      <vt:lpstr>Comfortaa</vt:lpstr>
      <vt:lpstr>Office Theme</vt:lpstr>
      <vt:lpstr>PowerPoint Presentation</vt:lpstr>
      <vt:lpstr>Designed and coded by:</vt:lpstr>
      <vt:lpstr>Objectives of the Project </vt:lpstr>
      <vt:lpstr>Introduction</vt:lpstr>
      <vt:lpstr>About This Version Of Game</vt:lpstr>
      <vt:lpstr>Rules Of Game Play</vt:lpstr>
      <vt:lpstr>PowerPoint Presentation</vt:lpstr>
      <vt:lpstr>Gaming Window Menu</vt:lpstr>
      <vt:lpstr>Gaming Window</vt:lpstr>
      <vt:lpstr>Problem Faced And  Solutions</vt:lpstr>
      <vt:lpstr>Limitation And Further Enhancement</vt:lpstr>
      <vt:lpstr>Conclusion</vt:lpstr>
      <vt:lpstr>Reference</vt:lpstr>
      <vt:lpstr>Thanking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Amit Mahato</cp:lastModifiedBy>
  <cp:revision>2</cp:revision>
  <dcterms:modified xsi:type="dcterms:W3CDTF">2018-02-27T06:03:59Z</dcterms:modified>
</cp:coreProperties>
</file>