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Arial Bold" charset="1" panose="020B0802020202020204"/>
      <p:regular r:id="rId23"/>
    </p:embeddedFont>
    <p:embeddedFont>
      <p:font typeface="Calibri (MS)" charset="1" panose="020F0502020204030204"/>
      <p:regular r:id="rId24"/>
    </p:embeddedFont>
    <p:embeddedFont>
      <p:font typeface="ITC Franklin Gothic LT" charset="1" panose="020B0504030503020204"/>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github.com/Amitmali72/Recipe-Preparation-Agent-IBM" TargetMode="External" Type="http://schemas.openxmlformats.org/officeDocument/2006/relationships/hyperlink"/></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669801" y="4628646"/>
            <a:ext cx="16948398" cy="5007224"/>
            <a:chOff x="0" y="0"/>
            <a:chExt cx="22597864" cy="6676298"/>
          </a:xfrm>
        </p:grpSpPr>
        <p:sp>
          <p:nvSpPr>
            <p:cNvPr name="Freeform 11" id="11"/>
            <p:cNvSpPr/>
            <p:nvPr/>
          </p:nvSpPr>
          <p:spPr>
            <a:xfrm flipH="false" flipV="false" rot="0">
              <a:off x="0" y="0"/>
              <a:ext cx="22597872" cy="6676263"/>
            </a:xfrm>
            <a:custGeom>
              <a:avLst/>
              <a:gdLst/>
              <a:ahLst/>
              <a:cxnLst/>
              <a:rect r="r" b="b" t="t" l="l"/>
              <a:pathLst>
                <a:path h="6676263" w="22597872">
                  <a:moveTo>
                    <a:pt x="0" y="0"/>
                  </a:moveTo>
                  <a:lnTo>
                    <a:pt x="22597872" y="0"/>
                  </a:lnTo>
                  <a:lnTo>
                    <a:pt x="22597872" y="6676263"/>
                  </a:lnTo>
                  <a:lnTo>
                    <a:pt x="0" y="6676263"/>
                  </a:lnTo>
                  <a:close/>
                </a:path>
              </a:pathLst>
            </a:custGeom>
            <a:solidFill>
              <a:srgbClr val="465359"/>
            </a:solidFill>
          </p:spPr>
        </p:sp>
      </p:grpSp>
      <p:grpSp>
        <p:nvGrpSpPr>
          <p:cNvPr name="Group 12" id="12"/>
          <p:cNvGrpSpPr/>
          <p:nvPr/>
        </p:nvGrpSpPr>
        <p:grpSpPr>
          <a:xfrm rot="0">
            <a:off x="2038662" y="2732452"/>
            <a:ext cx="13716000" cy="1466667"/>
            <a:chOff x="0" y="0"/>
            <a:chExt cx="18288000" cy="1955556"/>
          </a:xfrm>
        </p:grpSpPr>
        <p:sp>
          <p:nvSpPr>
            <p:cNvPr name="Freeform 13" id="13"/>
            <p:cNvSpPr/>
            <p:nvPr/>
          </p:nvSpPr>
          <p:spPr>
            <a:xfrm flipH="false" flipV="false" rot="0">
              <a:off x="0" y="0"/>
              <a:ext cx="18288000" cy="1955556"/>
            </a:xfrm>
            <a:custGeom>
              <a:avLst/>
              <a:gdLst/>
              <a:ahLst/>
              <a:cxnLst/>
              <a:rect r="r" b="b" t="t" l="l"/>
              <a:pathLst>
                <a:path h="1955556" w="18288000">
                  <a:moveTo>
                    <a:pt x="0" y="0"/>
                  </a:moveTo>
                  <a:lnTo>
                    <a:pt x="18288000" y="0"/>
                  </a:lnTo>
                  <a:lnTo>
                    <a:pt x="18288000" y="1955556"/>
                  </a:lnTo>
                  <a:lnTo>
                    <a:pt x="0" y="1955556"/>
                  </a:lnTo>
                  <a:close/>
                </a:path>
              </a:pathLst>
            </a:custGeom>
            <a:solidFill>
              <a:srgbClr val="000000">
                <a:alpha val="0"/>
              </a:srgbClr>
            </a:solidFill>
          </p:spPr>
        </p:sp>
        <p:sp>
          <p:nvSpPr>
            <p:cNvPr name="TextBox 14" id="14"/>
            <p:cNvSpPr txBox="true"/>
            <p:nvPr/>
          </p:nvSpPr>
          <p:spPr>
            <a:xfrm>
              <a:off x="0" y="-104775"/>
              <a:ext cx="18288000" cy="2060331"/>
            </a:xfrm>
            <a:prstGeom prst="rect">
              <a:avLst/>
            </a:prstGeom>
          </p:spPr>
          <p:txBody>
            <a:bodyPr anchor="b" rtlCol="false" tIns="0" lIns="0" bIns="0" rIns="0"/>
            <a:lstStyle/>
            <a:p>
              <a:pPr algn="ctr">
                <a:lnSpc>
                  <a:spcPts val="6480"/>
                </a:lnSpc>
              </a:pPr>
              <a:r>
                <a:rPr lang="en-US" sz="5400" b="true">
                  <a:solidFill>
                    <a:srgbClr val="1CADE4"/>
                  </a:solidFill>
                  <a:latin typeface="Arial Bold"/>
                  <a:ea typeface="Arial Bold"/>
                  <a:cs typeface="Arial Bold"/>
                  <a:sym typeface="Arial Bold"/>
                </a:rPr>
                <a:t>Recipe Preparation Agent</a:t>
              </a:r>
            </a:p>
          </p:txBody>
        </p:sp>
      </p:grpSp>
      <p:sp>
        <p:nvSpPr>
          <p:cNvPr name="TextBox 15" id="15"/>
          <p:cNvSpPr txBox="true"/>
          <p:nvPr/>
        </p:nvSpPr>
        <p:spPr>
          <a:xfrm rot="0">
            <a:off x="-403233" y="1501952"/>
            <a:ext cx="18907092" cy="880972"/>
          </a:xfrm>
          <a:prstGeom prst="rect">
            <a:avLst/>
          </a:prstGeom>
        </p:spPr>
        <p:txBody>
          <a:bodyPr anchor="t" rtlCol="false" tIns="0" lIns="0" bIns="0" rIns="0">
            <a:spAutoFit/>
          </a:bodyPr>
          <a:lstStyle/>
          <a:p>
            <a:pPr algn="ctr">
              <a:lnSpc>
                <a:spcPts val="5759"/>
              </a:lnSpc>
            </a:pPr>
            <a:r>
              <a:rPr lang="en-US" sz="4800" b="true">
                <a:solidFill>
                  <a:srgbClr val="1482AC"/>
                </a:solidFill>
                <a:latin typeface="Arial Bold"/>
                <a:ea typeface="Arial Bold"/>
                <a:cs typeface="Arial Bold"/>
                <a:sym typeface="Arial Bold"/>
              </a:rPr>
              <a:t>CAPSTONE PROJECT</a:t>
            </a:r>
          </a:p>
        </p:txBody>
      </p:sp>
      <p:sp>
        <p:nvSpPr>
          <p:cNvPr name="TextBox 16" id="16"/>
          <p:cNvSpPr txBox="true"/>
          <p:nvPr/>
        </p:nvSpPr>
        <p:spPr>
          <a:xfrm rot="0">
            <a:off x="4224659" y="6774335"/>
            <a:ext cx="12330469" cy="2457997"/>
          </a:xfrm>
          <a:prstGeom prst="rect">
            <a:avLst/>
          </a:prstGeom>
        </p:spPr>
        <p:txBody>
          <a:bodyPr anchor="t" rtlCol="false" tIns="0" lIns="0" bIns="0" rIns="0">
            <a:spAutoFit/>
          </a:bodyPr>
          <a:lstStyle/>
          <a:p>
            <a:pPr algn="l">
              <a:lnSpc>
                <a:spcPts val="3765"/>
              </a:lnSpc>
            </a:pPr>
            <a:r>
              <a:rPr lang="en-US" sz="3138" b="true">
                <a:solidFill>
                  <a:srgbClr val="1482AC"/>
                </a:solidFill>
                <a:latin typeface="Arial Bold"/>
                <a:ea typeface="Arial Bold"/>
                <a:cs typeface="Arial Bold"/>
                <a:sym typeface="Arial Bold"/>
              </a:rPr>
              <a:t>Presented By: </a:t>
            </a:r>
          </a:p>
          <a:p>
            <a:pPr algn="l">
              <a:lnSpc>
                <a:spcPts val="3765"/>
              </a:lnSpc>
            </a:pPr>
            <a:r>
              <a:rPr lang="en-US" sz="3138" b="true">
                <a:solidFill>
                  <a:srgbClr val="1482AC"/>
                </a:solidFill>
                <a:latin typeface="Arial Bold"/>
                <a:ea typeface="Arial Bold"/>
                <a:cs typeface="Arial Bold"/>
                <a:sym typeface="Arial Bold"/>
              </a:rPr>
              <a:t>Student name : Amit Ramchandra Mali</a:t>
            </a:r>
          </a:p>
          <a:p>
            <a:pPr algn="l">
              <a:lnSpc>
                <a:spcPts val="3765"/>
              </a:lnSpc>
            </a:pPr>
            <a:r>
              <a:rPr lang="en-US" sz="3138" b="true">
                <a:solidFill>
                  <a:srgbClr val="1482AC"/>
                </a:solidFill>
                <a:latin typeface="Arial Bold"/>
                <a:ea typeface="Arial Bold"/>
                <a:cs typeface="Arial Bold"/>
                <a:sym typeface="Arial Bold"/>
              </a:rPr>
              <a:t>College Name &amp; Department : MIT Academy Of Engineering, Electronics &amp; Telecommunication</a:t>
            </a:r>
          </a:p>
          <a:p>
            <a:pPr algn="l">
              <a:lnSpc>
                <a:spcPts val="3765"/>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Results</a:t>
              </a:r>
            </a:p>
          </p:txBody>
        </p:sp>
      </p:grpSp>
      <p:sp>
        <p:nvSpPr>
          <p:cNvPr name="Freeform 13" id="13"/>
          <p:cNvSpPr/>
          <p:nvPr/>
        </p:nvSpPr>
        <p:spPr>
          <a:xfrm flipH="false" flipV="false" rot="0">
            <a:off x="871788" y="2077278"/>
            <a:ext cx="16200607" cy="7108017"/>
          </a:xfrm>
          <a:custGeom>
            <a:avLst/>
            <a:gdLst/>
            <a:ahLst/>
            <a:cxnLst/>
            <a:rect r="r" b="b" t="t" l="l"/>
            <a:pathLst>
              <a:path h="7108017" w="16200607">
                <a:moveTo>
                  <a:pt x="0" y="0"/>
                </a:moveTo>
                <a:lnTo>
                  <a:pt x="16200607" y="0"/>
                </a:lnTo>
                <a:lnTo>
                  <a:pt x="16200607" y="7108017"/>
                </a:lnTo>
                <a:lnTo>
                  <a:pt x="0" y="7108017"/>
                </a:lnTo>
                <a:lnTo>
                  <a:pt x="0" y="0"/>
                </a:lnTo>
                <a:close/>
              </a:path>
            </a:pathLst>
          </a:custGeom>
          <a:blipFill>
            <a:blip r:embed="rId3"/>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Results</a:t>
              </a:r>
            </a:p>
          </p:txBody>
        </p:sp>
      </p:grpSp>
      <p:sp>
        <p:nvSpPr>
          <p:cNvPr name="Freeform 13" id="13"/>
          <p:cNvSpPr/>
          <p:nvPr/>
        </p:nvSpPr>
        <p:spPr>
          <a:xfrm flipH="false" flipV="false" rot="0">
            <a:off x="2138257" y="2662465"/>
            <a:ext cx="14433601" cy="6874003"/>
          </a:xfrm>
          <a:custGeom>
            <a:avLst/>
            <a:gdLst/>
            <a:ahLst/>
            <a:cxnLst/>
            <a:rect r="r" b="b" t="t" l="l"/>
            <a:pathLst>
              <a:path h="6874003" w="14433601">
                <a:moveTo>
                  <a:pt x="0" y="0"/>
                </a:moveTo>
                <a:lnTo>
                  <a:pt x="14433601" y="0"/>
                </a:lnTo>
                <a:lnTo>
                  <a:pt x="14433601" y="6874003"/>
                </a:lnTo>
                <a:lnTo>
                  <a:pt x="0" y="6874003"/>
                </a:lnTo>
                <a:lnTo>
                  <a:pt x="0" y="0"/>
                </a:lnTo>
                <a:close/>
              </a:path>
            </a:pathLst>
          </a:custGeom>
          <a:blipFill>
            <a:blip r:embed="rId3"/>
            <a:stretch>
              <a:fillRect l="0" t="0" r="0" b="0"/>
            </a:stretch>
          </a:blipFill>
        </p:spPr>
      </p:sp>
      <p:sp>
        <p:nvSpPr>
          <p:cNvPr name="TextBox 14" id="14"/>
          <p:cNvSpPr txBox="true"/>
          <p:nvPr/>
        </p:nvSpPr>
        <p:spPr>
          <a:xfrm rot="0">
            <a:off x="2584150" y="1762953"/>
            <a:ext cx="5722698" cy="779115"/>
          </a:xfrm>
          <a:prstGeom prst="rect">
            <a:avLst/>
          </a:prstGeom>
        </p:spPr>
        <p:txBody>
          <a:bodyPr anchor="t" rtlCol="false" tIns="0" lIns="0" bIns="0" rIns="0">
            <a:spAutoFit/>
          </a:bodyPr>
          <a:lstStyle/>
          <a:p>
            <a:pPr algn="l">
              <a:lnSpc>
                <a:spcPts val="5040"/>
              </a:lnSpc>
            </a:pPr>
            <a:r>
              <a:rPr lang="en-US" sz="4200">
                <a:solidFill>
                  <a:srgbClr val="2683C6"/>
                </a:solidFill>
                <a:latin typeface="Calibri (MS)"/>
                <a:ea typeface="Calibri (MS)"/>
                <a:cs typeface="Calibri (MS)"/>
                <a:sym typeface="Calibri (MS)"/>
              </a:rPr>
              <a:t>Deployed AI Agent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Conclusion</a:t>
              </a:r>
            </a:p>
          </p:txBody>
        </p:sp>
      </p:grpSp>
      <p:grpSp>
        <p:nvGrpSpPr>
          <p:cNvPr name="Group 13" id="13"/>
          <p:cNvGrpSpPr/>
          <p:nvPr/>
        </p:nvGrpSpPr>
        <p:grpSpPr>
          <a:xfrm rot="0">
            <a:off x="534137" y="1848678"/>
            <a:ext cx="16544422" cy="7009986"/>
            <a:chOff x="0" y="0"/>
            <a:chExt cx="22059230" cy="9346648"/>
          </a:xfrm>
        </p:grpSpPr>
        <p:sp>
          <p:nvSpPr>
            <p:cNvPr name="Freeform 14" id="14"/>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5" id="15"/>
            <p:cNvSpPr txBox="true"/>
            <p:nvPr/>
          </p:nvSpPr>
          <p:spPr>
            <a:xfrm>
              <a:off x="0" y="-133350"/>
              <a:ext cx="22059230" cy="9479998"/>
            </a:xfrm>
            <a:prstGeom prst="rect">
              <a:avLst/>
            </a:prstGeom>
          </p:spPr>
          <p:txBody>
            <a:bodyPr anchor="ctr" rtlCol="false" tIns="0" lIns="0" bIns="0" rIns="0"/>
            <a:lstStyle/>
            <a:p>
              <a:pPr algn="l" marL="760095" indent="-380048" lvl="1">
                <a:lnSpc>
                  <a:spcPts val="5544"/>
                </a:lnSpc>
                <a:buFont typeface="Arial"/>
                <a:buChar char="•"/>
              </a:pPr>
              <a:r>
                <a:rPr lang="en-US" sz="4200">
                  <a:solidFill>
                    <a:srgbClr val="404040"/>
                  </a:solidFill>
                  <a:latin typeface="Calibri (MS)"/>
                  <a:ea typeface="Calibri (MS)"/>
                  <a:cs typeface="Calibri (MS)"/>
                  <a:sym typeface="Calibri (MS)"/>
                </a:rPr>
                <a:t>The agent helps users cook smart meals by suggesting recipes based on available ingredients.</a:t>
              </a:r>
            </a:p>
            <a:p>
              <a:pPr algn="l" marL="760095" indent="-380048" lvl="1">
                <a:lnSpc>
                  <a:spcPts val="5544"/>
                </a:lnSpc>
                <a:buFont typeface="Arial"/>
                <a:buChar char="•"/>
              </a:pPr>
              <a:r>
                <a:rPr lang="en-US" sz="4200">
                  <a:solidFill>
                    <a:srgbClr val="404040"/>
                  </a:solidFill>
                  <a:latin typeface="Calibri (MS)"/>
                  <a:ea typeface="Calibri (MS)"/>
                  <a:cs typeface="Calibri (MS)"/>
                  <a:sym typeface="Calibri (MS)"/>
                </a:rPr>
                <a:t>It saves time, reduces food waste, and promotes healthier eating through AI-driven personalization.</a:t>
              </a:r>
            </a:p>
            <a:p>
              <a:pPr algn="l" marL="760095" indent="-380048" lvl="1">
                <a:lnSpc>
                  <a:spcPts val="5544"/>
                </a:lnSpc>
                <a:buFont typeface="Arial"/>
                <a:buChar char="•"/>
              </a:pPr>
              <a:r>
                <a:rPr lang="en-US" sz="4200">
                  <a:solidFill>
                    <a:srgbClr val="404040"/>
                  </a:solidFill>
                  <a:latin typeface="Calibri (MS)"/>
                  <a:ea typeface="Calibri (MS)"/>
                  <a:cs typeface="Calibri (MS)"/>
                  <a:sym typeface="Calibri (MS)"/>
                </a:rPr>
                <a:t> Recipe Preparation Agent enhances everyday cooking experiences by offering substitutions, step-by-step guidance, and dietary customization in a conversational, user-friendly way.</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714878" y="2062432"/>
            <a:ext cx="16544422" cy="7009986"/>
            <a:chOff x="0" y="0"/>
            <a:chExt cx="22059230" cy="9346648"/>
          </a:xfrm>
        </p:grpSpPr>
        <p:sp>
          <p:nvSpPr>
            <p:cNvPr name="Freeform 11" id="11"/>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2" id="12"/>
            <p:cNvSpPr txBox="true"/>
            <p:nvPr/>
          </p:nvSpPr>
          <p:spPr>
            <a:xfrm>
              <a:off x="0" y="-133350"/>
              <a:ext cx="22059230" cy="9479998"/>
            </a:xfrm>
            <a:prstGeom prst="rect">
              <a:avLst/>
            </a:prstGeom>
          </p:spPr>
          <p:txBody>
            <a:bodyPr anchor="ctr" rtlCol="false" tIns="0" lIns="0" bIns="0" rIns="0"/>
            <a:lstStyle/>
            <a:p>
              <a:pPr algn="l" marL="760095" indent="-380048" lvl="1">
                <a:lnSpc>
                  <a:spcPts val="5544"/>
                </a:lnSpc>
                <a:buFont typeface="Arial"/>
                <a:buChar char="•"/>
              </a:pPr>
              <a:r>
                <a:rPr lang="en-US" sz="4200">
                  <a:solidFill>
                    <a:srgbClr val="404040"/>
                  </a:solidFill>
                  <a:latin typeface="Calibri (MS)"/>
                  <a:ea typeface="Calibri (MS)"/>
                  <a:cs typeface="Calibri (MS)"/>
                  <a:sym typeface="Calibri (MS)"/>
                </a:rPr>
                <a:t>Vo</a:t>
              </a:r>
              <a:r>
                <a:rPr lang="en-US" sz="4200">
                  <a:solidFill>
                    <a:srgbClr val="404040"/>
                  </a:solidFill>
                  <a:latin typeface="Calibri (MS)"/>
                  <a:ea typeface="Calibri (MS)"/>
                  <a:cs typeface="Calibri (MS)"/>
                  <a:sym typeface="Calibri (MS)"/>
                </a:rPr>
                <a:t>ice Integration for Smart Assistants</a:t>
              </a:r>
            </a:p>
            <a:p>
              <a:pPr algn="l" marL="760095" indent="-380048" lvl="1">
                <a:lnSpc>
                  <a:spcPts val="5544"/>
                </a:lnSpc>
                <a:buFont typeface="Arial"/>
                <a:buChar char="•"/>
              </a:pPr>
              <a:r>
                <a:rPr lang="en-US" sz="4200">
                  <a:solidFill>
                    <a:srgbClr val="404040"/>
                  </a:solidFill>
                  <a:latin typeface="Calibri (MS)"/>
                  <a:ea typeface="Calibri (MS)"/>
                  <a:cs typeface="Calibri (MS)"/>
                  <a:sym typeface="Calibri (MS)"/>
                </a:rPr>
                <a:t>Multilingual Support with Regional Recipes</a:t>
              </a:r>
            </a:p>
            <a:p>
              <a:pPr algn="l" marL="760095" indent="-380048" lvl="1">
                <a:lnSpc>
                  <a:spcPts val="5544"/>
                </a:lnSpc>
                <a:buFont typeface="Arial"/>
                <a:buChar char="•"/>
              </a:pPr>
              <a:r>
                <a:rPr lang="en-US" sz="4200">
                  <a:solidFill>
                    <a:srgbClr val="404040"/>
                  </a:solidFill>
                  <a:latin typeface="Calibri (MS)"/>
                  <a:ea typeface="Calibri (MS)"/>
                  <a:cs typeface="Calibri (MS)"/>
                  <a:sym typeface="Calibri (MS)"/>
                </a:rPr>
                <a:t>Image Input (Multimodal AI)</a:t>
              </a:r>
            </a:p>
            <a:p>
              <a:pPr algn="l" marL="760095" indent="-380048" lvl="1">
                <a:lnSpc>
                  <a:spcPts val="5544"/>
                </a:lnSpc>
                <a:buFont typeface="Arial"/>
                <a:buChar char="•"/>
              </a:pPr>
              <a:r>
                <a:rPr lang="en-US" sz="4200">
                  <a:solidFill>
                    <a:srgbClr val="404040"/>
                  </a:solidFill>
                  <a:latin typeface="Calibri (MS)"/>
                  <a:ea typeface="Calibri (MS)"/>
                  <a:cs typeface="Calibri (MS)"/>
                  <a:sym typeface="Calibri (MS)"/>
                </a:rPr>
                <a:t>Health-Aware Personalized Meal Plans</a:t>
              </a:r>
            </a:p>
            <a:p>
              <a:pPr algn="l" marL="760095" indent="-380048" lvl="1">
                <a:lnSpc>
                  <a:spcPts val="5544"/>
                </a:lnSpc>
                <a:buFont typeface="Arial"/>
                <a:buChar char="•"/>
              </a:pPr>
              <a:r>
                <a:rPr lang="en-US" sz="4200">
                  <a:solidFill>
                    <a:srgbClr val="404040"/>
                  </a:solidFill>
                  <a:latin typeface="Calibri (MS)"/>
                  <a:ea typeface="Calibri (MS)"/>
                  <a:cs typeface="Calibri (MS)"/>
                  <a:sym typeface="Calibri (MS)"/>
                </a:rPr>
                <a:t>Grocery List &amp; Inventory Tracker</a:t>
              </a:r>
            </a:p>
            <a:p>
              <a:pPr algn="l">
                <a:lnSpc>
                  <a:spcPts val="5544"/>
                </a:lnSpc>
              </a:pPr>
            </a:p>
          </p:txBody>
        </p:sp>
      </p:grpSp>
      <p:grpSp>
        <p:nvGrpSpPr>
          <p:cNvPr name="Group 13" id="13"/>
          <p:cNvGrpSpPr/>
          <p:nvPr/>
        </p:nvGrpSpPr>
        <p:grpSpPr>
          <a:xfrm rot="0">
            <a:off x="803505" y="1266988"/>
            <a:ext cx="16544424" cy="795444"/>
            <a:chOff x="0" y="0"/>
            <a:chExt cx="22059232" cy="1060592"/>
          </a:xfrm>
        </p:grpSpPr>
        <p:sp>
          <p:nvSpPr>
            <p:cNvPr name="Freeform 14" id="14"/>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5" id="15"/>
            <p:cNvSpPr txBox="true"/>
            <p:nvPr/>
          </p:nvSpPr>
          <p:spPr>
            <a:xfrm>
              <a:off x="0" y="9525"/>
              <a:ext cx="22059232" cy="1051067"/>
            </a:xfrm>
            <a:prstGeom prst="rect">
              <a:avLst/>
            </a:prstGeom>
          </p:spPr>
          <p:txBody>
            <a:bodyPr anchor="b" rtlCol="false" tIns="0" lIns="0" bIns="0" rIns="0"/>
            <a:lstStyle/>
            <a:p>
              <a:pPr algn="l">
                <a:lnSpc>
                  <a:spcPts val="4752"/>
                </a:lnSpc>
              </a:pPr>
              <a:r>
                <a:rPr lang="en-US" sz="4950" b="true">
                  <a:solidFill>
                    <a:srgbClr val="1CADE4"/>
                  </a:solidFill>
                  <a:latin typeface="Arial Bold"/>
                  <a:ea typeface="Arial Bold"/>
                  <a:cs typeface="Arial Bold"/>
                  <a:sym typeface="Arial Bold"/>
                </a:rPr>
                <a:t>Future scope</a:t>
              </a: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IBM Certifications</a:t>
              </a:r>
            </a:p>
          </p:txBody>
        </p:sp>
      </p:grpSp>
      <p:grpSp>
        <p:nvGrpSpPr>
          <p:cNvPr name="Group 13" id="13"/>
          <p:cNvGrpSpPr/>
          <p:nvPr/>
        </p:nvGrpSpPr>
        <p:grpSpPr>
          <a:xfrm rot="0">
            <a:off x="871788" y="828295"/>
            <a:ext cx="9963041" cy="3181804"/>
            <a:chOff x="0" y="0"/>
            <a:chExt cx="29266739" cy="9346648"/>
          </a:xfrm>
        </p:grpSpPr>
        <p:sp>
          <p:nvSpPr>
            <p:cNvPr name="Freeform 14" id="14"/>
            <p:cNvSpPr/>
            <p:nvPr/>
          </p:nvSpPr>
          <p:spPr>
            <a:xfrm flipH="false" flipV="false" rot="0">
              <a:off x="0" y="0"/>
              <a:ext cx="29266738" cy="9346648"/>
            </a:xfrm>
            <a:custGeom>
              <a:avLst/>
              <a:gdLst/>
              <a:ahLst/>
              <a:cxnLst/>
              <a:rect r="r" b="b" t="t" l="l"/>
              <a:pathLst>
                <a:path h="9346648" w="29266738">
                  <a:moveTo>
                    <a:pt x="0" y="0"/>
                  </a:moveTo>
                  <a:lnTo>
                    <a:pt x="29266738" y="0"/>
                  </a:lnTo>
                  <a:lnTo>
                    <a:pt x="29266738" y="9346648"/>
                  </a:lnTo>
                  <a:lnTo>
                    <a:pt x="0" y="9346648"/>
                  </a:lnTo>
                  <a:close/>
                </a:path>
              </a:pathLst>
            </a:custGeom>
            <a:solidFill>
              <a:srgbClr val="000000">
                <a:alpha val="0"/>
              </a:srgbClr>
            </a:solidFill>
          </p:spPr>
        </p:sp>
        <p:sp>
          <p:nvSpPr>
            <p:cNvPr name="TextBox 15" id="15"/>
            <p:cNvSpPr txBox="true"/>
            <p:nvPr/>
          </p:nvSpPr>
          <p:spPr>
            <a:xfrm>
              <a:off x="0" y="-76200"/>
              <a:ext cx="29266739" cy="9422848"/>
            </a:xfrm>
            <a:prstGeom prst="rect">
              <a:avLst/>
            </a:prstGeom>
          </p:spPr>
          <p:txBody>
            <a:bodyPr anchor="ctr" rtlCol="false" tIns="0" lIns="0" bIns="0" rIns="0"/>
            <a:lstStyle/>
            <a:p>
              <a:pPr algn="l" marL="461162" indent="-230581" lvl="1">
                <a:lnSpc>
                  <a:spcPts val="3366"/>
                </a:lnSpc>
                <a:buFont typeface="Arial"/>
                <a:buChar char="•"/>
              </a:pPr>
              <a:r>
                <a:rPr lang="en-US" sz="2550">
                  <a:solidFill>
                    <a:srgbClr val="404040"/>
                  </a:solidFill>
                  <a:latin typeface="ITC Franklin Gothic LT"/>
                  <a:ea typeface="ITC Franklin Gothic LT"/>
                  <a:cs typeface="ITC Franklin Gothic LT"/>
                  <a:sym typeface="ITC Franklin Gothic LT"/>
                </a:rPr>
                <a:t>Screenshot/ credly certificate( getting started with AI)</a:t>
              </a:r>
            </a:p>
          </p:txBody>
        </p:sp>
      </p:grpSp>
      <p:sp>
        <p:nvSpPr>
          <p:cNvPr name="Freeform 16" id="16"/>
          <p:cNvSpPr/>
          <p:nvPr/>
        </p:nvSpPr>
        <p:spPr>
          <a:xfrm flipH="false" flipV="false" rot="0">
            <a:off x="4472600" y="2672538"/>
            <a:ext cx="9335269" cy="7258172"/>
          </a:xfrm>
          <a:custGeom>
            <a:avLst/>
            <a:gdLst/>
            <a:ahLst/>
            <a:cxnLst/>
            <a:rect r="r" b="b" t="t" l="l"/>
            <a:pathLst>
              <a:path h="7258172" w="9335269">
                <a:moveTo>
                  <a:pt x="0" y="0"/>
                </a:moveTo>
                <a:lnTo>
                  <a:pt x="9335270" y="0"/>
                </a:lnTo>
                <a:lnTo>
                  <a:pt x="9335270" y="7258171"/>
                </a:lnTo>
                <a:lnTo>
                  <a:pt x="0" y="7258171"/>
                </a:lnTo>
                <a:lnTo>
                  <a:pt x="0" y="0"/>
                </a:lnTo>
                <a:close/>
              </a:path>
            </a:pathLst>
          </a:custGeom>
          <a:blipFill>
            <a:blip r:embed="rId3"/>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sp>
        <p:nvSpPr>
          <p:cNvPr name="Freeform 10" id="10"/>
          <p:cNvSpPr/>
          <p:nvPr/>
        </p:nvSpPr>
        <p:spPr>
          <a:xfrm flipH="false" flipV="false" rot="0">
            <a:off x="712116" y="2206694"/>
            <a:ext cx="16906085" cy="5621273"/>
          </a:xfrm>
          <a:custGeom>
            <a:avLst/>
            <a:gdLst/>
            <a:ahLst/>
            <a:cxnLst/>
            <a:rect r="r" b="b" t="t" l="l"/>
            <a:pathLst>
              <a:path h="5621273" w="16906085">
                <a:moveTo>
                  <a:pt x="0" y="0"/>
                </a:moveTo>
                <a:lnTo>
                  <a:pt x="16906084" y="0"/>
                </a:lnTo>
                <a:lnTo>
                  <a:pt x="16906084" y="5621273"/>
                </a:lnTo>
                <a:lnTo>
                  <a:pt x="0" y="5621273"/>
                </a:lnTo>
                <a:lnTo>
                  <a:pt x="0" y="0"/>
                </a:lnTo>
                <a:close/>
              </a:path>
            </a:pathLst>
          </a:custGeom>
          <a:blipFill>
            <a:blip r:embed="rId3"/>
            <a:stretch>
              <a:fillRect l="0" t="0" r="0" b="0"/>
            </a:stretch>
          </a:blipFill>
        </p:spPr>
      </p:sp>
      <p:sp>
        <p:nvSpPr>
          <p:cNvPr name="TextBox 11" id="11"/>
          <p:cNvSpPr txBox="true"/>
          <p:nvPr/>
        </p:nvSpPr>
        <p:spPr>
          <a:xfrm rot="0">
            <a:off x="669801" y="1497560"/>
            <a:ext cx="5949942" cy="466725"/>
          </a:xfrm>
          <a:prstGeom prst="rect">
            <a:avLst/>
          </a:prstGeom>
        </p:spPr>
        <p:txBody>
          <a:bodyPr anchor="t" rtlCol="false" tIns="0" lIns="0" bIns="0" rIns="0">
            <a:spAutoFit/>
          </a:bodyPr>
          <a:lstStyle/>
          <a:p>
            <a:pPr algn="l">
              <a:lnSpc>
                <a:spcPts val="3240"/>
              </a:lnSpc>
            </a:pPr>
            <a:r>
              <a:rPr lang="en-US" sz="2700">
                <a:solidFill>
                  <a:srgbClr val="000000"/>
                </a:solidFill>
                <a:latin typeface="ITC Franklin Gothic LT"/>
                <a:ea typeface="ITC Franklin Gothic LT"/>
                <a:cs typeface="ITC Franklin Gothic LT"/>
                <a:sym typeface="ITC Franklin Gothic LT"/>
              </a:rPr>
              <a:t>Attach your  RAG LAB certificate here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sp>
        <p:nvSpPr>
          <p:cNvPr name="TextBox 10" id="10"/>
          <p:cNvSpPr txBox="true"/>
          <p:nvPr/>
        </p:nvSpPr>
        <p:spPr>
          <a:xfrm rot="0">
            <a:off x="716891" y="4536415"/>
            <a:ext cx="11515610" cy="876300"/>
          </a:xfrm>
          <a:prstGeom prst="rect">
            <a:avLst/>
          </a:prstGeom>
        </p:spPr>
        <p:txBody>
          <a:bodyPr anchor="t" rtlCol="false" tIns="0" lIns="0" bIns="0" rIns="0">
            <a:spAutoFit/>
          </a:bodyPr>
          <a:lstStyle/>
          <a:p>
            <a:pPr algn="l">
              <a:lnSpc>
                <a:spcPts val="3240"/>
              </a:lnSpc>
            </a:pPr>
            <a:r>
              <a:rPr lang="en-US" sz="2700">
                <a:solidFill>
                  <a:srgbClr val="000000"/>
                </a:solidFill>
                <a:latin typeface="ITC Franklin Gothic LT"/>
                <a:ea typeface="ITC Franklin Gothic LT"/>
                <a:cs typeface="ITC Franklin Gothic LT"/>
                <a:sym typeface="ITC Franklin Gothic LT"/>
              </a:rPr>
              <a:t>Git hub link : </a:t>
            </a:r>
          </a:p>
          <a:p>
            <a:pPr algn="l">
              <a:lnSpc>
                <a:spcPts val="3240"/>
              </a:lnSpc>
            </a:pPr>
            <a:r>
              <a:rPr lang="en-US" sz="2700" u="sng">
                <a:solidFill>
                  <a:srgbClr val="000000"/>
                </a:solidFill>
                <a:latin typeface="ITC Franklin Gothic LT"/>
                <a:ea typeface="ITC Franklin Gothic LT"/>
                <a:cs typeface="ITC Franklin Gothic LT"/>
                <a:sym typeface="ITC Franklin Gothic LT"/>
                <a:hlinkClick r:id="rId3" tooltip="https://github.com/Amitmali72/Recipe-Preparation-Agent-IBM"/>
              </a:rPr>
              <a:t>https://github.com/Amitmali72/Recipe-Preparation-Agent-IBM</a:t>
            </a:r>
          </a:p>
        </p:txBody>
      </p:sp>
      <p:grpSp>
        <p:nvGrpSpPr>
          <p:cNvPr name="Group 11" id="11"/>
          <p:cNvGrpSpPr/>
          <p:nvPr/>
        </p:nvGrpSpPr>
        <p:grpSpPr>
          <a:xfrm rot="0">
            <a:off x="871786" y="1157595"/>
            <a:ext cx="16544424" cy="882396"/>
            <a:chOff x="0" y="0"/>
            <a:chExt cx="22059232" cy="1176528"/>
          </a:xfrm>
        </p:grpSpPr>
        <p:sp>
          <p:nvSpPr>
            <p:cNvPr name="Freeform 12" id="12"/>
            <p:cNvSpPr/>
            <p:nvPr/>
          </p:nvSpPr>
          <p:spPr>
            <a:xfrm flipH="false" flipV="false" rot="0">
              <a:off x="0" y="0"/>
              <a:ext cx="22059232" cy="1176528"/>
            </a:xfrm>
            <a:custGeom>
              <a:avLst/>
              <a:gdLst/>
              <a:ahLst/>
              <a:cxnLst/>
              <a:rect r="r" b="b" t="t" l="l"/>
              <a:pathLst>
                <a:path h="1176528" w="22059232">
                  <a:moveTo>
                    <a:pt x="0" y="0"/>
                  </a:moveTo>
                  <a:lnTo>
                    <a:pt x="22059232" y="0"/>
                  </a:lnTo>
                  <a:lnTo>
                    <a:pt x="22059232" y="1176528"/>
                  </a:lnTo>
                  <a:lnTo>
                    <a:pt x="0" y="1176528"/>
                  </a:lnTo>
                  <a:close/>
                </a:path>
              </a:pathLst>
            </a:custGeom>
            <a:solidFill>
              <a:srgbClr val="000000">
                <a:alpha val="0"/>
              </a:srgbClr>
            </a:solidFill>
          </p:spPr>
        </p:sp>
        <p:sp>
          <p:nvSpPr>
            <p:cNvPr name="TextBox 13" id="13"/>
            <p:cNvSpPr txBox="true"/>
            <p:nvPr/>
          </p:nvSpPr>
          <p:spPr>
            <a:xfrm>
              <a:off x="0" y="-95250"/>
              <a:ext cx="22059232" cy="1271778"/>
            </a:xfrm>
            <a:prstGeom prst="rect">
              <a:avLst/>
            </a:prstGeom>
          </p:spPr>
          <p:txBody>
            <a:bodyPr anchor="b" rtlCol="false" tIns="0" lIns="0" bIns="0" rIns="0"/>
            <a:lstStyle/>
            <a:p>
              <a:pPr algn="l">
                <a:lnSpc>
                  <a:spcPts val="5759"/>
                </a:lnSpc>
              </a:pPr>
              <a:r>
                <a:rPr lang="en-US" sz="4800" b="true">
                  <a:solidFill>
                    <a:srgbClr val="1CADE4"/>
                  </a:solidFill>
                  <a:latin typeface="Arial Bold"/>
                  <a:ea typeface="Arial Bold"/>
                  <a:cs typeface="Arial Bold"/>
                  <a:sym typeface="Arial Bold"/>
                </a:rPr>
                <a:t>Github Link</a:t>
              </a:r>
            </a:p>
          </p:txBody>
        </p:sp>
      </p:gr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2194562" y="4149327"/>
            <a:ext cx="13948116" cy="1988344"/>
            <a:chOff x="0" y="0"/>
            <a:chExt cx="18597488" cy="2651126"/>
          </a:xfrm>
        </p:grpSpPr>
        <p:sp>
          <p:nvSpPr>
            <p:cNvPr name="Freeform 11" id="11"/>
            <p:cNvSpPr/>
            <p:nvPr/>
          </p:nvSpPr>
          <p:spPr>
            <a:xfrm flipH="false" flipV="false" rot="0">
              <a:off x="0" y="0"/>
              <a:ext cx="18597488" cy="2651126"/>
            </a:xfrm>
            <a:custGeom>
              <a:avLst/>
              <a:gdLst/>
              <a:ahLst/>
              <a:cxnLst/>
              <a:rect r="r" b="b" t="t" l="l"/>
              <a:pathLst>
                <a:path h="2651126" w="18597488">
                  <a:moveTo>
                    <a:pt x="0" y="0"/>
                  </a:moveTo>
                  <a:lnTo>
                    <a:pt x="18597488" y="0"/>
                  </a:lnTo>
                  <a:lnTo>
                    <a:pt x="18597488" y="2651126"/>
                  </a:lnTo>
                  <a:lnTo>
                    <a:pt x="0" y="2651126"/>
                  </a:lnTo>
                  <a:close/>
                </a:path>
              </a:pathLst>
            </a:custGeom>
            <a:solidFill>
              <a:srgbClr val="000000">
                <a:alpha val="0"/>
              </a:srgbClr>
            </a:solidFill>
          </p:spPr>
        </p:sp>
        <p:sp>
          <p:nvSpPr>
            <p:cNvPr name="TextBox 12" id="12"/>
            <p:cNvSpPr txBox="true"/>
            <p:nvPr/>
          </p:nvSpPr>
          <p:spPr>
            <a:xfrm>
              <a:off x="0" y="-85725"/>
              <a:ext cx="18597488" cy="2736851"/>
            </a:xfrm>
            <a:prstGeom prst="rect">
              <a:avLst/>
            </a:prstGeom>
          </p:spPr>
          <p:txBody>
            <a:bodyPr anchor="b" rtlCol="false" tIns="0" lIns="0" bIns="0" rIns="0"/>
            <a:lstStyle/>
            <a:p>
              <a:pPr algn="ctr">
                <a:lnSpc>
                  <a:spcPts val="5040"/>
                </a:lnSpc>
              </a:pPr>
              <a:r>
                <a:rPr lang="en-US" sz="4200" b="true">
                  <a:solidFill>
                    <a:srgbClr val="002060"/>
                  </a:solidFill>
                  <a:latin typeface="Arial Bold"/>
                  <a:ea typeface="Arial Bold"/>
                  <a:cs typeface="Arial Bold"/>
                  <a:sym typeface="Arial Bold"/>
                </a:rPr>
                <a:t>THANK YOU</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1274360" y="837702"/>
            <a:ext cx="15773400" cy="1988345"/>
            <a:chOff x="0" y="0"/>
            <a:chExt cx="21031200" cy="2651126"/>
          </a:xfrm>
        </p:grpSpPr>
        <p:sp>
          <p:nvSpPr>
            <p:cNvPr name="Freeform 11" id="11"/>
            <p:cNvSpPr/>
            <p:nvPr/>
          </p:nvSpPr>
          <p:spPr>
            <a:xfrm flipH="false" flipV="false" rot="0">
              <a:off x="0" y="0"/>
              <a:ext cx="21031200" cy="2651126"/>
            </a:xfrm>
            <a:custGeom>
              <a:avLst/>
              <a:gdLst/>
              <a:ahLst/>
              <a:cxnLst/>
              <a:rect r="r" b="b" t="t" l="l"/>
              <a:pathLst>
                <a:path h="2651126" w="21031200">
                  <a:moveTo>
                    <a:pt x="0" y="0"/>
                  </a:moveTo>
                  <a:lnTo>
                    <a:pt x="21031200" y="0"/>
                  </a:lnTo>
                  <a:lnTo>
                    <a:pt x="21031200" y="2651126"/>
                  </a:lnTo>
                  <a:lnTo>
                    <a:pt x="0" y="2651126"/>
                  </a:lnTo>
                  <a:close/>
                </a:path>
              </a:pathLst>
            </a:custGeom>
            <a:solidFill>
              <a:srgbClr val="000000">
                <a:alpha val="0"/>
              </a:srgbClr>
            </a:solidFill>
          </p:spPr>
        </p:sp>
        <p:sp>
          <p:nvSpPr>
            <p:cNvPr name="TextBox 12" id="12"/>
            <p:cNvSpPr txBox="true"/>
            <p:nvPr/>
          </p:nvSpPr>
          <p:spPr>
            <a:xfrm>
              <a:off x="0" y="-85725"/>
              <a:ext cx="21031200" cy="2736851"/>
            </a:xfrm>
            <a:prstGeom prst="rect">
              <a:avLst/>
            </a:prstGeom>
          </p:spPr>
          <p:txBody>
            <a:bodyPr anchor="b" rtlCol="false" tIns="0" lIns="0" bIns="0" rIns="0"/>
            <a:lstStyle/>
            <a:p>
              <a:pPr algn="l">
                <a:lnSpc>
                  <a:spcPts val="5040"/>
                </a:lnSpc>
              </a:pPr>
              <a:r>
                <a:rPr lang="en-US" sz="4200" b="true">
                  <a:solidFill>
                    <a:srgbClr val="002060"/>
                  </a:solidFill>
                  <a:latin typeface="Arial Bold"/>
                  <a:ea typeface="Arial Bold"/>
                  <a:cs typeface="Arial Bold"/>
                  <a:sym typeface="Arial Bold"/>
                </a:rPr>
                <a:t>OUTLINE</a:t>
              </a:r>
            </a:p>
          </p:txBody>
        </p:sp>
      </p:grpSp>
      <p:sp>
        <p:nvSpPr>
          <p:cNvPr name="TextBox 13" id="13"/>
          <p:cNvSpPr txBox="true"/>
          <p:nvPr/>
        </p:nvSpPr>
        <p:spPr>
          <a:xfrm rot="0">
            <a:off x="1365800" y="2143350"/>
            <a:ext cx="16345650" cy="7862403"/>
          </a:xfrm>
          <a:prstGeom prst="rect">
            <a:avLst/>
          </a:prstGeom>
        </p:spPr>
        <p:txBody>
          <a:bodyPr anchor="t" rtlCol="false" tIns="0" lIns="0" bIns="0" rIns="0">
            <a:spAutoFit/>
          </a:bodyPr>
          <a:lstStyle/>
          <a:p>
            <a:pPr algn="l">
              <a:lnSpc>
                <a:spcPts val="3960"/>
              </a:lnSpc>
            </a:pPr>
            <a:r>
              <a:rPr lang="en-US" sz="3000" b="true">
                <a:solidFill>
                  <a:srgbClr val="404040"/>
                </a:solidFill>
                <a:latin typeface="Arial Bold"/>
                <a:ea typeface="Arial Bold"/>
                <a:cs typeface="Arial Bold"/>
                <a:sym typeface="Arial Bold"/>
              </a:rPr>
              <a:t>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Problem Statement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Technology used</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Wow factor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End users</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Result</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Conclusion</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Git-hub Link</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Future scope</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IBM Certifications</a:t>
            </a:r>
          </a:p>
          <a:p>
            <a:pPr algn="l" marL="542925" indent="-271462" lvl="1">
              <a:lnSpc>
                <a:spcPts val="3960"/>
              </a:lnSpc>
            </a:pPr>
          </a:p>
          <a:p>
            <a:pPr algn="l" marL="542925" indent="-271462" lvl="1">
              <a:lnSpc>
                <a:spcPts val="396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22336" y="828296"/>
            <a:ext cx="16593876" cy="1239458"/>
            <a:chOff x="0" y="0"/>
            <a:chExt cx="22059232" cy="1647685"/>
          </a:xfrm>
        </p:grpSpPr>
        <p:sp>
          <p:nvSpPr>
            <p:cNvPr name="Freeform 11" id="11"/>
            <p:cNvSpPr/>
            <p:nvPr/>
          </p:nvSpPr>
          <p:spPr>
            <a:xfrm flipH="false" flipV="false" rot="0">
              <a:off x="0" y="0"/>
              <a:ext cx="22059232" cy="1647685"/>
            </a:xfrm>
            <a:custGeom>
              <a:avLst/>
              <a:gdLst/>
              <a:ahLst/>
              <a:cxnLst/>
              <a:rect r="r" b="b" t="t" l="l"/>
              <a:pathLst>
                <a:path h="1647685" w="22059232">
                  <a:moveTo>
                    <a:pt x="0" y="0"/>
                  </a:moveTo>
                  <a:lnTo>
                    <a:pt x="22059232" y="0"/>
                  </a:lnTo>
                  <a:lnTo>
                    <a:pt x="22059232" y="1647685"/>
                  </a:lnTo>
                  <a:lnTo>
                    <a:pt x="0" y="1647685"/>
                  </a:lnTo>
                  <a:close/>
                </a:path>
              </a:pathLst>
            </a:custGeom>
            <a:solidFill>
              <a:srgbClr val="000000">
                <a:alpha val="0"/>
              </a:srgbClr>
            </a:solidFill>
          </p:spPr>
        </p:sp>
        <p:sp>
          <p:nvSpPr>
            <p:cNvPr name="TextBox 12" id="12"/>
            <p:cNvSpPr txBox="true"/>
            <p:nvPr/>
          </p:nvSpPr>
          <p:spPr>
            <a:xfrm>
              <a:off x="0" y="-114300"/>
              <a:ext cx="22059232" cy="1761985"/>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Problem Statement</a:t>
              </a:r>
            </a:p>
          </p:txBody>
        </p:sp>
      </p:grpSp>
      <p:grpSp>
        <p:nvGrpSpPr>
          <p:cNvPr name="Group 13" id="13"/>
          <p:cNvGrpSpPr/>
          <p:nvPr/>
        </p:nvGrpSpPr>
        <p:grpSpPr>
          <a:xfrm rot="0">
            <a:off x="669801" y="2067753"/>
            <a:ext cx="16589499" cy="7276793"/>
            <a:chOff x="0" y="0"/>
            <a:chExt cx="22059230" cy="9676027"/>
          </a:xfrm>
        </p:grpSpPr>
        <p:sp>
          <p:nvSpPr>
            <p:cNvPr name="Freeform 14" id="14"/>
            <p:cNvSpPr/>
            <p:nvPr/>
          </p:nvSpPr>
          <p:spPr>
            <a:xfrm flipH="false" flipV="false" rot="0">
              <a:off x="0" y="0"/>
              <a:ext cx="22059230" cy="9676027"/>
            </a:xfrm>
            <a:custGeom>
              <a:avLst/>
              <a:gdLst/>
              <a:ahLst/>
              <a:cxnLst/>
              <a:rect r="r" b="b" t="t" l="l"/>
              <a:pathLst>
                <a:path h="9676027" w="22059230">
                  <a:moveTo>
                    <a:pt x="0" y="0"/>
                  </a:moveTo>
                  <a:lnTo>
                    <a:pt x="22059230" y="0"/>
                  </a:lnTo>
                  <a:lnTo>
                    <a:pt x="22059230" y="9676027"/>
                  </a:lnTo>
                  <a:lnTo>
                    <a:pt x="0" y="9676027"/>
                  </a:lnTo>
                  <a:close/>
                </a:path>
              </a:pathLst>
            </a:custGeom>
            <a:solidFill>
              <a:srgbClr val="000000">
                <a:alpha val="0"/>
              </a:srgbClr>
            </a:solidFill>
          </p:spPr>
        </p:sp>
        <p:sp>
          <p:nvSpPr>
            <p:cNvPr name="TextBox 15" id="15"/>
            <p:cNvSpPr txBox="true"/>
            <p:nvPr/>
          </p:nvSpPr>
          <p:spPr>
            <a:xfrm>
              <a:off x="0" y="-123825"/>
              <a:ext cx="22059230" cy="9799852"/>
            </a:xfrm>
            <a:prstGeom prst="rect">
              <a:avLst/>
            </a:prstGeom>
          </p:spPr>
          <p:txBody>
            <a:bodyPr anchor="ctr" rtlCol="false" tIns="0" lIns="0" bIns="0" rIns="0"/>
            <a:lstStyle/>
            <a:p>
              <a:pPr algn="l">
                <a:lnSpc>
                  <a:spcPts val="5128"/>
                </a:lnSpc>
              </a:pPr>
              <a:r>
                <a:rPr lang="en-US" sz="3885">
                  <a:solidFill>
                    <a:srgbClr val="404040"/>
                  </a:solidFill>
                  <a:latin typeface="Calibri (MS)"/>
                  <a:ea typeface="Calibri (MS)"/>
                  <a:cs typeface="Calibri (MS)"/>
                  <a:sym typeface="Calibri (MS)"/>
                </a:rPr>
                <a:t>In today's fast-paced lifestyle, individuals often struggle to d</a:t>
              </a:r>
              <a:r>
                <a:rPr lang="en-US" sz="3885">
                  <a:solidFill>
                    <a:srgbClr val="404040"/>
                  </a:solidFill>
                  <a:latin typeface="Calibri (MS)"/>
                  <a:ea typeface="Calibri (MS)"/>
                  <a:cs typeface="Calibri (MS)"/>
                  <a:sym typeface="Calibri (MS)"/>
                </a:rPr>
                <a:t>ecide what meals to cook with the limited ingredients available at home. This leads to unnecessary grocery trips, increased food waste, and time inefficiencies. Our project aims to solve this problem by developing an AI-powered Recipe Preparation Agent that uses a Retrieval-Augmented Generation (RAG) system to suggest customized recipes based on the user's available ingredients. The agent, built on IBM Cloud Lite services and leveraging IBM Granite Foundation Models, will generate step-by-step cooking instructions, provide ingredient substitutions, and adapt to dietary preferences—making daily cooking more efficient, sustainable, and user-friendly.</a:t>
              </a:r>
            </a:p>
            <a:p>
              <a:pPr algn="l">
                <a:lnSpc>
                  <a:spcPts val="5128"/>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68023" y="1080560"/>
            <a:ext cx="16544424" cy="1101014"/>
            <a:chOff x="0" y="0"/>
            <a:chExt cx="22059232" cy="1468018"/>
          </a:xfrm>
        </p:grpSpPr>
        <p:sp>
          <p:nvSpPr>
            <p:cNvPr name="Freeform 11" id="11"/>
            <p:cNvSpPr/>
            <p:nvPr/>
          </p:nvSpPr>
          <p:spPr>
            <a:xfrm flipH="false" flipV="false" rot="0">
              <a:off x="0" y="0"/>
              <a:ext cx="22059232" cy="1468018"/>
            </a:xfrm>
            <a:custGeom>
              <a:avLst/>
              <a:gdLst/>
              <a:ahLst/>
              <a:cxnLst/>
              <a:rect r="r" b="b" t="t" l="l"/>
              <a:pathLst>
                <a:path h="1468018" w="22059232">
                  <a:moveTo>
                    <a:pt x="0" y="0"/>
                  </a:moveTo>
                  <a:lnTo>
                    <a:pt x="22059232" y="0"/>
                  </a:lnTo>
                  <a:lnTo>
                    <a:pt x="22059232" y="1468018"/>
                  </a:lnTo>
                  <a:lnTo>
                    <a:pt x="0" y="1468018"/>
                  </a:lnTo>
                  <a:close/>
                </a:path>
              </a:pathLst>
            </a:custGeom>
            <a:solidFill>
              <a:srgbClr val="000000">
                <a:alpha val="0"/>
              </a:srgbClr>
            </a:solidFill>
          </p:spPr>
        </p:sp>
        <p:sp>
          <p:nvSpPr>
            <p:cNvPr name="TextBox 12" id="12"/>
            <p:cNvSpPr txBox="true"/>
            <p:nvPr/>
          </p:nvSpPr>
          <p:spPr>
            <a:xfrm>
              <a:off x="0" y="-114300"/>
              <a:ext cx="22059232" cy="1582318"/>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Technology  used</a:t>
              </a:r>
            </a:p>
          </p:txBody>
        </p:sp>
      </p:grpSp>
      <p:grpSp>
        <p:nvGrpSpPr>
          <p:cNvPr name="Group 13" id="13"/>
          <p:cNvGrpSpPr/>
          <p:nvPr/>
        </p:nvGrpSpPr>
        <p:grpSpPr>
          <a:xfrm rot="0">
            <a:off x="662507" y="1631067"/>
            <a:ext cx="17420228" cy="8345960"/>
            <a:chOff x="0" y="0"/>
            <a:chExt cx="23226970" cy="11127946"/>
          </a:xfrm>
        </p:grpSpPr>
        <p:sp>
          <p:nvSpPr>
            <p:cNvPr name="Freeform 14" id="14"/>
            <p:cNvSpPr/>
            <p:nvPr/>
          </p:nvSpPr>
          <p:spPr>
            <a:xfrm flipH="false" flipV="false" rot="0">
              <a:off x="0" y="0"/>
              <a:ext cx="23226970" cy="11127946"/>
            </a:xfrm>
            <a:custGeom>
              <a:avLst/>
              <a:gdLst/>
              <a:ahLst/>
              <a:cxnLst/>
              <a:rect r="r" b="b" t="t" l="l"/>
              <a:pathLst>
                <a:path h="11127946" w="23226970">
                  <a:moveTo>
                    <a:pt x="0" y="0"/>
                  </a:moveTo>
                  <a:lnTo>
                    <a:pt x="23226970" y="0"/>
                  </a:lnTo>
                  <a:lnTo>
                    <a:pt x="23226970" y="11127946"/>
                  </a:lnTo>
                  <a:lnTo>
                    <a:pt x="0" y="11127946"/>
                  </a:lnTo>
                  <a:close/>
                </a:path>
              </a:pathLst>
            </a:custGeom>
            <a:solidFill>
              <a:srgbClr val="000000">
                <a:alpha val="0"/>
              </a:srgbClr>
            </a:solidFill>
          </p:spPr>
        </p:sp>
        <p:sp>
          <p:nvSpPr>
            <p:cNvPr name="TextBox 15" id="15"/>
            <p:cNvSpPr txBox="true"/>
            <p:nvPr/>
          </p:nvSpPr>
          <p:spPr>
            <a:xfrm>
              <a:off x="0" y="-133350"/>
              <a:ext cx="23226970" cy="11261296"/>
            </a:xfrm>
            <a:prstGeom prst="rect">
              <a:avLst/>
            </a:prstGeom>
          </p:spPr>
          <p:txBody>
            <a:bodyPr anchor="ctr" rtlCol="false" tIns="0" lIns="0" bIns="0" rIns="0"/>
            <a:lstStyle/>
            <a:p>
              <a:pPr algn="l">
                <a:lnSpc>
                  <a:spcPts val="5544"/>
                </a:lnSpc>
              </a:pPr>
              <a:r>
                <a:rPr lang="en-US" sz="4200">
                  <a:solidFill>
                    <a:srgbClr val="000000"/>
                  </a:solidFill>
                  <a:latin typeface="Calibri (MS)"/>
                  <a:ea typeface="Calibri (MS)"/>
                  <a:cs typeface="Calibri (MS)"/>
                  <a:sym typeface="Calibri (MS)"/>
                </a:rPr>
                <a:t>IBM cloud lite services</a:t>
              </a:r>
            </a:p>
            <a:p>
              <a:pPr algn="l">
                <a:lnSpc>
                  <a:spcPts val="5544"/>
                </a:lnSpc>
              </a:pPr>
              <a:r>
                <a:rPr lang="en-US" sz="4200">
                  <a:solidFill>
                    <a:srgbClr val="000000"/>
                  </a:solidFill>
                  <a:latin typeface="Calibri (MS)"/>
                  <a:ea typeface="Calibri (MS)"/>
                  <a:cs typeface="Calibri (MS)"/>
                  <a:sym typeface="Calibri (MS)"/>
                </a:rPr>
                <a:t>Retrieval Augmented Generation (RAG)</a:t>
              </a:r>
            </a:p>
            <a:p>
              <a:pPr algn="l">
                <a:lnSpc>
                  <a:spcPts val="5544"/>
                </a:lnSpc>
              </a:pPr>
              <a:r>
                <a:rPr lang="en-US" sz="4200">
                  <a:solidFill>
                    <a:srgbClr val="000000"/>
                  </a:solidFill>
                  <a:latin typeface="Calibri (MS)"/>
                  <a:ea typeface="Calibri (MS)"/>
                  <a:cs typeface="Calibri (MS)"/>
                  <a:sym typeface="Calibri (MS)"/>
                </a:rPr>
                <a:t>IBM Granite model</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IBM cloud services used</a:t>
              </a:r>
            </a:p>
          </p:txBody>
        </p:sp>
      </p:grpSp>
      <p:grpSp>
        <p:nvGrpSpPr>
          <p:cNvPr name="Group 13" id="13"/>
          <p:cNvGrpSpPr/>
          <p:nvPr/>
        </p:nvGrpSpPr>
        <p:grpSpPr>
          <a:xfrm rot="0">
            <a:off x="871788" y="1953039"/>
            <a:ext cx="16544422" cy="7009986"/>
            <a:chOff x="0" y="0"/>
            <a:chExt cx="22059230" cy="9346648"/>
          </a:xfrm>
        </p:grpSpPr>
        <p:sp>
          <p:nvSpPr>
            <p:cNvPr name="Freeform 14" id="14"/>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5" id="15"/>
            <p:cNvSpPr txBox="true"/>
            <p:nvPr/>
          </p:nvSpPr>
          <p:spPr>
            <a:xfrm>
              <a:off x="0" y="-76200"/>
              <a:ext cx="22059230" cy="9422848"/>
            </a:xfrm>
            <a:prstGeom prst="rect">
              <a:avLst/>
            </a:prstGeom>
          </p:spPr>
          <p:txBody>
            <a:bodyPr anchor="ctr" rtlCol="false" tIns="0" lIns="0" bIns="0" rIns="0"/>
            <a:lstStyle/>
            <a:p>
              <a:pPr algn="l" marL="461486" indent="-230743" lvl="1">
                <a:lnSpc>
                  <a:spcPts val="3366"/>
                </a:lnSpc>
                <a:buFont typeface="Arial"/>
                <a:buChar char="•"/>
              </a:pPr>
              <a:r>
                <a:rPr lang="en-US" sz="2550">
                  <a:solidFill>
                    <a:srgbClr val="404040"/>
                  </a:solidFill>
                  <a:latin typeface="ITC Franklin Gothic LT"/>
                  <a:ea typeface="ITC Franklin Gothic LT"/>
                  <a:cs typeface="ITC Franklin Gothic LT"/>
                  <a:sym typeface="ITC Franklin Gothic LT"/>
                </a:rPr>
                <a:t>IBM Cloud Watsonx AI Studio</a:t>
              </a:r>
            </a:p>
            <a:p>
              <a:pPr algn="l" marL="461486" indent="-230743" lvl="1">
                <a:lnSpc>
                  <a:spcPts val="3366"/>
                </a:lnSpc>
                <a:buFont typeface="Arial"/>
                <a:buChar char="•"/>
              </a:pPr>
              <a:r>
                <a:rPr lang="en-US" sz="2550">
                  <a:solidFill>
                    <a:srgbClr val="404040"/>
                  </a:solidFill>
                  <a:latin typeface="ITC Franklin Gothic LT"/>
                  <a:ea typeface="ITC Franklin Gothic LT"/>
                  <a:cs typeface="ITC Franklin Gothic LT"/>
                  <a:sym typeface="ITC Franklin Gothic LT"/>
                </a:rPr>
                <a:t>IBM Cloud Watsonx AI runtime</a:t>
              </a:r>
            </a:p>
            <a:p>
              <a:pPr algn="l" marL="461486" indent="-230743" lvl="1">
                <a:lnSpc>
                  <a:spcPts val="3366"/>
                </a:lnSpc>
                <a:buFont typeface="Arial"/>
                <a:buChar char="•"/>
              </a:pPr>
              <a:r>
                <a:rPr lang="en-US" sz="2550">
                  <a:solidFill>
                    <a:srgbClr val="404040"/>
                  </a:solidFill>
                  <a:latin typeface="ITC Franklin Gothic LT"/>
                  <a:ea typeface="ITC Franklin Gothic LT"/>
                  <a:cs typeface="ITC Franklin Gothic LT"/>
                  <a:sym typeface="ITC Franklin Gothic LT"/>
                </a:rPr>
                <a:t>IBM Cloud Agent Lab</a:t>
              </a:r>
            </a:p>
            <a:p>
              <a:pPr algn="l" marL="461486" indent="-230743" lvl="1">
                <a:lnSpc>
                  <a:spcPts val="3366"/>
                </a:lnSpc>
                <a:buFont typeface="Arial"/>
                <a:buChar char="•"/>
              </a:pPr>
              <a:r>
                <a:rPr lang="en-US" sz="2550">
                  <a:solidFill>
                    <a:srgbClr val="404040"/>
                  </a:solidFill>
                  <a:latin typeface="ITC Franklin Gothic LT"/>
                  <a:ea typeface="ITC Franklin Gothic LT"/>
                  <a:cs typeface="ITC Franklin Gothic LT"/>
                  <a:sym typeface="ITC Franklin Gothic LT"/>
                </a:rPr>
                <a:t>IBM Granite foundation model</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6" y="1157595"/>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95250"/>
              <a:ext cx="22059232" cy="1155842"/>
            </a:xfrm>
            <a:prstGeom prst="rect">
              <a:avLst/>
            </a:prstGeom>
          </p:spPr>
          <p:txBody>
            <a:bodyPr anchor="b" rtlCol="false" tIns="0" lIns="0" bIns="0" rIns="0"/>
            <a:lstStyle/>
            <a:p>
              <a:pPr algn="l">
                <a:lnSpc>
                  <a:spcPts val="5759"/>
                </a:lnSpc>
              </a:pPr>
              <a:r>
                <a:rPr lang="en-US" sz="4800" b="true">
                  <a:solidFill>
                    <a:srgbClr val="1CADE4"/>
                  </a:solidFill>
                  <a:latin typeface="Arial Bold"/>
                  <a:ea typeface="Arial Bold"/>
                  <a:cs typeface="Arial Bold"/>
                  <a:sym typeface="Arial Bold"/>
                </a:rPr>
                <a:t>Wow factors</a:t>
              </a:r>
            </a:p>
          </p:txBody>
        </p:sp>
      </p:grpSp>
      <p:grpSp>
        <p:nvGrpSpPr>
          <p:cNvPr name="Group 13" id="13"/>
          <p:cNvGrpSpPr/>
          <p:nvPr/>
        </p:nvGrpSpPr>
        <p:grpSpPr>
          <a:xfrm rot="0">
            <a:off x="871788" y="1953039"/>
            <a:ext cx="16544422" cy="7009986"/>
            <a:chOff x="0" y="0"/>
            <a:chExt cx="22059230" cy="9346648"/>
          </a:xfrm>
        </p:grpSpPr>
        <p:sp>
          <p:nvSpPr>
            <p:cNvPr name="Freeform 14" id="14"/>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5" id="15"/>
            <p:cNvSpPr txBox="true"/>
            <p:nvPr/>
          </p:nvSpPr>
          <p:spPr>
            <a:xfrm>
              <a:off x="0" y="-19050"/>
              <a:ext cx="22059230" cy="9365698"/>
            </a:xfrm>
            <a:prstGeom prst="rect">
              <a:avLst/>
            </a:prstGeom>
          </p:spPr>
          <p:txBody>
            <a:bodyPr anchor="ctr" rtlCol="false" tIns="0" lIns="0" bIns="0" rIns="0"/>
            <a:lstStyle/>
            <a:p>
              <a:pPr algn="l">
                <a:lnSpc>
                  <a:spcPts val="3437"/>
                </a:lnSpc>
              </a:pPr>
              <a:r>
                <a:rPr lang="en-US" sz="3254">
                  <a:solidFill>
                    <a:srgbClr val="0F0F0F"/>
                  </a:solidFill>
                  <a:latin typeface="Calibri (MS)"/>
                  <a:ea typeface="Calibri (MS)"/>
                  <a:cs typeface="Calibri (MS)"/>
                  <a:sym typeface="Calibri (MS)"/>
                </a:rPr>
                <a:t>This AI agent revolutionizes everyday cooking by transforming basic pantry ingredients into delicious meal suggestions. It empowers users to save time, reduce food waste, and make healthier food choices with the help of real-time, intelligent recipe retrieval.</a:t>
              </a:r>
            </a:p>
            <a:p>
              <a:pPr algn="l">
                <a:lnSpc>
                  <a:spcPts val="3437"/>
                </a:lnSpc>
              </a:pPr>
              <a:r>
                <a:rPr lang="en-US" sz="3254">
                  <a:solidFill>
                    <a:srgbClr val="0F0F0F"/>
                  </a:solidFill>
                  <a:latin typeface="Calibri (MS)"/>
                  <a:ea typeface="Calibri (MS)"/>
                  <a:cs typeface="Calibri (MS)"/>
                  <a:sym typeface="Calibri (MS)"/>
                </a:rPr>
                <a:t>Unique features:</a:t>
              </a:r>
            </a:p>
            <a:p>
              <a:pPr algn="l" marL="702754" indent="-351377" lvl="1">
                <a:lnSpc>
                  <a:spcPts val="3437"/>
                </a:lnSpc>
                <a:buFont typeface="Arial"/>
                <a:buChar char="•"/>
              </a:pPr>
              <a:r>
                <a:rPr lang="en-US" sz="3254">
                  <a:solidFill>
                    <a:srgbClr val="0F0F0F"/>
                  </a:solidFill>
                  <a:latin typeface="Calibri (MS)"/>
                  <a:ea typeface="Calibri (MS)"/>
                  <a:cs typeface="Calibri (MS)"/>
                  <a:sym typeface="Calibri (MS)"/>
                </a:rPr>
                <a:t>Ingredient-based recipe discovery using Retrieval-Augmented Generation (RAG)</a:t>
              </a:r>
            </a:p>
            <a:p>
              <a:pPr algn="l" marL="702754" indent="-351377" lvl="1">
                <a:lnSpc>
                  <a:spcPts val="3437"/>
                </a:lnSpc>
                <a:buFont typeface="Arial"/>
                <a:buChar char="•"/>
              </a:pPr>
              <a:r>
                <a:rPr lang="en-US" sz="3254">
                  <a:solidFill>
                    <a:srgbClr val="0F0F0F"/>
                  </a:solidFill>
                  <a:latin typeface="Calibri (MS)"/>
                  <a:ea typeface="Calibri (MS)"/>
                  <a:cs typeface="Calibri (MS)"/>
                  <a:sym typeface="Calibri (MS)"/>
                </a:rPr>
                <a:t>Smart substitution suggestions for missing or unavailable ingredients</a:t>
              </a:r>
            </a:p>
            <a:p>
              <a:pPr algn="l" marL="702754" indent="-351377" lvl="1">
                <a:lnSpc>
                  <a:spcPts val="3437"/>
                </a:lnSpc>
                <a:buFont typeface="Arial"/>
                <a:buChar char="•"/>
              </a:pPr>
              <a:r>
                <a:rPr lang="en-US" sz="3254">
                  <a:solidFill>
                    <a:srgbClr val="0F0F0F"/>
                  </a:solidFill>
                  <a:latin typeface="Calibri (MS)"/>
                  <a:ea typeface="Calibri (MS)"/>
                  <a:cs typeface="Calibri (MS)"/>
                  <a:sym typeface="Calibri (MS)"/>
                </a:rPr>
                <a:t>Step-by-step cooking guidance sourced from trusted recipe documents</a:t>
              </a:r>
            </a:p>
            <a:p>
              <a:pPr algn="l" marL="702754" indent="-351377" lvl="1">
                <a:lnSpc>
                  <a:spcPts val="3437"/>
                </a:lnSpc>
                <a:buFont typeface="Arial"/>
                <a:buChar char="•"/>
              </a:pPr>
              <a:r>
                <a:rPr lang="en-US" sz="3254">
                  <a:solidFill>
                    <a:srgbClr val="0F0F0F"/>
                  </a:solidFill>
                  <a:latin typeface="Calibri (MS)"/>
                  <a:ea typeface="Calibri (MS)"/>
                  <a:cs typeface="Calibri (MS)"/>
                  <a:sym typeface="Calibri (MS)"/>
                </a:rPr>
                <a:t>Dietary adaptation for vegetarian, vegan, or low-fat preferences</a:t>
              </a:r>
            </a:p>
            <a:p>
              <a:pPr algn="l" marL="702754" indent="-351377" lvl="1">
                <a:lnSpc>
                  <a:spcPts val="3437"/>
                </a:lnSpc>
                <a:buFont typeface="Arial"/>
                <a:buChar char="•"/>
              </a:pPr>
              <a:r>
                <a:rPr lang="en-US" sz="3254">
                  <a:solidFill>
                    <a:srgbClr val="0F0F0F"/>
                  </a:solidFill>
                  <a:latin typeface="Calibri (MS)"/>
                  <a:ea typeface="Calibri (MS)"/>
                  <a:cs typeface="Calibri (MS)"/>
                  <a:sym typeface="Calibri (MS)"/>
                </a:rPr>
                <a:t>Health-conscious filtering (e.g., low-oil, high-protein options)</a:t>
              </a:r>
            </a:p>
            <a:p>
              <a:pPr algn="l" marL="702754" indent="-351377" lvl="1">
                <a:lnSpc>
                  <a:spcPts val="3437"/>
                </a:lnSpc>
                <a:buFont typeface="Arial"/>
                <a:buChar char="•"/>
              </a:pPr>
              <a:r>
                <a:rPr lang="en-US" sz="3254">
                  <a:solidFill>
                    <a:srgbClr val="0F0F0F"/>
                  </a:solidFill>
                  <a:latin typeface="Calibri (MS)"/>
                  <a:ea typeface="Calibri (MS)"/>
                  <a:cs typeface="Calibri (MS)"/>
                  <a:sym typeface="Calibri (MS)"/>
                </a:rPr>
                <a:t>Conversational &amp; multilingual support for a friendly and inclusive cooking experience</a:t>
              </a:r>
            </a:p>
            <a:p>
              <a:pPr algn="l">
                <a:lnSpc>
                  <a:spcPts val="3437"/>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End users</a:t>
              </a:r>
            </a:p>
          </p:txBody>
        </p:sp>
      </p:grpSp>
      <p:grpSp>
        <p:nvGrpSpPr>
          <p:cNvPr name="Group 13" id="13"/>
          <p:cNvGrpSpPr/>
          <p:nvPr/>
        </p:nvGrpSpPr>
        <p:grpSpPr>
          <a:xfrm rot="0">
            <a:off x="871788" y="1848678"/>
            <a:ext cx="16544422" cy="7009986"/>
            <a:chOff x="0" y="0"/>
            <a:chExt cx="22059230" cy="9346648"/>
          </a:xfrm>
        </p:grpSpPr>
        <p:sp>
          <p:nvSpPr>
            <p:cNvPr name="Freeform 14" id="14"/>
            <p:cNvSpPr/>
            <p:nvPr/>
          </p:nvSpPr>
          <p:spPr>
            <a:xfrm flipH="false" flipV="false" rot="0">
              <a:off x="0" y="0"/>
              <a:ext cx="22059230" cy="9346648"/>
            </a:xfrm>
            <a:custGeom>
              <a:avLst/>
              <a:gdLst/>
              <a:ahLst/>
              <a:cxnLst/>
              <a:rect r="r" b="b" t="t" l="l"/>
              <a:pathLst>
                <a:path h="9346648" w="22059230">
                  <a:moveTo>
                    <a:pt x="0" y="0"/>
                  </a:moveTo>
                  <a:lnTo>
                    <a:pt x="22059230" y="0"/>
                  </a:lnTo>
                  <a:lnTo>
                    <a:pt x="22059230" y="9346648"/>
                  </a:lnTo>
                  <a:lnTo>
                    <a:pt x="0" y="9346648"/>
                  </a:lnTo>
                  <a:close/>
                </a:path>
              </a:pathLst>
            </a:custGeom>
            <a:solidFill>
              <a:srgbClr val="000000">
                <a:alpha val="0"/>
              </a:srgbClr>
            </a:solidFill>
          </p:spPr>
        </p:sp>
        <p:sp>
          <p:nvSpPr>
            <p:cNvPr name="TextBox 15" id="15"/>
            <p:cNvSpPr txBox="true"/>
            <p:nvPr/>
          </p:nvSpPr>
          <p:spPr>
            <a:xfrm>
              <a:off x="0" y="-133350"/>
              <a:ext cx="22059230" cy="9479998"/>
            </a:xfrm>
            <a:prstGeom prst="rect">
              <a:avLst/>
            </a:prstGeom>
          </p:spPr>
          <p:txBody>
            <a:bodyPr anchor="ctr" rtlCol="false" tIns="0" lIns="0" bIns="0" rIns="0"/>
            <a:lstStyle/>
            <a:p>
              <a:pPr algn="l" marL="760095" indent="-380048" lvl="1">
                <a:lnSpc>
                  <a:spcPts val="5544"/>
                </a:lnSpc>
                <a:buFont typeface="Arial"/>
                <a:buChar char="•"/>
              </a:pPr>
              <a:r>
                <a:rPr lang="en-US" sz="4200">
                  <a:solidFill>
                    <a:srgbClr val="404040"/>
                  </a:solidFill>
                  <a:latin typeface="Calibri (MS)"/>
                  <a:ea typeface="Calibri (MS)"/>
                  <a:cs typeface="Calibri (MS)"/>
                  <a:sym typeface="Calibri (MS)"/>
                </a:rPr>
                <a:t>Stu</a:t>
              </a:r>
              <a:r>
                <a:rPr lang="en-US" sz="4200">
                  <a:solidFill>
                    <a:srgbClr val="404040"/>
                  </a:solidFill>
                  <a:latin typeface="Calibri (MS)"/>
                  <a:ea typeface="Calibri (MS)"/>
                  <a:cs typeface="Calibri (MS)"/>
                  <a:sym typeface="Calibri (MS)"/>
                </a:rPr>
                <a:t>dents and Hostelers</a:t>
              </a:r>
            </a:p>
            <a:p>
              <a:pPr algn="l" marL="760095" indent="-380048" lvl="1">
                <a:lnSpc>
                  <a:spcPts val="5544"/>
                </a:lnSpc>
                <a:buFont typeface="Arial"/>
                <a:buChar char="•"/>
              </a:pPr>
              <a:r>
                <a:rPr lang="en-US" sz="4200">
                  <a:solidFill>
                    <a:srgbClr val="404040"/>
                  </a:solidFill>
                  <a:latin typeface="Calibri (MS)"/>
                  <a:ea typeface="Calibri (MS)"/>
                  <a:cs typeface="Calibri (MS)"/>
                  <a:sym typeface="Calibri (MS)"/>
                </a:rPr>
                <a:t>Home Cooks &amp; Parents</a:t>
              </a:r>
            </a:p>
            <a:p>
              <a:pPr algn="l" marL="760095" indent="-380048" lvl="1">
                <a:lnSpc>
                  <a:spcPts val="5544"/>
                </a:lnSpc>
                <a:buFont typeface="Arial"/>
                <a:buChar char="•"/>
              </a:pPr>
              <a:r>
                <a:rPr lang="en-US" sz="4200">
                  <a:solidFill>
                    <a:srgbClr val="404040"/>
                  </a:solidFill>
                  <a:latin typeface="Calibri (MS)"/>
                  <a:ea typeface="Calibri (MS)"/>
                  <a:cs typeface="Calibri (MS)"/>
                  <a:sym typeface="Calibri (MS)"/>
                </a:rPr>
                <a:t>Health-Conscious Individuals</a:t>
              </a:r>
            </a:p>
            <a:p>
              <a:pPr algn="l" marL="760095" indent="-380048" lvl="1">
                <a:lnSpc>
                  <a:spcPts val="5544"/>
                </a:lnSpc>
                <a:buFont typeface="Arial"/>
                <a:buChar char="•"/>
              </a:pPr>
              <a:r>
                <a:rPr lang="en-US" sz="4200">
                  <a:solidFill>
                    <a:srgbClr val="404040"/>
                  </a:solidFill>
                  <a:latin typeface="Calibri (MS)"/>
                  <a:ea typeface="Calibri (MS)"/>
                  <a:cs typeface="Calibri (MS)"/>
                  <a:sym typeface="Calibri (MS)"/>
                </a:rPr>
                <a:t>Users in Rural/Semi-urban Areas</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Results</a:t>
              </a:r>
            </a:p>
          </p:txBody>
        </p:sp>
      </p:grpSp>
      <p:sp>
        <p:nvSpPr>
          <p:cNvPr name="Freeform 13" id="13"/>
          <p:cNvSpPr/>
          <p:nvPr/>
        </p:nvSpPr>
        <p:spPr>
          <a:xfrm flipH="false" flipV="false" rot="0">
            <a:off x="1028700" y="1848678"/>
            <a:ext cx="16049689" cy="7583478"/>
          </a:xfrm>
          <a:custGeom>
            <a:avLst/>
            <a:gdLst/>
            <a:ahLst/>
            <a:cxnLst/>
            <a:rect r="r" b="b" t="t" l="l"/>
            <a:pathLst>
              <a:path h="7583478" w="16049689">
                <a:moveTo>
                  <a:pt x="0" y="0"/>
                </a:moveTo>
                <a:lnTo>
                  <a:pt x="16049689" y="0"/>
                </a:lnTo>
                <a:lnTo>
                  <a:pt x="16049689" y="7583478"/>
                </a:lnTo>
                <a:lnTo>
                  <a:pt x="0" y="7583478"/>
                </a:lnTo>
                <a:lnTo>
                  <a:pt x="0" y="0"/>
                </a:lnTo>
                <a:close/>
              </a:path>
            </a:pathLst>
          </a:custGeom>
          <a:blipFill>
            <a:blip r:embed="rId3"/>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85725"/>
              <a:ext cx="22059232" cy="1146317"/>
            </a:xfrm>
            <a:prstGeom prst="rect">
              <a:avLst/>
            </a:prstGeom>
          </p:spPr>
          <p:txBody>
            <a:bodyPr anchor="b" rtlCol="false" tIns="0" lIns="0" bIns="0" rIns="0"/>
            <a:lstStyle/>
            <a:p>
              <a:pPr algn="l">
                <a:lnSpc>
                  <a:spcPts val="5040"/>
                </a:lnSpc>
              </a:pPr>
              <a:r>
                <a:rPr lang="en-US" sz="4200">
                  <a:solidFill>
                    <a:srgbClr val="1CADE4"/>
                  </a:solidFill>
                  <a:latin typeface="ITC Franklin Gothic LT"/>
                  <a:ea typeface="ITC Franklin Gothic LT"/>
                  <a:cs typeface="ITC Franklin Gothic LT"/>
                  <a:sym typeface="ITC Franklin Gothic LT"/>
                </a:rPr>
                <a:t>Results</a:t>
              </a:r>
            </a:p>
          </p:txBody>
        </p:sp>
      </p:grpSp>
      <p:sp>
        <p:nvSpPr>
          <p:cNvPr name="Freeform 13" id="13"/>
          <p:cNvSpPr/>
          <p:nvPr/>
        </p:nvSpPr>
        <p:spPr>
          <a:xfrm flipH="false" flipV="false" rot="0">
            <a:off x="1320053" y="1848678"/>
            <a:ext cx="15640363" cy="7409622"/>
          </a:xfrm>
          <a:custGeom>
            <a:avLst/>
            <a:gdLst/>
            <a:ahLst/>
            <a:cxnLst/>
            <a:rect r="r" b="b" t="t" l="l"/>
            <a:pathLst>
              <a:path h="7409622" w="15640363">
                <a:moveTo>
                  <a:pt x="0" y="0"/>
                </a:moveTo>
                <a:lnTo>
                  <a:pt x="15640364" y="0"/>
                </a:lnTo>
                <a:lnTo>
                  <a:pt x="15640364" y="7409622"/>
                </a:lnTo>
                <a:lnTo>
                  <a:pt x="0" y="7409622"/>
                </a:lnTo>
                <a:lnTo>
                  <a:pt x="0" y="0"/>
                </a:lnTo>
                <a:close/>
              </a:path>
            </a:pathLst>
          </a:custGeom>
          <a:blipFill>
            <a:blip r:embed="rId3"/>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DAGu2Lr5xe8</dc:identifier>
  <dcterms:modified xsi:type="dcterms:W3CDTF">2011-08-01T06:04:30Z</dcterms:modified>
  <cp:revision>1</cp:revision>
  <dc:title>Recipe Preparation Agent</dc:title>
</cp:coreProperties>
</file>