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7" r:id="rId4"/>
    <p:sldId id="257" r:id="rId5"/>
    <p:sldId id="258" r:id="rId6"/>
    <p:sldId id="259" r:id="rId7"/>
    <p:sldId id="260" r:id="rId8"/>
    <p:sldId id="268" r:id="rId9"/>
    <p:sldId id="269" r:id="rId10"/>
    <p:sldId id="270" r:id="rId11"/>
    <p:sldId id="271" r:id="rId12"/>
    <p:sldId id="272" r:id="rId13"/>
    <p:sldId id="273" r:id="rId14"/>
    <p:sldId id="276" r:id="rId15"/>
    <p:sldId id="282" r:id="rId16"/>
    <p:sldId id="277" r:id="rId17"/>
    <p:sldId id="275" r:id="rId18"/>
    <p:sldId id="274" r:id="rId19"/>
    <p:sldId id="278" r:id="rId20"/>
    <p:sldId id="279" r:id="rId21"/>
    <p:sldId id="281" r:id="rId22"/>
    <p:sldId id="280" r:id="rId23"/>
    <p:sldId id="261" r:id="rId24"/>
    <p:sldId id="262" r:id="rId25"/>
    <p:sldId id="263" r:id="rId26"/>
    <p:sldId id="26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4660"/>
  </p:normalViewPr>
  <p:slideViewPr>
    <p:cSldViewPr>
      <p:cViewPr varScale="1">
        <p:scale>
          <a:sx n="81" d="100"/>
          <a:sy n="81" d="100"/>
        </p:scale>
        <p:origin x="12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DE468-562D-4CF1-B09C-2FC0DB0E9AA5}" type="datetimeFigureOut">
              <a:rPr lang="en-IN" smtClean="0"/>
              <a:pPr/>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72C6A-14C0-4964-B597-A2FD356FDE8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DE468-562D-4CF1-B09C-2FC0DB0E9AA5}" type="datetimeFigureOut">
              <a:rPr lang="en-IN" smtClean="0"/>
              <a:pPr/>
              <a:t>09-03-2023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72C6A-14C0-4964-B597-A2FD356FDE8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company name&#10;&#10;Description automatically generated">
            <a:extLst>
              <a:ext uri="{FF2B5EF4-FFF2-40B4-BE49-F238E27FC236}">
                <a16:creationId xmlns:a16="http://schemas.microsoft.com/office/drawing/2014/main" id="{78D9613E-5089-B567-27E6-1E44F8902A67}"/>
              </a:ext>
            </a:extLst>
          </p:cNvPr>
          <p:cNvPicPr>
            <a:picLocks noChangeAspect="1"/>
          </p:cNvPicPr>
          <p:nvPr/>
        </p:nvPicPr>
        <p:blipFill>
          <a:blip r:embed="rId2"/>
          <a:stretch>
            <a:fillRect/>
          </a:stretch>
        </p:blipFill>
        <p:spPr>
          <a:xfrm>
            <a:off x="654395" y="2059624"/>
            <a:ext cx="7996955" cy="265248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464922" y="476672"/>
            <a:ext cx="3026958" cy="369332"/>
          </a:xfrm>
          <a:prstGeom prst="rect">
            <a:avLst/>
          </a:prstGeom>
          <a:noFill/>
        </p:spPr>
        <p:txBody>
          <a:bodyPr wrap="square" rtlCol="0">
            <a:spAutoFit/>
          </a:bodyPr>
          <a:lstStyle/>
          <a:p>
            <a:r>
              <a:rPr lang="en-US" dirty="0" err="1"/>
              <a:t>Coustomer</a:t>
            </a:r>
            <a:r>
              <a:rPr lang="en-US" dirty="0"/>
              <a:t> Registration Form</a:t>
            </a:r>
          </a:p>
        </p:txBody>
      </p:sp>
      <p:pic>
        <p:nvPicPr>
          <p:cNvPr id="3" name="Picture 2">
            <a:extLst>
              <a:ext uri="{FF2B5EF4-FFF2-40B4-BE49-F238E27FC236}">
                <a16:creationId xmlns:a16="http://schemas.microsoft.com/office/drawing/2014/main" id="{C2330E3C-B3B1-B2E1-13C8-CB1FB20ADCF6}"/>
              </a:ext>
            </a:extLst>
          </p:cNvPr>
          <p:cNvPicPr>
            <a:picLocks noChangeAspect="1"/>
          </p:cNvPicPr>
          <p:nvPr/>
        </p:nvPicPr>
        <p:blipFill>
          <a:blip r:embed="rId2"/>
          <a:stretch>
            <a:fillRect/>
          </a:stretch>
        </p:blipFill>
        <p:spPr>
          <a:xfrm>
            <a:off x="464922" y="1052736"/>
            <a:ext cx="8280022" cy="4968552"/>
          </a:xfrm>
          <a:prstGeom prst="rect">
            <a:avLst/>
          </a:prstGeom>
        </p:spPr>
      </p:pic>
    </p:spTree>
    <p:extLst>
      <p:ext uri="{BB962C8B-B14F-4D97-AF65-F5344CB8AC3E}">
        <p14:creationId xmlns:p14="http://schemas.microsoft.com/office/powerpoint/2010/main" val="94114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464922" y="476672"/>
            <a:ext cx="3675030" cy="369332"/>
          </a:xfrm>
          <a:prstGeom prst="rect">
            <a:avLst/>
          </a:prstGeom>
          <a:noFill/>
        </p:spPr>
        <p:txBody>
          <a:bodyPr wrap="square" rtlCol="0">
            <a:spAutoFit/>
          </a:bodyPr>
          <a:lstStyle/>
          <a:p>
            <a:r>
              <a:rPr lang="en-US" dirty="0"/>
              <a:t>Service Provider Registration Form</a:t>
            </a:r>
          </a:p>
        </p:txBody>
      </p:sp>
      <p:pic>
        <p:nvPicPr>
          <p:cNvPr id="2" name="Picture 1">
            <a:extLst>
              <a:ext uri="{FF2B5EF4-FFF2-40B4-BE49-F238E27FC236}">
                <a16:creationId xmlns:a16="http://schemas.microsoft.com/office/drawing/2014/main" id="{ACB818BC-2C08-1567-4502-AD0863097795}"/>
              </a:ext>
            </a:extLst>
          </p:cNvPr>
          <p:cNvPicPr>
            <a:picLocks noChangeAspect="1"/>
          </p:cNvPicPr>
          <p:nvPr/>
        </p:nvPicPr>
        <p:blipFill>
          <a:blip r:embed="rId2"/>
          <a:stretch>
            <a:fillRect/>
          </a:stretch>
        </p:blipFill>
        <p:spPr>
          <a:xfrm>
            <a:off x="464921" y="980728"/>
            <a:ext cx="8190025" cy="4896544"/>
          </a:xfrm>
          <a:prstGeom prst="rect">
            <a:avLst/>
          </a:prstGeom>
        </p:spPr>
      </p:pic>
    </p:spTree>
    <p:extLst>
      <p:ext uri="{BB962C8B-B14F-4D97-AF65-F5344CB8AC3E}">
        <p14:creationId xmlns:p14="http://schemas.microsoft.com/office/powerpoint/2010/main" val="134937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3026958" cy="369332"/>
          </a:xfrm>
          <a:prstGeom prst="rect">
            <a:avLst/>
          </a:prstGeom>
          <a:noFill/>
        </p:spPr>
        <p:txBody>
          <a:bodyPr wrap="square" rtlCol="0">
            <a:spAutoFit/>
          </a:bodyPr>
          <a:lstStyle/>
          <a:p>
            <a:r>
              <a:rPr lang="en-US" dirty="0"/>
              <a:t>About Page</a:t>
            </a:r>
          </a:p>
        </p:txBody>
      </p:sp>
      <p:pic>
        <p:nvPicPr>
          <p:cNvPr id="2" name="Picture 1">
            <a:extLst>
              <a:ext uri="{FF2B5EF4-FFF2-40B4-BE49-F238E27FC236}">
                <a16:creationId xmlns:a16="http://schemas.microsoft.com/office/drawing/2014/main" id="{8E93660B-7C97-11C5-C4CC-B19114DD8D48}"/>
              </a:ext>
            </a:extLst>
          </p:cNvPr>
          <p:cNvPicPr>
            <a:picLocks noChangeAspect="1"/>
          </p:cNvPicPr>
          <p:nvPr/>
        </p:nvPicPr>
        <p:blipFill>
          <a:blip r:embed="rId2"/>
          <a:stretch>
            <a:fillRect/>
          </a:stretch>
        </p:blipFill>
        <p:spPr>
          <a:xfrm>
            <a:off x="395535" y="980728"/>
            <a:ext cx="8185665" cy="5184576"/>
          </a:xfrm>
          <a:prstGeom prst="rect">
            <a:avLst/>
          </a:prstGeom>
        </p:spPr>
      </p:pic>
    </p:spTree>
    <p:extLst>
      <p:ext uri="{BB962C8B-B14F-4D97-AF65-F5344CB8AC3E}">
        <p14:creationId xmlns:p14="http://schemas.microsoft.com/office/powerpoint/2010/main" val="22806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3026958" cy="369332"/>
          </a:xfrm>
          <a:prstGeom prst="rect">
            <a:avLst/>
          </a:prstGeom>
          <a:noFill/>
        </p:spPr>
        <p:txBody>
          <a:bodyPr wrap="square" rtlCol="0">
            <a:spAutoFit/>
          </a:bodyPr>
          <a:lstStyle/>
          <a:p>
            <a:r>
              <a:rPr lang="en-US" dirty="0" err="1"/>
              <a:t>Coustomer</a:t>
            </a:r>
            <a:r>
              <a:rPr lang="en-US" dirty="0"/>
              <a:t> Home </a:t>
            </a:r>
          </a:p>
        </p:txBody>
      </p:sp>
      <p:pic>
        <p:nvPicPr>
          <p:cNvPr id="3" name="Picture 2">
            <a:extLst>
              <a:ext uri="{FF2B5EF4-FFF2-40B4-BE49-F238E27FC236}">
                <a16:creationId xmlns:a16="http://schemas.microsoft.com/office/drawing/2014/main" id="{C4E2C45A-C5FA-D194-371E-CFCEB415E08D}"/>
              </a:ext>
            </a:extLst>
          </p:cNvPr>
          <p:cNvPicPr>
            <a:picLocks noChangeAspect="1"/>
          </p:cNvPicPr>
          <p:nvPr/>
        </p:nvPicPr>
        <p:blipFill>
          <a:blip r:embed="rId2"/>
          <a:stretch>
            <a:fillRect/>
          </a:stretch>
        </p:blipFill>
        <p:spPr>
          <a:xfrm>
            <a:off x="428327" y="980728"/>
            <a:ext cx="8349745" cy="4752528"/>
          </a:xfrm>
          <a:prstGeom prst="rect">
            <a:avLst/>
          </a:prstGeom>
        </p:spPr>
      </p:pic>
    </p:spTree>
    <p:extLst>
      <p:ext uri="{BB962C8B-B14F-4D97-AF65-F5344CB8AC3E}">
        <p14:creationId xmlns:p14="http://schemas.microsoft.com/office/powerpoint/2010/main" val="2380968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6696744"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Customer can browse through all available products</a:t>
            </a:r>
            <a:endParaRPr lang="en-US" dirty="0"/>
          </a:p>
        </p:txBody>
      </p:sp>
      <p:pic>
        <p:nvPicPr>
          <p:cNvPr id="2" name="Picture 1">
            <a:extLst>
              <a:ext uri="{FF2B5EF4-FFF2-40B4-BE49-F238E27FC236}">
                <a16:creationId xmlns:a16="http://schemas.microsoft.com/office/drawing/2014/main" id="{1DD72619-0900-9F9B-4264-26CA6B487D76}"/>
              </a:ext>
            </a:extLst>
          </p:cNvPr>
          <p:cNvPicPr>
            <a:picLocks noChangeAspect="1"/>
          </p:cNvPicPr>
          <p:nvPr/>
        </p:nvPicPr>
        <p:blipFill>
          <a:blip r:embed="rId2"/>
          <a:stretch>
            <a:fillRect/>
          </a:stretch>
        </p:blipFill>
        <p:spPr>
          <a:xfrm>
            <a:off x="467544" y="1124744"/>
            <a:ext cx="8390306" cy="4752528"/>
          </a:xfrm>
          <a:prstGeom prst="rect">
            <a:avLst/>
          </a:prstGeom>
        </p:spPr>
      </p:pic>
    </p:spTree>
    <p:extLst>
      <p:ext uri="{BB962C8B-B14F-4D97-AF65-F5344CB8AC3E}">
        <p14:creationId xmlns:p14="http://schemas.microsoft.com/office/powerpoint/2010/main" val="259233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6696744" cy="369332"/>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Buy now </a:t>
            </a:r>
            <a:r>
              <a:rPr lang="en-US" sz="1800" dirty="0">
                <a:effectLst/>
                <a:latin typeface="Times New Roman" panose="02020603050405020304" pitchFamily="18" charset="0"/>
                <a:ea typeface="Times New Roman" panose="02020603050405020304" pitchFamily="18" charset="0"/>
              </a:rPr>
              <a:t> Products page</a:t>
            </a:r>
            <a:endParaRPr lang="en-US" dirty="0"/>
          </a:p>
        </p:txBody>
      </p:sp>
      <p:pic>
        <p:nvPicPr>
          <p:cNvPr id="5" name="Picture 4">
            <a:extLst>
              <a:ext uri="{FF2B5EF4-FFF2-40B4-BE49-F238E27FC236}">
                <a16:creationId xmlns:a16="http://schemas.microsoft.com/office/drawing/2014/main" id="{B113FC19-5E42-128A-ED8D-36F0D3B2F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00137"/>
            <a:ext cx="8460432" cy="5281191"/>
          </a:xfrm>
          <a:prstGeom prst="rect">
            <a:avLst/>
          </a:prstGeom>
        </p:spPr>
      </p:pic>
    </p:spTree>
    <p:extLst>
      <p:ext uri="{BB962C8B-B14F-4D97-AF65-F5344CB8AC3E}">
        <p14:creationId xmlns:p14="http://schemas.microsoft.com/office/powerpoint/2010/main" val="283071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4176464"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Customer can send request for service </a:t>
            </a:r>
            <a:endParaRPr lang="en-US" dirty="0"/>
          </a:p>
        </p:txBody>
      </p:sp>
      <p:pic>
        <p:nvPicPr>
          <p:cNvPr id="2" name="Picture 1">
            <a:extLst>
              <a:ext uri="{FF2B5EF4-FFF2-40B4-BE49-F238E27FC236}">
                <a16:creationId xmlns:a16="http://schemas.microsoft.com/office/drawing/2014/main" id="{A3CFA15E-68BC-C54B-B8AC-E071FC8F199C}"/>
              </a:ext>
            </a:extLst>
          </p:cNvPr>
          <p:cNvPicPr>
            <a:picLocks noChangeAspect="1"/>
          </p:cNvPicPr>
          <p:nvPr/>
        </p:nvPicPr>
        <p:blipFill>
          <a:blip r:embed="rId2"/>
          <a:stretch>
            <a:fillRect/>
          </a:stretch>
        </p:blipFill>
        <p:spPr>
          <a:xfrm>
            <a:off x="395535" y="1052736"/>
            <a:ext cx="8513429" cy="4608512"/>
          </a:xfrm>
          <a:prstGeom prst="rect">
            <a:avLst/>
          </a:prstGeom>
        </p:spPr>
      </p:pic>
    </p:spTree>
    <p:extLst>
      <p:ext uri="{BB962C8B-B14F-4D97-AF65-F5344CB8AC3E}">
        <p14:creationId xmlns:p14="http://schemas.microsoft.com/office/powerpoint/2010/main" val="370661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3026958" cy="369332"/>
          </a:xfrm>
          <a:prstGeom prst="rect">
            <a:avLst/>
          </a:prstGeom>
          <a:noFill/>
        </p:spPr>
        <p:txBody>
          <a:bodyPr wrap="square" rtlCol="0">
            <a:spAutoFit/>
          </a:bodyPr>
          <a:lstStyle/>
          <a:p>
            <a:r>
              <a:rPr lang="en-US" dirty="0"/>
              <a:t>Rate us</a:t>
            </a:r>
          </a:p>
        </p:txBody>
      </p:sp>
      <p:pic>
        <p:nvPicPr>
          <p:cNvPr id="3" name="Picture 2">
            <a:extLst>
              <a:ext uri="{FF2B5EF4-FFF2-40B4-BE49-F238E27FC236}">
                <a16:creationId xmlns:a16="http://schemas.microsoft.com/office/drawing/2014/main" id="{F0EE9755-10D5-BB31-6C18-A5F135729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014412"/>
            <a:ext cx="8424936" cy="4829175"/>
          </a:xfrm>
          <a:prstGeom prst="rect">
            <a:avLst/>
          </a:prstGeom>
        </p:spPr>
      </p:pic>
    </p:spTree>
    <p:extLst>
      <p:ext uri="{BB962C8B-B14F-4D97-AF65-F5344CB8AC3E}">
        <p14:creationId xmlns:p14="http://schemas.microsoft.com/office/powerpoint/2010/main" val="139000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3026958"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Service Provider Home</a:t>
            </a:r>
            <a:endParaRPr lang="en-US" dirty="0"/>
          </a:p>
        </p:txBody>
      </p:sp>
      <p:pic>
        <p:nvPicPr>
          <p:cNvPr id="2" name="Picture 1">
            <a:extLst>
              <a:ext uri="{FF2B5EF4-FFF2-40B4-BE49-F238E27FC236}">
                <a16:creationId xmlns:a16="http://schemas.microsoft.com/office/drawing/2014/main" id="{714FA67F-1606-B488-D55C-D5843D8DCF41}"/>
              </a:ext>
            </a:extLst>
          </p:cNvPr>
          <p:cNvPicPr>
            <a:picLocks noChangeAspect="1"/>
          </p:cNvPicPr>
          <p:nvPr/>
        </p:nvPicPr>
        <p:blipFill>
          <a:blip r:embed="rId2"/>
          <a:stretch>
            <a:fillRect/>
          </a:stretch>
        </p:blipFill>
        <p:spPr>
          <a:xfrm>
            <a:off x="419944" y="980728"/>
            <a:ext cx="8210004" cy="5040560"/>
          </a:xfrm>
          <a:prstGeom prst="rect">
            <a:avLst/>
          </a:prstGeom>
        </p:spPr>
      </p:pic>
    </p:spTree>
    <p:extLst>
      <p:ext uri="{BB962C8B-B14F-4D97-AF65-F5344CB8AC3E}">
        <p14:creationId xmlns:p14="http://schemas.microsoft.com/office/powerpoint/2010/main" val="182101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4248472"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Upload product details by service provider</a:t>
            </a:r>
            <a:endParaRPr lang="en-US" dirty="0"/>
          </a:p>
        </p:txBody>
      </p:sp>
      <p:pic>
        <p:nvPicPr>
          <p:cNvPr id="2" name="Picture 1">
            <a:extLst>
              <a:ext uri="{FF2B5EF4-FFF2-40B4-BE49-F238E27FC236}">
                <a16:creationId xmlns:a16="http://schemas.microsoft.com/office/drawing/2014/main" id="{78097B44-7E32-403D-B837-9C0394B14B1E}"/>
              </a:ext>
            </a:extLst>
          </p:cNvPr>
          <p:cNvPicPr>
            <a:picLocks noChangeAspect="1"/>
          </p:cNvPicPr>
          <p:nvPr/>
        </p:nvPicPr>
        <p:blipFill>
          <a:blip r:embed="rId2"/>
          <a:stretch>
            <a:fillRect/>
          </a:stretch>
        </p:blipFill>
        <p:spPr>
          <a:xfrm>
            <a:off x="395535" y="1052736"/>
            <a:ext cx="8272821" cy="4968552"/>
          </a:xfrm>
          <a:prstGeom prst="rect">
            <a:avLst/>
          </a:prstGeom>
        </p:spPr>
      </p:pic>
    </p:spTree>
    <p:extLst>
      <p:ext uri="{BB962C8B-B14F-4D97-AF65-F5344CB8AC3E}">
        <p14:creationId xmlns:p14="http://schemas.microsoft.com/office/powerpoint/2010/main" val="165851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tx1">
                    <a:lumMod val="85000"/>
                    <a:lumOff val="15000"/>
                  </a:schemeClr>
                </a:solidFill>
              </a:rPr>
              <a:t>MobiJet</a:t>
            </a:r>
          </a:p>
        </p:txBody>
      </p:sp>
      <p:sp>
        <p:nvSpPr>
          <p:cNvPr id="3" name="Subtitle 2"/>
          <p:cNvSpPr>
            <a:spLocks noGrp="1"/>
          </p:cNvSpPr>
          <p:nvPr>
            <p:ph type="subTitle" idx="1"/>
          </p:nvPr>
        </p:nvSpPr>
        <p:spPr/>
        <p:txBody>
          <a:bodyPr/>
          <a:lstStyle/>
          <a:p>
            <a:r>
              <a:rPr lang="en-IN" dirty="0"/>
              <a:t>(Mobile in Budget)</a:t>
            </a:r>
          </a:p>
        </p:txBody>
      </p:sp>
      <p:sp>
        <p:nvSpPr>
          <p:cNvPr id="4" name="Subtitle 2">
            <a:extLst>
              <a:ext uri="{FF2B5EF4-FFF2-40B4-BE49-F238E27FC236}">
                <a16:creationId xmlns:a16="http://schemas.microsoft.com/office/drawing/2014/main" id="{957B6D6B-5E5F-6895-A031-9DA31F7DE405}"/>
              </a:ext>
            </a:extLst>
          </p:cNvPr>
          <p:cNvSpPr txBox="1">
            <a:spLocks/>
          </p:cNvSpPr>
          <p:nvPr/>
        </p:nvSpPr>
        <p:spPr>
          <a:xfrm>
            <a:off x="1371600" y="3861048"/>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a:t>(Mobile in Budget)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5760640"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View all request for service send from customer</a:t>
            </a:r>
          </a:p>
          <a:p>
            <a:endParaRPr lang="en-US" dirty="0"/>
          </a:p>
        </p:txBody>
      </p:sp>
      <p:pic>
        <p:nvPicPr>
          <p:cNvPr id="2" name="Picture 1">
            <a:extLst>
              <a:ext uri="{FF2B5EF4-FFF2-40B4-BE49-F238E27FC236}">
                <a16:creationId xmlns:a16="http://schemas.microsoft.com/office/drawing/2014/main" id="{F2DC1E92-BB02-5CEC-7E3B-B6874032399D}"/>
              </a:ext>
            </a:extLst>
          </p:cNvPr>
          <p:cNvPicPr>
            <a:picLocks noChangeAspect="1"/>
          </p:cNvPicPr>
          <p:nvPr/>
        </p:nvPicPr>
        <p:blipFill>
          <a:blip r:embed="rId2"/>
          <a:stretch>
            <a:fillRect/>
          </a:stretch>
        </p:blipFill>
        <p:spPr>
          <a:xfrm>
            <a:off x="539551" y="1143962"/>
            <a:ext cx="8218089" cy="4805318"/>
          </a:xfrm>
          <a:prstGeom prst="rect">
            <a:avLst/>
          </a:prstGeom>
        </p:spPr>
      </p:pic>
    </p:spTree>
    <p:extLst>
      <p:ext uri="{BB962C8B-B14F-4D97-AF65-F5344CB8AC3E}">
        <p14:creationId xmlns:p14="http://schemas.microsoft.com/office/powerpoint/2010/main" val="182724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3026958"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Enter solution of customer </a:t>
            </a:r>
            <a:endParaRPr lang="en-US" dirty="0"/>
          </a:p>
        </p:txBody>
      </p:sp>
      <p:pic>
        <p:nvPicPr>
          <p:cNvPr id="2" name="Picture 1">
            <a:extLst>
              <a:ext uri="{FF2B5EF4-FFF2-40B4-BE49-F238E27FC236}">
                <a16:creationId xmlns:a16="http://schemas.microsoft.com/office/drawing/2014/main" id="{BB1372B4-C1B8-6AD9-9326-FE7B6DAC45EC}"/>
              </a:ext>
            </a:extLst>
          </p:cNvPr>
          <p:cNvPicPr>
            <a:picLocks noChangeAspect="1"/>
          </p:cNvPicPr>
          <p:nvPr/>
        </p:nvPicPr>
        <p:blipFill>
          <a:blip r:embed="rId2"/>
          <a:stretch>
            <a:fillRect/>
          </a:stretch>
        </p:blipFill>
        <p:spPr>
          <a:xfrm>
            <a:off x="467544" y="980728"/>
            <a:ext cx="8295440" cy="4608512"/>
          </a:xfrm>
          <a:prstGeom prst="rect">
            <a:avLst/>
          </a:prstGeom>
        </p:spPr>
      </p:pic>
    </p:spTree>
    <p:extLst>
      <p:ext uri="{BB962C8B-B14F-4D97-AF65-F5344CB8AC3E}">
        <p14:creationId xmlns:p14="http://schemas.microsoft.com/office/powerpoint/2010/main" val="399627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395536" y="476672"/>
            <a:ext cx="3026958" cy="369332"/>
          </a:xfrm>
          <a:prstGeom prst="rect">
            <a:avLst/>
          </a:prstGeom>
          <a:noFill/>
        </p:spPr>
        <p:txBody>
          <a:bodyPr wrap="square" rtlCol="0">
            <a:spAutoFit/>
          </a:bodyPr>
          <a:lstStyle/>
          <a:p>
            <a:r>
              <a:rPr lang="en-US" dirty="0"/>
              <a:t>Admin</a:t>
            </a:r>
          </a:p>
        </p:txBody>
      </p:sp>
      <p:pic>
        <p:nvPicPr>
          <p:cNvPr id="2" name="Picture 1">
            <a:extLst>
              <a:ext uri="{FF2B5EF4-FFF2-40B4-BE49-F238E27FC236}">
                <a16:creationId xmlns:a16="http://schemas.microsoft.com/office/drawing/2014/main" id="{EEC46E2B-3591-4999-470E-5F38ECF5B585}"/>
              </a:ext>
            </a:extLst>
          </p:cNvPr>
          <p:cNvPicPr>
            <a:picLocks noChangeAspect="1"/>
          </p:cNvPicPr>
          <p:nvPr/>
        </p:nvPicPr>
        <p:blipFill>
          <a:blip r:embed="rId2"/>
          <a:stretch>
            <a:fillRect/>
          </a:stretch>
        </p:blipFill>
        <p:spPr>
          <a:xfrm>
            <a:off x="406599" y="846004"/>
            <a:ext cx="8057498" cy="5319300"/>
          </a:xfrm>
          <a:prstGeom prst="rect">
            <a:avLst/>
          </a:prstGeom>
        </p:spPr>
      </p:pic>
    </p:spTree>
    <p:extLst>
      <p:ext uri="{BB962C8B-B14F-4D97-AF65-F5344CB8AC3E}">
        <p14:creationId xmlns:p14="http://schemas.microsoft.com/office/powerpoint/2010/main" val="3125036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8136904" cy="2277547"/>
          </a:xfrm>
          <a:prstGeom prst="rect">
            <a:avLst/>
          </a:prstGeom>
          <a:noFill/>
        </p:spPr>
        <p:txBody>
          <a:bodyPr wrap="square" rtlCol="0">
            <a:spAutoFit/>
          </a:bodyPr>
          <a:lstStyle/>
          <a:p>
            <a:r>
              <a:rPr lang="en-IN" sz="2800" b="1" dirty="0"/>
              <a:t>Points to be Upgraded :-</a:t>
            </a:r>
          </a:p>
          <a:p>
            <a:endParaRPr lang="en-IN" dirty="0"/>
          </a:p>
          <a:p>
            <a:endParaRPr lang="en-IN" dirty="0"/>
          </a:p>
          <a:p>
            <a:pPr marL="342900" indent="-342900">
              <a:buAutoNum type="arabicPeriod"/>
            </a:pPr>
            <a:r>
              <a:rPr lang="en-IN" sz="2000" dirty="0"/>
              <a:t>If we directly access any page inside customer or service provider then it is not redirecting to login page </a:t>
            </a:r>
          </a:p>
          <a:p>
            <a:pPr marL="342900" indent="-342900">
              <a:buAutoNum type="arabicPeriod"/>
            </a:pPr>
            <a:r>
              <a:rPr lang="en-IN" sz="2000" dirty="0"/>
              <a:t>Sorting according to price is absent</a:t>
            </a:r>
          </a:p>
          <a:p>
            <a:pPr marL="342900" indent="-342900">
              <a:buAutoNum type="arabicPeriod"/>
            </a:pPr>
            <a:r>
              <a:rPr lang="en-IN" dirty="0"/>
              <a:t>Discount coupons feature is given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20688"/>
            <a:ext cx="7776864" cy="2923877"/>
          </a:xfrm>
          <a:prstGeom prst="rect">
            <a:avLst/>
          </a:prstGeom>
          <a:noFill/>
        </p:spPr>
        <p:txBody>
          <a:bodyPr wrap="square" rtlCol="0">
            <a:spAutoFit/>
          </a:bodyPr>
          <a:lstStyle/>
          <a:p>
            <a:r>
              <a:rPr lang="en-IN" sz="2800" b="1" dirty="0"/>
              <a:t>Future Extension:-</a:t>
            </a:r>
          </a:p>
          <a:p>
            <a:endParaRPr lang="en-IN" dirty="0"/>
          </a:p>
          <a:p>
            <a:endParaRPr lang="en-IN" dirty="0"/>
          </a:p>
          <a:p>
            <a:pPr marL="342900" indent="-342900">
              <a:buFont typeface="+mj-lt"/>
              <a:buAutoNum type="arabicPeriod"/>
            </a:pPr>
            <a:r>
              <a:rPr lang="en-IN" sz="2000" dirty="0"/>
              <a:t>If any product is short of its accessories and if customer requests then we will try to provide it.</a:t>
            </a:r>
          </a:p>
          <a:p>
            <a:pPr marL="342900" indent="-342900">
              <a:buFont typeface="+mj-lt"/>
              <a:buAutoNum type="arabicPeriod"/>
            </a:pPr>
            <a:r>
              <a:rPr lang="en-IN" sz="2000" dirty="0"/>
              <a:t>Compare our price with new product price </a:t>
            </a:r>
          </a:p>
          <a:p>
            <a:pPr marL="342900" indent="-342900">
              <a:buFont typeface="+mj-lt"/>
              <a:buAutoNum type="arabicPeriod"/>
            </a:pPr>
            <a:r>
              <a:rPr lang="en-IN" sz="2000" dirty="0"/>
              <a:t>We could extend this site with new mobiles and electronic gadget</a:t>
            </a:r>
          </a:p>
          <a:p>
            <a:pPr marL="342900" indent="-342900">
              <a:buFont typeface="+mj-lt"/>
              <a:buAutoNum type="arabicPeriod"/>
            </a:pPr>
            <a:r>
              <a:rPr lang="en-IN" sz="2000" dirty="0"/>
              <a:t>Want to increase our service as many areas as we can</a:t>
            </a:r>
          </a:p>
          <a:p>
            <a:pPr marL="342900" indent="-342900">
              <a:buFont typeface="+mj-lt"/>
              <a:buAutoNum type="arabicPeriod"/>
            </a:pPr>
            <a:r>
              <a:rPr lang="en-IN" sz="2000" dirty="0"/>
              <a:t>We can add cart page to buy 2 or more Product’s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80920" cy="4278094"/>
          </a:xfrm>
          <a:prstGeom prst="rect">
            <a:avLst/>
          </a:prstGeom>
          <a:noFill/>
        </p:spPr>
        <p:txBody>
          <a:bodyPr wrap="square" rtlCol="0">
            <a:spAutoFit/>
          </a:bodyPr>
          <a:lstStyle/>
          <a:p>
            <a:r>
              <a:rPr lang="en-IN" sz="2800" b="1" dirty="0"/>
              <a:t>Conclusion:-</a:t>
            </a:r>
          </a:p>
          <a:p>
            <a:endParaRPr lang="en-IN" sz="2800" b="1" dirty="0"/>
          </a:p>
          <a:p>
            <a:r>
              <a:rPr lang="en-IN" b="1" dirty="0"/>
              <a:t>	</a:t>
            </a:r>
            <a:r>
              <a:rPr lang="en-IN" dirty="0"/>
              <a:t> MobiJet online system provide platform for customer and service provider to get connected with each other efficiently. Our system provides a user-friendly platform where customer can easily Buy-Sell and book appointment to take a mobile repairing services from Service Provider to solve their problems. Customer can also give feedback to the respective  Products after buying it. Our system provides various verified second hand mobiles also repair services from respective area service provider. MobiJet is most efficient for customers, it is easy to use and can be handled by everyone.</a:t>
            </a:r>
          </a:p>
          <a:p>
            <a:endParaRPr lang="en-IN" dirty="0"/>
          </a:p>
          <a:p>
            <a:endParaRPr lang="en-IN" dirty="0"/>
          </a:p>
          <a:p>
            <a:endParaRPr lang="en-IN" dirty="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2348880"/>
            <a:ext cx="6264696" cy="1323439"/>
          </a:xfrm>
          <a:prstGeom prst="rect">
            <a:avLst/>
          </a:prstGeom>
          <a:noFill/>
        </p:spPr>
        <p:txBody>
          <a:bodyPr wrap="square" rtlCol="0">
            <a:spAutoFit/>
          </a:bodyPr>
          <a:lstStyle/>
          <a:p>
            <a:pPr algn="ctr"/>
            <a:r>
              <a:rPr lang="en-IN" sz="8000" dirty="0">
                <a:latin typeface="Andalus" pitchFamily="18" charset="-78"/>
                <a:cs typeface="Andalus" pitchFamily="18" charset="-78"/>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6CA6C-2731-4E96-7887-94F5D70A43EF}"/>
              </a:ext>
            </a:extLst>
          </p:cNvPr>
          <p:cNvSpPr>
            <a:spLocks noGrp="1"/>
          </p:cNvSpPr>
          <p:nvPr>
            <p:ph idx="1"/>
          </p:nvPr>
        </p:nvSpPr>
        <p:spPr>
          <a:xfrm>
            <a:off x="628650" y="548680"/>
            <a:ext cx="7929832" cy="4680520"/>
          </a:xfrm>
        </p:spPr>
        <p:txBody>
          <a:bodyPr vert="horz" lIns="68580" tIns="34290" rIns="68580" bIns="34290" rtlCol="0" anchor="t">
            <a:normAutofit fontScale="47500" lnSpcReduction="20000"/>
          </a:bodyPr>
          <a:lstStyle/>
          <a:p>
            <a:pPr algn="ctr"/>
            <a:endParaRPr lang="en-GB" sz="2400" dirty="0">
              <a:cs typeface="Calibri"/>
            </a:endParaRPr>
          </a:p>
          <a:p>
            <a:pPr marL="0" indent="0" algn="ctr">
              <a:buNone/>
            </a:pPr>
            <a:br>
              <a:rPr lang="en-US" dirty="0"/>
            </a:br>
            <a:r>
              <a:rPr lang="en-US" sz="5500" dirty="0">
                <a:ea typeface="+mn-lt"/>
                <a:cs typeface="+mn-lt"/>
              </a:rPr>
              <a:t>Project Name: </a:t>
            </a:r>
            <a:r>
              <a:rPr lang="en-US" sz="5500" dirty="0" err="1">
                <a:ea typeface="+mn-lt"/>
                <a:cs typeface="+mn-lt"/>
              </a:rPr>
              <a:t>MobiJet</a:t>
            </a:r>
            <a:endParaRPr lang="en-US" sz="3300" dirty="0">
              <a:cs typeface="Calibri" panose="020F0502020204030204"/>
            </a:endParaRPr>
          </a:p>
          <a:p>
            <a:pPr algn="ctr">
              <a:buNone/>
            </a:pPr>
            <a:r>
              <a:rPr lang="en-US" sz="3300" u="sng" dirty="0">
                <a:ea typeface="+mn-lt"/>
                <a:cs typeface="+mn-lt"/>
              </a:rPr>
              <a:t>Guided By :</a:t>
            </a:r>
            <a:r>
              <a:rPr lang="en-US" sz="3300" dirty="0">
                <a:ea typeface="+mn-lt"/>
                <a:cs typeface="+mn-lt"/>
              </a:rPr>
              <a:t>   Rishi Sir</a:t>
            </a:r>
            <a:endParaRPr lang="en-US" dirty="0"/>
          </a:p>
          <a:p>
            <a:pPr algn="ctr">
              <a:buNone/>
            </a:pPr>
            <a:endParaRPr lang="en-US" sz="3300" dirty="0">
              <a:ea typeface="+mn-lt"/>
              <a:cs typeface="+mn-lt"/>
            </a:endParaRPr>
          </a:p>
          <a:p>
            <a:pPr algn="ctr">
              <a:buNone/>
            </a:pPr>
            <a:r>
              <a:rPr lang="en-US" sz="3300" b="1" dirty="0">
                <a:ea typeface="+mn-lt"/>
                <a:cs typeface="+mn-lt"/>
              </a:rPr>
              <a:t>Group No: 01</a:t>
            </a:r>
            <a:r>
              <a:rPr lang="en-US" sz="3300" dirty="0">
                <a:ea typeface="+mn-lt"/>
                <a:cs typeface="+mn-lt"/>
              </a:rPr>
              <a:t> </a:t>
            </a:r>
            <a:endParaRPr lang="en-US" dirty="0"/>
          </a:p>
          <a:p>
            <a:pPr marL="0" indent="0" algn="ctr">
              <a:buNone/>
            </a:pPr>
            <a:br>
              <a:rPr lang="en-US" dirty="0"/>
            </a:br>
            <a:endParaRPr lang="en-US" dirty="0"/>
          </a:p>
          <a:p>
            <a:pPr marL="342900" lvl="0" indent="-342900">
              <a:buFont typeface="Symbol" panose="05050102010706020507" pitchFamily="18" charset="2"/>
              <a:buChar char=""/>
            </a:pPr>
            <a:endParaRPr lang="en-US" dirty="0"/>
          </a:p>
          <a:p>
            <a:pPr marL="0" indent="0">
              <a:buNone/>
            </a:pPr>
            <a:r>
              <a:rPr lang="en-US" sz="5500" u="sng" dirty="0">
                <a:ea typeface="+mn-lt"/>
                <a:cs typeface="+mn-lt"/>
              </a:rPr>
              <a:t>Submitted By :</a:t>
            </a:r>
            <a:r>
              <a:rPr lang="en-US" sz="5500" dirty="0">
                <a:ea typeface="+mn-lt"/>
                <a:cs typeface="+mn-lt"/>
              </a:rPr>
              <a:t>  </a:t>
            </a:r>
            <a:endParaRPr lang="en-US" sz="5500" dirty="0"/>
          </a:p>
          <a:p>
            <a:pPr marL="0" lvl="0" indent="0">
              <a:buNone/>
            </a:pPr>
            <a:endParaRPr lang="en-US" dirty="0"/>
          </a:p>
          <a:p>
            <a:pPr marL="342900" lvl="0" indent="-342900">
              <a:buFont typeface="Symbol" panose="05050102010706020507" pitchFamily="18" charset="2"/>
              <a:buChar char=""/>
            </a:pPr>
            <a:r>
              <a:rPr lang="en-US" sz="3400" b="1" dirty="0">
                <a:effectLst/>
                <a:latin typeface="Times New Roman" panose="02020603050405020304" pitchFamily="18" charset="0"/>
                <a:ea typeface="Times New Roman" panose="02020603050405020304" pitchFamily="18" charset="0"/>
              </a:rPr>
              <a:t>Amit </a:t>
            </a:r>
            <a:r>
              <a:rPr lang="en-US" sz="3400" b="1" dirty="0" err="1">
                <a:effectLst/>
                <a:latin typeface="Times New Roman" panose="02020603050405020304" pitchFamily="18" charset="0"/>
                <a:ea typeface="Times New Roman" panose="02020603050405020304" pitchFamily="18" charset="0"/>
              </a:rPr>
              <a:t>Nehete</a:t>
            </a:r>
            <a:r>
              <a:rPr lang="en-US" sz="3400" b="1" dirty="0">
                <a:effectLst/>
                <a:latin typeface="Times New Roman" panose="02020603050405020304" pitchFamily="18" charset="0"/>
                <a:ea typeface="Times New Roman" panose="02020603050405020304" pitchFamily="18" charset="0"/>
              </a:rPr>
              <a:t>                          </a:t>
            </a:r>
            <a:r>
              <a:rPr lang="en-US" sz="3400" dirty="0">
                <a:effectLst/>
                <a:latin typeface="Times New Roman" panose="02020603050405020304" pitchFamily="18" charset="0"/>
                <a:ea typeface="Times New Roman" panose="02020603050405020304" pitchFamily="18" charset="0"/>
              </a:rPr>
              <a:t>220960520007</a:t>
            </a:r>
          </a:p>
          <a:p>
            <a:pPr marL="342900" lvl="0" indent="-342900">
              <a:buFont typeface="Symbol" panose="05050102010706020507" pitchFamily="18" charset="2"/>
              <a:buChar char=""/>
            </a:pPr>
            <a:r>
              <a:rPr lang="en-US" sz="3400" b="1" dirty="0">
                <a:effectLst/>
                <a:latin typeface="Times New Roman" panose="02020603050405020304" pitchFamily="18" charset="0"/>
                <a:ea typeface="Times New Roman" panose="02020603050405020304" pitchFamily="18" charset="0"/>
              </a:rPr>
              <a:t>Abhinav Tongale                   </a:t>
            </a:r>
            <a:r>
              <a:rPr lang="en-US" sz="3400" dirty="0">
                <a:effectLst/>
                <a:latin typeface="Times New Roman" panose="02020603050405020304" pitchFamily="18" charset="0"/>
                <a:ea typeface="Times New Roman" panose="02020603050405020304" pitchFamily="18" charset="0"/>
              </a:rPr>
              <a:t>220960520002</a:t>
            </a:r>
          </a:p>
          <a:p>
            <a:pPr marL="342900" lvl="0" indent="-342900">
              <a:buFont typeface="Symbol" panose="05050102010706020507" pitchFamily="18" charset="2"/>
              <a:buChar char=""/>
            </a:pPr>
            <a:r>
              <a:rPr lang="en-US" sz="3400" b="1" dirty="0" err="1">
                <a:effectLst/>
                <a:latin typeface="Times New Roman" panose="02020603050405020304" pitchFamily="18" charset="0"/>
                <a:ea typeface="Times New Roman" panose="02020603050405020304" pitchFamily="18" charset="0"/>
              </a:rPr>
              <a:t>Khileshwari</a:t>
            </a:r>
            <a:r>
              <a:rPr lang="en-US" sz="3400" b="1" dirty="0">
                <a:effectLst/>
                <a:latin typeface="Times New Roman" panose="02020603050405020304" pitchFamily="18" charset="0"/>
                <a:ea typeface="Times New Roman" panose="02020603050405020304" pitchFamily="18" charset="0"/>
              </a:rPr>
              <a:t> </a:t>
            </a:r>
            <a:r>
              <a:rPr lang="en-US" sz="3400" b="1" dirty="0" err="1">
                <a:effectLst/>
                <a:latin typeface="Times New Roman" panose="02020603050405020304" pitchFamily="18" charset="0"/>
                <a:ea typeface="Times New Roman" panose="02020603050405020304" pitchFamily="18" charset="0"/>
              </a:rPr>
              <a:t>Firake</a:t>
            </a:r>
            <a:r>
              <a:rPr lang="en-US" sz="3400" b="1" dirty="0">
                <a:effectLst/>
                <a:latin typeface="Times New Roman" panose="02020603050405020304" pitchFamily="18" charset="0"/>
                <a:ea typeface="Times New Roman" panose="02020603050405020304" pitchFamily="18" charset="0"/>
              </a:rPr>
              <a:t>   </a:t>
            </a:r>
            <a:r>
              <a:rPr lang="en-US" sz="3400" b="1" dirty="0">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 </a:t>
            </a:r>
            <a:r>
              <a:rPr lang="en-US" sz="3400" dirty="0">
                <a:effectLst/>
                <a:latin typeface="Times New Roman" panose="02020603050405020304" pitchFamily="18" charset="0"/>
                <a:ea typeface="Times New Roman" panose="02020603050405020304" pitchFamily="18" charset="0"/>
              </a:rPr>
              <a:t>220960520026</a:t>
            </a:r>
            <a:r>
              <a:rPr lang="en-US" sz="3400" b="1" dirty="0">
                <a:effectLst/>
                <a:latin typeface="Times New Roman" panose="02020603050405020304" pitchFamily="18" charset="0"/>
                <a:ea typeface="Times New Roman" panose="02020603050405020304" pitchFamily="18" charset="0"/>
              </a:rPr>
              <a:t>   </a:t>
            </a:r>
            <a:endParaRPr lang="en-US" sz="3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3400" b="1" dirty="0" err="1">
                <a:effectLst/>
                <a:latin typeface="Times New Roman" panose="02020603050405020304" pitchFamily="18" charset="0"/>
                <a:ea typeface="Times New Roman" panose="02020603050405020304" pitchFamily="18" charset="0"/>
              </a:rPr>
              <a:t>Yatish</a:t>
            </a:r>
            <a:r>
              <a:rPr lang="en-US" sz="3400" b="1" dirty="0">
                <a:effectLst/>
                <a:latin typeface="Times New Roman" panose="02020603050405020304" pitchFamily="18" charset="0"/>
                <a:ea typeface="Times New Roman" panose="02020603050405020304" pitchFamily="18" charset="0"/>
              </a:rPr>
              <a:t> Chaudhari                 </a:t>
            </a:r>
            <a:r>
              <a:rPr lang="en-US" sz="3400" dirty="0">
                <a:effectLst/>
                <a:latin typeface="Times New Roman" panose="02020603050405020304" pitchFamily="18" charset="0"/>
                <a:ea typeface="Times New Roman" panose="02020603050405020304" pitchFamily="18" charset="0"/>
              </a:rPr>
              <a:t>220960520090</a:t>
            </a:r>
          </a:p>
          <a:p>
            <a:pPr marL="342900" lvl="0" indent="-342900">
              <a:buFont typeface="Symbol" panose="05050102010706020507" pitchFamily="18" charset="2"/>
              <a:buChar char=""/>
            </a:pPr>
            <a:r>
              <a:rPr lang="en-US" sz="3400" b="1" dirty="0">
                <a:effectLst/>
                <a:latin typeface="Times New Roman" panose="02020603050405020304" pitchFamily="18" charset="0"/>
                <a:ea typeface="Times New Roman" panose="02020603050405020304" pitchFamily="18" charset="0"/>
              </a:rPr>
              <a:t>Ajinkya </a:t>
            </a:r>
            <a:r>
              <a:rPr lang="en-US" sz="3400" b="1" dirty="0" err="1">
                <a:effectLst/>
                <a:latin typeface="Times New Roman" panose="02020603050405020304" pitchFamily="18" charset="0"/>
                <a:ea typeface="Times New Roman" panose="02020603050405020304" pitchFamily="18" charset="0"/>
              </a:rPr>
              <a:t>Survase</a:t>
            </a:r>
            <a:r>
              <a:rPr lang="en-US" sz="3400" b="1" dirty="0">
                <a:effectLst/>
                <a:latin typeface="Times New Roman" panose="02020603050405020304" pitchFamily="18" charset="0"/>
                <a:ea typeface="Times New Roman" panose="02020603050405020304" pitchFamily="18" charset="0"/>
              </a:rPr>
              <a:t>                    </a:t>
            </a:r>
            <a:r>
              <a:rPr lang="en-US" sz="3400" dirty="0">
                <a:effectLst/>
                <a:latin typeface="Times New Roman" panose="02020603050405020304" pitchFamily="18" charset="0"/>
                <a:ea typeface="Times New Roman" panose="02020603050405020304" pitchFamily="18" charset="0"/>
              </a:rPr>
              <a:t>220960520005</a:t>
            </a:r>
          </a:p>
          <a:p>
            <a:pPr marL="342900" lvl="0" indent="-342900">
              <a:buFont typeface="Symbol" panose="05050102010706020507" pitchFamily="18" charset="2"/>
              <a:buChar char=""/>
            </a:pPr>
            <a:r>
              <a:rPr lang="en-US" sz="3400" b="1" dirty="0">
                <a:effectLst/>
                <a:latin typeface="Times New Roman" panose="02020603050405020304" pitchFamily="18" charset="0"/>
                <a:ea typeface="Times New Roman" panose="02020603050405020304" pitchFamily="18" charset="0"/>
              </a:rPr>
              <a:t>Aniket </a:t>
            </a:r>
            <a:r>
              <a:rPr lang="en-US" sz="3400" b="1" dirty="0" err="1">
                <a:effectLst/>
                <a:latin typeface="Times New Roman" panose="02020603050405020304" pitchFamily="18" charset="0"/>
                <a:ea typeface="Times New Roman" panose="02020603050405020304" pitchFamily="18" charset="0"/>
              </a:rPr>
              <a:t>Shingne</a:t>
            </a:r>
            <a:r>
              <a:rPr lang="en-US" sz="3400" b="1" dirty="0">
                <a:effectLst/>
                <a:latin typeface="Times New Roman" panose="02020603050405020304" pitchFamily="18" charset="0"/>
                <a:ea typeface="Times New Roman" panose="02020603050405020304" pitchFamily="18" charset="0"/>
              </a:rPr>
              <a:t>                      </a:t>
            </a:r>
            <a:r>
              <a:rPr lang="en-US" sz="3400" dirty="0">
                <a:effectLst/>
                <a:latin typeface="Times New Roman" panose="02020603050405020304" pitchFamily="18" charset="0"/>
                <a:ea typeface="Times New Roman" panose="02020603050405020304" pitchFamily="18" charset="0"/>
              </a:rPr>
              <a:t>220960520010</a:t>
            </a:r>
            <a:r>
              <a:rPr lang="en-US" sz="3400" b="1" dirty="0">
                <a:effectLst/>
                <a:latin typeface="Times New Roman" panose="02020603050405020304" pitchFamily="18" charset="0"/>
                <a:ea typeface="Times New Roman" panose="02020603050405020304" pitchFamily="18" charset="0"/>
              </a:rPr>
              <a:t>         </a:t>
            </a:r>
            <a:endParaRPr lang="en-US" sz="3400" dirty="0">
              <a:effectLst/>
              <a:latin typeface="Times New Roman" panose="02020603050405020304" pitchFamily="18" charset="0"/>
              <a:ea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110542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424936" cy="3816429"/>
          </a:xfrm>
          <a:prstGeom prst="rect">
            <a:avLst/>
          </a:prstGeom>
          <a:noFill/>
        </p:spPr>
        <p:txBody>
          <a:bodyPr wrap="square" rtlCol="0">
            <a:spAutoFit/>
          </a:bodyPr>
          <a:lstStyle/>
          <a:p>
            <a:r>
              <a:rPr lang="en-IN" sz="3200" b="1" dirty="0"/>
              <a:t>Agenda:-</a:t>
            </a:r>
          </a:p>
          <a:p>
            <a:endParaRPr lang="en-IN" dirty="0"/>
          </a:p>
          <a:p>
            <a:r>
              <a:rPr lang="en-IN" sz="2400" dirty="0"/>
              <a:t>1. Project Introduction</a:t>
            </a:r>
          </a:p>
          <a:p>
            <a:r>
              <a:rPr lang="en-IN" sz="2400" dirty="0"/>
              <a:t>2. Project Architecture</a:t>
            </a:r>
          </a:p>
          <a:p>
            <a:r>
              <a:rPr lang="en-IN" sz="2400" dirty="0"/>
              <a:t>3. Technology Platform used for Project</a:t>
            </a:r>
          </a:p>
          <a:p>
            <a:r>
              <a:rPr lang="en-IN" sz="2400" dirty="0"/>
              <a:t>4. User Roles and responsibilities</a:t>
            </a:r>
          </a:p>
          <a:p>
            <a:r>
              <a:rPr lang="en-IN" sz="2400" dirty="0"/>
              <a:t>5. Snapshots</a:t>
            </a:r>
          </a:p>
          <a:p>
            <a:r>
              <a:rPr lang="en-IN" sz="2400" dirty="0"/>
              <a:t>6. Points to be Upgraded </a:t>
            </a:r>
          </a:p>
          <a:p>
            <a:r>
              <a:rPr lang="en-IN" sz="2400" dirty="0"/>
              <a:t>7. Future Extension </a:t>
            </a:r>
          </a:p>
          <a:p>
            <a:r>
              <a:rPr lang="en-IN" sz="2400" dirty="0"/>
              <a:t>8. Conclusion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476672"/>
            <a:ext cx="7920880" cy="4431983"/>
          </a:xfrm>
          <a:prstGeom prst="rect">
            <a:avLst/>
          </a:prstGeom>
          <a:noFill/>
        </p:spPr>
        <p:txBody>
          <a:bodyPr wrap="square" rtlCol="0">
            <a:spAutoFit/>
          </a:bodyPr>
          <a:lstStyle/>
          <a:p>
            <a:r>
              <a:rPr lang="en-IN" sz="2800" b="1" dirty="0"/>
              <a:t>Project Introduction:-</a:t>
            </a:r>
          </a:p>
          <a:p>
            <a:endParaRPr lang="en-IN" dirty="0"/>
          </a:p>
          <a:p>
            <a:endParaRPr lang="en-IN" dirty="0"/>
          </a:p>
          <a:p>
            <a:r>
              <a:rPr lang="en-IN" sz="2000" dirty="0"/>
              <a:t>Purpose of the Project:</a:t>
            </a:r>
          </a:p>
          <a:p>
            <a:pPr>
              <a:buFont typeface="Arial" pitchFamily="34" charset="0"/>
              <a:buChar char="•"/>
            </a:pPr>
            <a:r>
              <a:rPr lang="en-IN" sz="2000" dirty="0"/>
              <a:t> </a:t>
            </a:r>
            <a:r>
              <a:rPr lang="en-US" sz="2000" dirty="0"/>
              <a:t>The purpose of MobiJet is to provide online platform of sale and purchase of mobiles in an efficient manner</a:t>
            </a:r>
          </a:p>
          <a:p>
            <a:pPr>
              <a:buFont typeface="Arial" pitchFamily="34" charset="0"/>
              <a:buChar char="•"/>
            </a:pPr>
            <a:r>
              <a:rPr lang="en-US" sz="2000" dirty="0"/>
              <a:t>  Provide pickup and drop service for repairing and sell/buy products</a:t>
            </a:r>
          </a:p>
          <a:p>
            <a:endParaRPr lang="en-IN" sz="2000" dirty="0"/>
          </a:p>
          <a:p>
            <a:endParaRPr lang="en-IN" sz="2000" dirty="0"/>
          </a:p>
          <a:p>
            <a:r>
              <a:rPr lang="en-IN" sz="2000" dirty="0"/>
              <a:t>Need:</a:t>
            </a:r>
          </a:p>
          <a:p>
            <a:pPr>
              <a:buFont typeface="Arial" pitchFamily="34" charset="0"/>
              <a:buChar char="•"/>
            </a:pPr>
            <a:r>
              <a:rPr lang="en-IN" sz="2000" dirty="0"/>
              <a:t>  There is no one who provide repairing service online</a:t>
            </a:r>
          </a:p>
          <a:p>
            <a:pPr>
              <a:buFont typeface="Arial" pitchFamily="34" charset="0"/>
              <a:buChar char="•"/>
            </a:pPr>
            <a:r>
              <a:rPr lang="en-IN" sz="2000" dirty="0"/>
              <a:t>  I</a:t>
            </a:r>
            <a:r>
              <a:rPr lang="en-US" sz="2000" dirty="0"/>
              <a:t>f customers want to buy mobile at affordable cost, then they are not    getting quality product</a:t>
            </a:r>
            <a:endParaRPr lang="en-IN" sz="20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064896" cy="523220"/>
          </a:xfrm>
          <a:prstGeom prst="rect">
            <a:avLst/>
          </a:prstGeom>
          <a:noFill/>
        </p:spPr>
        <p:txBody>
          <a:bodyPr wrap="square" rtlCol="0">
            <a:spAutoFit/>
          </a:bodyPr>
          <a:lstStyle/>
          <a:p>
            <a:r>
              <a:rPr lang="en-IN" sz="2800" b="1" dirty="0"/>
              <a:t>Project Architecture:-</a:t>
            </a:r>
          </a:p>
        </p:txBody>
      </p:sp>
      <p:sp>
        <p:nvSpPr>
          <p:cNvPr id="3" name="Rounded Rectangle 2"/>
          <p:cNvSpPr/>
          <p:nvPr/>
        </p:nvSpPr>
        <p:spPr>
          <a:xfrm>
            <a:off x="467544" y="2420888"/>
            <a:ext cx="2160240"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Front End Layer</a:t>
            </a:r>
          </a:p>
        </p:txBody>
      </p:sp>
      <p:sp>
        <p:nvSpPr>
          <p:cNvPr id="4" name="Rectangle 3"/>
          <p:cNvSpPr/>
          <p:nvPr/>
        </p:nvSpPr>
        <p:spPr>
          <a:xfrm>
            <a:off x="3491880" y="3356992"/>
            <a:ext cx="2160240"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 Layer</a:t>
            </a:r>
          </a:p>
        </p:txBody>
      </p:sp>
      <p:sp>
        <p:nvSpPr>
          <p:cNvPr id="5" name="Can 4"/>
          <p:cNvSpPr/>
          <p:nvPr/>
        </p:nvSpPr>
        <p:spPr>
          <a:xfrm>
            <a:off x="6372200" y="4077072"/>
            <a:ext cx="1584176" cy="15841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Layer</a:t>
            </a:r>
          </a:p>
        </p:txBody>
      </p:sp>
      <p:cxnSp>
        <p:nvCxnSpPr>
          <p:cNvPr id="7" name="Straight Connector 6"/>
          <p:cNvCxnSpPr>
            <a:stCxn id="3" idx="3"/>
          </p:cNvCxnSpPr>
          <p:nvPr/>
        </p:nvCxnSpPr>
        <p:spPr>
          <a:xfrm>
            <a:off x="2627784" y="3140968"/>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2987824" y="4077072"/>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3"/>
          </p:cNvCxnSpPr>
          <p:nvPr/>
        </p:nvCxnSpPr>
        <p:spPr>
          <a:xfrm>
            <a:off x="5652120" y="4077072"/>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940152" y="4077072"/>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5" idx="2"/>
          </p:cNvCxnSpPr>
          <p:nvPr/>
        </p:nvCxnSpPr>
        <p:spPr>
          <a:xfrm>
            <a:off x="5940152" y="4869160"/>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5536" y="4581128"/>
            <a:ext cx="2160240" cy="646331"/>
          </a:xfrm>
          <a:prstGeom prst="rect">
            <a:avLst/>
          </a:prstGeom>
          <a:noFill/>
        </p:spPr>
        <p:txBody>
          <a:bodyPr wrap="square" rtlCol="0">
            <a:spAutoFit/>
          </a:bodyPr>
          <a:lstStyle/>
          <a:p>
            <a:r>
              <a:rPr lang="en-IN" dirty="0"/>
              <a:t>Technology used:</a:t>
            </a:r>
          </a:p>
          <a:p>
            <a:pPr>
              <a:buFont typeface="Arial" pitchFamily="34" charset="0"/>
              <a:buChar char="•"/>
            </a:pPr>
            <a:r>
              <a:rPr lang="en-IN" dirty="0"/>
              <a:t> React JS</a:t>
            </a:r>
          </a:p>
        </p:txBody>
      </p:sp>
      <p:sp>
        <p:nvSpPr>
          <p:cNvPr id="30" name="TextBox 29"/>
          <p:cNvSpPr txBox="1"/>
          <p:nvPr/>
        </p:nvSpPr>
        <p:spPr>
          <a:xfrm>
            <a:off x="3419872" y="4941168"/>
            <a:ext cx="2160240" cy="646331"/>
          </a:xfrm>
          <a:prstGeom prst="rect">
            <a:avLst/>
          </a:prstGeom>
          <a:noFill/>
        </p:spPr>
        <p:txBody>
          <a:bodyPr wrap="square" rtlCol="0">
            <a:spAutoFit/>
          </a:bodyPr>
          <a:lstStyle/>
          <a:p>
            <a:r>
              <a:rPr lang="en-IN" dirty="0"/>
              <a:t>Technology used:</a:t>
            </a:r>
          </a:p>
          <a:p>
            <a:pPr>
              <a:buFont typeface="Arial" pitchFamily="34" charset="0"/>
              <a:buChar char="•"/>
            </a:pPr>
            <a:r>
              <a:rPr lang="en-IN" dirty="0"/>
              <a:t> Spring-Boot</a:t>
            </a:r>
          </a:p>
        </p:txBody>
      </p:sp>
      <p:sp>
        <p:nvSpPr>
          <p:cNvPr id="31" name="TextBox 30"/>
          <p:cNvSpPr txBox="1"/>
          <p:nvPr/>
        </p:nvSpPr>
        <p:spPr>
          <a:xfrm>
            <a:off x="6228184" y="5877272"/>
            <a:ext cx="1872208" cy="646331"/>
          </a:xfrm>
          <a:prstGeom prst="rect">
            <a:avLst/>
          </a:prstGeom>
          <a:noFill/>
        </p:spPr>
        <p:txBody>
          <a:bodyPr wrap="square" rtlCol="0">
            <a:spAutoFit/>
          </a:bodyPr>
          <a:lstStyle/>
          <a:p>
            <a:r>
              <a:rPr lang="en-IN" dirty="0"/>
              <a:t>Technology used:</a:t>
            </a:r>
          </a:p>
          <a:p>
            <a:pPr>
              <a:buFont typeface="Arial" pitchFamily="34" charset="0"/>
              <a:buChar char="•"/>
            </a:pPr>
            <a:r>
              <a:rPr lang="en-IN" dirty="0"/>
              <a:t> My SQL</a:t>
            </a:r>
          </a:p>
        </p:txBody>
      </p:sp>
      <p:sp>
        <p:nvSpPr>
          <p:cNvPr id="32" name="TextBox 31"/>
          <p:cNvSpPr txBox="1"/>
          <p:nvPr/>
        </p:nvSpPr>
        <p:spPr>
          <a:xfrm>
            <a:off x="539552" y="1124744"/>
            <a:ext cx="2160240" cy="1200329"/>
          </a:xfrm>
          <a:prstGeom prst="rect">
            <a:avLst/>
          </a:prstGeom>
          <a:noFill/>
        </p:spPr>
        <p:txBody>
          <a:bodyPr wrap="square" rtlCol="0">
            <a:spAutoFit/>
          </a:bodyPr>
          <a:lstStyle/>
          <a:p>
            <a:r>
              <a:rPr lang="en-IN" dirty="0"/>
              <a:t>Used for:</a:t>
            </a:r>
          </a:p>
          <a:p>
            <a:pPr>
              <a:buFont typeface="Wingdings" pitchFamily="2" charset="2"/>
              <a:buChar char="q"/>
            </a:pPr>
            <a:r>
              <a:rPr lang="en-IN" dirty="0"/>
              <a:t>User Interfacing</a:t>
            </a:r>
          </a:p>
          <a:p>
            <a:pPr>
              <a:buFont typeface="Wingdings" pitchFamily="2" charset="2"/>
              <a:buChar char="q"/>
            </a:pPr>
            <a:r>
              <a:rPr lang="en-IN" dirty="0"/>
              <a:t>Basic Data     Validation</a:t>
            </a:r>
          </a:p>
        </p:txBody>
      </p:sp>
      <p:sp>
        <p:nvSpPr>
          <p:cNvPr id="35" name="TextBox 34"/>
          <p:cNvSpPr txBox="1"/>
          <p:nvPr/>
        </p:nvSpPr>
        <p:spPr>
          <a:xfrm>
            <a:off x="3419872" y="1052736"/>
            <a:ext cx="2160240" cy="2031325"/>
          </a:xfrm>
          <a:prstGeom prst="rect">
            <a:avLst/>
          </a:prstGeom>
          <a:noFill/>
        </p:spPr>
        <p:txBody>
          <a:bodyPr wrap="square" rtlCol="0">
            <a:spAutoFit/>
          </a:bodyPr>
          <a:lstStyle/>
          <a:p>
            <a:r>
              <a:rPr lang="en-IN" dirty="0"/>
              <a:t>Used for:</a:t>
            </a:r>
          </a:p>
          <a:p>
            <a:pPr>
              <a:buFont typeface="Wingdings" pitchFamily="2" charset="2"/>
              <a:buChar char="q"/>
            </a:pPr>
            <a:r>
              <a:rPr lang="en-IN" dirty="0"/>
              <a:t>Server side validations</a:t>
            </a:r>
          </a:p>
          <a:p>
            <a:pPr>
              <a:buFont typeface="Wingdings" pitchFamily="2" charset="2"/>
              <a:buChar char="q"/>
            </a:pPr>
            <a:r>
              <a:rPr lang="en-IN" dirty="0"/>
              <a:t>Response handling</a:t>
            </a:r>
          </a:p>
          <a:p>
            <a:pPr>
              <a:buFont typeface="Wingdings" pitchFamily="2" charset="2"/>
              <a:buChar char="q"/>
            </a:pPr>
            <a:r>
              <a:rPr lang="en-IN" dirty="0"/>
              <a:t>Business Logic</a:t>
            </a:r>
          </a:p>
          <a:p>
            <a:pPr>
              <a:buFont typeface="Wingdings" pitchFamily="2" charset="2"/>
              <a:buChar char="q"/>
            </a:pPr>
            <a:r>
              <a:rPr lang="en-IN" dirty="0"/>
              <a:t>Database operation</a:t>
            </a:r>
          </a:p>
        </p:txBody>
      </p:sp>
      <p:cxnSp>
        <p:nvCxnSpPr>
          <p:cNvPr id="38" name="Straight Connector 37"/>
          <p:cNvCxnSpPr/>
          <p:nvPr/>
        </p:nvCxnSpPr>
        <p:spPr>
          <a:xfrm>
            <a:off x="2987824" y="3140968"/>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72200" y="2204864"/>
            <a:ext cx="2520280" cy="1754326"/>
          </a:xfrm>
          <a:prstGeom prst="rect">
            <a:avLst/>
          </a:prstGeom>
          <a:noFill/>
        </p:spPr>
        <p:txBody>
          <a:bodyPr wrap="square" rtlCol="0">
            <a:spAutoFit/>
          </a:bodyPr>
          <a:lstStyle/>
          <a:p>
            <a:r>
              <a:rPr lang="en-IN" dirty="0"/>
              <a:t>Used for:</a:t>
            </a:r>
          </a:p>
          <a:p>
            <a:pPr>
              <a:buFont typeface="Wingdings" pitchFamily="2" charset="2"/>
              <a:buChar char="q"/>
            </a:pPr>
            <a:r>
              <a:rPr lang="en-IN" dirty="0"/>
              <a:t>Permanent Data storage</a:t>
            </a:r>
          </a:p>
          <a:p>
            <a:pPr>
              <a:buFont typeface="Wingdings" pitchFamily="2" charset="2"/>
              <a:buChar char="q"/>
            </a:pPr>
            <a:r>
              <a:rPr lang="en-IN" dirty="0"/>
              <a:t>Database level validations</a:t>
            </a:r>
          </a:p>
          <a:p>
            <a:pPr>
              <a:buFont typeface="Wingdings" pitchFamily="2" charset="2"/>
              <a:buChar char="q"/>
            </a:pPr>
            <a:r>
              <a:rPr lang="en-IN" dirty="0"/>
              <a:t>Database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332656"/>
            <a:ext cx="7488832" cy="4801314"/>
          </a:xfrm>
          <a:prstGeom prst="rect">
            <a:avLst/>
          </a:prstGeom>
          <a:noFill/>
        </p:spPr>
        <p:txBody>
          <a:bodyPr wrap="square" rtlCol="0">
            <a:spAutoFit/>
          </a:bodyPr>
          <a:lstStyle/>
          <a:p>
            <a:r>
              <a:rPr lang="en-IN" sz="2800" b="1" dirty="0"/>
              <a:t> User Roles and responsibilities:-</a:t>
            </a:r>
          </a:p>
          <a:p>
            <a:endParaRPr lang="en-IN" dirty="0"/>
          </a:p>
          <a:p>
            <a:pPr marL="342900" indent="-342900">
              <a:buFont typeface="+mj-lt"/>
              <a:buAutoNum type="arabicPeriod"/>
            </a:pPr>
            <a:r>
              <a:rPr lang="en-IN" sz="2000" dirty="0"/>
              <a:t>Roles</a:t>
            </a:r>
          </a:p>
          <a:p>
            <a:pPr marL="342900" indent="-342900">
              <a:buFont typeface="Arial" pitchFamily="34" charset="0"/>
              <a:buChar char="•"/>
            </a:pPr>
            <a:r>
              <a:rPr lang="en-IN" sz="2000" dirty="0"/>
              <a:t>Customer</a:t>
            </a:r>
          </a:p>
          <a:p>
            <a:pPr marL="342900" indent="-342900">
              <a:buFont typeface="Arial" pitchFamily="34" charset="0"/>
              <a:buChar char="•"/>
            </a:pPr>
            <a:r>
              <a:rPr lang="en-IN" sz="2000" dirty="0"/>
              <a:t>Service Provider</a:t>
            </a:r>
          </a:p>
          <a:p>
            <a:pPr marL="342900" indent="-342900">
              <a:buFont typeface="Arial" pitchFamily="34" charset="0"/>
              <a:buChar char="•"/>
            </a:pPr>
            <a:r>
              <a:rPr lang="en-IN" sz="2000" dirty="0"/>
              <a:t>Admin</a:t>
            </a:r>
          </a:p>
          <a:p>
            <a:pPr marL="342900" indent="-342900"/>
            <a:endParaRPr lang="en-IN" sz="2000" dirty="0"/>
          </a:p>
          <a:p>
            <a:pPr marL="342900" indent="-342900">
              <a:buAutoNum type="arabicPeriod" startAt="2"/>
            </a:pPr>
            <a:r>
              <a:rPr lang="en-IN" sz="2000" dirty="0"/>
              <a:t>Responsibilities</a:t>
            </a:r>
          </a:p>
          <a:p>
            <a:pPr marL="342900" indent="-342900">
              <a:buFont typeface="Arial" pitchFamily="34" charset="0"/>
              <a:buChar char="•"/>
            </a:pPr>
            <a:r>
              <a:rPr lang="en-IN" sz="2000" dirty="0"/>
              <a:t>Customer:  search product, buy product, send request for repairing or selling</a:t>
            </a:r>
          </a:p>
          <a:p>
            <a:pPr marL="342900" indent="-342900">
              <a:buFont typeface="Arial" pitchFamily="34" charset="0"/>
              <a:buChar char="•"/>
            </a:pPr>
            <a:r>
              <a:rPr lang="en-IN" sz="2000" dirty="0"/>
              <a:t>Service Provider: handling all request from customer, fill mobile detail of customer </a:t>
            </a:r>
          </a:p>
          <a:p>
            <a:pPr marL="342900" indent="-342900">
              <a:buFont typeface="Arial" pitchFamily="34" charset="0"/>
              <a:buChar char="•"/>
            </a:pPr>
            <a:r>
              <a:rPr lang="en-IN" sz="2000" dirty="0"/>
              <a:t>Admin: Permissions for account authentication ,Remove Product’s</a:t>
            </a:r>
          </a:p>
          <a:p>
            <a:pPr marL="342900" indent="-342900"/>
            <a:endParaRPr lang="en-IN" sz="2000" dirty="0"/>
          </a:p>
          <a:p>
            <a:pPr marL="342900" indent="-342900"/>
            <a:r>
              <a:rPr lang="en-IN" sz="2000" dirty="0"/>
              <a:t> </a:t>
            </a:r>
          </a:p>
        </p:txBody>
      </p:sp>
      <p:sp>
        <p:nvSpPr>
          <p:cNvPr id="6" name="TextBox 5"/>
          <p:cNvSpPr txBox="1"/>
          <p:nvPr/>
        </p:nvSpPr>
        <p:spPr>
          <a:xfrm>
            <a:off x="539552" y="980728"/>
            <a:ext cx="8208912" cy="369332"/>
          </a:xfrm>
          <a:prstGeom prst="rect">
            <a:avLst/>
          </a:prstGeom>
          <a:no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51779C-0044-8F98-6548-CCA7AB6E5B68}"/>
              </a:ext>
            </a:extLst>
          </p:cNvPr>
          <p:cNvPicPr>
            <a:picLocks noChangeAspect="1"/>
          </p:cNvPicPr>
          <p:nvPr/>
        </p:nvPicPr>
        <p:blipFill>
          <a:blip r:embed="rId2"/>
          <a:stretch>
            <a:fillRect/>
          </a:stretch>
        </p:blipFill>
        <p:spPr>
          <a:xfrm>
            <a:off x="464922" y="1052736"/>
            <a:ext cx="8214155" cy="5067399"/>
          </a:xfrm>
          <a:prstGeom prst="rect">
            <a:avLst/>
          </a:prstGeom>
        </p:spPr>
      </p:pic>
      <p:sp>
        <p:nvSpPr>
          <p:cNvPr id="4" name="TextBox 3">
            <a:extLst>
              <a:ext uri="{FF2B5EF4-FFF2-40B4-BE49-F238E27FC236}">
                <a16:creationId xmlns:a16="http://schemas.microsoft.com/office/drawing/2014/main" id="{55460E07-C79D-C4EC-B83E-B0BBC0B5A89D}"/>
              </a:ext>
            </a:extLst>
          </p:cNvPr>
          <p:cNvSpPr txBox="1"/>
          <p:nvPr/>
        </p:nvSpPr>
        <p:spPr>
          <a:xfrm>
            <a:off x="464922" y="476672"/>
            <a:ext cx="2303101" cy="369332"/>
          </a:xfrm>
          <a:prstGeom prst="rect">
            <a:avLst/>
          </a:prstGeom>
          <a:noFill/>
        </p:spPr>
        <p:txBody>
          <a:bodyPr wrap="square" rtlCol="0">
            <a:spAutoFit/>
          </a:bodyPr>
          <a:lstStyle/>
          <a:p>
            <a:r>
              <a:rPr lang="en-US" dirty="0"/>
              <a:t>Home Page</a:t>
            </a:r>
          </a:p>
        </p:txBody>
      </p:sp>
    </p:spTree>
    <p:extLst>
      <p:ext uri="{BB962C8B-B14F-4D97-AF65-F5344CB8AC3E}">
        <p14:creationId xmlns:p14="http://schemas.microsoft.com/office/powerpoint/2010/main" val="43429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460E07-C79D-C4EC-B83E-B0BBC0B5A89D}"/>
              </a:ext>
            </a:extLst>
          </p:cNvPr>
          <p:cNvSpPr txBox="1"/>
          <p:nvPr/>
        </p:nvSpPr>
        <p:spPr>
          <a:xfrm>
            <a:off x="464922" y="476672"/>
            <a:ext cx="2303101" cy="369332"/>
          </a:xfrm>
          <a:prstGeom prst="rect">
            <a:avLst/>
          </a:prstGeom>
          <a:noFill/>
        </p:spPr>
        <p:txBody>
          <a:bodyPr wrap="square" rtlCol="0">
            <a:spAutoFit/>
          </a:bodyPr>
          <a:lstStyle/>
          <a:p>
            <a:r>
              <a:rPr lang="en-US" dirty="0"/>
              <a:t>Login Form</a:t>
            </a:r>
          </a:p>
        </p:txBody>
      </p:sp>
      <p:pic>
        <p:nvPicPr>
          <p:cNvPr id="2" name="Picture 1">
            <a:extLst>
              <a:ext uri="{FF2B5EF4-FFF2-40B4-BE49-F238E27FC236}">
                <a16:creationId xmlns:a16="http://schemas.microsoft.com/office/drawing/2014/main" id="{5D23EC65-4EFA-D56C-CE23-2FD0CA023394}"/>
              </a:ext>
            </a:extLst>
          </p:cNvPr>
          <p:cNvPicPr>
            <a:picLocks noChangeAspect="1"/>
          </p:cNvPicPr>
          <p:nvPr/>
        </p:nvPicPr>
        <p:blipFill>
          <a:blip r:embed="rId2"/>
          <a:stretch>
            <a:fillRect/>
          </a:stretch>
        </p:blipFill>
        <p:spPr>
          <a:xfrm>
            <a:off x="464922" y="1124744"/>
            <a:ext cx="8172931" cy="4824536"/>
          </a:xfrm>
          <a:prstGeom prst="rect">
            <a:avLst/>
          </a:prstGeom>
        </p:spPr>
      </p:pic>
    </p:spTree>
    <p:extLst>
      <p:ext uri="{BB962C8B-B14F-4D97-AF65-F5344CB8AC3E}">
        <p14:creationId xmlns:p14="http://schemas.microsoft.com/office/powerpoint/2010/main" val="647005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TotalTime>
  <Words>523</Words>
  <Application>Microsoft Office PowerPoint</Application>
  <PresentationFormat>On-screen Show (4:3)</PresentationFormat>
  <Paragraphs>110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Andalus</vt:lpstr>
      <vt:lpstr>Arial</vt:lpstr>
      <vt:lpstr>Calibri</vt:lpstr>
      <vt:lpstr>Symbol</vt:lpstr>
      <vt:lpstr>Times New Roman</vt:lpstr>
      <vt:lpstr>Wingdings</vt:lpstr>
      <vt:lpstr>Office Theme</vt:lpstr>
      <vt:lpstr>PowerPoint Presentation</vt:lpstr>
      <vt:lpstr>MobiJet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MobiJet</dc:title>
  <dc:creator>User</dc:creator>
  <cp:lastModifiedBy>Abhinav Tongale</cp:lastModifiedBy>
  <cp:revision>48</cp:revision>
  <dcterms:created xsi:type="dcterms:W3CDTF">2022-09-25T14:10:12Z</dcterms:created>
  <dcterms:modified xsi:type="dcterms:W3CDTF">2023-03-09T17:41:07Z</dcterms:modified>
</cp:coreProperties>
</file>