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Alatsi" panose="020B0604020202020204" charset="0"/>
      <p:regular r:id="rId10"/>
    </p:embeddedFont>
    <p:embeddedFont>
      <p:font typeface="Calibri" panose="020F0502020204030204" pitchFamily="34" charset="0"/>
      <p:regular r:id="rId11"/>
      <p:bold r:id="rId12"/>
      <p:italic r:id="rId13"/>
      <p:boldItalic r:id="rId14"/>
    </p:embeddedFont>
    <p:embeddedFont>
      <p:font typeface="Open Sans Bold" panose="020B0604020202020204" charset="0"/>
      <p:regular r:id="rId15"/>
      <p:bold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1" d="100"/>
          <a:sy n="51" d="100"/>
        </p:scale>
        <p:origin x="38"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lstStyle/>
              <a:p>
                <a:endParaRPr lang="en-IN"/>
              </a:p>
            </p:txBody>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lstStyle/>
              <a:p>
                <a:endParaRPr lang="en-IN"/>
              </a:p>
            </p:txBody>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lstStyle/>
              <a:p>
                <a:endParaRPr lang="en-IN"/>
              </a:p>
            </p:txBody>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2" name="TextBox 12"/>
          <p:cNvSpPr txBox="1"/>
          <p:nvPr/>
        </p:nvSpPr>
        <p:spPr>
          <a:xfrm>
            <a:off x="4208013" y="247650"/>
            <a:ext cx="9932732" cy="4439602"/>
          </a:xfrm>
          <a:prstGeom prst="rect">
            <a:avLst/>
          </a:prstGeom>
        </p:spPr>
        <p:txBody>
          <a:bodyPr lIns="0" tIns="0" rIns="0" bIns="0" rtlCol="0" anchor="t">
            <a:spAutoFit/>
          </a:bodyPr>
          <a:lstStyle/>
          <a:p>
            <a:pPr algn="ctr">
              <a:lnSpc>
                <a:spcPts val="11401"/>
              </a:lnSpc>
            </a:pPr>
            <a:r>
              <a:rPr lang="en-US" sz="11753">
                <a:solidFill>
                  <a:srgbClr val="000000"/>
                </a:solidFill>
                <a:latin typeface="Alatsi"/>
              </a:rPr>
              <a:t>FRONT-END</a:t>
            </a:r>
          </a:p>
          <a:p>
            <a:pPr algn="ctr">
              <a:lnSpc>
                <a:spcPts val="11401"/>
              </a:lnSpc>
            </a:pPr>
            <a:r>
              <a:rPr lang="en-US" sz="11753">
                <a:solidFill>
                  <a:srgbClr val="000000"/>
                </a:solidFill>
                <a:latin typeface="Alatsi"/>
              </a:rPr>
              <a:t>ENGINEERING</a:t>
            </a:r>
          </a:p>
          <a:p>
            <a:pPr algn="ctr">
              <a:lnSpc>
                <a:spcPts val="11401"/>
              </a:lnSpc>
            </a:pPr>
            <a:r>
              <a:rPr lang="en-US" sz="11753">
                <a:solidFill>
                  <a:srgbClr val="000000"/>
                </a:solidFill>
                <a:latin typeface="Alatsi"/>
              </a:rPr>
              <a:t>PROJECT</a:t>
            </a:r>
          </a:p>
        </p:txBody>
      </p:sp>
      <p:sp>
        <p:nvSpPr>
          <p:cNvPr id="13" name="Freeform 13"/>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4" name="TextBox 14"/>
          <p:cNvSpPr txBox="1"/>
          <p:nvPr/>
        </p:nvSpPr>
        <p:spPr>
          <a:xfrm>
            <a:off x="3973168" y="4601527"/>
            <a:ext cx="10402422" cy="3934259"/>
          </a:xfrm>
          <a:prstGeom prst="rect">
            <a:avLst/>
          </a:prstGeom>
        </p:spPr>
        <p:txBody>
          <a:bodyPr lIns="0" tIns="0" rIns="0" bIns="0" rtlCol="0" anchor="t">
            <a:spAutoFit/>
          </a:bodyPr>
          <a:lstStyle/>
          <a:p>
            <a:pPr algn="ctr">
              <a:lnSpc>
                <a:spcPts val="6242"/>
              </a:lnSpc>
            </a:pPr>
            <a:r>
              <a:rPr lang="en-US" sz="4458" dirty="0">
                <a:solidFill>
                  <a:srgbClr val="000000"/>
                </a:solidFill>
                <a:latin typeface="Alatsi Bold"/>
              </a:rPr>
              <a:t>by- Amitoz Singh</a:t>
            </a:r>
          </a:p>
          <a:p>
            <a:pPr algn="ctr">
              <a:lnSpc>
                <a:spcPts val="6242"/>
              </a:lnSpc>
            </a:pPr>
            <a:r>
              <a:rPr lang="en-US" sz="4458" dirty="0">
                <a:solidFill>
                  <a:srgbClr val="000000"/>
                </a:solidFill>
                <a:latin typeface="Alatsi Bold"/>
              </a:rPr>
              <a:t>2110990164</a:t>
            </a:r>
          </a:p>
          <a:p>
            <a:pPr algn="ctr">
              <a:lnSpc>
                <a:spcPts val="6242"/>
              </a:lnSpc>
            </a:pPr>
            <a:r>
              <a:rPr lang="en-US" sz="4458" dirty="0">
                <a:solidFill>
                  <a:srgbClr val="000000"/>
                </a:solidFill>
                <a:latin typeface="Alatsi Bold"/>
              </a:rPr>
              <a:t>G5</a:t>
            </a:r>
          </a:p>
          <a:p>
            <a:pPr algn="ctr">
              <a:lnSpc>
                <a:spcPts val="6242"/>
              </a:lnSpc>
            </a:pPr>
            <a:r>
              <a:rPr lang="en-US" sz="4458" dirty="0">
                <a:solidFill>
                  <a:srgbClr val="000000"/>
                </a:solidFill>
                <a:latin typeface="Alatsi Bold"/>
              </a:rPr>
              <a:t>3rd YEAR </a:t>
            </a:r>
          </a:p>
          <a:p>
            <a:pPr algn="ctr">
              <a:lnSpc>
                <a:spcPts val="6242"/>
              </a:lnSpc>
            </a:pPr>
            <a:r>
              <a:rPr lang="en-US" sz="4458" dirty="0">
                <a:solidFill>
                  <a:srgbClr val="000000"/>
                </a:solidFill>
                <a:latin typeface="Alatsi Bold"/>
              </a:rPr>
              <a:t>Batch 2021</a:t>
            </a:r>
          </a:p>
        </p:txBody>
      </p:sp>
      <p:sp>
        <p:nvSpPr>
          <p:cNvPr id="15" name="TextBox 15"/>
          <p:cNvSpPr txBox="1"/>
          <p:nvPr/>
        </p:nvSpPr>
        <p:spPr>
          <a:xfrm>
            <a:off x="4208013" y="8882900"/>
            <a:ext cx="9448533" cy="679755"/>
          </a:xfrm>
          <a:prstGeom prst="rect">
            <a:avLst/>
          </a:prstGeom>
        </p:spPr>
        <p:txBody>
          <a:bodyPr lIns="0" tIns="0" rIns="0" bIns="0" rtlCol="0" anchor="t">
            <a:spAutoFit/>
          </a:bodyPr>
          <a:lstStyle/>
          <a:p>
            <a:pPr algn="ctr">
              <a:lnSpc>
                <a:spcPts val="5547"/>
              </a:lnSpc>
            </a:pPr>
            <a:r>
              <a:rPr lang="en-US" sz="3962">
                <a:solidFill>
                  <a:srgbClr val="000000"/>
                </a:solidFill>
                <a:latin typeface="Alatsi Bold"/>
              </a:rPr>
              <a:t>INSTRUCTORS’S NAME - MR. LAVISH ARORA</a:t>
            </a:r>
          </a:p>
        </p:txBody>
      </p:sp>
      <p:sp>
        <p:nvSpPr>
          <p:cNvPr id="16" name="Freeform 16"/>
          <p:cNvSpPr/>
          <p:nvPr/>
        </p:nvSpPr>
        <p:spPr>
          <a:xfrm>
            <a:off x="11118095"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11"/>
          <p:cNvSpPr/>
          <p:nvPr/>
        </p:nvSpPr>
        <p:spPr>
          <a:xfrm>
            <a:off x="-1296693" y="589908"/>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 name="TextBox 2"/>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Bold"/>
              </a:rPr>
              <a:t>URBANWARDROBE</a:t>
            </a:r>
          </a:p>
        </p:txBody>
      </p:sp>
      <p:sp>
        <p:nvSpPr>
          <p:cNvPr id="3" name="AutoShape 3"/>
          <p:cNvSpPr/>
          <p:nvPr/>
        </p:nvSpPr>
        <p:spPr>
          <a:xfrm>
            <a:off x="11430169" y="9061267"/>
            <a:ext cx="6890951" cy="19050"/>
          </a:xfrm>
          <a:prstGeom prst="line">
            <a:avLst/>
          </a:prstGeom>
          <a:ln w="114300" cap="flat">
            <a:solidFill>
              <a:srgbClr val="9FC3D0"/>
            </a:solidFill>
            <a:prstDash val="solid"/>
            <a:headEnd type="none" w="sm" len="sm"/>
            <a:tailEnd type="none" w="sm" len="sm"/>
          </a:ln>
        </p:spPr>
        <p:txBody>
          <a:bodyPr/>
          <a:lstStyle/>
          <a:p>
            <a:endParaRPr lang="en-IN"/>
          </a:p>
        </p:txBody>
      </p:sp>
      <p:sp>
        <p:nvSpPr>
          <p:cNvPr id="4" name="Freeform 4"/>
          <p:cNvSpPr/>
          <p:nvPr/>
        </p:nvSpPr>
        <p:spPr>
          <a:xfrm>
            <a:off x="10611136" y="607610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TextBox 5"/>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INTRODUCTION</a:t>
            </a:r>
          </a:p>
        </p:txBody>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IN"/>
              </a:p>
            </p:txBody>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a:t>
              </a:r>
            </a:p>
          </p:txBody>
        </p:sp>
      </p:grpSp>
      <p:sp>
        <p:nvSpPr>
          <p:cNvPr id="13" name="TextBox 13"/>
          <p:cNvSpPr txBox="1"/>
          <p:nvPr/>
        </p:nvSpPr>
        <p:spPr>
          <a:xfrm>
            <a:off x="1028700" y="2748342"/>
            <a:ext cx="10401315" cy="5665520"/>
          </a:xfrm>
          <a:prstGeom prst="rect">
            <a:avLst/>
          </a:prstGeom>
        </p:spPr>
        <p:txBody>
          <a:bodyPr lIns="0" tIns="0" rIns="0" bIns="0" rtlCol="0" anchor="t">
            <a:spAutoFit/>
          </a:bodyPr>
          <a:lstStyle/>
          <a:p>
            <a:pPr>
              <a:lnSpc>
                <a:spcPts val="5639"/>
              </a:lnSpc>
            </a:pPr>
            <a:r>
              <a:rPr lang="en-US" sz="4028" dirty="0">
                <a:solidFill>
                  <a:srgbClr val="000000"/>
                </a:solidFill>
                <a:latin typeface="Alatsi Bold"/>
              </a:rPr>
              <a:t>The project is based on an E-COMMERCE website for selling Clothing online and deliver them to any part of the country. The title for the website is ”URBANWARDROBE”. It took around 30 days for me to complete the project. The website has around 20pages, 8 out of which are entirely different and the rest are product based pages. </a:t>
            </a:r>
          </a:p>
        </p:txBody>
      </p:sp>
      <p:sp>
        <p:nvSpPr>
          <p:cNvPr id="15" name="AutoShape 3">
            <a:extLst>
              <a:ext uri="{FF2B5EF4-FFF2-40B4-BE49-F238E27FC236}">
                <a16:creationId xmlns:a16="http://schemas.microsoft.com/office/drawing/2014/main" id="{9C331242-9660-AD36-3D6C-4CCBA9C52082}"/>
              </a:ext>
            </a:extLst>
          </p:cNvPr>
          <p:cNvSpPr/>
          <p:nvPr/>
        </p:nvSpPr>
        <p:spPr>
          <a:xfrm>
            <a:off x="-3424" y="9061267"/>
            <a:ext cx="6848089" cy="19050"/>
          </a:xfrm>
          <a:prstGeom prst="line">
            <a:avLst/>
          </a:prstGeom>
          <a:ln w="114300" cap="flat">
            <a:solidFill>
              <a:srgbClr val="9FC3D0"/>
            </a:solidFill>
            <a:prstDash val="solid"/>
            <a:headEnd type="none" w="sm" len="sm"/>
            <a:tailEnd type="none" w="sm" len="sm"/>
          </a:ln>
        </p:spPr>
        <p:txBody>
          <a:bodyPr/>
          <a:lstStyle/>
          <a:p>
            <a:endParaRPr lang="en-IN"/>
          </a:p>
        </p:txBody>
      </p:sp>
      <p:pic>
        <p:nvPicPr>
          <p:cNvPr id="16" name="Picture 15">
            <a:extLst>
              <a:ext uri="{FF2B5EF4-FFF2-40B4-BE49-F238E27FC236}">
                <a16:creationId xmlns:a16="http://schemas.microsoft.com/office/drawing/2014/main" id="{EB13F051-8552-9FDD-5D50-64E01E33C7E2}"/>
              </a:ext>
            </a:extLst>
          </p:cNvPr>
          <p:cNvPicPr>
            <a:picLocks noChangeAspect="1"/>
          </p:cNvPicPr>
          <p:nvPr/>
        </p:nvPicPr>
        <p:blipFill>
          <a:blip r:embed="rId4"/>
          <a:stretch>
            <a:fillRect/>
          </a:stretch>
        </p:blipFill>
        <p:spPr>
          <a:xfrm>
            <a:off x="11584613" y="3540518"/>
            <a:ext cx="6582061" cy="20097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Freeform 5"/>
          <p:cNvSpPr/>
          <p:nvPr/>
        </p:nvSpPr>
        <p:spPr>
          <a:xfrm>
            <a:off x="10039636" y="624755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 name="TextBox 2"/>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Bold"/>
              </a:rPr>
              <a:t>URBANWARDROBE</a:t>
            </a:r>
          </a:p>
        </p:txBody>
      </p:sp>
      <p:sp>
        <p:nvSpPr>
          <p:cNvPr id="3" name="AutoShape 3"/>
          <p:cNvSpPr/>
          <p:nvPr/>
        </p:nvSpPr>
        <p:spPr>
          <a:xfrm flipV="1">
            <a:off x="-3425" y="9094605"/>
            <a:ext cx="6848090" cy="9525"/>
          </a:xfrm>
          <a:prstGeom prst="line">
            <a:avLst/>
          </a:prstGeom>
          <a:ln w="114300" cap="flat">
            <a:solidFill>
              <a:srgbClr val="9FC3D0"/>
            </a:solidFill>
            <a:prstDash val="solid"/>
            <a:headEnd type="none" w="sm" len="sm"/>
            <a:tailEnd type="none" w="sm" len="sm"/>
          </a:ln>
        </p:spPr>
        <p:txBody>
          <a:bodyPr/>
          <a:lstStyle/>
          <a:p>
            <a:endParaRPr lang="en-IN"/>
          </a:p>
        </p:txBody>
      </p:sp>
      <p:sp>
        <p:nvSpPr>
          <p:cNvPr id="4" name="AutoShape 4"/>
          <p:cNvSpPr/>
          <p:nvPr/>
        </p:nvSpPr>
        <p:spPr>
          <a:xfrm>
            <a:off x="11330157" y="9061267"/>
            <a:ext cx="6633777" cy="19050"/>
          </a:xfrm>
          <a:prstGeom prst="line">
            <a:avLst/>
          </a:prstGeom>
          <a:ln w="114300" cap="flat">
            <a:solidFill>
              <a:srgbClr val="9FC3D0"/>
            </a:solidFill>
            <a:prstDash val="solid"/>
            <a:headEnd type="none" w="sm" len="sm"/>
            <a:tailEnd type="none" w="sm" len="sm"/>
          </a:ln>
        </p:spPr>
        <p:txBody>
          <a:bodyPr/>
          <a:lstStyle/>
          <a:p>
            <a:endParaRPr lang="en-IN"/>
          </a:p>
        </p:txBody>
      </p:sp>
      <p:sp>
        <p:nvSpPr>
          <p:cNvPr id="6" name="TextBox 6"/>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ORIGIN</a:t>
            </a:r>
          </a:p>
        </p:txBody>
      </p:sp>
      <p:grpSp>
        <p:nvGrpSpPr>
          <p:cNvPr id="7" name="Group 7"/>
          <p:cNvGrpSpPr/>
          <p:nvPr/>
        </p:nvGrpSpPr>
        <p:grpSpPr>
          <a:xfrm>
            <a:off x="15859155" y="0"/>
            <a:ext cx="1562612" cy="1673225"/>
            <a:chOff x="0" y="0"/>
            <a:chExt cx="2083482" cy="2230967"/>
          </a:xfrm>
        </p:grpSpPr>
        <p:grpSp>
          <p:nvGrpSpPr>
            <p:cNvPr id="8" name="Group 8"/>
            <p:cNvGrpSpPr/>
            <p:nvPr/>
          </p:nvGrpSpPr>
          <p:grpSpPr>
            <a:xfrm>
              <a:off x="75599" y="0"/>
              <a:ext cx="1932284" cy="2230967"/>
              <a:chOff x="0" y="0"/>
              <a:chExt cx="703982" cy="812800"/>
            </a:xfrm>
          </p:grpSpPr>
          <p:sp>
            <p:nvSpPr>
              <p:cNvPr id="9" name="Freeform 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IN"/>
              </a:p>
            </p:txBody>
          </p:sp>
          <p:sp>
            <p:nvSpPr>
              <p:cNvPr id="10" name="TextBox 1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2</a:t>
              </a:r>
            </a:p>
          </p:txBody>
        </p:sp>
      </p:grpSp>
      <p:sp>
        <p:nvSpPr>
          <p:cNvPr id="12" name="Freeform 12"/>
          <p:cNvSpPr/>
          <p:nvPr/>
        </p:nvSpPr>
        <p:spPr>
          <a:xfrm>
            <a:off x="-1096668" y="489896"/>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3" name="TextBox 13"/>
          <p:cNvSpPr txBox="1"/>
          <p:nvPr/>
        </p:nvSpPr>
        <p:spPr>
          <a:xfrm>
            <a:off x="2139026" y="3023233"/>
            <a:ext cx="14501435" cy="3483326"/>
          </a:xfrm>
          <a:prstGeom prst="rect">
            <a:avLst/>
          </a:prstGeom>
        </p:spPr>
        <p:txBody>
          <a:bodyPr lIns="0" tIns="0" rIns="0" bIns="0" rtlCol="0" anchor="t">
            <a:spAutoFit/>
          </a:bodyPr>
          <a:lstStyle/>
          <a:p>
            <a:pPr>
              <a:lnSpc>
                <a:spcPts val="5533"/>
              </a:lnSpc>
            </a:pPr>
            <a:r>
              <a:rPr lang="en-US" sz="3952" dirty="0">
                <a:solidFill>
                  <a:srgbClr val="000000"/>
                </a:solidFill>
                <a:latin typeface="Alatsi Bold"/>
              </a:rPr>
              <a:t>The website is made with the idea that the youth of our country</a:t>
            </a:r>
          </a:p>
          <a:p>
            <a:pPr>
              <a:lnSpc>
                <a:spcPts val="5533"/>
              </a:lnSpc>
            </a:pPr>
            <a:r>
              <a:rPr lang="en-US" sz="3952" dirty="0">
                <a:solidFill>
                  <a:srgbClr val="000000"/>
                </a:solidFill>
                <a:latin typeface="Alatsi Bold"/>
              </a:rPr>
              <a:t>aimed to provide a convenient platform for customers to explore and purchase trendy clothing, shoes, and accessories from the comfort of their homes. Over the years, it has grown into a popular online destination for fashion-forward shoppers worldwide.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2"/>
          <p:cNvSpPr txBox="1"/>
          <p:nvPr/>
        </p:nvSpPr>
        <p:spPr>
          <a:xfrm>
            <a:off x="3918390" y="866775"/>
            <a:ext cx="1045121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PROBLEMS FACED</a:t>
            </a:r>
          </a:p>
        </p:txBody>
      </p:sp>
      <p:grpSp>
        <p:nvGrpSpPr>
          <p:cNvPr id="3" name="Group 3"/>
          <p:cNvGrpSpPr/>
          <p:nvPr/>
        </p:nvGrpSpPr>
        <p:grpSpPr>
          <a:xfrm>
            <a:off x="9673194" y="3268672"/>
            <a:ext cx="6651535" cy="2465844"/>
            <a:chOff x="0" y="0"/>
            <a:chExt cx="8868713" cy="3287792"/>
          </a:xfrm>
        </p:grpSpPr>
        <p:grpSp>
          <p:nvGrpSpPr>
            <p:cNvPr id="4" name="Group 4"/>
            <p:cNvGrpSpPr/>
            <p:nvPr/>
          </p:nvGrpSpPr>
          <p:grpSpPr>
            <a:xfrm>
              <a:off x="0" y="0"/>
              <a:ext cx="8868713" cy="3287792"/>
              <a:chOff x="0" y="0"/>
              <a:chExt cx="1751844" cy="649440"/>
            </a:xfrm>
          </p:grpSpPr>
          <p:sp>
            <p:nvSpPr>
              <p:cNvPr id="5" name="Freeform 5"/>
              <p:cNvSpPr/>
              <p:nvPr/>
            </p:nvSpPr>
            <p:spPr>
              <a:xfrm>
                <a:off x="0" y="0"/>
                <a:ext cx="1751844" cy="649440"/>
              </a:xfrm>
              <a:custGeom>
                <a:avLst/>
                <a:gdLst/>
                <a:ahLst/>
                <a:cxnLst/>
                <a:rect l="l" t="t" r="r" b="b"/>
                <a:pathLst>
                  <a:path w="1751844" h="649440">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txBody>
              <a:bodyPr/>
              <a:lstStyle/>
              <a:p>
                <a:endParaRPr lang="en-IN"/>
              </a:p>
            </p:txBody>
          </p:sp>
          <p:sp>
            <p:nvSpPr>
              <p:cNvPr id="6" name="TextBox 6"/>
              <p:cNvSpPr txBox="1"/>
              <p:nvPr/>
            </p:nvSpPr>
            <p:spPr>
              <a:xfrm>
                <a:off x="0" y="-38100"/>
                <a:ext cx="1751844" cy="687540"/>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695604" y="133350"/>
              <a:ext cx="7735510" cy="2781465"/>
            </a:xfrm>
            <a:prstGeom prst="rect">
              <a:avLst/>
            </a:prstGeom>
          </p:spPr>
          <p:txBody>
            <a:bodyPr lIns="0" tIns="0" rIns="0" bIns="0" rtlCol="0" anchor="t">
              <a:spAutoFit/>
            </a:bodyPr>
            <a:lstStyle/>
            <a:p>
              <a:pPr>
                <a:lnSpc>
                  <a:spcPts val="4193"/>
                </a:lnSpc>
              </a:pPr>
              <a:r>
                <a:rPr lang="en-US" sz="2995">
                  <a:solidFill>
                    <a:srgbClr val="000000"/>
                  </a:solidFill>
                  <a:latin typeface="Alatsi Bold"/>
                </a:rPr>
                <a:t>The header of the website is a very important thing but as beginer it was difficult to design and structure navigation panel</a:t>
              </a:r>
            </a:p>
          </p:txBody>
        </p:sp>
      </p:grpSp>
      <p:sp>
        <p:nvSpPr>
          <p:cNvPr id="8" name="TextBox 8"/>
          <p:cNvSpPr txBox="1"/>
          <p:nvPr/>
        </p:nvSpPr>
        <p:spPr>
          <a:xfrm>
            <a:off x="9550637" y="2620338"/>
            <a:ext cx="4182217" cy="670833"/>
          </a:xfrm>
          <a:prstGeom prst="rect">
            <a:avLst/>
          </a:prstGeom>
        </p:spPr>
        <p:txBody>
          <a:bodyPr lIns="0" tIns="0" rIns="0" bIns="0" rtlCol="0" anchor="t">
            <a:spAutoFit/>
          </a:bodyPr>
          <a:lstStyle/>
          <a:p>
            <a:pPr>
              <a:lnSpc>
                <a:spcPts val="5487"/>
              </a:lnSpc>
            </a:pPr>
            <a:r>
              <a:rPr lang="en-US" sz="3919">
                <a:solidFill>
                  <a:srgbClr val="000000"/>
                </a:solidFill>
                <a:latin typeface="Alatsi Bold"/>
              </a:rPr>
              <a:t>First Problem</a:t>
            </a:r>
          </a:p>
        </p:txBody>
      </p:sp>
      <p:sp>
        <p:nvSpPr>
          <p:cNvPr id="9" name="TextBox 9"/>
          <p:cNvSpPr txBox="1"/>
          <p:nvPr/>
        </p:nvSpPr>
        <p:spPr>
          <a:xfrm>
            <a:off x="2027949" y="2696258"/>
            <a:ext cx="6179309" cy="6019366"/>
          </a:xfrm>
          <a:prstGeom prst="rect">
            <a:avLst/>
          </a:prstGeom>
        </p:spPr>
        <p:txBody>
          <a:bodyPr lIns="0" tIns="0" rIns="0" bIns="0" rtlCol="0" anchor="t">
            <a:spAutoFit/>
          </a:bodyPr>
          <a:lstStyle/>
          <a:p>
            <a:pPr>
              <a:lnSpc>
                <a:spcPts val="4795"/>
              </a:lnSpc>
            </a:pPr>
            <a:r>
              <a:rPr lang="en-US" sz="3425">
                <a:solidFill>
                  <a:srgbClr val="000000"/>
                </a:solidFill>
                <a:latin typeface="Alatsi Bold"/>
              </a:rPr>
              <a:t>The most challenging parts of the website have been the header and the home page for me as I wanted to have the best design and structure possible, so I browsed the internet to search for different ideas and came up with a black and white theme which I think is simple but elegant. </a:t>
            </a:r>
          </a:p>
        </p:txBody>
      </p:sp>
      <p:grpSp>
        <p:nvGrpSpPr>
          <p:cNvPr id="10" name="Group 10"/>
          <p:cNvGrpSpPr/>
          <p:nvPr/>
        </p:nvGrpSpPr>
        <p:grpSpPr>
          <a:xfrm>
            <a:off x="9673194" y="6685437"/>
            <a:ext cx="6651535" cy="3525501"/>
            <a:chOff x="0" y="0"/>
            <a:chExt cx="8868713" cy="4700668"/>
          </a:xfrm>
        </p:grpSpPr>
        <p:grpSp>
          <p:nvGrpSpPr>
            <p:cNvPr id="11" name="Group 11"/>
            <p:cNvGrpSpPr/>
            <p:nvPr/>
          </p:nvGrpSpPr>
          <p:grpSpPr>
            <a:xfrm>
              <a:off x="0" y="0"/>
              <a:ext cx="8868713" cy="4700668"/>
              <a:chOff x="0" y="0"/>
              <a:chExt cx="1751844" cy="928527"/>
            </a:xfrm>
          </p:grpSpPr>
          <p:sp>
            <p:nvSpPr>
              <p:cNvPr id="12" name="Freeform 12"/>
              <p:cNvSpPr/>
              <p:nvPr/>
            </p:nvSpPr>
            <p:spPr>
              <a:xfrm>
                <a:off x="0" y="0"/>
                <a:ext cx="1751844" cy="928527"/>
              </a:xfrm>
              <a:custGeom>
                <a:avLst/>
                <a:gdLst/>
                <a:ahLst/>
                <a:cxnLst/>
                <a:rect l="l" t="t" r="r" b="b"/>
                <a:pathLst>
                  <a:path w="1751844" h="928527">
                    <a:moveTo>
                      <a:pt x="59360" y="0"/>
                    </a:moveTo>
                    <a:lnTo>
                      <a:pt x="1692484" y="0"/>
                    </a:lnTo>
                    <a:cubicBezTo>
                      <a:pt x="1725268" y="0"/>
                      <a:pt x="1751844" y="26577"/>
                      <a:pt x="1751844" y="59360"/>
                    </a:cubicBezTo>
                    <a:lnTo>
                      <a:pt x="1751844" y="869167"/>
                    </a:lnTo>
                    <a:cubicBezTo>
                      <a:pt x="1751844" y="901950"/>
                      <a:pt x="1725268" y="928527"/>
                      <a:pt x="1692484" y="928527"/>
                    </a:cubicBezTo>
                    <a:lnTo>
                      <a:pt x="59360" y="928527"/>
                    </a:lnTo>
                    <a:cubicBezTo>
                      <a:pt x="26577" y="928527"/>
                      <a:pt x="0" y="901950"/>
                      <a:pt x="0" y="869167"/>
                    </a:cubicBezTo>
                    <a:lnTo>
                      <a:pt x="0" y="59360"/>
                    </a:lnTo>
                    <a:cubicBezTo>
                      <a:pt x="0" y="26577"/>
                      <a:pt x="26577" y="0"/>
                      <a:pt x="59360" y="0"/>
                    </a:cubicBezTo>
                    <a:close/>
                  </a:path>
                </a:pathLst>
              </a:custGeom>
              <a:solidFill>
                <a:srgbClr val="E9C7C6"/>
              </a:solidFill>
            </p:spPr>
            <p:txBody>
              <a:bodyPr/>
              <a:lstStyle/>
              <a:p>
                <a:endParaRPr lang="en-IN"/>
              </a:p>
            </p:txBody>
          </p:sp>
          <p:sp>
            <p:nvSpPr>
              <p:cNvPr id="13" name="TextBox 13"/>
              <p:cNvSpPr txBox="1"/>
              <p:nvPr/>
            </p:nvSpPr>
            <p:spPr>
              <a:xfrm>
                <a:off x="0" y="-38100"/>
                <a:ext cx="1751844" cy="966627"/>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695604" y="133350"/>
              <a:ext cx="7735510" cy="4194341"/>
            </a:xfrm>
            <a:prstGeom prst="rect">
              <a:avLst/>
            </a:prstGeom>
          </p:spPr>
          <p:txBody>
            <a:bodyPr lIns="0" tIns="0" rIns="0" bIns="0" rtlCol="0" anchor="t">
              <a:spAutoFit/>
            </a:bodyPr>
            <a:lstStyle/>
            <a:p>
              <a:pPr>
                <a:lnSpc>
                  <a:spcPts val="4193"/>
                </a:lnSpc>
              </a:pPr>
              <a:r>
                <a:rPr lang="en-US" sz="2995">
                  <a:solidFill>
                    <a:srgbClr val="000000"/>
                  </a:solidFill>
                  <a:latin typeface="Alatsi Bold"/>
                </a:rPr>
                <a:t>The home page also plays a very important role in website, its difficult to search for the best pictures of the products online and judging the best suitable size for the pictures</a:t>
              </a:r>
            </a:p>
          </p:txBody>
        </p:sp>
      </p:grpSp>
      <p:sp>
        <p:nvSpPr>
          <p:cNvPr id="15" name="TextBox 15"/>
          <p:cNvSpPr txBox="1"/>
          <p:nvPr/>
        </p:nvSpPr>
        <p:spPr>
          <a:xfrm rot="-5400000">
            <a:off x="-2373736" y="4911090"/>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SNEAKBOX</a:t>
            </a:r>
          </a:p>
        </p:txBody>
      </p:sp>
      <p:sp>
        <p:nvSpPr>
          <p:cNvPr id="16" name="TextBox 16"/>
          <p:cNvSpPr txBox="1"/>
          <p:nvPr/>
        </p:nvSpPr>
        <p:spPr>
          <a:xfrm>
            <a:off x="9550637" y="5986928"/>
            <a:ext cx="5276728" cy="670833"/>
          </a:xfrm>
          <a:prstGeom prst="rect">
            <a:avLst/>
          </a:prstGeom>
        </p:spPr>
        <p:txBody>
          <a:bodyPr lIns="0" tIns="0" rIns="0" bIns="0" rtlCol="0" anchor="t">
            <a:spAutoFit/>
          </a:bodyPr>
          <a:lstStyle/>
          <a:p>
            <a:pPr>
              <a:lnSpc>
                <a:spcPts val="5487"/>
              </a:lnSpc>
            </a:pPr>
            <a:r>
              <a:rPr lang="en-US" sz="3919">
                <a:solidFill>
                  <a:srgbClr val="000000"/>
                </a:solidFill>
                <a:latin typeface="Alatsi Bold"/>
              </a:rPr>
              <a:t>Second Problem</a:t>
            </a:r>
          </a:p>
        </p:txBody>
      </p:sp>
      <p:sp>
        <p:nvSpPr>
          <p:cNvPr id="17" name="AutoShape 17"/>
          <p:cNvSpPr/>
          <p:nvPr/>
        </p:nvSpPr>
        <p:spPr>
          <a:xfrm flipV="1">
            <a:off x="1081605" y="395536"/>
            <a:ext cx="8885" cy="2568832"/>
          </a:xfrm>
          <a:prstGeom prst="line">
            <a:avLst/>
          </a:prstGeom>
          <a:ln w="114300" cap="flat">
            <a:solidFill>
              <a:srgbClr val="9FC3D0"/>
            </a:solidFill>
            <a:prstDash val="solid"/>
            <a:headEnd type="none" w="sm" len="sm"/>
            <a:tailEnd type="none" w="sm" len="sm"/>
          </a:ln>
        </p:spPr>
        <p:txBody>
          <a:bodyPr/>
          <a:lstStyle/>
          <a:p>
            <a:endParaRPr lang="en-IN"/>
          </a:p>
        </p:txBody>
      </p:sp>
      <p:sp>
        <p:nvSpPr>
          <p:cNvPr id="18" name="AutoShape 18"/>
          <p:cNvSpPr/>
          <p:nvPr/>
        </p:nvSpPr>
        <p:spPr>
          <a:xfrm flipH="1" flipV="1">
            <a:off x="1085850" y="7289441"/>
            <a:ext cx="5403" cy="2754569"/>
          </a:xfrm>
          <a:prstGeom prst="line">
            <a:avLst/>
          </a:prstGeom>
          <a:ln w="114300" cap="flat">
            <a:solidFill>
              <a:srgbClr val="9FC3D0"/>
            </a:solidFill>
            <a:prstDash val="solid"/>
            <a:headEnd type="none" w="sm" len="sm"/>
            <a:tailEnd type="none" w="sm" len="sm"/>
          </a:ln>
        </p:spPr>
        <p:txBody>
          <a:bodyPr/>
          <a:lstStyle/>
          <a:p>
            <a:endParaRPr lang="en-IN"/>
          </a:p>
        </p:txBody>
      </p:sp>
      <p:grpSp>
        <p:nvGrpSpPr>
          <p:cNvPr id="19" name="Group 19"/>
          <p:cNvGrpSpPr/>
          <p:nvPr/>
        </p:nvGrpSpPr>
        <p:grpSpPr>
          <a:xfrm>
            <a:off x="15859155" y="0"/>
            <a:ext cx="1562612" cy="1673225"/>
            <a:chOff x="0" y="0"/>
            <a:chExt cx="2083482" cy="2230967"/>
          </a:xfrm>
        </p:grpSpPr>
        <p:grpSp>
          <p:nvGrpSpPr>
            <p:cNvPr id="20" name="Group 20"/>
            <p:cNvGrpSpPr/>
            <p:nvPr/>
          </p:nvGrpSpPr>
          <p:grpSpPr>
            <a:xfrm>
              <a:off x="75599" y="0"/>
              <a:ext cx="1932284" cy="2230967"/>
              <a:chOff x="0" y="0"/>
              <a:chExt cx="703982" cy="812800"/>
            </a:xfrm>
          </p:grpSpPr>
          <p:sp>
            <p:nvSpPr>
              <p:cNvPr id="21" name="Freeform 2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IN"/>
              </a:p>
            </p:txBody>
          </p:sp>
          <p:sp>
            <p:nvSpPr>
              <p:cNvPr id="22" name="TextBox 2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3</a:t>
              </a:r>
            </a:p>
          </p:txBody>
        </p:sp>
      </p:grpSp>
      <p:sp>
        <p:nvSpPr>
          <p:cNvPr id="24" name="Freeform 24"/>
          <p:cNvSpPr/>
          <p:nvPr/>
        </p:nvSpPr>
        <p:spPr>
          <a:xfrm>
            <a:off x="14098703" y="2018017"/>
            <a:ext cx="3529013" cy="106058"/>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5" name="Freeform 25"/>
          <p:cNvSpPr/>
          <p:nvPr/>
        </p:nvSpPr>
        <p:spPr>
          <a:xfrm flipH="1" flipV="1">
            <a:off x="1077796" y="6982467"/>
            <a:ext cx="1214437" cy="622604"/>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2"/>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Bold"/>
              </a:rPr>
              <a:t>URBANWARDROBE</a:t>
            </a:r>
          </a:p>
        </p:txBody>
      </p:sp>
      <p:sp>
        <p:nvSpPr>
          <p:cNvPr id="3" name="AutoShape 3"/>
          <p:cNvSpPr/>
          <p:nvPr/>
        </p:nvSpPr>
        <p:spPr>
          <a:xfrm flipV="1">
            <a:off x="-3424" y="9080317"/>
            <a:ext cx="6848089" cy="23812"/>
          </a:xfrm>
          <a:prstGeom prst="line">
            <a:avLst/>
          </a:prstGeom>
          <a:ln w="114300" cap="flat">
            <a:solidFill>
              <a:srgbClr val="9FC3D0"/>
            </a:solidFill>
            <a:prstDash val="solid"/>
            <a:headEnd type="none" w="sm" len="sm"/>
            <a:tailEnd type="none" w="sm" len="sm"/>
          </a:ln>
        </p:spPr>
        <p:txBody>
          <a:bodyPr/>
          <a:lstStyle/>
          <a:p>
            <a:endParaRPr lang="en-IN"/>
          </a:p>
        </p:txBody>
      </p:sp>
      <p:sp>
        <p:nvSpPr>
          <p:cNvPr id="4" name="AutoShape 4"/>
          <p:cNvSpPr/>
          <p:nvPr/>
        </p:nvSpPr>
        <p:spPr>
          <a:xfrm>
            <a:off x="11430169" y="9061267"/>
            <a:ext cx="6890951" cy="19050"/>
          </a:xfrm>
          <a:prstGeom prst="line">
            <a:avLst/>
          </a:prstGeom>
          <a:ln w="114300" cap="flat">
            <a:solidFill>
              <a:srgbClr val="9FC3D0"/>
            </a:solidFill>
            <a:prstDash val="solid"/>
            <a:headEnd type="none" w="sm" len="sm"/>
            <a:tailEnd type="none" w="sm" len="sm"/>
          </a:ln>
        </p:spPr>
        <p:txBody>
          <a:bodyPr/>
          <a:lstStyle/>
          <a:p>
            <a:endParaRPr lang="en-IN"/>
          </a:p>
        </p:txBody>
      </p:sp>
      <p:sp>
        <p:nvSpPr>
          <p:cNvPr id="5" name="Freeform 5"/>
          <p:cNvSpPr/>
          <p:nvPr/>
        </p:nvSpPr>
        <p:spPr>
          <a:xfrm>
            <a:off x="10096786" y="609039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IN"/>
              </a:p>
            </p:txBody>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4</a:t>
              </a:r>
            </a:p>
          </p:txBody>
        </p:sp>
      </p:grpSp>
      <p:sp>
        <p:nvSpPr>
          <p:cNvPr id="11" name="Freeform 11"/>
          <p:cNvSpPr/>
          <p:nvPr/>
        </p:nvSpPr>
        <p:spPr>
          <a:xfrm>
            <a:off x="-1110956" y="432746"/>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3" name="TextBox 13"/>
          <p:cNvSpPr txBox="1"/>
          <p:nvPr/>
        </p:nvSpPr>
        <p:spPr>
          <a:xfrm>
            <a:off x="360749" y="3805825"/>
            <a:ext cx="10027312" cy="4275338"/>
          </a:xfrm>
          <a:prstGeom prst="rect">
            <a:avLst/>
          </a:prstGeom>
        </p:spPr>
        <p:txBody>
          <a:bodyPr lIns="0" tIns="0" rIns="0" bIns="0" rtlCol="0" anchor="t">
            <a:spAutoFit/>
          </a:bodyPr>
          <a:lstStyle/>
          <a:p>
            <a:pPr>
              <a:lnSpc>
                <a:spcPts val="4205"/>
              </a:lnSpc>
            </a:pPr>
            <a:r>
              <a:rPr lang="en-US" sz="3003" dirty="0">
                <a:solidFill>
                  <a:srgbClr val="000000"/>
                </a:solidFill>
                <a:latin typeface="Alatsi Bold"/>
              </a:rPr>
              <a:t>The page shown beside is the HOME PAGE of the website, you can see the Logo of the website which says “URBANWARDROBE” </a:t>
            </a:r>
            <a:r>
              <a:rPr lang="en-US" sz="3003" dirty="0" err="1">
                <a:solidFill>
                  <a:srgbClr val="000000"/>
                </a:solidFill>
                <a:latin typeface="Alatsi Bold"/>
              </a:rPr>
              <a:t>i.e</a:t>
            </a:r>
            <a:r>
              <a:rPr lang="en-US" sz="3003" dirty="0">
                <a:solidFill>
                  <a:srgbClr val="000000"/>
                </a:solidFill>
                <a:latin typeface="Alatsi Bold"/>
              </a:rPr>
              <a:t> also the title of the website. The website has been given a white and black theme. On the top the user can see the NAVIGATION PANEL </a:t>
            </a:r>
            <a:r>
              <a:rPr lang="en-US" sz="3003" dirty="0" err="1">
                <a:solidFill>
                  <a:srgbClr val="000000"/>
                </a:solidFill>
                <a:latin typeface="Alatsi Bold"/>
              </a:rPr>
              <a:t>i.e</a:t>
            </a:r>
            <a:r>
              <a:rPr lang="en-US" sz="3003" dirty="0">
                <a:solidFill>
                  <a:srgbClr val="000000"/>
                </a:solidFill>
                <a:latin typeface="Alatsi Bold"/>
              </a:rPr>
              <a:t> the header, which is helpful in browsing throughout different pages in the website. </a:t>
            </a:r>
          </a:p>
          <a:p>
            <a:pPr>
              <a:lnSpc>
                <a:spcPts val="4205"/>
              </a:lnSpc>
            </a:pPr>
            <a:endParaRPr lang="en-US" sz="3003" dirty="0">
              <a:solidFill>
                <a:srgbClr val="000000"/>
              </a:solidFill>
              <a:latin typeface="Alatsi Bold"/>
            </a:endParaRPr>
          </a:p>
        </p:txBody>
      </p:sp>
      <p:pic>
        <p:nvPicPr>
          <p:cNvPr id="15" name="Picture 14">
            <a:extLst>
              <a:ext uri="{FF2B5EF4-FFF2-40B4-BE49-F238E27FC236}">
                <a16:creationId xmlns:a16="http://schemas.microsoft.com/office/drawing/2014/main" id="{F2CD7E72-B4F0-62ED-6761-40ED47CFD8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20400" y="2052656"/>
            <a:ext cx="6890951" cy="377982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2"/>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Bold"/>
              </a:rPr>
              <a:t>URBANWARDROBE</a:t>
            </a:r>
            <a:endParaRPr lang="en-US" sz="2700" dirty="0">
              <a:latin typeface="Alatsi Bold"/>
            </a:endParaRPr>
          </a:p>
        </p:txBody>
      </p:sp>
      <p:sp>
        <p:nvSpPr>
          <p:cNvPr id="3" name="AutoShape 3"/>
          <p:cNvSpPr/>
          <p:nvPr/>
        </p:nvSpPr>
        <p:spPr>
          <a:xfrm>
            <a:off x="-3424" y="9061267"/>
            <a:ext cx="7219564" cy="19050"/>
          </a:xfrm>
          <a:prstGeom prst="line">
            <a:avLst/>
          </a:prstGeom>
          <a:ln w="114300" cap="flat">
            <a:solidFill>
              <a:srgbClr val="9FC3D0"/>
            </a:solidFill>
            <a:prstDash val="solid"/>
            <a:headEnd type="none" w="sm" len="sm"/>
            <a:tailEnd type="none" w="sm" len="sm"/>
          </a:ln>
        </p:spPr>
        <p:txBody>
          <a:bodyPr/>
          <a:lstStyle/>
          <a:p>
            <a:endParaRPr lang="en-IN"/>
          </a:p>
        </p:txBody>
      </p:sp>
      <p:sp>
        <p:nvSpPr>
          <p:cNvPr id="4" name="AutoShape 4"/>
          <p:cNvSpPr/>
          <p:nvPr/>
        </p:nvSpPr>
        <p:spPr>
          <a:xfrm>
            <a:off x="11430169" y="9061267"/>
            <a:ext cx="6890952" cy="19050"/>
          </a:xfrm>
          <a:prstGeom prst="line">
            <a:avLst/>
          </a:prstGeom>
          <a:ln w="114300" cap="flat">
            <a:solidFill>
              <a:srgbClr val="9FC3D0"/>
            </a:solidFill>
            <a:prstDash val="solid"/>
            <a:headEnd type="none" w="sm" len="sm"/>
            <a:tailEnd type="none" w="sm" len="sm"/>
          </a:ln>
        </p:spPr>
        <p:txBody>
          <a:bodyPr/>
          <a:lstStyle/>
          <a:p>
            <a:endParaRPr lang="en-IN"/>
          </a:p>
        </p:txBody>
      </p:sp>
      <p:sp>
        <p:nvSpPr>
          <p:cNvPr id="5" name="Freeform 5"/>
          <p:cNvSpPr/>
          <p:nvPr/>
        </p:nvSpPr>
        <p:spPr>
          <a:xfrm>
            <a:off x="10368248" y="607610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IN"/>
              </a:p>
            </p:txBody>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50" dirty="0">
                  <a:solidFill>
                    <a:srgbClr val="000000"/>
                  </a:solidFill>
                  <a:latin typeface="Open Sans Bold"/>
                  <a:ea typeface="Open Sans Bold"/>
                  <a:cs typeface="Open Sans Bold"/>
                </a:rPr>
                <a:t>5</a:t>
              </a:r>
            </a:p>
          </p:txBody>
        </p:sp>
      </p:grpSp>
      <p:sp>
        <p:nvSpPr>
          <p:cNvPr id="11" name="Freeform 11"/>
          <p:cNvSpPr/>
          <p:nvPr/>
        </p:nvSpPr>
        <p:spPr>
          <a:xfrm>
            <a:off x="-939506" y="504183"/>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3" name="TextBox 13"/>
          <p:cNvSpPr txBox="1"/>
          <p:nvPr/>
        </p:nvSpPr>
        <p:spPr>
          <a:xfrm>
            <a:off x="402325" y="3494754"/>
            <a:ext cx="9441401" cy="1883144"/>
          </a:xfrm>
          <a:prstGeom prst="rect">
            <a:avLst/>
          </a:prstGeom>
        </p:spPr>
        <p:txBody>
          <a:bodyPr lIns="0" tIns="0" rIns="0" bIns="0" rtlCol="0" anchor="t">
            <a:spAutoFit/>
          </a:bodyPr>
          <a:lstStyle/>
          <a:p>
            <a:pPr>
              <a:lnSpc>
                <a:spcPts val="4983"/>
              </a:lnSpc>
            </a:pPr>
            <a:r>
              <a:rPr lang="en-US" sz="3559" dirty="0">
                <a:solidFill>
                  <a:srgbClr val="000000"/>
                </a:solidFill>
                <a:latin typeface="Alatsi Bold"/>
              </a:rPr>
              <a:t>Then comes the Categories section ,where there</a:t>
            </a:r>
          </a:p>
          <a:p>
            <a:pPr>
              <a:lnSpc>
                <a:spcPts val="4983"/>
              </a:lnSpc>
            </a:pPr>
            <a:r>
              <a:rPr lang="en-US" sz="3559" dirty="0">
                <a:solidFill>
                  <a:srgbClr val="000000"/>
                </a:solidFill>
                <a:latin typeface="Alatsi Bold"/>
              </a:rPr>
              <a:t>Are different clothing categories for Men and Women</a:t>
            </a:r>
          </a:p>
        </p:txBody>
      </p:sp>
      <p:pic>
        <p:nvPicPr>
          <p:cNvPr id="15" name="Picture 14">
            <a:extLst>
              <a:ext uri="{FF2B5EF4-FFF2-40B4-BE49-F238E27FC236}">
                <a16:creationId xmlns:a16="http://schemas.microsoft.com/office/drawing/2014/main" id="{AB306D57-003F-957C-E2E1-43502658FF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0" y="1688781"/>
            <a:ext cx="7315200" cy="383735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2"/>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Bold"/>
              </a:rPr>
              <a:t>URBANWARDROBE</a:t>
            </a:r>
          </a:p>
        </p:txBody>
      </p:sp>
      <p:sp>
        <p:nvSpPr>
          <p:cNvPr id="3" name="AutoShape 3"/>
          <p:cNvSpPr/>
          <p:nvPr/>
        </p:nvSpPr>
        <p:spPr>
          <a:xfrm>
            <a:off x="-3425" y="9046979"/>
            <a:ext cx="7162415" cy="19050"/>
          </a:xfrm>
          <a:prstGeom prst="line">
            <a:avLst/>
          </a:prstGeom>
          <a:ln w="114300" cap="flat">
            <a:solidFill>
              <a:srgbClr val="9FC3D0"/>
            </a:solidFill>
            <a:prstDash val="solid"/>
            <a:headEnd type="none" w="sm" len="sm"/>
            <a:tailEnd type="none" w="sm" len="sm"/>
          </a:ln>
        </p:spPr>
        <p:txBody>
          <a:bodyPr/>
          <a:lstStyle/>
          <a:p>
            <a:endParaRPr lang="en-IN"/>
          </a:p>
        </p:txBody>
      </p:sp>
      <p:sp>
        <p:nvSpPr>
          <p:cNvPr id="4" name="AutoShape 4"/>
          <p:cNvSpPr/>
          <p:nvPr/>
        </p:nvSpPr>
        <p:spPr>
          <a:xfrm>
            <a:off x="11430169" y="9046980"/>
            <a:ext cx="6890952" cy="19050"/>
          </a:xfrm>
          <a:prstGeom prst="line">
            <a:avLst/>
          </a:prstGeom>
          <a:ln w="114300" cap="flat">
            <a:solidFill>
              <a:srgbClr val="9FC3D0"/>
            </a:solidFill>
            <a:prstDash val="solid"/>
            <a:headEnd type="none" w="sm" len="sm"/>
            <a:tailEnd type="none" w="sm" len="sm"/>
          </a:ln>
        </p:spPr>
        <p:txBody>
          <a:bodyPr/>
          <a:lstStyle/>
          <a:p>
            <a:endParaRPr lang="en-IN"/>
          </a:p>
        </p:txBody>
      </p:sp>
      <p:sp>
        <p:nvSpPr>
          <p:cNvPr id="5" name="Freeform 5"/>
          <p:cNvSpPr/>
          <p:nvPr/>
        </p:nvSpPr>
        <p:spPr>
          <a:xfrm>
            <a:off x="10182511" y="610468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IN"/>
              </a:p>
            </p:txBody>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50" dirty="0">
                  <a:solidFill>
                    <a:srgbClr val="000000"/>
                  </a:solidFill>
                  <a:latin typeface="Open Sans Bold"/>
                </a:rPr>
                <a:t>6</a:t>
              </a:r>
              <a:endParaRPr lang="en-US" sz="5575" dirty="0">
                <a:solidFill>
                  <a:srgbClr val="000000"/>
                </a:solidFill>
                <a:latin typeface="Open Sans Bold"/>
              </a:endParaRPr>
            </a:p>
          </p:txBody>
        </p:sp>
      </p:grpSp>
      <p:sp>
        <p:nvSpPr>
          <p:cNvPr id="11" name="Freeform 11"/>
          <p:cNvSpPr/>
          <p:nvPr/>
        </p:nvSpPr>
        <p:spPr>
          <a:xfrm>
            <a:off x="-668043" y="23272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3" name="TextBox 13"/>
          <p:cNvSpPr txBox="1"/>
          <p:nvPr/>
        </p:nvSpPr>
        <p:spPr>
          <a:xfrm>
            <a:off x="476371" y="2895980"/>
            <a:ext cx="9973587" cy="4409316"/>
          </a:xfrm>
          <a:prstGeom prst="rect">
            <a:avLst/>
          </a:prstGeom>
        </p:spPr>
        <p:txBody>
          <a:bodyPr lIns="0" tIns="0" rIns="0" bIns="0" rtlCol="0" anchor="t">
            <a:spAutoFit/>
          </a:bodyPr>
          <a:lstStyle/>
          <a:p>
            <a:pPr>
              <a:lnSpc>
                <a:spcPts val="5852"/>
              </a:lnSpc>
            </a:pPr>
            <a:r>
              <a:rPr lang="en-US" sz="4180" dirty="0">
                <a:solidFill>
                  <a:srgbClr val="000000"/>
                </a:solidFill>
                <a:latin typeface="Alatsi Bold"/>
              </a:rPr>
              <a:t>In the last we have the FOOTER of the website which consist of copyright notice, social media icons, option for subscribing to our newsletter through e-mail, link to terms and conditions, icons of payment options, etc. </a:t>
            </a:r>
          </a:p>
        </p:txBody>
      </p:sp>
      <p:pic>
        <p:nvPicPr>
          <p:cNvPr id="15" name="Picture 14">
            <a:extLst>
              <a:ext uri="{FF2B5EF4-FFF2-40B4-BE49-F238E27FC236}">
                <a16:creationId xmlns:a16="http://schemas.microsoft.com/office/drawing/2014/main" id="{BB5F7F27-32CD-829C-758A-4E453D0D0622}"/>
              </a:ext>
            </a:extLst>
          </p:cNvPr>
          <p:cNvPicPr>
            <a:picLocks noChangeAspect="1"/>
          </p:cNvPicPr>
          <p:nvPr/>
        </p:nvPicPr>
        <p:blipFill>
          <a:blip r:embed="rId4"/>
          <a:stretch>
            <a:fillRect/>
          </a:stretch>
        </p:blipFill>
        <p:spPr>
          <a:xfrm>
            <a:off x="10896600" y="2710504"/>
            <a:ext cx="7119552" cy="31763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4554977" y="3748035"/>
            <a:ext cx="11627497" cy="2514704"/>
          </a:xfrm>
          <a:prstGeom prst="rect">
            <a:avLst/>
          </a:prstGeom>
        </p:spPr>
        <p:txBody>
          <a:bodyPr lIns="0" tIns="0" rIns="0" bIns="0" rtlCol="0" anchor="t">
            <a:spAutoFit/>
          </a:bodyPr>
          <a:lstStyle/>
          <a:p>
            <a:pPr algn="ctr">
              <a:lnSpc>
                <a:spcPts val="20573"/>
              </a:lnSpc>
            </a:pPr>
            <a:r>
              <a:rPr lang="en-US" sz="14695" dirty="0">
                <a:solidFill>
                  <a:srgbClr val="000000"/>
                </a:solidFill>
                <a:latin typeface="Alatsi Bold"/>
              </a:rPr>
              <a:t>THANK YOU</a:t>
            </a:r>
          </a:p>
        </p:txBody>
      </p:sp>
      <p:sp>
        <p:nvSpPr>
          <p:cNvPr id="3" name="TextBox 3"/>
          <p:cNvSpPr txBox="1"/>
          <p:nvPr/>
        </p:nvSpPr>
        <p:spPr>
          <a:xfrm>
            <a:off x="5033857" y="6762653"/>
            <a:ext cx="10669737" cy="703169"/>
          </a:xfrm>
          <a:prstGeom prst="rect">
            <a:avLst/>
          </a:prstGeom>
        </p:spPr>
        <p:txBody>
          <a:bodyPr lIns="0" tIns="0" rIns="0" bIns="0" rtlCol="0" anchor="t">
            <a:spAutoFit/>
          </a:bodyPr>
          <a:lstStyle/>
          <a:p>
            <a:pPr algn="ctr">
              <a:lnSpc>
                <a:spcPts val="5763"/>
              </a:lnSpc>
            </a:pPr>
            <a:r>
              <a:rPr lang="en-US" sz="4116" dirty="0">
                <a:solidFill>
                  <a:srgbClr val="000000"/>
                </a:solidFill>
                <a:latin typeface="Alatsi Bold"/>
              </a:rPr>
              <a:t>Presented By : Amitoz Singh</a:t>
            </a:r>
          </a:p>
        </p:txBody>
      </p:sp>
      <p:grpSp>
        <p:nvGrpSpPr>
          <p:cNvPr id="4" name="Group 4"/>
          <p:cNvGrpSpPr/>
          <p:nvPr/>
        </p:nvGrpSpPr>
        <p:grpSpPr>
          <a:xfrm>
            <a:off x="-31071" y="0"/>
            <a:ext cx="4239083" cy="10287000"/>
            <a:chOff x="0" y="0"/>
            <a:chExt cx="5652111" cy="13716000"/>
          </a:xfrm>
        </p:grpSpPr>
        <p:grpSp>
          <p:nvGrpSpPr>
            <p:cNvPr id="5" name="Group 5"/>
            <p:cNvGrpSpPr/>
            <p:nvPr/>
          </p:nvGrpSpPr>
          <p:grpSpPr>
            <a:xfrm>
              <a:off x="2826056" y="0"/>
              <a:ext cx="2826056" cy="13716000"/>
              <a:chOff x="0" y="0"/>
              <a:chExt cx="558233" cy="2709333"/>
            </a:xfrm>
          </p:grpSpPr>
          <p:sp>
            <p:nvSpPr>
              <p:cNvPr id="6" name="Freeform 6"/>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lstStyle/>
              <a:p>
                <a:endParaRPr lang="en-IN"/>
              </a:p>
            </p:txBody>
          </p:sp>
          <p:sp>
            <p:nvSpPr>
              <p:cNvPr id="7" name="TextBox 7"/>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413028" y="0"/>
              <a:ext cx="2826056" cy="13716000"/>
              <a:chOff x="0" y="0"/>
              <a:chExt cx="558233" cy="2709333"/>
            </a:xfrm>
          </p:grpSpPr>
          <p:sp>
            <p:nvSpPr>
              <p:cNvPr id="9" name="Freeform 9"/>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lstStyle/>
              <a:p>
                <a:endParaRPr lang="en-IN"/>
              </a:p>
            </p:txBody>
          </p:sp>
          <p:sp>
            <p:nvSpPr>
              <p:cNvPr id="10" name="TextBox 10"/>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0" y="0"/>
              <a:ext cx="2826056" cy="13716000"/>
              <a:chOff x="0" y="0"/>
              <a:chExt cx="558233" cy="2709333"/>
            </a:xfrm>
          </p:grpSpPr>
          <p:sp>
            <p:nvSpPr>
              <p:cNvPr id="12" name="Freeform 12"/>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lstStyle/>
              <a:p>
                <a:endParaRPr lang="en-IN"/>
              </a:p>
            </p:txBody>
          </p:sp>
          <p:sp>
            <p:nvSpPr>
              <p:cNvPr id="13" name="TextBox 13"/>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4" name="Freeform 14"/>
          <p:cNvSpPr/>
          <p:nvPr/>
        </p:nvSpPr>
        <p:spPr>
          <a:xfrm>
            <a:off x="10526881" y="75832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5" name="Freeform 15"/>
          <p:cNvSpPr/>
          <p:nvPr/>
        </p:nvSpPr>
        <p:spPr>
          <a:xfrm>
            <a:off x="10313515" y="88363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19</TotalTime>
  <Words>409</Words>
  <Application>Microsoft Office PowerPoint</Application>
  <PresentationFormat>Custom</PresentationFormat>
  <Paragraphs>38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Alatsi Bold</vt:lpstr>
      <vt:lpstr>Open Sans Bold</vt:lpstr>
      <vt:lpstr>Calibri</vt:lpstr>
      <vt:lpstr>Arial</vt:lpstr>
      <vt:lpstr>Alatsi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Pastel Minimalist Thesis Defense Presentation</dc:title>
  <cp:lastModifiedBy>Amitoz Singh</cp:lastModifiedBy>
  <cp:revision>103</cp:revision>
  <dcterms:created xsi:type="dcterms:W3CDTF">2006-08-16T00:00:00Z</dcterms:created>
  <dcterms:modified xsi:type="dcterms:W3CDTF">2023-10-26T05:43:04Z</dcterms:modified>
  <dc:identifier>DAFyMDGdsKQ</dc:identifier>
</cp:coreProperties>
</file>