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71" r:id="rId5"/>
    <p:sldId id="270" r:id="rId6"/>
    <p:sldId id="267" r:id="rId7"/>
    <p:sldId id="266" r:id="rId8"/>
    <p:sldId id="265" r:id="rId9"/>
    <p:sldId id="264" r:id="rId10"/>
    <p:sldId id="263" r:id="rId11"/>
    <p:sldId id="262" r:id="rId12"/>
    <p:sldId id="260" r:id="rId13"/>
    <p:sldId id="259" r:id="rId14"/>
    <p:sldId id="280" r:id="rId15"/>
    <p:sldId id="279" r:id="rId16"/>
    <p:sldId id="277" r:id="rId17"/>
    <p:sldId id="276" r:id="rId18"/>
    <p:sldId id="284" r:id="rId19"/>
    <p:sldId id="273" r:id="rId20"/>
    <p:sldId id="275" r:id="rId21"/>
    <p:sldId id="283" r:id="rId22"/>
    <p:sldId id="285" r:id="rId23"/>
    <p:sldId id="287" r:id="rId24"/>
    <p:sldId id="286" r:id="rId25"/>
    <p:sldId id="288" r:id="rId26"/>
    <p:sldId id="282"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41640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03734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872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35557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4843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404988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131570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7822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394554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16453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1BDF84-3133-44F6-AB71-3CE87B6C1B55}"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365050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1BDF84-3133-44F6-AB71-3CE87B6C1B55}"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257973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1BDF84-3133-44F6-AB71-3CE87B6C1B55}" type="datetimeFigureOut">
              <a:rPr lang="en-IN" smtClean="0"/>
              <a:t>27-11-2022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26163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BDF84-3133-44F6-AB71-3CE87B6C1B55}" type="datetimeFigureOut">
              <a:rPr lang="en-IN" smtClean="0"/>
              <a:t>27-11-2022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0986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53724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t>‹#›</a:t>
            </a:fld>
            <a:endParaRPr lang="en-IN"/>
          </a:p>
        </p:txBody>
      </p:sp>
    </p:spTree>
    <p:extLst>
      <p:ext uri="{BB962C8B-B14F-4D97-AF65-F5344CB8AC3E}">
        <p14:creationId xmlns:p14="http://schemas.microsoft.com/office/powerpoint/2010/main" val="1636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BDF84-3133-44F6-AB71-3CE87B6C1B55}" type="datetimeFigureOut">
              <a:rPr lang="en-IN" smtClean="0"/>
              <a:t>27-11-2022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458A12-1DD8-4019-BD65-13B57F10553B}" type="slidenum">
              <a:rPr lang="en-IN" smtClean="0"/>
              <a:t>‹#›</a:t>
            </a:fld>
            <a:endParaRPr lang="en-IN"/>
          </a:p>
        </p:txBody>
      </p:sp>
    </p:spTree>
    <p:extLst>
      <p:ext uri="{BB962C8B-B14F-4D97-AF65-F5344CB8AC3E}">
        <p14:creationId xmlns:p14="http://schemas.microsoft.com/office/powerpoint/2010/main" val="2963105123"/>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id="{DA425E32-DD0C-B387-E4C0-E30DEFB9318B}"/>
              </a:ext>
            </a:extLst>
          </p:cNvPr>
          <p:cNvSpPr txBox="1">
            <a:spLocks/>
          </p:cNvSpPr>
          <p:nvPr/>
        </p:nvSpPr>
        <p:spPr>
          <a:xfrm>
            <a:off x="884798" y="1744853"/>
            <a:ext cx="4595267" cy="229801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A case study from US-based housing company named “Surprise Housing”. The company is looking at prospective properties to buy houses at a price below their actual values and flip them at a higher price which will help the company to enter the real estate market.</a:t>
            </a:r>
          </a:p>
        </p:txBody>
      </p:sp>
      <p:sp>
        <p:nvSpPr>
          <p:cNvPr id="16" name="Title 1">
            <a:extLst>
              <a:ext uri="{FF2B5EF4-FFF2-40B4-BE49-F238E27FC236}">
                <a16:creationId xmlns:a16="http://schemas.microsoft.com/office/drawing/2014/main" id="{EC617529-8AF9-BA3C-D05A-9F6CE94D64DF}"/>
              </a:ext>
            </a:extLst>
          </p:cNvPr>
          <p:cNvSpPr>
            <a:spLocks noGrp="1"/>
          </p:cNvSpPr>
          <p:nvPr>
            <p:ph type="ctrTitle"/>
          </p:nvPr>
        </p:nvSpPr>
        <p:spPr>
          <a:xfrm>
            <a:off x="6096000" y="2073897"/>
            <a:ext cx="5337263"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a16="http://schemas.microsoft.com/office/drawing/2014/main" id="{D082EDC8-A230-6D2E-60C6-A8B7AC5DF738}"/>
              </a:ext>
            </a:extLst>
          </p:cNvPr>
          <p:cNvSpPr>
            <a:spLocks noGrp="1"/>
          </p:cNvSpPr>
          <p:nvPr>
            <p:ph type="subTitle" idx="1"/>
          </p:nvPr>
        </p:nvSpPr>
        <p:spPr>
          <a:xfrm>
            <a:off x="1005319" y="617422"/>
            <a:ext cx="4474746" cy="963002"/>
          </a:xfrm>
        </p:spPr>
        <p:txBody>
          <a:bodyPr>
            <a:normAutofit/>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id="{E0647BCC-25AB-B441-6CC3-E4213E2C7639}"/>
              </a:ext>
            </a:extLst>
          </p:cNvPr>
          <p:cNvSpPr txBox="1">
            <a:spLocks/>
          </p:cNvSpPr>
          <p:nvPr/>
        </p:nvSpPr>
        <p:spPr>
          <a:xfrm>
            <a:off x="584462" y="4042863"/>
            <a:ext cx="4895603" cy="171621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a:t>
            </a:r>
            <a:r>
              <a:rPr lang="en-US" altLang="en-US" sz="3200" dirty="0" smtClean="0"/>
              <a:t>Amit Pawar</a:t>
            </a:r>
            <a:endParaRPr lang="en-US" altLang="en-US" sz="3200" dirty="0" smtClean="0"/>
          </a:p>
          <a:p>
            <a:r>
              <a:rPr lang="en-US" altLang="en-US" sz="2400" dirty="0" smtClean="0"/>
              <a:t>Data Science Intern</a:t>
            </a:r>
          </a:p>
          <a:p>
            <a:r>
              <a:rPr lang="en-US" altLang="en-US" sz="2400" dirty="0" smtClean="0"/>
              <a:t>Flip </a:t>
            </a:r>
            <a:r>
              <a:rPr lang="en-US" altLang="en-US" sz="2400" dirty="0"/>
              <a:t>Robo Technologies</a:t>
            </a:r>
            <a:endParaRPr lang="en-US" altLang="en-US" sz="2000" dirty="0"/>
          </a:p>
        </p:txBody>
      </p:sp>
    </p:spTree>
    <p:extLst>
      <p:ext uri="{BB962C8B-B14F-4D97-AF65-F5344CB8AC3E}">
        <p14:creationId xmlns:p14="http://schemas.microsoft.com/office/powerpoint/2010/main"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CA30-09B5-BA46-B66B-627A8D5CFAA6}"/>
              </a:ext>
            </a:extLst>
          </p:cNvPr>
          <p:cNvSpPr>
            <a:spLocks noGrp="1"/>
          </p:cNvSpPr>
          <p:nvPr>
            <p:ph type="title"/>
          </p:nvPr>
        </p:nvSpPr>
        <p:spPr>
          <a:xfrm>
            <a:off x="2846297" y="528132"/>
            <a:ext cx="6499406" cy="895316"/>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id="{0BD56604-519D-ABDD-F8C2-FA10DCDC4C9D}"/>
              </a:ext>
            </a:extLst>
          </p:cNvPr>
          <p:cNvSpPr>
            <a:spLocks noGrp="1"/>
          </p:cNvSpPr>
          <p:nvPr>
            <p:ph idx="1"/>
          </p:nvPr>
        </p:nvSpPr>
        <p:spPr>
          <a:xfrm>
            <a:off x="1159872" y="1732407"/>
            <a:ext cx="8946541" cy="4195481"/>
          </a:xfrm>
        </p:spPr>
        <p:txBody>
          <a:bodyPr>
            <a:normAutofit/>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p14="http://schemas.microsoft.com/office/powerpoint/2010/main" val="403228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770E-E0DF-62E0-1C10-993381DC2AC8}"/>
              </a:ext>
            </a:extLst>
          </p:cNvPr>
          <p:cNvSpPr>
            <a:spLocks noGrp="1"/>
          </p:cNvSpPr>
          <p:nvPr>
            <p:ph type="title"/>
          </p:nvPr>
        </p:nvSpPr>
        <p:spPr/>
        <p:txBody>
          <a:bodyPr/>
          <a:lstStyle/>
          <a:p>
            <a:pPr algn="ctr"/>
            <a:r>
              <a:rPr lang="en-US" sz="4000" dirty="0"/>
              <a:t>EXPLORATORY DATA ANALYSIS (EDA) AND VISUALIZATION</a:t>
            </a:r>
            <a:endParaRPr lang="en-IN" dirty="0"/>
          </a:p>
        </p:txBody>
      </p:sp>
      <p:sp>
        <p:nvSpPr>
          <p:cNvPr id="6" name="TextBox 5">
            <a:extLst>
              <a:ext uri="{FF2B5EF4-FFF2-40B4-BE49-F238E27FC236}">
                <a16:creationId xmlns:a16="http://schemas.microsoft.com/office/drawing/2014/main"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a16="http://schemas.microsoft.com/office/drawing/2014/main"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a16="http://schemas.microsoft.com/office/drawing/2014/main"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a16="http://schemas.microsoft.com/office/drawing/2014/main" id="{A740D3F9-E251-BB9B-4952-4A9D06F6481E}"/>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7D2BFA99-05E0-F62B-0026-3D57020C589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8CA6F4EC-FEBD-610C-D308-11001A3790C0}"/>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a16="http://schemas.microsoft.com/office/drawing/2014/main" id="{F7BE57FF-C47C-5CF2-4CBC-46C85AFE7B82}"/>
              </a:ext>
            </a:extLst>
          </p:cNvPr>
          <p:cNvSpPr txBox="1"/>
          <p:nvPr/>
        </p:nvSpPr>
        <p:spPr>
          <a:xfrm>
            <a:off x="2023109" y="5335501"/>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a16="http://schemas.microsoft.com/office/drawing/2014/main"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a16="http://schemas.microsoft.com/office/drawing/2014/main" id="{A07BC8A2-60F4-30E7-5C3A-4FD078DE925A}"/>
              </a:ext>
            </a:extLst>
          </p:cNvPr>
          <p:cNvSpPr txBox="1"/>
          <p:nvPr/>
        </p:nvSpPr>
        <p:spPr>
          <a:xfrm>
            <a:off x="7677797" y="5284430"/>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15579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6A2-2973-CFFD-1B74-9E861136A27A}"/>
              </a:ext>
            </a:extLst>
          </p:cNvPr>
          <p:cNvSpPr>
            <a:spLocks noGrp="1"/>
          </p:cNvSpPr>
          <p:nvPr>
            <p:ph type="title"/>
          </p:nvPr>
        </p:nvSpPr>
        <p:spPr/>
        <p:txBody>
          <a:bodyPr/>
          <a:lstStyle/>
          <a:p>
            <a:pPr algn="ctr"/>
            <a:r>
              <a:rPr lang="en-US" sz="4000" dirty="0"/>
              <a:t>COUNT PLOT</a:t>
            </a:r>
            <a:endParaRPr lang="en-IN" dirty="0"/>
          </a:p>
        </p:txBody>
      </p:sp>
      <p:pic>
        <p:nvPicPr>
          <p:cNvPr id="8" name="Content Placeholder 7">
            <a:extLst>
              <a:ext uri="{FF2B5EF4-FFF2-40B4-BE49-F238E27FC236}">
                <a16:creationId xmlns:a16="http://schemas.microsoft.com/office/drawing/2014/main" id="{9274905F-CC06-5462-3563-589BAD4ED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1187777"/>
            <a:ext cx="6706796" cy="5217505"/>
          </a:xfrm>
        </p:spPr>
      </p:pic>
      <p:sp>
        <p:nvSpPr>
          <p:cNvPr id="6" name="Text Placeholder 3">
            <a:extLst>
              <a:ext uri="{FF2B5EF4-FFF2-40B4-BE49-F238E27FC236}">
                <a16:creationId xmlns:a16="http://schemas.microsoft.com/office/drawing/2014/main" id="{E8E6827C-0539-2E22-59AC-CBE9E7B975A6}"/>
              </a:ext>
            </a:extLst>
          </p:cNvPr>
          <p:cNvSpPr txBox="1">
            <a:spLocks/>
          </p:cNvSpPr>
          <p:nvPr/>
        </p:nvSpPr>
        <p:spPr>
          <a:xfrm>
            <a:off x="7523747" y="1315644"/>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spTree>
    <p:extLst>
      <p:ext uri="{BB962C8B-B14F-4D97-AF65-F5344CB8AC3E}">
        <p14:creationId xmlns:p14="http://schemas.microsoft.com/office/powerpoint/2010/main" val="186319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FD9A-5453-B54F-0CA0-54FC056CB831}"/>
              </a:ext>
            </a:extLst>
          </p:cNvPr>
          <p:cNvSpPr>
            <a:spLocks noGrp="1"/>
          </p:cNvSpPr>
          <p:nvPr>
            <p:ph type="title"/>
          </p:nvPr>
        </p:nvSpPr>
        <p:spPr/>
        <p:txBody>
          <a:bodyPr/>
          <a:lstStyle/>
          <a:p>
            <a:pPr algn="ctr"/>
            <a:r>
              <a:rPr lang="en-US" sz="4000" dirty="0"/>
              <a:t>SCATTER PLOT</a:t>
            </a:r>
            <a:endParaRPr lang="en-IN" dirty="0"/>
          </a:p>
        </p:txBody>
      </p:sp>
      <p:pic>
        <p:nvPicPr>
          <p:cNvPr id="6" name="Content Placeholder 5">
            <a:extLst>
              <a:ext uri="{FF2B5EF4-FFF2-40B4-BE49-F238E27FC236}">
                <a16:creationId xmlns:a16="http://schemas.microsoft.com/office/drawing/2014/main" id="{D7ECEA9F-C888-04D5-120D-A11B75724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331119"/>
            <a:ext cx="6320297" cy="4947133"/>
          </a:xfrm>
        </p:spPr>
      </p:pic>
      <p:sp>
        <p:nvSpPr>
          <p:cNvPr id="4" name="Text Placeholder 3">
            <a:extLst>
              <a:ext uri="{FF2B5EF4-FFF2-40B4-BE49-F238E27FC236}">
                <a16:creationId xmlns:a16="http://schemas.microsoft.com/office/drawing/2014/main" id="{53CF0196-155F-7212-48DA-70E59B253836}"/>
              </a:ext>
            </a:extLst>
          </p:cNvPr>
          <p:cNvSpPr txBox="1">
            <a:spLocks/>
          </p:cNvSpPr>
          <p:nvPr/>
        </p:nvSpPr>
        <p:spPr>
          <a:xfrm>
            <a:off x="7196308" y="1331119"/>
            <a:ext cx="4349581"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300725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E5BB-40E8-A19A-7454-A5C5C59FAAA1}"/>
              </a:ext>
            </a:extLst>
          </p:cNvPr>
          <p:cNvSpPr>
            <a:spLocks noGrp="1"/>
          </p:cNvSpPr>
          <p:nvPr>
            <p:ph type="title"/>
          </p:nvPr>
        </p:nvSpPr>
        <p:spPr/>
        <p:txBody>
          <a:bodyPr/>
          <a:lstStyle/>
          <a:p>
            <a:pPr algn="ctr"/>
            <a:r>
              <a:rPr lang="en-US" dirty="0"/>
              <a:t>HISTOGRAM</a:t>
            </a:r>
            <a:endParaRPr lang="en-IN" dirty="0"/>
          </a:p>
        </p:txBody>
      </p:sp>
      <p:pic>
        <p:nvPicPr>
          <p:cNvPr id="6" name="Content Placeholder 5">
            <a:extLst>
              <a:ext uri="{FF2B5EF4-FFF2-40B4-BE49-F238E27FC236}">
                <a16:creationId xmlns:a16="http://schemas.microsoft.com/office/drawing/2014/main" id="{F4DE98B0-3963-CF54-F00E-8F6C5CA57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260786"/>
            <a:ext cx="6621955" cy="5160938"/>
          </a:xfrm>
        </p:spPr>
      </p:pic>
      <p:sp>
        <p:nvSpPr>
          <p:cNvPr id="4" name="Text Placeholder 3">
            <a:extLst>
              <a:ext uri="{FF2B5EF4-FFF2-40B4-BE49-F238E27FC236}">
                <a16:creationId xmlns:a16="http://schemas.microsoft.com/office/drawing/2014/main" id="{944223C0-E6C2-0816-9BBF-33FF9C8CC51D}"/>
              </a:ext>
            </a:extLst>
          </p:cNvPr>
          <p:cNvSpPr txBox="1">
            <a:spLocks/>
          </p:cNvSpPr>
          <p:nvPr/>
        </p:nvSpPr>
        <p:spPr>
          <a:xfrm>
            <a:off x="7499272" y="1516431"/>
            <a:ext cx="4141032"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391489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610A-B6A8-3880-12C5-43C9FAF2BDF8}"/>
              </a:ext>
            </a:extLst>
          </p:cNvPr>
          <p:cNvSpPr>
            <a:spLocks noGrp="1"/>
          </p:cNvSpPr>
          <p:nvPr>
            <p:ph type="title"/>
          </p:nvPr>
        </p:nvSpPr>
        <p:spPr/>
        <p:txBody>
          <a:bodyPr/>
          <a:lstStyle/>
          <a:p>
            <a:pPr algn="ctr"/>
            <a:r>
              <a:rPr lang="en-US" sz="4000" dirty="0"/>
              <a:t>HEATMAP</a:t>
            </a:r>
            <a:endParaRPr lang="en-IN" dirty="0"/>
          </a:p>
        </p:txBody>
      </p:sp>
      <p:sp>
        <p:nvSpPr>
          <p:cNvPr id="4" name="Text Placeholder 3">
            <a:extLst>
              <a:ext uri="{FF2B5EF4-FFF2-40B4-BE49-F238E27FC236}">
                <a16:creationId xmlns:a16="http://schemas.microsoft.com/office/drawing/2014/main" id="{A32F71A2-CE25-0F4A-CE4B-262754F45466}"/>
              </a:ext>
            </a:extLst>
          </p:cNvPr>
          <p:cNvSpPr txBox="1">
            <a:spLocks/>
          </p:cNvSpPr>
          <p:nvPr/>
        </p:nvSpPr>
        <p:spPr>
          <a:xfrm>
            <a:off x="7454948" y="1592373"/>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pic>
        <p:nvPicPr>
          <p:cNvPr id="5" name="Content Placeholder 4"/>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698171" y="1592373"/>
            <a:ext cx="5197151" cy="4449653"/>
          </a:xfrm>
        </p:spPr>
      </p:pic>
    </p:spTree>
    <p:extLst>
      <p:ext uri="{BB962C8B-B14F-4D97-AF65-F5344CB8AC3E}">
        <p14:creationId xmlns:p14="http://schemas.microsoft.com/office/powerpoint/2010/main" val="82279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8EC9-F8B1-D9FF-38F1-01B49C58FEE5}"/>
              </a:ext>
            </a:extLst>
          </p:cNvPr>
          <p:cNvSpPr>
            <a:spLocks noGrp="1"/>
          </p:cNvSpPr>
          <p:nvPr>
            <p:ph type="title"/>
          </p:nvPr>
        </p:nvSpPr>
        <p:spPr/>
        <p:txBody>
          <a:bodyPr/>
          <a:lstStyle/>
          <a:p>
            <a:pPr algn="ctr"/>
            <a:r>
              <a:rPr lang="en-US" sz="4000" dirty="0"/>
              <a:t>BOX PLOT</a:t>
            </a:r>
            <a:endParaRPr lang="en-IN" dirty="0"/>
          </a:p>
        </p:txBody>
      </p:sp>
      <p:pic>
        <p:nvPicPr>
          <p:cNvPr id="6" name="Content Placeholder 5">
            <a:extLst>
              <a:ext uri="{FF2B5EF4-FFF2-40B4-BE49-F238E27FC236}">
                <a16:creationId xmlns:a16="http://schemas.microsoft.com/office/drawing/2014/main" id="{9696958C-E5D0-7418-C8F9-3B7834BFB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9"/>
            <a:ext cx="6160042" cy="5099946"/>
          </a:xfrm>
        </p:spPr>
      </p:pic>
      <p:sp>
        <p:nvSpPr>
          <p:cNvPr id="4" name="Text Placeholder 3">
            <a:extLst>
              <a:ext uri="{FF2B5EF4-FFF2-40B4-BE49-F238E27FC236}">
                <a16:creationId xmlns:a16="http://schemas.microsoft.com/office/drawing/2014/main" id="{0DA0C47F-166D-AE28-E01F-59F00E252CCA}"/>
              </a:ext>
            </a:extLst>
          </p:cNvPr>
          <p:cNvSpPr txBox="1">
            <a:spLocks/>
          </p:cNvSpPr>
          <p:nvPr/>
        </p:nvSpPr>
        <p:spPr>
          <a:xfrm>
            <a:off x="7409302" y="1651939"/>
            <a:ext cx="3659769"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1987507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DE7D-9161-5DF4-797E-CA111A935B10}"/>
              </a:ext>
            </a:extLst>
          </p:cNvPr>
          <p:cNvSpPr>
            <a:spLocks noGrp="1"/>
          </p:cNvSpPr>
          <p:nvPr>
            <p:ph type="title"/>
          </p:nvPr>
        </p:nvSpPr>
        <p:spPr/>
        <p:txBody>
          <a:bodyPr/>
          <a:lstStyle/>
          <a:p>
            <a:pPr algn="ctr"/>
            <a:r>
              <a:rPr lang="en-US" sz="4000" dirty="0"/>
              <a:t>DISTRIBUTION PLOT</a:t>
            </a:r>
            <a:endParaRPr lang="en-IN" dirty="0"/>
          </a:p>
        </p:txBody>
      </p:sp>
      <p:pic>
        <p:nvPicPr>
          <p:cNvPr id="6" name="Content Placeholder 5">
            <a:extLst>
              <a:ext uri="{FF2B5EF4-FFF2-40B4-BE49-F238E27FC236}">
                <a16:creationId xmlns:a16="http://schemas.microsoft.com/office/drawing/2014/main" id="{2C6BD82A-B4FC-E3AE-8F24-B9AB79E8B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773" y="1354891"/>
            <a:ext cx="5870563" cy="5119129"/>
          </a:xfrm>
        </p:spPr>
      </p:pic>
      <p:sp>
        <p:nvSpPr>
          <p:cNvPr id="4" name="Text Placeholder 3">
            <a:extLst>
              <a:ext uri="{FF2B5EF4-FFF2-40B4-BE49-F238E27FC236}">
                <a16:creationId xmlns:a16="http://schemas.microsoft.com/office/drawing/2014/main" id="{CBCD62CF-3E84-AB1C-FCCD-573540CA02B6}"/>
              </a:ext>
            </a:extLst>
          </p:cNvPr>
          <p:cNvSpPr txBox="1">
            <a:spLocks/>
          </p:cNvSpPr>
          <p:nvPr/>
        </p:nvSpPr>
        <p:spPr>
          <a:xfrm>
            <a:off x="6865360" y="1354891"/>
            <a:ext cx="4407152"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341605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B6B5-CC14-4FB0-64AC-00B80FAF7B9E}"/>
              </a:ext>
            </a:extLst>
          </p:cNvPr>
          <p:cNvSpPr>
            <a:spLocks noGrp="1"/>
          </p:cNvSpPr>
          <p:nvPr>
            <p:ph type="title"/>
          </p:nvPr>
        </p:nvSpPr>
        <p:spPr/>
        <p:txBody>
          <a:bodyPr/>
          <a:lstStyle/>
          <a:p>
            <a:r>
              <a:rPr lang="en-US" dirty="0"/>
              <a:t>Feature Importance with respect to Target variable:</a:t>
            </a:r>
            <a:endParaRPr lang="en-IN" dirty="0"/>
          </a:p>
        </p:txBody>
      </p:sp>
      <p:pic>
        <p:nvPicPr>
          <p:cNvPr id="5" name="Content Placeholder 4">
            <a:extLst>
              <a:ext uri="{FF2B5EF4-FFF2-40B4-BE49-F238E27FC236}">
                <a16:creationId xmlns:a16="http://schemas.microsoft.com/office/drawing/2014/main" id="{9D28F860-12BD-61F9-044D-CCB84B965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44" y="1930088"/>
            <a:ext cx="5991648" cy="4446001"/>
          </a:xfrm>
        </p:spPr>
      </p:pic>
      <p:sp>
        <p:nvSpPr>
          <p:cNvPr id="6" name="Text Placeholder 3">
            <a:extLst>
              <a:ext uri="{FF2B5EF4-FFF2-40B4-BE49-F238E27FC236}">
                <a16:creationId xmlns:a16="http://schemas.microsoft.com/office/drawing/2014/main"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p14="http://schemas.microsoft.com/office/powerpoint/2010/main" val="326901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A922-5988-E000-AE2B-F4D9A2AFDE9E}"/>
              </a:ext>
            </a:extLst>
          </p:cNvPr>
          <p:cNvSpPr>
            <a:spLocks noGrp="1"/>
          </p:cNvSpPr>
          <p:nvPr>
            <p:ph type="title"/>
          </p:nvPr>
        </p:nvSpPr>
        <p:spPr>
          <a:xfrm>
            <a:off x="2625097" y="532928"/>
            <a:ext cx="6941805" cy="814608"/>
          </a:xfrm>
        </p:spPr>
        <p:txBody>
          <a:bodyPr/>
          <a:lstStyle/>
          <a:p>
            <a:r>
              <a:rPr lang="en-US" dirty="0"/>
              <a:t>MODEL TRAINING PHASES</a:t>
            </a:r>
            <a:endParaRPr lang="en-IN" dirty="0"/>
          </a:p>
        </p:txBody>
      </p:sp>
      <p:pic>
        <p:nvPicPr>
          <p:cNvPr id="4" name="Content Placeholder 7">
            <a:extLst>
              <a:ext uri="{FF2B5EF4-FFF2-40B4-BE49-F238E27FC236}">
                <a16:creationId xmlns:a16="http://schemas.microsoft.com/office/drawing/2014/main" id="{AF565200-F9D4-E09F-5CC9-16FAB8BB1919}"/>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2314003" y="1606004"/>
            <a:ext cx="7563994" cy="4089082"/>
          </a:xfrm>
        </p:spPr>
      </p:pic>
    </p:spTree>
    <p:extLst>
      <p:ext uri="{BB962C8B-B14F-4D97-AF65-F5344CB8AC3E}">
        <p14:creationId xmlns:p14="http://schemas.microsoft.com/office/powerpoint/2010/main" val="12377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45C7-4DF3-32F9-C882-8F3FBDD865F5}"/>
              </a:ext>
            </a:extLst>
          </p:cNvPr>
          <p:cNvSpPr>
            <a:spLocks noGrp="1"/>
          </p:cNvSpPr>
          <p:nvPr>
            <p:ph type="title"/>
          </p:nvPr>
        </p:nvSpPr>
        <p:spPr>
          <a:xfrm>
            <a:off x="481263" y="396157"/>
            <a:ext cx="9965207" cy="848181"/>
          </a:xfrm>
        </p:spPr>
        <p:txBody>
          <a:bodyPr>
            <a:normAutofit fontScale="90000"/>
          </a:bodyPr>
          <a:lstStyle/>
          <a:p>
            <a:r>
              <a:rPr lang="en-US" sz="3600" dirty="0"/>
              <a:t>HOUSING SALE PRICE PREDICTION PROJECT</a:t>
            </a:r>
            <a:r>
              <a:rPr lang="en-IN" sz="4400" dirty="0"/>
              <a:t/>
            </a:r>
            <a:br>
              <a:rPr lang="en-IN" sz="4400"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518" y="1651517"/>
            <a:ext cx="6083560" cy="4282751"/>
          </a:xfrm>
        </p:spPr>
      </p:pic>
    </p:spTree>
    <p:extLst>
      <p:ext uri="{BB962C8B-B14F-4D97-AF65-F5344CB8AC3E}">
        <p14:creationId xmlns:p14="http://schemas.microsoft.com/office/powerpoint/2010/main" val="1241987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A9F4-DAE1-F651-21EC-E68F2E525AF7}"/>
              </a:ext>
            </a:extLst>
          </p:cNvPr>
          <p:cNvSpPr>
            <a:spLocks noGrp="1"/>
          </p:cNvSpPr>
          <p:nvPr>
            <p:ph type="title"/>
          </p:nvPr>
        </p:nvSpPr>
        <p:spPr>
          <a:xfrm>
            <a:off x="1932495" y="452718"/>
            <a:ext cx="7145517" cy="753913"/>
          </a:xfrm>
        </p:spPr>
        <p:txBody>
          <a:bodyPr/>
          <a:lstStyle/>
          <a:p>
            <a:pPr algn="ctr"/>
            <a:r>
              <a:rPr lang="en-US" sz="4000" dirty="0"/>
              <a:t>MODEL/S DEVELOPMENT</a:t>
            </a:r>
            <a:endParaRPr lang="en-IN" dirty="0"/>
          </a:p>
        </p:txBody>
      </p:sp>
      <p:sp>
        <p:nvSpPr>
          <p:cNvPr id="3" name="Content Placeholder 2">
            <a:extLst>
              <a:ext uri="{FF2B5EF4-FFF2-40B4-BE49-F238E27FC236}">
                <a16:creationId xmlns:a16="http://schemas.microsoft.com/office/drawing/2014/main" id="{902BBCF9-46A4-7EED-E80A-3D4976E87C27}"/>
              </a:ext>
            </a:extLst>
          </p:cNvPr>
          <p:cNvSpPr>
            <a:spLocks noGrp="1"/>
          </p:cNvSpPr>
          <p:nvPr>
            <p:ph idx="1"/>
          </p:nvPr>
        </p:nvSpPr>
        <p:spPr>
          <a:xfrm>
            <a:off x="752652" y="1331259"/>
            <a:ext cx="9475430" cy="4975273"/>
          </a:xfrm>
        </p:spPr>
        <p:txBody>
          <a:bodyPr>
            <a:normAutofit fontScale="400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p14="http://schemas.microsoft.com/office/powerpoint/2010/main" val="151435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7C77-CE74-94AE-6854-6899D72EE641}"/>
              </a:ext>
            </a:extLst>
          </p:cNvPr>
          <p:cNvSpPr>
            <a:spLocks noGrp="1"/>
          </p:cNvSpPr>
          <p:nvPr>
            <p:ph type="title"/>
          </p:nvPr>
        </p:nvSpPr>
        <p:spPr/>
        <p:txBody>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a16="http://schemas.microsoft.com/office/drawing/2014/main" id="{404C9FA9-D658-97C0-4EFF-680727C406F0}"/>
              </a:ext>
            </a:extLst>
          </p:cNvPr>
          <p:cNvSpPr>
            <a:spLocks noGrp="1"/>
          </p:cNvSpPr>
          <p:nvPr>
            <p:ph idx="1"/>
          </p:nvPr>
        </p:nvSpPr>
        <p:spPr/>
        <p:txBody>
          <a:bodyPr>
            <a:normAutofit fontScale="62500" lnSpcReduction="2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p14="http://schemas.microsoft.com/office/powerpoint/2010/main" val="202748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C7A3-C81B-F861-A29E-D4B93318194F}"/>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id="{5C39AFD6-6DA6-04F1-F416-B029063FE414}"/>
              </a:ext>
            </a:extLst>
          </p:cNvPr>
          <p:cNvSpPr>
            <a:spLocks noGrp="1"/>
          </p:cNvSpPr>
          <p:nvPr>
            <p:ph idx="1"/>
          </p:nvPr>
        </p:nvSpPr>
        <p:spPr>
          <a:xfrm>
            <a:off x="1103312" y="1253766"/>
            <a:ext cx="8946541" cy="1941921"/>
          </a:xfrm>
        </p:spPr>
        <p:txBody>
          <a:bodyPr/>
          <a:lstStyle/>
          <a:p>
            <a:r>
              <a:rPr lang="en-US" dirty="0"/>
              <a:t>After running all the 12 models and comparing them we found that </a:t>
            </a:r>
            <a:r>
              <a:rPr lang="en-US" dirty="0" err="1"/>
              <a:t>GradientBoostingRegressor</a:t>
            </a:r>
            <a:r>
              <a:rPr lang="en-US" dirty="0"/>
              <a:t> gives the best results since the R2 Score - Cross Validation Score are closest along with higher Cross Validation Score and the highest R2 score comparing all the models. So we ran Hyper Parameter Tuning on it as below.</a:t>
            </a:r>
            <a:endParaRPr lang="en-IN" dirty="0"/>
          </a:p>
        </p:txBody>
      </p:sp>
      <p:pic>
        <p:nvPicPr>
          <p:cNvPr id="5" name="Picture 4">
            <a:extLst>
              <a:ext uri="{FF2B5EF4-FFF2-40B4-BE49-F238E27FC236}">
                <a16:creationId xmlns:a16="http://schemas.microsoft.com/office/drawing/2014/main" id="{84506DE3-04F6-F116-20F3-F897CF38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467" y="2958570"/>
            <a:ext cx="6840369" cy="2442989"/>
          </a:xfrm>
          <a:prstGeom prst="rect">
            <a:avLst/>
          </a:prstGeom>
        </p:spPr>
      </p:pic>
    </p:spTree>
    <p:extLst>
      <p:ext uri="{BB962C8B-B14F-4D97-AF65-F5344CB8AC3E}">
        <p14:creationId xmlns:p14="http://schemas.microsoft.com/office/powerpoint/2010/main" val="185700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3D24-69BE-AA21-80E0-450DCDC62A22}"/>
              </a:ext>
            </a:extLst>
          </p:cNvPr>
          <p:cNvSpPr>
            <a:spLocks noGrp="1"/>
          </p:cNvSpPr>
          <p:nvPr>
            <p:ph type="title"/>
          </p:nvPr>
        </p:nvSpPr>
        <p:spPr>
          <a:xfrm>
            <a:off x="646111" y="452718"/>
            <a:ext cx="9404723" cy="772767"/>
          </a:xfrm>
        </p:spPr>
        <p:txBody>
          <a:bodyPr/>
          <a:lstStyle/>
          <a:p>
            <a:pPr algn="ctr"/>
            <a:r>
              <a:rPr lang="en-US" dirty="0"/>
              <a:t>FINALISED MODEL</a:t>
            </a:r>
            <a:endParaRPr lang="en-IN" dirty="0"/>
          </a:p>
        </p:txBody>
      </p:sp>
      <p:pic>
        <p:nvPicPr>
          <p:cNvPr id="5" name="Content Placeholder 4">
            <a:extLst>
              <a:ext uri="{FF2B5EF4-FFF2-40B4-BE49-F238E27FC236}">
                <a16:creationId xmlns:a16="http://schemas.microsoft.com/office/drawing/2014/main" id="{2C70249E-48E7-A3C8-BBC6-1A1B086C2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674" y="1298347"/>
            <a:ext cx="6705318" cy="3960812"/>
          </a:xfrm>
        </p:spPr>
      </p:pic>
      <p:sp>
        <p:nvSpPr>
          <p:cNvPr id="6" name="TextBox 5">
            <a:extLst>
              <a:ext uri="{FF2B5EF4-FFF2-40B4-BE49-F238E27FC236}">
                <a16:creationId xmlns:a16="http://schemas.microsoft.com/office/drawing/2014/main" id="{3BF8E963-9944-26DC-6A09-40CCE35FF681}"/>
              </a:ext>
            </a:extLst>
          </p:cNvPr>
          <p:cNvSpPr txBox="1"/>
          <p:nvPr/>
        </p:nvSpPr>
        <p:spPr>
          <a:xfrm>
            <a:off x="958674" y="5476973"/>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p14="http://schemas.microsoft.com/office/powerpoint/2010/main" val="425244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418F51-4840-AE32-1DB2-46B37BF28C81}"/>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id="{4FA43A85-2BB1-D6FE-9FD2-4924B4138120}"/>
              </a:ext>
            </a:extLst>
          </p:cNvPr>
          <p:cNvSpPr>
            <a:spLocks noGrp="1"/>
          </p:cNvSpPr>
          <p:nvPr>
            <p:ph idx="1"/>
          </p:nvPr>
        </p:nvSpPr>
        <p:spPr>
          <a:xfrm>
            <a:off x="875201" y="1411895"/>
            <a:ext cx="8946541" cy="530027"/>
          </a:xfrm>
        </p:spPr>
        <p:txBody>
          <a:bodyPr/>
          <a:lstStyle/>
          <a:p>
            <a:r>
              <a:rPr lang="en-US" dirty="0"/>
              <a:t>Plotting Best Fit Line</a:t>
            </a:r>
            <a:endParaRPr lang="en-IN" dirty="0"/>
          </a:p>
        </p:txBody>
      </p:sp>
      <p:pic>
        <p:nvPicPr>
          <p:cNvPr id="6" name="Picture 5">
            <a:extLst>
              <a:ext uri="{FF2B5EF4-FFF2-40B4-BE49-F238E27FC236}">
                <a16:creationId xmlns:a16="http://schemas.microsoft.com/office/drawing/2014/main" id="{805DA361-36C0-8D4A-B56E-EE261406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1" y="2015211"/>
            <a:ext cx="6251463" cy="4319602"/>
          </a:xfrm>
          <a:prstGeom prst="rect">
            <a:avLst/>
          </a:prstGeom>
        </p:spPr>
      </p:pic>
    </p:spTree>
    <p:extLst>
      <p:ext uri="{BB962C8B-B14F-4D97-AF65-F5344CB8AC3E}">
        <p14:creationId xmlns:p14="http://schemas.microsoft.com/office/powerpoint/2010/main" val="2223918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AB56-3240-762C-19D1-B2D4AD9D9066}"/>
              </a:ext>
            </a:extLst>
          </p:cNvPr>
          <p:cNvSpPr>
            <a:spLocks noGrp="1"/>
          </p:cNvSpPr>
          <p:nvPr>
            <p:ph type="title"/>
          </p:nvPr>
        </p:nvSpPr>
        <p:spPr>
          <a:xfrm>
            <a:off x="646111" y="452718"/>
            <a:ext cx="9404723" cy="753913"/>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id="{A8CBC398-251D-EE52-668A-A3FBB72A67E7}"/>
              </a:ext>
            </a:extLst>
          </p:cNvPr>
          <p:cNvSpPr>
            <a:spLocks noGrp="1"/>
          </p:cNvSpPr>
          <p:nvPr>
            <p:ph idx="1"/>
          </p:nvPr>
        </p:nvSpPr>
        <p:spPr>
          <a:xfrm>
            <a:off x="1104293" y="1299005"/>
            <a:ext cx="8946541" cy="991708"/>
          </a:xfrm>
        </p:spPr>
        <p:txBody>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a16="http://schemas.microsoft.com/office/drawing/2014/main" id="{937A5A5B-69F1-1ABD-3552-F184BC91B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80" y="2290713"/>
            <a:ext cx="4724620" cy="998159"/>
          </a:xfrm>
          <a:prstGeom prst="rect">
            <a:avLst/>
          </a:prstGeom>
        </p:spPr>
      </p:pic>
      <p:sp>
        <p:nvSpPr>
          <p:cNvPr id="6" name="TextBox 5">
            <a:extLst>
              <a:ext uri="{FF2B5EF4-FFF2-40B4-BE49-F238E27FC236}">
                <a16:creationId xmlns:a16="http://schemas.microsoft.com/office/drawing/2014/main" id="{28926066-3DE4-D29A-38E5-B45D2924AEF0}"/>
              </a:ext>
            </a:extLst>
          </p:cNvPr>
          <p:cNvSpPr txBox="1"/>
          <p:nvPr/>
        </p:nvSpPr>
        <p:spPr>
          <a:xfrm>
            <a:off x="1371380" y="3742440"/>
            <a:ext cx="634917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p14="http://schemas.microsoft.com/office/powerpoint/2010/main" val="2840874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5D1D-AC32-CC9B-70B2-D9B65B0EC22B}"/>
              </a:ext>
            </a:extLst>
          </p:cNvPr>
          <p:cNvSpPr>
            <a:spLocks noGrp="1"/>
          </p:cNvSpPr>
          <p:nvPr>
            <p:ph type="title"/>
          </p:nvPr>
        </p:nvSpPr>
        <p:spPr/>
        <p:txBody>
          <a:bodyPr/>
          <a:lstStyle/>
          <a:p>
            <a:pPr algn="ctr"/>
            <a:r>
              <a:rPr lang="en-US" sz="4000" dirty="0"/>
              <a:t>CONCLUSION AND SCOPE FOR FUTURE WORK</a:t>
            </a:r>
            <a:endParaRPr lang="en-IN" dirty="0"/>
          </a:p>
        </p:txBody>
      </p:sp>
      <p:sp>
        <p:nvSpPr>
          <p:cNvPr id="3" name="Content Placeholder 2">
            <a:extLst>
              <a:ext uri="{FF2B5EF4-FFF2-40B4-BE49-F238E27FC236}">
                <a16:creationId xmlns:a16="http://schemas.microsoft.com/office/drawing/2014/main" id="{C0014801-BED8-859C-4ED9-6ED0531CB964}"/>
              </a:ext>
            </a:extLst>
          </p:cNvPr>
          <p:cNvSpPr>
            <a:spLocks noGrp="1"/>
          </p:cNvSpPr>
          <p:nvPr>
            <p:ph idx="1"/>
          </p:nvPr>
        </p:nvSpPr>
        <p:spPr/>
        <p:txBody>
          <a:bodyPr/>
          <a:lstStyle/>
          <a:p>
            <a:pPr marL="457200" indent="-457200" algn="l">
              <a:buFont typeface="Wingdings" panose="05000000000000000000" pitchFamily="2" charset="2"/>
              <a:buChar char="q"/>
            </a:pPr>
            <a:r>
              <a:rPr lang="en-US" sz="2000" b="0" i="0" u="none" strike="noStrike" baseline="0" dirty="0">
                <a:latin typeface="+mj-lt"/>
              </a:rPr>
              <a:t>During this project I have faced a problem of low amount of data for training the machine learning models.</a:t>
            </a:r>
          </a:p>
          <a:p>
            <a:pPr marL="457200" indent="-457200" algn="l">
              <a:buFont typeface="Wingdings" panose="05000000000000000000" pitchFamily="2" charset="2"/>
              <a:buChar char="q"/>
            </a:pPr>
            <a:r>
              <a:rPr lang="en-US" sz="2000" b="0" i="0" u="none" strike="noStrike" baseline="0" dirty="0">
                <a:latin typeface="+mj-lt"/>
              </a:rPr>
              <a:t>Many columns are with same entries in a lot of rows which lead to reduction in our model performance.</a:t>
            </a:r>
          </a:p>
          <a:p>
            <a:pPr marL="457200" indent="-457200" algn="l">
              <a:buFont typeface="Wingdings" panose="05000000000000000000" pitchFamily="2" charset="2"/>
              <a:buChar char="q"/>
            </a:pPr>
            <a:r>
              <a:rPr lang="en-US" sz="20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000" b="0" i="0" u="none" strike="noStrike" baseline="0" dirty="0">
                <a:latin typeface="+mj-lt"/>
              </a:rPr>
              <a:t>We can still improve our model accuracy with some feature engineering and by doing some extensive hyperparameter tuning on it.</a:t>
            </a:r>
            <a:endParaRPr lang="en-IN" sz="2000" dirty="0">
              <a:latin typeface="+mj-lt"/>
            </a:endParaRPr>
          </a:p>
          <a:p>
            <a:endParaRPr lang="en-IN" dirty="0"/>
          </a:p>
        </p:txBody>
      </p:sp>
    </p:spTree>
    <p:extLst>
      <p:ext uri="{BB962C8B-B14F-4D97-AF65-F5344CB8AC3E}">
        <p14:creationId xmlns:p14="http://schemas.microsoft.com/office/powerpoint/2010/main" val="2507939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921C-02DE-F927-2174-369384470319}"/>
              </a:ext>
            </a:extLst>
          </p:cNvPr>
          <p:cNvSpPr>
            <a:spLocks noGrp="1"/>
          </p:cNvSpPr>
          <p:nvPr>
            <p:ph type="title"/>
          </p:nvPr>
        </p:nvSpPr>
        <p:spPr>
          <a:xfrm>
            <a:off x="3066255" y="2728735"/>
            <a:ext cx="6059490" cy="1400530"/>
          </a:xfrm>
        </p:spPr>
        <p:txBody>
          <a:bodyPr/>
          <a:lstStyle/>
          <a:p>
            <a:r>
              <a:rPr lang="en-US" sz="8000" dirty="0"/>
              <a:t>THANK YOU</a:t>
            </a:r>
            <a:endParaRPr lang="en-IN" sz="8000" dirty="0"/>
          </a:p>
        </p:txBody>
      </p:sp>
    </p:spTree>
    <p:extLst>
      <p:ext uri="{BB962C8B-B14F-4D97-AF65-F5344CB8AC3E}">
        <p14:creationId xmlns:p14="http://schemas.microsoft.com/office/powerpoint/2010/main" val="65987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948D-4EE0-095D-AE15-6DD7F13E6DE1}"/>
              </a:ext>
            </a:extLst>
          </p:cNvPr>
          <p:cNvSpPr>
            <a:spLocks noGrp="1"/>
          </p:cNvSpPr>
          <p:nvPr>
            <p:ph type="title"/>
          </p:nvPr>
        </p:nvSpPr>
        <p:spPr>
          <a:xfrm>
            <a:off x="2874577" y="462145"/>
            <a:ext cx="6442846" cy="772767"/>
          </a:xfrm>
        </p:spPr>
        <p:txBody>
          <a:bodyPr/>
          <a:lstStyle/>
          <a:p>
            <a:pPr algn="ctr"/>
            <a:r>
              <a:rPr lang="en-IN" dirty="0"/>
              <a:t>ACKNOWLEDGMENT</a:t>
            </a:r>
          </a:p>
        </p:txBody>
      </p:sp>
      <p:sp>
        <p:nvSpPr>
          <p:cNvPr id="3" name="Content Placeholder 2">
            <a:extLst>
              <a:ext uri="{FF2B5EF4-FFF2-40B4-BE49-F238E27FC236}">
                <a16:creationId xmlns:a16="http://schemas.microsoft.com/office/drawing/2014/main" id="{B8512487-B1A9-BAF2-6F9F-9CA96F351510}"/>
              </a:ext>
            </a:extLst>
          </p:cNvPr>
          <p:cNvSpPr>
            <a:spLocks noGrp="1"/>
          </p:cNvSpPr>
          <p:nvPr>
            <p:ph idx="1"/>
          </p:nvPr>
        </p:nvSpPr>
        <p:spPr>
          <a:xfrm>
            <a:off x="1112739" y="1741834"/>
            <a:ext cx="8946541" cy="4195481"/>
          </a:xfrm>
        </p:spPr>
        <p:txBody>
          <a:bodyPr>
            <a:normAutofit/>
          </a:bodyPr>
          <a:lstStyle/>
          <a:p>
            <a:pPr>
              <a:buFont typeface="Courier New" panose="02070309020205020404" pitchFamily="49" charset="0"/>
              <a:buChar char="o"/>
            </a:pPr>
            <a:r>
              <a:rPr lang="en-US" dirty="0">
                <a:latin typeface="+mn-lt"/>
              </a:rPr>
              <a:t>I would like to express thanks to my SME (Subject Matter Expert) </a:t>
            </a:r>
            <a:r>
              <a:rPr lang="en-US" b="1" dirty="0"/>
              <a:t/>
            </a:r>
            <a:br>
              <a:rPr lang="en-US" b="1" dirty="0"/>
            </a:br>
            <a:r>
              <a:rPr lang="en-US" b="1" dirty="0" err="1"/>
              <a:t>Khushboo</a:t>
            </a:r>
            <a:r>
              <a:rPr lang="en-US" b="1" dirty="0"/>
              <a:t> </a:t>
            </a:r>
            <a:r>
              <a:rPr lang="en-US" b="1" dirty="0" smtClean="0"/>
              <a:t>Garg </a:t>
            </a:r>
            <a:r>
              <a:rPr lang="en-US" dirty="0" smtClean="0">
                <a:latin typeface="+mn-lt"/>
              </a:rPr>
              <a:t>as </a:t>
            </a:r>
            <a:r>
              <a:rPr lang="en-US" dirty="0">
                <a:latin typeface="+mn-lt"/>
              </a:rPr>
              <a:t>well as Flip Robo Technologies who gave me the opportunity to do this project on “Project Housing”, which also helped me in obtaining knowledge by doing a lot of research in this particular field.</a:t>
            </a:r>
          </a:p>
          <a:p>
            <a:pPr>
              <a:buFont typeface="Courier New" panose="02070309020205020404" pitchFamily="49" charset="0"/>
              <a:buChar char="o"/>
            </a:pPr>
            <a:endParaRPr lang="en-US" dirty="0">
              <a:latin typeface="+mn-lt"/>
            </a:endParaRPr>
          </a:p>
          <a:p>
            <a:pPr>
              <a:buFont typeface="Courier New" panose="02070309020205020404" pitchFamily="49" charset="0"/>
              <a:buChar char="o"/>
            </a:pPr>
            <a:r>
              <a:rPr lang="en-US" dirty="0">
                <a:latin typeface="+mn-lt"/>
              </a:rPr>
              <a:t>Also, I have utilized a few external resources that helped me to complete the project and listed them in the project report. </a:t>
            </a:r>
            <a:endParaRPr lang="en-IN" dirty="0">
              <a:latin typeface="+mn-lt"/>
            </a:endParaRPr>
          </a:p>
        </p:txBody>
      </p:sp>
    </p:spTree>
    <p:extLst>
      <p:ext uri="{BB962C8B-B14F-4D97-AF65-F5344CB8AC3E}">
        <p14:creationId xmlns:p14="http://schemas.microsoft.com/office/powerpoint/2010/main" val="300848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1AD1-C9D0-0E29-1E49-CE8CB422E33C}"/>
              </a:ext>
            </a:extLst>
          </p:cNvPr>
          <p:cNvSpPr>
            <a:spLocks noGrp="1"/>
          </p:cNvSpPr>
          <p:nvPr>
            <p:ph type="title"/>
          </p:nvPr>
        </p:nvSpPr>
        <p:spPr>
          <a:xfrm>
            <a:off x="2482669" y="436676"/>
            <a:ext cx="6187826" cy="846693"/>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481DB894-C96A-4105-E8BD-9672334B799F}"/>
              </a:ext>
            </a:extLst>
          </p:cNvPr>
          <p:cNvSpPr>
            <a:spLocks noGrp="1"/>
          </p:cNvSpPr>
          <p:nvPr>
            <p:ph idx="1"/>
          </p:nvPr>
        </p:nvSpPr>
        <p:spPr>
          <a:xfrm>
            <a:off x="1103311" y="1716034"/>
            <a:ext cx="8946541" cy="4195481"/>
          </a:xfrm>
        </p:spPr>
        <p:txBody>
          <a:bodyPr>
            <a:normAutofit/>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p14="http://schemas.microsoft.com/office/powerpoint/2010/main" val="395555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BF2-90BA-E8C4-DBB3-D67B5DB512D6}"/>
              </a:ext>
            </a:extLst>
          </p:cNvPr>
          <p:cNvSpPr>
            <a:spLocks noGrp="1"/>
          </p:cNvSpPr>
          <p:nvPr>
            <p:ph type="title"/>
          </p:nvPr>
        </p:nvSpPr>
        <p:spPr>
          <a:xfrm>
            <a:off x="4537012" y="609601"/>
            <a:ext cx="3117975" cy="766482"/>
          </a:xfrm>
        </p:spPr>
        <p:txBody>
          <a:bodyPr/>
          <a:lstStyle/>
          <a:p>
            <a:r>
              <a:rPr lang="en-US" sz="4400" dirty="0"/>
              <a:t>AGENDA</a:t>
            </a:r>
            <a:endParaRPr lang="en-IN" sz="4400" dirty="0"/>
          </a:p>
        </p:txBody>
      </p:sp>
      <p:sp>
        <p:nvSpPr>
          <p:cNvPr id="3" name="Content Placeholder 2">
            <a:extLst>
              <a:ext uri="{FF2B5EF4-FFF2-40B4-BE49-F238E27FC236}">
                <a16:creationId xmlns:a16="http://schemas.microsoft.com/office/drawing/2014/main" id="{66C6A1C1-F1A4-692F-A15D-F8048BE93EE5}"/>
              </a:ext>
            </a:extLst>
          </p:cNvPr>
          <p:cNvSpPr>
            <a:spLocks noGrp="1"/>
          </p:cNvSpPr>
          <p:nvPr>
            <p:ph idx="1"/>
          </p:nvPr>
        </p:nvSpPr>
        <p:spPr>
          <a:xfrm>
            <a:off x="1103312" y="1540042"/>
            <a:ext cx="8946541" cy="4708357"/>
          </a:xfrm>
        </p:spPr>
        <p:txBody>
          <a:bodyPr>
            <a:normAutofit fontScale="92500" lnSpcReduction="10000"/>
          </a:bodyPr>
          <a:lstStyle/>
          <a:p>
            <a:pPr>
              <a:buFont typeface="Courier New" panose="02070309020205020404" pitchFamily="49" charset="0"/>
              <a:buChar char="o"/>
            </a:pPr>
            <a:r>
              <a:rPr lang="en-US" sz="2200" dirty="0"/>
              <a:t>Analytical Problem Framing</a:t>
            </a:r>
          </a:p>
          <a:p>
            <a:pPr marL="925830" lvl="1" indent="-514350">
              <a:buFont typeface="+mj-lt"/>
              <a:buAutoNum type="romanUcPeriod"/>
            </a:pPr>
            <a:r>
              <a:rPr lang="en-US" sz="2200" dirty="0"/>
              <a:t>Exploratory Data Analysis (EDA)</a:t>
            </a:r>
          </a:p>
          <a:p>
            <a:pPr marL="925830" lvl="1" indent="-514350">
              <a:buFont typeface="+mj-lt"/>
              <a:buAutoNum type="romanUcPeriod"/>
            </a:pPr>
            <a:r>
              <a:rPr lang="en-US" sz="2200" dirty="0"/>
              <a:t>Visualizations</a:t>
            </a:r>
          </a:p>
          <a:p>
            <a:pPr marL="411480" lvl="1"/>
            <a:endParaRPr lang="en-US" sz="2200" dirty="0"/>
          </a:p>
          <a:p>
            <a:pPr>
              <a:buFont typeface="Courier New" panose="02070309020205020404" pitchFamily="49" charset="0"/>
              <a:buChar char="o"/>
            </a:pPr>
            <a:r>
              <a:rPr lang="en-US" sz="2200" dirty="0"/>
              <a:t> Data Pre-Processing on train and test datasets</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Model/s Development and Evaluation</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Performing hyper parameter tuning, saving the best model and predicting the label</a:t>
            </a:r>
          </a:p>
          <a:p>
            <a:endParaRPr lang="en-US" sz="2200" dirty="0"/>
          </a:p>
          <a:p>
            <a:pPr>
              <a:buFont typeface="Courier New" panose="02070309020205020404" pitchFamily="49" charset="0"/>
              <a:buChar char="o"/>
            </a:pPr>
            <a:r>
              <a:rPr lang="en-US" sz="2200" dirty="0"/>
              <a:t> Conclusion and future work discussion</a:t>
            </a:r>
          </a:p>
          <a:p>
            <a:endParaRPr lang="en-IN" dirty="0"/>
          </a:p>
        </p:txBody>
      </p:sp>
    </p:spTree>
    <p:extLst>
      <p:ext uri="{BB962C8B-B14F-4D97-AF65-F5344CB8AC3E}">
        <p14:creationId xmlns:p14="http://schemas.microsoft.com/office/powerpoint/2010/main" val="242061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C3D9-8A41-453C-004B-6C074ED4D7B7}"/>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CC866ACF-6980-FA5E-56F1-EC5CF3B3C2DF}"/>
              </a:ext>
            </a:extLst>
          </p:cNvPr>
          <p:cNvSpPr>
            <a:spLocks noGrp="1"/>
          </p:cNvSpPr>
          <p:nvPr>
            <p:ph idx="1"/>
          </p:nvPr>
        </p:nvSpPr>
        <p:spPr>
          <a:xfrm>
            <a:off x="1104293" y="1760688"/>
            <a:ext cx="8946541" cy="4195481"/>
          </a:xfrm>
        </p:spPr>
        <p:txBody>
          <a:bodyPr>
            <a:normAutofit/>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245736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E3EB-6D18-85AC-125F-7F64EC3636F5}"/>
              </a:ext>
            </a:extLst>
          </p:cNvPr>
          <p:cNvSpPr>
            <a:spLocks noGrp="1"/>
          </p:cNvSpPr>
          <p:nvPr>
            <p:ph type="title"/>
          </p:nvPr>
        </p:nvSpPr>
        <p:spPr>
          <a:xfrm>
            <a:off x="1401135" y="499852"/>
            <a:ext cx="8648718" cy="791620"/>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53CFDB5C-D6C2-E2AE-4239-C03F2EE85C4D}"/>
              </a:ext>
            </a:extLst>
          </p:cNvPr>
          <p:cNvSpPr>
            <a:spLocks noGrp="1"/>
          </p:cNvSpPr>
          <p:nvPr>
            <p:ph idx="1"/>
          </p:nvPr>
        </p:nvSpPr>
        <p:spPr>
          <a:xfrm>
            <a:off x="1119023" y="1751261"/>
            <a:ext cx="8946541" cy="4195481"/>
          </a:xfrm>
        </p:spPr>
        <p:txBody>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p14="http://schemas.microsoft.com/office/powerpoint/2010/main" val="40175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38F9-5379-CC8E-76CB-A8A86CD96530}"/>
              </a:ext>
            </a:extLst>
          </p:cNvPr>
          <p:cNvSpPr>
            <a:spLocks noGrp="1"/>
          </p:cNvSpPr>
          <p:nvPr>
            <p:ph type="title"/>
          </p:nvPr>
        </p:nvSpPr>
        <p:spPr/>
        <p:txBody>
          <a:bodyPr/>
          <a:lstStyle/>
          <a:p>
            <a:pPr algn="ctr"/>
            <a:r>
              <a:rPr lang="en-US" sz="4000" dirty="0"/>
              <a:t>DATA ANALYSIS - MODEL BUILDING FLOWCHART</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594" y="2410619"/>
            <a:ext cx="4514850" cy="3381375"/>
          </a:xfrm>
        </p:spPr>
      </p:pic>
    </p:spTree>
    <p:extLst>
      <p:ext uri="{BB962C8B-B14F-4D97-AF65-F5344CB8AC3E}">
        <p14:creationId xmlns:p14="http://schemas.microsoft.com/office/powerpoint/2010/main" val="313738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BF4-D30C-B6CC-029C-E2667A522371}"/>
              </a:ext>
            </a:extLst>
          </p:cNvPr>
          <p:cNvSpPr>
            <a:spLocks noGrp="1"/>
          </p:cNvSpPr>
          <p:nvPr>
            <p:ph type="title"/>
          </p:nvPr>
        </p:nvSpPr>
        <p:spPr>
          <a:xfrm>
            <a:off x="2213757" y="509278"/>
            <a:ext cx="6725649" cy="876461"/>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id="{10556EF4-06D7-0FCD-125B-4A501BF12603}"/>
              </a:ext>
            </a:extLst>
          </p:cNvPr>
          <p:cNvSpPr>
            <a:spLocks noGrp="1"/>
          </p:cNvSpPr>
          <p:nvPr>
            <p:ph idx="1"/>
          </p:nvPr>
        </p:nvSpPr>
        <p:spPr>
          <a:xfrm>
            <a:off x="1188152" y="1564848"/>
            <a:ext cx="8946541" cy="4664697"/>
          </a:xfrm>
        </p:spPr>
        <p:txBody>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p14="http://schemas.microsoft.com/office/powerpoint/2010/main" val="2446408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428</TotalTime>
  <Words>1494</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Castellar</vt:lpstr>
      <vt:lpstr>Courier New</vt:lpstr>
      <vt:lpstr>Helvetica Neue</vt:lpstr>
      <vt:lpstr>Trebuchet MS</vt:lpstr>
      <vt:lpstr>Wingdings</vt:lpstr>
      <vt:lpstr>Wingdings 3</vt:lpstr>
      <vt:lpstr>Facet</vt:lpstr>
      <vt:lpstr>PROJECT Housing</vt:lpstr>
      <vt:lpstr>HOUSING SALE PRICE PREDICTION PROJECT </vt:lpstr>
      <vt:lpstr>ACKNOWLEDGMENT</vt:lpstr>
      <vt:lpstr>INTRODUCTION</vt:lpstr>
      <vt:lpstr>AGENDA</vt:lpstr>
      <vt:lpstr>PROBLEM STATEMENT</vt:lpstr>
      <vt:lpstr>ANALYTICAL PROBLEM FRAMING</vt:lpstr>
      <vt:lpstr>DATA ANALYSIS - MODEL BUILDING FLOWCHART</vt:lpstr>
      <vt:lpstr>DATA PRE PROCESSING</vt:lpstr>
      <vt:lpstr>DATA PRE PROCESSING</vt:lpstr>
      <vt:lpstr>EXPLORATORY DATA ANALYSIS (EDA) AND VISUALIZATION</vt:lpstr>
      <vt:lpstr>COUNT PLOT</vt:lpstr>
      <vt:lpstr>SCATTER PLOT</vt:lpstr>
      <vt:lpstr>HISTOGRAM</vt:lpstr>
      <vt:lpstr>HEATMAP</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FINALISED MODEL</vt:lpstr>
      <vt:lpstr>FINALISED MODEL</vt:lpstr>
      <vt:lpstr>CONCLUSION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Amit Pawar</cp:lastModifiedBy>
  <cp:revision>8</cp:revision>
  <dcterms:created xsi:type="dcterms:W3CDTF">2022-07-10T20:06:05Z</dcterms:created>
  <dcterms:modified xsi:type="dcterms:W3CDTF">2022-11-27T13:14:29Z</dcterms:modified>
</cp:coreProperties>
</file>