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4"/>
  </p:sldMasterIdLst>
  <p:notesMasterIdLst>
    <p:notesMasterId r:id="rId27"/>
  </p:notesMasterIdLst>
  <p:handoutMasterIdLst>
    <p:handoutMasterId r:id="rId28"/>
  </p:handoutMasterIdLst>
  <p:sldIdLst>
    <p:sldId id="322" r:id="rId5"/>
    <p:sldId id="324" r:id="rId6"/>
    <p:sldId id="311" r:id="rId7"/>
    <p:sldId id="325" r:id="rId8"/>
    <p:sldId id="326" r:id="rId9"/>
    <p:sldId id="327" r:id="rId10"/>
    <p:sldId id="328" r:id="rId11"/>
    <p:sldId id="329" r:id="rId12"/>
    <p:sldId id="330" r:id="rId13"/>
    <p:sldId id="331" r:id="rId14"/>
    <p:sldId id="335" r:id="rId15"/>
    <p:sldId id="332" r:id="rId16"/>
    <p:sldId id="333" r:id="rId17"/>
    <p:sldId id="334" r:id="rId18"/>
    <p:sldId id="342" r:id="rId19"/>
    <p:sldId id="336" r:id="rId20"/>
    <p:sldId id="337" r:id="rId21"/>
    <p:sldId id="338" r:id="rId22"/>
    <p:sldId id="339" r:id="rId23"/>
    <p:sldId id="340" r:id="rId24"/>
    <p:sldId id="341" r:id="rId25"/>
    <p:sldId id="343" r:id="rId26"/>
  </p:sldIdLst>
  <p:sldSz cx="12188825" cy="6858000"/>
  <p:notesSz cx="6858000" cy="9144000"/>
  <p:custDataLst>
    <p:tags r:id="rId29"/>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4030">
          <p15:clr>
            <a:srgbClr val="A4A3A4"/>
          </p15:clr>
        </p15:guide>
        <p15:guide id="3" orient="horz" pos="1200">
          <p15:clr>
            <a:srgbClr val="A4A3A4"/>
          </p15:clr>
        </p15:guide>
        <p15:guide id="4" orient="horz" pos="1008">
          <p15:clr>
            <a:srgbClr val="A4A3A4"/>
          </p15:clr>
        </p15:guide>
        <p15:guide id="5" orient="horz" pos="3792">
          <p15:clr>
            <a:srgbClr val="A4A3A4"/>
          </p15:clr>
        </p15:guide>
        <p15:guide id="6" orient="horz">
          <p15:clr>
            <a:srgbClr val="A4A3A4"/>
          </p15:clr>
        </p15:guide>
        <p15:guide id="7" orient="horz" pos="3360">
          <p15:clr>
            <a:srgbClr val="A4A3A4"/>
          </p15:clr>
        </p15:guide>
        <p15:guide id="8" orient="horz" pos="3312">
          <p15:clr>
            <a:srgbClr val="A4A3A4"/>
          </p15:clr>
        </p15:guide>
        <p15:guide id="9" orient="horz" pos="240">
          <p15:clr>
            <a:srgbClr val="A4A3A4"/>
          </p15:clr>
        </p15:guide>
        <p15:guide id="10" orient="horz" pos="432">
          <p15:clr>
            <a:srgbClr val="A4A3A4"/>
          </p15:clr>
        </p15:guide>
        <p15:guide id="11" orient="horz" pos="2784">
          <p15:clr>
            <a:srgbClr val="A4A3A4"/>
          </p15:clr>
        </p15:guide>
        <p15:guide id="12" pos="3839">
          <p15:clr>
            <a:srgbClr val="A4A3A4"/>
          </p15:clr>
        </p15:guide>
        <p15:guide id="13" pos="959">
          <p15:clr>
            <a:srgbClr val="A4A3A4"/>
          </p15:clr>
        </p15:guide>
        <p15:guide id="14" pos="6143">
          <p15:clr>
            <a:srgbClr val="A4A3A4"/>
          </p15:clr>
        </p15:guide>
        <p15:guide id="15" pos="1247">
          <p15:clr>
            <a:srgbClr val="A4A3A4"/>
          </p15:clr>
        </p15:guide>
        <p15:guide id="16" pos="7007">
          <p15:clr>
            <a:srgbClr val="A4A3A4"/>
          </p15:clr>
        </p15:guide>
        <p15:guide id="17" pos="5855">
          <p15:clr>
            <a:srgbClr val="A4A3A4"/>
          </p15:clr>
        </p15:guide>
        <p15:guide id="18" pos="671">
          <p15:clr>
            <a:srgbClr val="A4A3A4"/>
          </p15:clr>
        </p15:guide>
        <p15:guide id="19" pos="7151">
          <p15:clr>
            <a:srgbClr val="A4A3A4"/>
          </p15:clr>
        </p15:guide>
        <p15:guide id="20" pos="3119">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581" autoAdjust="0"/>
  </p:normalViewPr>
  <p:slideViewPr>
    <p:cSldViewPr showGuides="1">
      <p:cViewPr varScale="1">
        <p:scale>
          <a:sx n="83" d="100"/>
          <a:sy n="83" d="100"/>
        </p:scale>
        <p:origin x="614" y="72"/>
      </p:cViewPr>
      <p:guideLst>
        <p:guide orient="horz" pos="2160"/>
        <p:guide orient="horz" pos="4030"/>
        <p:guide orient="horz" pos="1200"/>
        <p:guide orient="horz" pos="1008"/>
        <p:guide orient="horz" pos="3792"/>
        <p:guide orient="horz"/>
        <p:guide orient="horz" pos="3360"/>
        <p:guide orient="horz" pos="3312"/>
        <p:guide orient="horz" pos="240"/>
        <p:guide orient="horz" pos="432"/>
        <p:guide orient="horz" pos="2784"/>
        <p:guide pos="3839"/>
        <p:guide pos="959"/>
        <p:guide pos="6143"/>
        <p:guide pos="1247"/>
        <p:guide pos="7007"/>
        <p:guide pos="5855"/>
        <p:guide pos="671"/>
        <p:guide pos="7151"/>
        <p:guide pos="3119"/>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79" d="100"/>
          <a:sy n="79" d="100"/>
        </p:scale>
        <p:origin x="2496" y="9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gs" Target="tags/tag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presProps" Target="presProps.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kush chaudhari" userId="1cdbdb2cebaaea65" providerId="LiveId" clId="{90409BD0-7261-4A91-B719-A70E7630B0EE}"/>
    <pc:docChg chg="modSld">
      <pc:chgData name="ankush chaudhari" userId="1cdbdb2cebaaea65" providerId="LiveId" clId="{90409BD0-7261-4A91-B719-A70E7630B0EE}" dt="2022-05-28T22:34:23.309" v="37" actId="20577"/>
      <pc:docMkLst>
        <pc:docMk/>
      </pc:docMkLst>
      <pc:sldChg chg="modSp mod">
        <pc:chgData name="ankush chaudhari" userId="1cdbdb2cebaaea65" providerId="LiveId" clId="{90409BD0-7261-4A91-B719-A70E7630B0EE}" dt="2022-05-28T22:34:23.309" v="37" actId="20577"/>
        <pc:sldMkLst>
          <pc:docMk/>
          <pc:sldMk cId="4214489819" sldId="322"/>
        </pc:sldMkLst>
        <pc:spChg chg="mod">
          <ac:chgData name="ankush chaudhari" userId="1cdbdb2cebaaea65" providerId="LiveId" clId="{90409BD0-7261-4A91-B719-A70E7630B0EE}" dt="2022-05-28T22:34:23.309" v="37" actId="20577"/>
          <ac:spMkLst>
            <pc:docMk/>
            <pc:sldMk cId="4214489819" sldId="322"/>
            <ac:spMk id="3"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088EAF-6ECA-4616-85EF-35AA19C641F3}" type="datetimeFigureOut">
              <a:rPr lang="en-US"/>
              <a:t>2/24/2023</a:t>
            </a:fld>
            <a:endParaRPr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9F912AB-2776-42F2-A957-313FC7EFEDB9}" type="slidenum">
              <a:rPr/>
              <a:t>‹#›</a:t>
            </a:fld>
            <a:endParaRPr dirty="0"/>
          </a:p>
        </p:txBody>
      </p:sp>
    </p:spTree>
    <p:extLst>
      <p:ext uri="{BB962C8B-B14F-4D97-AF65-F5344CB8AC3E}">
        <p14:creationId xmlns:p14="http://schemas.microsoft.com/office/powerpoint/2010/main" val="39320657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ABD2D7A-D230-4F91-BD59-0A39C2703BA8}" type="datetimeFigureOut">
              <a:rPr lang="en-US"/>
              <a:t>2/24/2023</a:t>
            </a:fld>
            <a:endParaRPr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3199CD-3E1B-4AE6-990F-76F925F5EA9F}" type="slidenum">
              <a:rPr/>
              <a:t>‹#›</a:t>
            </a:fld>
            <a:endParaRPr dirty="0"/>
          </a:p>
        </p:txBody>
      </p:sp>
    </p:spTree>
    <p:extLst>
      <p:ext uri="{BB962C8B-B14F-4D97-AF65-F5344CB8AC3E}">
        <p14:creationId xmlns:p14="http://schemas.microsoft.com/office/powerpoint/2010/main" val="4276579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3199CD-3E1B-4AE6-990F-76F925F5EA9F}" type="slidenum">
              <a:rPr lang="en-US" smtClean="0"/>
              <a:t>1</a:t>
            </a:fld>
            <a:endParaRPr lang="en-US" dirty="0"/>
          </a:p>
        </p:txBody>
      </p:sp>
    </p:spTree>
    <p:extLst>
      <p:ext uri="{BB962C8B-B14F-4D97-AF65-F5344CB8AC3E}">
        <p14:creationId xmlns:p14="http://schemas.microsoft.com/office/powerpoint/2010/main" val="36229553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88825"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6675" y="2404534"/>
            <a:ext cx="7764913" cy="1646302"/>
          </a:xfrm>
        </p:spPr>
        <p:txBody>
          <a:bodyPr anchor="b">
            <a:noAutofit/>
          </a:bodyPr>
          <a:lstStyle>
            <a:lvl1pPr algn="r">
              <a:defRPr sz="5398">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6675" y="4050834"/>
            <a:ext cx="7764913" cy="1096899"/>
          </a:xfrm>
        </p:spPr>
        <p:txBody>
          <a:bodyPr anchor="t"/>
          <a:lstStyle>
            <a:lvl1pPr marL="0" indent="0" algn="r">
              <a:buNone/>
              <a:defRPr>
                <a:solidFill>
                  <a:schemeClr val="tx1">
                    <a:lumMod val="50000"/>
                    <a:lumOff val="50000"/>
                  </a:schemeClr>
                </a:solidFill>
              </a:defRPr>
            </a:lvl1pPr>
            <a:lvl2pPr marL="457063" indent="0" algn="ctr">
              <a:buNone/>
              <a:defRPr>
                <a:solidFill>
                  <a:schemeClr val="tx1">
                    <a:tint val="75000"/>
                  </a:schemeClr>
                </a:solidFill>
              </a:defRPr>
            </a:lvl2pPr>
            <a:lvl3pPr marL="914126" indent="0" algn="ctr">
              <a:buNone/>
              <a:defRPr>
                <a:solidFill>
                  <a:schemeClr val="tx1">
                    <a:tint val="75000"/>
                  </a:schemeClr>
                </a:solidFill>
              </a:defRPr>
            </a:lvl3pPr>
            <a:lvl4pPr marL="1371189" indent="0" algn="ctr">
              <a:buNone/>
              <a:defRPr>
                <a:solidFill>
                  <a:schemeClr val="tx1">
                    <a:tint val="75000"/>
                  </a:schemeClr>
                </a:solidFill>
              </a:defRPr>
            </a:lvl4pPr>
            <a:lvl5pPr marL="1828251" indent="0" algn="ctr">
              <a:buNone/>
              <a:defRPr>
                <a:solidFill>
                  <a:schemeClr val="tx1">
                    <a:tint val="75000"/>
                  </a:schemeClr>
                </a:solidFill>
              </a:defRPr>
            </a:lvl5pPr>
            <a:lvl6pPr marL="2285314" indent="0" algn="ctr">
              <a:buNone/>
              <a:defRPr>
                <a:solidFill>
                  <a:schemeClr val="tx1">
                    <a:tint val="75000"/>
                  </a:schemeClr>
                </a:solidFill>
              </a:defRPr>
            </a:lvl6pPr>
            <a:lvl7pPr marL="2742377" indent="0" algn="ctr">
              <a:buNone/>
              <a:defRPr>
                <a:solidFill>
                  <a:schemeClr val="tx1">
                    <a:tint val="75000"/>
                  </a:schemeClr>
                </a:solidFill>
              </a:defRPr>
            </a:lvl7pPr>
            <a:lvl8pPr marL="3199440" indent="0" algn="ctr">
              <a:buNone/>
              <a:defRPr>
                <a:solidFill>
                  <a:schemeClr val="tx1">
                    <a:tint val="75000"/>
                  </a:schemeClr>
                </a:solidFill>
              </a:defRPr>
            </a:lvl8pPr>
            <a:lvl9pPr marL="3656503"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D2498CD-A622-4ACC-98D8-8365C1B868F0}" type="datetime1">
              <a:rPr lang="en-US" smtClean="0"/>
              <a:pPr/>
              <a:t>2/24/2023</a:t>
            </a:fld>
            <a:endParaRPr lang="en-US" dirty="0"/>
          </a:p>
        </p:txBody>
      </p:sp>
      <p:sp>
        <p:nvSpPr>
          <p:cNvPr id="5" name="Footer Placeholder 4"/>
          <p:cNvSpPr>
            <a:spLocks noGrp="1"/>
          </p:cNvSpPr>
          <p:nvPr>
            <p:ph type="ftr" sz="quarter" idx="11"/>
          </p:nvPr>
        </p:nvSpPr>
        <p:spPr/>
        <p:txBody>
          <a:bodyPr/>
          <a:lstStyle/>
          <a:p>
            <a:r>
              <a:rPr lang="en-US" smtClean="0"/>
              <a:t>Add a footer</a:t>
            </a:r>
            <a:endParaRPr lang="en-US" dirty="0"/>
          </a:p>
        </p:txBody>
      </p:sp>
      <p:sp>
        <p:nvSpPr>
          <p:cNvPr id="6" name="Slide Number Placeholder 5"/>
          <p:cNvSpPr>
            <a:spLocks noGrp="1"/>
          </p:cNvSpPr>
          <p:nvPr>
            <p:ph type="sldNum" sz="quarter" idx="12"/>
          </p:nvPr>
        </p:nvSpPr>
        <p:spPr/>
        <p:txBody>
          <a:bodyPr/>
          <a:lstStyle/>
          <a:p>
            <a:fld id="{2A013F82-EE5E-44EE-A61D-E31C6657F26F}" type="slidenum">
              <a:rPr lang="en-US" smtClean="0"/>
              <a:pPr/>
              <a:t>‹#›</a:t>
            </a:fld>
            <a:endParaRPr lang="en-US" dirty="0"/>
          </a:p>
        </p:txBody>
      </p:sp>
    </p:spTree>
    <p:extLst>
      <p:ext uri="{BB962C8B-B14F-4D97-AF65-F5344CB8AC3E}">
        <p14:creationId xmlns:p14="http://schemas.microsoft.com/office/powerpoint/2010/main" val="6009776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159" y="609600"/>
            <a:ext cx="8594429" cy="3403600"/>
          </a:xfrm>
        </p:spPr>
        <p:txBody>
          <a:bodyPr anchor="ctr">
            <a:normAutofit/>
          </a:bodyPr>
          <a:lstStyle>
            <a:lvl1pPr algn="l">
              <a:defRPr sz="4399"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159" y="4470400"/>
            <a:ext cx="8594429" cy="1570962"/>
          </a:xfrm>
        </p:spPr>
        <p:txBody>
          <a:bodyPr anchor="ctr">
            <a:normAutofit/>
          </a:bodyPr>
          <a:lstStyle>
            <a:lvl1pPr marL="0" indent="0" algn="l">
              <a:buNone/>
              <a:defRPr sz="1799">
                <a:solidFill>
                  <a:schemeClr val="tx1">
                    <a:lumMod val="75000"/>
                    <a:lumOff val="25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B4AB525-F3F4-481A-B8D5-B732FA9EB082}" type="datetime1">
              <a:rPr lang="en-US" smtClean="0"/>
              <a:pPr/>
              <a:t>2/24/2023</a:t>
            </a:fld>
            <a:endParaRPr lang="en-US" dirty="0"/>
          </a:p>
        </p:txBody>
      </p:sp>
      <p:sp>
        <p:nvSpPr>
          <p:cNvPr id="5" name="Footer Placeholder 4"/>
          <p:cNvSpPr>
            <a:spLocks noGrp="1"/>
          </p:cNvSpPr>
          <p:nvPr>
            <p:ph type="ftr" sz="quarter" idx="11"/>
          </p:nvPr>
        </p:nvSpPr>
        <p:spPr/>
        <p:txBody>
          <a:bodyPr/>
          <a:lstStyle/>
          <a:p>
            <a:r>
              <a:rPr lang="en-US" smtClean="0"/>
              <a:t>Add a footer</a:t>
            </a:r>
            <a:endParaRPr lang="en-US" dirty="0"/>
          </a:p>
        </p:txBody>
      </p:sp>
      <p:sp>
        <p:nvSpPr>
          <p:cNvPr id="6" name="Slide Number Placeholder 5"/>
          <p:cNvSpPr>
            <a:spLocks noGrp="1"/>
          </p:cNvSpPr>
          <p:nvPr>
            <p:ph type="sldNum" sz="quarter" idx="12"/>
          </p:nvPr>
        </p:nvSpPr>
        <p:spPr/>
        <p:txBody>
          <a:bodyPr/>
          <a:lstStyle/>
          <a:p>
            <a:fld id="{2A013F82-EE5E-44EE-A61D-E31C6657F26F}" type="slidenum">
              <a:rPr lang="en-US" smtClean="0"/>
              <a:pPr/>
              <a:t>‹#›</a:t>
            </a:fld>
            <a:endParaRPr lang="en-US" dirty="0"/>
          </a:p>
        </p:txBody>
      </p:sp>
    </p:spTree>
    <p:extLst>
      <p:ext uri="{BB962C8B-B14F-4D97-AF65-F5344CB8AC3E}">
        <p14:creationId xmlns:p14="http://schemas.microsoft.com/office/powerpoint/2010/main" val="1619684539"/>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092" y="609600"/>
            <a:ext cx="8092026" cy="3022600"/>
          </a:xfrm>
        </p:spPr>
        <p:txBody>
          <a:bodyPr anchor="ctr">
            <a:normAutofit/>
          </a:bodyPr>
          <a:lstStyle>
            <a:lvl1pPr algn="l">
              <a:defRPr sz="4399"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5783" y="3632200"/>
            <a:ext cx="7222643" cy="381000"/>
          </a:xfrm>
        </p:spPr>
        <p:txBody>
          <a:bodyPr anchor="ctr">
            <a:noAutofit/>
          </a:bodyPr>
          <a:lstStyle>
            <a:lvl1pPr marL="0" indent="0">
              <a:buFontTx/>
              <a:buNone/>
              <a:defRPr sz="1600">
                <a:solidFill>
                  <a:schemeClr val="tx1">
                    <a:lumMod val="50000"/>
                    <a:lumOff val="50000"/>
                  </a:schemeClr>
                </a:solidFill>
              </a:defRPr>
            </a:lvl1pPr>
            <a:lvl2pPr marL="457063" indent="0">
              <a:buFontTx/>
              <a:buNone/>
              <a:defRPr/>
            </a:lvl2pPr>
            <a:lvl3pPr marL="914126" indent="0">
              <a:buFontTx/>
              <a:buNone/>
              <a:defRPr/>
            </a:lvl3pPr>
            <a:lvl4pPr marL="1371189" indent="0">
              <a:buFontTx/>
              <a:buNone/>
              <a:defRPr/>
            </a:lvl4pPr>
            <a:lvl5pPr marL="1828251" indent="0">
              <a:buFontTx/>
              <a:buNone/>
              <a:defRPr/>
            </a:lvl5pPr>
          </a:lstStyle>
          <a:p>
            <a:pPr lvl="0"/>
            <a:r>
              <a:rPr lang="en-US" smtClean="0"/>
              <a:t>Edit Master text styles</a:t>
            </a:r>
          </a:p>
        </p:txBody>
      </p:sp>
      <p:sp>
        <p:nvSpPr>
          <p:cNvPr id="3" name="Text Placeholder 2"/>
          <p:cNvSpPr>
            <a:spLocks noGrp="1"/>
          </p:cNvSpPr>
          <p:nvPr>
            <p:ph type="body" idx="1"/>
          </p:nvPr>
        </p:nvSpPr>
        <p:spPr>
          <a:xfrm>
            <a:off x="677159" y="4470400"/>
            <a:ext cx="8594429" cy="1570962"/>
          </a:xfrm>
        </p:spPr>
        <p:txBody>
          <a:bodyPr anchor="ctr">
            <a:normAutofit/>
          </a:bodyPr>
          <a:lstStyle>
            <a:lvl1pPr marL="0" indent="0" algn="l">
              <a:buNone/>
              <a:defRPr sz="1799">
                <a:solidFill>
                  <a:schemeClr val="tx1">
                    <a:lumMod val="75000"/>
                    <a:lumOff val="25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B4AB525-F3F4-481A-B8D5-B732FA9EB082}" type="datetime1">
              <a:rPr lang="en-US" smtClean="0"/>
              <a:pPr/>
              <a:t>2/24/2023</a:t>
            </a:fld>
            <a:endParaRPr lang="en-US" dirty="0"/>
          </a:p>
        </p:txBody>
      </p:sp>
      <p:sp>
        <p:nvSpPr>
          <p:cNvPr id="5" name="Footer Placeholder 4"/>
          <p:cNvSpPr>
            <a:spLocks noGrp="1"/>
          </p:cNvSpPr>
          <p:nvPr>
            <p:ph type="ftr" sz="quarter" idx="11"/>
          </p:nvPr>
        </p:nvSpPr>
        <p:spPr/>
        <p:txBody>
          <a:bodyPr/>
          <a:lstStyle/>
          <a:p>
            <a:r>
              <a:rPr lang="en-US" smtClean="0"/>
              <a:t>Add a footer</a:t>
            </a:r>
            <a:endParaRPr lang="en-US" dirty="0"/>
          </a:p>
        </p:txBody>
      </p:sp>
      <p:sp>
        <p:nvSpPr>
          <p:cNvPr id="6" name="Slide Number Placeholder 5"/>
          <p:cNvSpPr>
            <a:spLocks noGrp="1"/>
          </p:cNvSpPr>
          <p:nvPr>
            <p:ph type="sldNum" sz="quarter" idx="12"/>
          </p:nvPr>
        </p:nvSpPr>
        <p:spPr/>
        <p:txBody>
          <a:bodyPr/>
          <a:lstStyle/>
          <a:p>
            <a:fld id="{2A013F82-EE5E-44EE-A61D-E31C6657F26F}" type="slidenum">
              <a:rPr lang="en-US" smtClean="0"/>
              <a:pPr/>
              <a:t>‹#›</a:t>
            </a:fld>
            <a:endParaRPr lang="en-US" dirty="0"/>
          </a:p>
        </p:txBody>
      </p:sp>
      <p:sp>
        <p:nvSpPr>
          <p:cNvPr id="20" name="TextBox 19"/>
          <p:cNvSpPr txBox="1"/>
          <p:nvPr/>
        </p:nvSpPr>
        <p:spPr>
          <a:xfrm>
            <a:off x="541729" y="790378"/>
            <a:ext cx="609441" cy="584776"/>
          </a:xfrm>
          <a:prstGeom prst="rect">
            <a:avLst/>
          </a:prstGeom>
        </p:spPr>
        <p:txBody>
          <a:bodyPr vert="horz" lIns="91416" tIns="45708" rIns="91416" bIns="45708" rtlCol="0" anchor="ctr">
            <a:noAutofit/>
          </a:bodyPr>
          <a:lstStyle/>
          <a:p>
            <a:pPr lvl="0"/>
            <a:r>
              <a:rPr lang="en-US" sz="7998"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0695" y="2886556"/>
            <a:ext cx="609441" cy="584776"/>
          </a:xfrm>
          <a:prstGeom prst="rect">
            <a:avLst/>
          </a:prstGeom>
        </p:spPr>
        <p:txBody>
          <a:bodyPr vert="horz" lIns="91416" tIns="45708" rIns="91416" bIns="45708" rtlCol="0" anchor="ctr">
            <a:noAutofit/>
          </a:bodyPr>
          <a:lstStyle/>
          <a:p>
            <a:pPr lvl="0"/>
            <a:r>
              <a:rPr lang="en-US" sz="7998" baseline="0" dirty="0">
                <a:ln w="3175" cmpd="sng">
                  <a:noFill/>
                </a:ln>
                <a:solidFill>
                  <a:schemeClr val="accent1">
                    <a:lumMod val="60000"/>
                    <a:lumOff val="40000"/>
                  </a:schemeClr>
                </a:solidFill>
                <a:latin typeface="Arial"/>
              </a:rPr>
              <a:t>”</a:t>
            </a:r>
            <a:endParaRPr lang="en-US" sz="1799" dirty="0">
              <a:solidFill>
                <a:schemeClr val="accent1">
                  <a:lumMod val="60000"/>
                  <a:lumOff val="40000"/>
                </a:schemeClr>
              </a:solidFill>
              <a:latin typeface="Arial"/>
            </a:endParaRPr>
          </a:p>
        </p:txBody>
      </p:sp>
    </p:spTree>
    <p:extLst>
      <p:ext uri="{BB962C8B-B14F-4D97-AF65-F5344CB8AC3E}">
        <p14:creationId xmlns:p14="http://schemas.microsoft.com/office/powerpoint/2010/main" val="3454971586"/>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159" y="1931988"/>
            <a:ext cx="8594429" cy="2595460"/>
          </a:xfrm>
        </p:spPr>
        <p:txBody>
          <a:bodyPr anchor="b">
            <a:normAutofit/>
          </a:bodyPr>
          <a:lstStyle>
            <a:lvl1pPr algn="l">
              <a:defRPr sz="4399"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159" y="4527448"/>
            <a:ext cx="8594429" cy="1513914"/>
          </a:xfrm>
        </p:spPr>
        <p:txBody>
          <a:bodyPr anchor="t">
            <a:normAutofit/>
          </a:bodyPr>
          <a:lstStyle>
            <a:lvl1pPr marL="0" indent="0" algn="l">
              <a:buNone/>
              <a:defRPr sz="1799">
                <a:solidFill>
                  <a:schemeClr val="tx1">
                    <a:lumMod val="75000"/>
                    <a:lumOff val="25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B4AB525-F3F4-481A-B8D5-B732FA9EB082}" type="datetime1">
              <a:rPr lang="en-US" smtClean="0"/>
              <a:pPr/>
              <a:t>2/24/2023</a:t>
            </a:fld>
            <a:endParaRPr lang="en-US" dirty="0"/>
          </a:p>
        </p:txBody>
      </p:sp>
      <p:sp>
        <p:nvSpPr>
          <p:cNvPr id="5" name="Footer Placeholder 4"/>
          <p:cNvSpPr>
            <a:spLocks noGrp="1"/>
          </p:cNvSpPr>
          <p:nvPr>
            <p:ph type="ftr" sz="quarter" idx="11"/>
          </p:nvPr>
        </p:nvSpPr>
        <p:spPr/>
        <p:txBody>
          <a:bodyPr/>
          <a:lstStyle/>
          <a:p>
            <a:r>
              <a:rPr lang="en-US" smtClean="0"/>
              <a:t>Add a footer</a:t>
            </a:r>
            <a:endParaRPr lang="en-US" dirty="0"/>
          </a:p>
        </p:txBody>
      </p:sp>
      <p:sp>
        <p:nvSpPr>
          <p:cNvPr id="6" name="Slide Number Placeholder 5"/>
          <p:cNvSpPr>
            <a:spLocks noGrp="1"/>
          </p:cNvSpPr>
          <p:nvPr>
            <p:ph type="sldNum" sz="quarter" idx="12"/>
          </p:nvPr>
        </p:nvSpPr>
        <p:spPr/>
        <p:txBody>
          <a:bodyPr/>
          <a:lstStyle/>
          <a:p>
            <a:fld id="{2A013F82-EE5E-44EE-A61D-E31C6657F26F}" type="slidenum">
              <a:rPr lang="en-US" smtClean="0"/>
              <a:pPr/>
              <a:t>‹#›</a:t>
            </a:fld>
            <a:endParaRPr lang="en-US" dirty="0"/>
          </a:p>
        </p:txBody>
      </p:sp>
    </p:spTree>
    <p:extLst>
      <p:ext uri="{BB962C8B-B14F-4D97-AF65-F5344CB8AC3E}">
        <p14:creationId xmlns:p14="http://schemas.microsoft.com/office/powerpoint/2010/main" val="1590679111"/>
      </p:ext>
    </p:extLst>
  </p:cSld>
  <p:clrMapOvr>
    <a:masterClrMapping/>
  </p:clrMapOvr>
  <p:timing>
    <p:tnLst>
      <p:par>
        <p:cTn id="1" dur="indefinite" restart="never" nodeType="tmRoot"/>
      </p:par>
    </p:tnLst>
  </p:timing>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092" y="609600"/>
            <a:ext cx="8092026" cy="3022600"/>
          </a:xfrm>
        </p:spPr>
        <p:txBody>
          <a:bodyPr anchor="ctr">
            <a:normAutofit/>
          </a:bodyPr>
          <a:lstStyle>
            <a:lvl1pPr algn="l">
              <a:defRPr sz="4399"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156" y="4013200"/>
            <a:ext cx="8594430" cy="514248"/>
          </a:xfrm>
        </p:spPr>
        <p:txBody>
          <a:bodyPr anchor="b">
            <a:noAutofit/>
          </a:bodyPr>
          <a:lstStyle>
            <a:lvl1pPr marL="0" indent="0">
              <a:buFontTx/>
              <a:buNone/>
              <a:defRPr sz="2399">
                <a:solidFill>
                  <a:schemeClr val="tx1">
                    <a:lumMod val="75000"/>
                    <a:lumOff val="25000"/>
                  </a:schemeClr>
                </a:solidFill>
              </a:defRPr>
            </a:lvl1pPr>
            <a:lvl2pPr marL="457063" indent="0">
              <a:buFontTx/>
              <a:buNone/>
              <a:defRPr/>
            </a:lvl2pPr>
            <a:lvl3pPr marL="914126" indent="0">
              <a:buFontTx/>
              <a:buNone/>
              <a:defRPr/>
            </a:lvl3pPr>
            <a:lvl4pPr marL="1371189" indent="0">
              <a:buFontTx/>
              <a:buNone/>
              <a:defRPr/>
            </a:lvl4pPr>
            <a:lvl5pPr marL="1828251" indent="0">
              <a:buFontTx/>
              <a:buNone/>
              <a:defRPr/>
            </a:lvl5pPr>
          </a:lstStyle>
          <a:p>
            <a:pPr lvl="0"/>
            <a:r>
              <a:rPr lang="en-US" smtClean="0"/>
              <a:t>Edit Master text styles</a:t>
            </a:r>
          </a:p>
        </p:txBody>
      </p:sp>
      <p:sp>
        <p:nvSpPr>
          <p:cNvPr id="3" name="Text Placeholder 2"/>
          <p:cNvSpPr>
            <a:spLocks noGrp="1"/>
          </p:cNvSpPr>
          <p:nvPr>
            <p:ph type="body" idx="1"/>
          </p:nvPr>
        </p:nvSpPr>
        <p:spPr>
          <a:xfrm>
            <a:off x="677159" y="4527448"/>
            <a:ext cx="8594429" cy="1513914"/>
          </a:xfrm>
        </p:spPr>
        <p:txBody>
          <a:bodyPr anchor="t">
            <a:normAutofit/>
          </a:bodyPr>
          <a:lstStyle>
            <a:lvl1pPr marL="0" indent="0" algn="l">
              <a:buNone/>
              <a:defRPr sz="1799">
                <a:solidFill>
                  <a:schemeClr val="tx1">
                    <a:lumMod val="50000"/>
                    <a:lumOff val="50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B4AB525-F3F4-481A-B8D5-B732FA9EB082}" type="datetime1">
              <a:rPr lang="en-US" smtClean="0"/>
              <a:pPr/>
              <a:t>2/24/2023</a:t>
            </a:fld>
            <a:endParaRPr lang="en-US" dirty="0"/>
          </a:p>
        </p:txBody>
      </p:sp>
      <p:sp>
        <p:nvSpPr>
          <p:cNvPr id="5" name="Footer Placeholder 4"/>
          <p:cNvSpPr>
            <a:spLocks noGrp="1"/>
          </p:cNvSpPr>
          <p:nvPr>
            <p:ph type="ftr" sz="quarter" idx="11"/>
          </p:nvPr>
        </p:nvSpPr>
        <p:spPr/>
        <p:txBody>
          <a:bodyPr/>
          <a:lstStyle/>
          <a:p>
            <a:r>
              <a:rPr lang="en-US" smtClean="0"/>
              <a:t>Add a footer</a:t>
            </a:r>
            <a:endParaRPr lang="en-US" dirty="0"/>
          </a:p>
        </p:txBody>
      </p:sp>
      <p:sp>
        <p:nvSpPr>
          <p:cNvPr id="6" name="Slide Number Placeholder 5"/>
          <p:cNvSpPr>
            <a:spLocks noGrp="1"/>
          </p:cNvSpPr>
          <p:nvPr>
            <p:ph type="sldNum" sz="quarter" idx="12"/>
          </p:nvPr>
        </p:nvSpPr>
        <p:spPr/>
        <p:txBody>
          <a:bodyPr/>
          <a:lstStyle/>
          <a:p>
            <a:fld id="{2A013F82-EE5E-44EE-A61D-E31C6657F26F}" type="slidenum">
              <a:rPr lang="en-US" smtClean="0"/>
              <a:pPr/>
              <a:t>‹#›</a:t>
            </a:fld>
            <a:endParaRPr lang="en-US" dirty="0"/>
          </a:p>
        </p:txBody>
      </p:sp>
      <p:sp>
        <p:nvSpPr>
          <p:cNvPr id="24" name="TextBox 23"/>
          <p:cNvSpPr txBox="1"/>
          <p:nvPr/>
        </p:nvSpPr>
        <p:spPr>
          <a:xfrm>
            <a:off x="541729" y="790378"/>
            <a:ext cx="609441" cy="584776"/>
          </a:xfrm>
          <a:prstGeom prst="rect">
            <a:avLst/>
          </a:prstGeom>
        </p:spPr>
        <p:txBody>
          <a:bodyPr vert="horz" lIns="91416" tIns="45708" rIns="91416" bIns="45708" rtlCol="0" anchor="ctr">
            <a:noAutofit/>
          </a:bodyPr>
          <a:lstStyle/>
          <a:p>
            <a:pPr lvl="0"/>
            <a:r>
              <a:rPr lang="en-US" sz="7998"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0695" y="2886556"/>
            <a:ext cx="609441" cy="584776"/>
          </a:xfrm>
          <a:prstGeom prst="rect">
            <a:avLst/>
          </a:prstGeom>
        </p:spPr>
        <p:txBody>
          <a:bodyPr vert="horz" lIns="91416" tIns="45708" rIns="91416" bIns="45708" rtlCol="0" anchor="ctr">
            <a:noAutofit/>
          </a:bodyPr>
          <a:lstStyle/>
          <a:p>
            <a:pPr lvl="0"/>
            <a:r>
              <a:rPr lang="en-US" sz="7998"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615501024"/>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621" y="609600"/>
            <a:ext cx="8585966" cy="3022600"/>
          </a:xfrm>
        </p:spPr>
        <p:txBody>
          <a:bodyPr anchor="ctr">
            <a:normAutofit/>
          </a:bodyPr>
          <a:lstStyle>
            <a:lvl1pPr algn="l">
              <a:defRPr sz="4399"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156" y="4013200"/>
            <a:ext cx="8594430" cy="514248"/>
          </a:xfrm>
        </p:spPr>
        <p:txBody>
          <a:bodyPr anchor="b">
            <a:noAutofit/>
          </a:bodyPr>
          <a:lstStyle>
            <a:lvl1pPr marL="0" indent="0">
              <a:buFontTx/>
              <a:buNone/>
              <a:defRPr sz="2399">
                <a:solidFill>
                  <a:schemeClr val="accent1"/>
                </a:solidFill>
              </a:defRPr>
            </a:lvl1pPr>
            <a:lvl2pPr marL="457063" indent="0">
              <a:buFontTx/>
              <a:buNone/>
              <a:defRPr/>
            </a:lvl2pPr>
            <a:lvl3pPr marL="914126" indent="0">
              <a:buFontTx/>
              <a:buNone/>
              <a:defRPr/>
            </a:lvl3pPr>
            <a:lvl4pPr marL="1371189" indent="0">
              <a:buFontTx/>
              <a:buNone/>
              <a:defRPr/>
            </a:lvl4pPr>
            <a:lvl5pPr marL="1828251" indent="0">
              <a:buFontTx/>
              <a:buNone/>
              <a:defRPr/>
            </a:lvl5pPr>
          </a:lstStyle>
          <a:p>
            <a:pPr lvl="0"/>
            <a:r>
              <a:rPr lang="en-US" smtClean="0"/>
              <a:t>Edit Master text styles</a:t>
            </a:r>
          </a:p>
        </p:txBody>
      </p:sp>
      <p:sp>
        <p:nvSpPr>
          <p:cNvPr id="3" name="Text Placeholder 2"/>
          <p:cNvSpPr>
            <a:spLocks noGrp="1"/>
          </p:cNvSpPr>
          <p:nvPr>
            <p:ph type="body" idx="1"/>
          </p:nvPr>
        </p:nvSpPr>
        <p:spPr>
          <a:xfrm>
            <a:off x="677159" y="4527448"/>
            <a:ext cx="8594429" cy="1513914"/>
          </a:xfrm>
        </p:spPr>
        <p:txBody>
          <a:bodyPr anchor="t">
            <a:normAutofit/>
          </a:bodyPr>
          <a:lstStyle>
            <a:lvl1pPr marL="0" indent="0" algn="l">
              <a:buNone/>
              <a:defRPr sz="1799">
                <a:solidFill>
                  <a:schemeClr val="tx1">
                    <a:lumMod val="50000"/>
                    <a:lumOff val="50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B4AB525-F3F4-481A-B8D5-B732FA9EB082}" type="datetime1">
              <a:rPr lang="en-US" smtClean="0"/>
              <a:pPr/>
              <a:t>2/24/2023</a:t>
            </a:fld>
            <a:endParaRPr lang="en-US" dirty="0"/>
          </a:p>
        </p:txBody>
      </p:sp>
      <p:sp>
        <p:nvSpPr>
          <p:cNvPr id="5" name="Footer Placeholder 4"/>
          <p:cNvSpPr>
            <a:spLocks noGrp="1"/>
          </p:cNvSpPr>
          <p:nvPr>
            <p:ph type="ftr" sz="quarter" idx="11"/>
          </p:nvPr>
        </p:nvSpPr>
        <p:spPr/>
        <p:txBody>
          <a:bodyPr/>
          <a:lstStyle/>
          <a:p>
            <a:r>
              <a:rPr lang="en-US" smtClean="0"/>
              <a:t>Add a footer</a:t>
            </a:r>
            <a:endParaRPr lang="en-US" dirty="0"/>
          </a:p>
        </p:txBody>
      </p:sp>
      <p:sp>
        <p:nvSpPr>
          <p:cNvPr id="6" name="Slide Number Placeholder 5"/>
          <p:cNvSpPr>
            <a:spLocks noGrp="1"/>
          </p:cNvSpPr>
          <p:nvPr>
            <p:ph type="sldNum" sz="quarter" idx="12"/>
          </p:nvPr>
        </p:nvSpPr>
        <p:spPr/>
        <p:txBody>
          <a:bodyPr/>
          <a:lstStyle/>
          <a:p>
            <a:fld id="{2A013F82-EE5E-44EE-A61D-E31C6657F26F}" type="slidenum">
              <a:rPr lang="en-US" smtClean="0"/>
              <a:pPr/>
              <a:t>‹#›</a:t>
            </a:fld>
            <a:endParaRPr lang="en-US" dirty="0"/>
          </a:p>
        </p:txBody>
      </p:sp>
    </p:spTree>
    <p:extLst>
      <p:ext uri="{BB962C8B-B14F-4D97-AF65-F5344CB8AC3E}">
        <p14:creationId xmlns:p14="http://schemas.microsoft.com/office/powerpoint/2010/main" val="2767604030"/>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EB2CF6B-193C-4CEB-9860-F1C5F0818FA3}" type="datetime1">
              <a:rPr lang="en-US" smtClean="0"/>
              <a:t>2/24/2023</a:t>
            </a:fld>
            <a:endParaRPr lang="en-US" dirty="0"/>
          </a:p>
        </p:txBody>
      </p:sp>
      <p:sp>
        <p:nvSpPr>
          <p:cNvPr id="5" name="Footer Placeholder 4"/>
          <p:cNvSpPr>
            <a:spLocks noGrp="1"/>
          </p:cNvSpPr>
          <p:nvPr>
            <p:ph type="ftr" sz="quarter" idx="11"/>
          </p:nvPr>
        </p:nvSpPr>
        <p:spPr/>
        <p:txBody>
          <a:bodyPr/>
          <a:lstStyle/>
          <a:p>
            <a:r>
              <a:rPr lang="en-US" smtClean="0"/>
              <a:t>Add a footer</a:t>
            </a:r>
            <a:endParaRPr lang="en-US" dirty="0"/>
          </a:p>
        </p:txBody>
      </p:sp>
      <p:sp>
        <p:nvSpPr>
          <p:cNvPr id="6" name="Slide Number Placeholder 5"/>
          <p:cNvSpPr>
            <a:spLocks noGrp="1"/>
          </p:cNvSpPr>
          <p:nvPr>
            <p:ph type="sldNum" sz="quarter" idx="12"/>
          </p:nvPr>
        </p:nvSpPr>
        <p:spPr/>
        <p:txBody>
          <a:bodyPr/>
          <a:lstStyle/>
          <a:p>
            <a:fld id="{2A013F82-EE5E-44EE-A61D-E31C6657F26F}" type="slidenum">
              <a:rPr lang="en-US" smtClean="0"/>
              <a:t>‹#›</a:t>
            </a:fld>
            <a:endParaRPr lang="en-US" dirty="0"/>
          </a:p>
        </p:txBody>
      </p:sp>
    </p:spTree>
    <p:extLst>
      <p:ext uri="{BB962C8B-B14F-4D97-AF65-F5344CB8AC3E}">
        <p14:creationId xmlns:p14="http://schemas.microsoft.com/office/powerpoint/2010/main" val="16628610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5599" y="609600"/>
            <a:ext cx="130440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159" y="609600"/>
            <a:ext cx="7058311"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856CBC3-4EDC-4C84-BDD0-15F2AD890B92}" type="datetime1">
              <a:rPr lang="en-US" smtClean="0"/>
              <a:t>2/24/2023</a:t>
            </a:fld>
            <a:endParaRPr lang="en-US" dirty="0"/>
          </a:p>
        </p:txBody>
      </p:sp>
      <p:sp>
        <p:nvSpPr>
          <p:cNvPr id="5" name="Footer Placeholder 4"/>
          <p:cNvSpPr>
            <a:spLocks noGrp="1"/>
          </p:cNvSpPr>
          <p:nvPr>
            <p:ph type="ftr" sz="quarter" idx="11"/>
          </p:nvPr>
        </p:nvSpPr>
        <p:spPr/>
        <p:txBody>
          <a:bodyPr/>
          <a:lstStyle/>
          <a:p>
            <a:r>
              <a:rPr lang="en-US" smtClean="0"/>
              <a:t>Add a footer</a:t>
            </a:r>
            <a:endParaRPr lang="en-US" dirty="0"/>
          </a:p>
        </p:txBody>
      </p:sp>
      <p:sp>
        <p:nvSpPr>
          <p:cNvPr id="6" name="Slide Number Placeholder 5"/>
          <p:cNvSpPr>
            <a:spLocks noGrp="1"/>
          </p:cNvSpPr>
          <p:nvPr>
            <p:ph type="sldNum" sz="quarter" idx="12"/>
          </p:nvPr>
        </p:nvSpPr>
        <p:spPr/>
        <p:txBody>
          <a:bodyPr/>
          <a:lstStyle/>
          <a:p>
            <a:fld id="{2A013F82-EE5E-44EE-A61D-E31C6657F26F}" type="slidenum">
              <a:rPr lang="en-US" smtClean="0"/>
              <a:t>‹#›</a:t>
            </a:fld>
            <a:endParaRPr lang="en-US" dirty="0"/>
          </a:p>
        </p:txBody>
      </p:sp>
    </p:spTree>
    <p:extLst>
      <p:ext uri="{BB962C8B-B14F-4D97-AF65-F5344CB8AC3E}">
        <p14:creationId xmlns:p14="http://schemas.microsoft.com/office/powerpoint/2010/main" val="41919414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599"/>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CEBF3DB-CE40-42F4-BAF4-5D73D1160093}" type="datetime1">
              <a:rPr lang="en-US" smtClean="0"/>
              <a:t>2/24/2023</a:t>
            </a:fld>
            <a:endParaRPr lang="en-US" dirty="0"/>
          </a:p>
        </p:txBody>
      </p:sp>
      <p:sp>
        <p:nvSpPr>
          <p:cNvPr id="5" name="Footer Placeholder 4"/>
          <p:cNvSpPr>
            <a:spLocks noGrp="1"/>
          </p:cNvSpPr>
          <p:nvPr>
            <p:ph type="ftr" sz="quarter" idx="11"/>
          </p:nvPr>
        </p:nvSpPr>
        <p:spPr/>
        <p:txBody>
          <a:bodyPr/>
          <a:lstStyle/>
          <a:p>
            <a:r>
              <a:rPr lang="en-US" smtClean="0"/>
              <a:t>Add a footer</a:t>
            </a:r>
            <a:endParaRPr lang="en-US" dirty="0"/>
          </a:p>
        </p:txBody>
      </p:sp>
      <p:sp>
        <p:nvSpPr>
          <p:cNvPr id="6" name="Slide Number Placeholder 5"/>
          <p:cNvSpPr>
            <a:spLocks noGrp="1"/>
          </p:cNvSpPr>
          <p:nvPr>
            <p:ph type="sldNum" sz="quarter" idx="12"/>
          </p:nvPr>
        </p:nvSpPr>
        <p:spPr/>
        <p:txBody>
          <a:bodyPr/>
          <a:lstStyle/>
          <a:p>
            <a:fld id="{2A013F82-EE5E-44EE-A61D-E31C6657F26F}" type="slidenum">
              <a:rPr lang="en-US" smtClean="0"/>
              <a:t>‹#›</a:t>
            </a:fld>
            <a:endParaRPr lang="en-US" dirty="0"/>
          </a:p>
        </p:txBody>
      </p:sp>
    </p:spTree>
    <p:extLst>
      <p:ext uri="{BB962C8B-B14F-4D97-AF65-F5344CB8AC3E}">
        <p14:creationId xmlns:p14="http://schemas.microsoft.com/office/powerpoint/2010/main" val="41201461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159" y="2700868"/>
            <a:ext cx="8594429" cy="1826581"/>
          </a:xfrm>
        </p:spPr>
        <p:txBody>
          <a:bodyPr anchor="b"/>
          <a:lstStyle>
            <a:lvl1pPr algn="l">
              <a:defRPr sz="3999"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159" y="4527448"/>
            <a:ext cx="8594429" cy="860400"/>
          </a:xfrm>
        </p:spPr>
        <p:txBody>
          <a:bodyPr anchor="t"/>
          <a:lstStyle>
            <a:lvl1pPr marL="0" indent="0" algn="l">
              <a:buNone/>
              <a:defRPr sz="1999">
                <a:solidFill>
                  <a:schemeClr val="tx1">
                    <a:lumMod val="50000"/>
                    <a:lumOff val="50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3ECA6E5-33C6-44C3-9324-1BC5DF93F43F}" type="datetime1">
              <a:rPr lang="en-US" smtClean="0"/>
              <a:t>2/24/2023</a:t>
            </a:fld>
            <a:endParaRPr lang="en-US" dirty="0"/>
          </a:p>
        </p:txBody>
      </p:sp>
      <p:sp>
        <p:nvSpPr>
          <p:cNvPr id="5" name="Footer Placeholder 4"/>
          <p:cNvSpPr>
            <a:spLocks noGrp="1"/>
          </p:cNvSpPr>
          <p:nvPr>
            <p:ph type="ftr" sz="quarter" idx="11"/>
          </p:nvPr>
        </p:nvSpPr>
        <p:spPr/>
        <p:txBody>
          <a:bodyPr/>
          <a:lstStyle/>
          <a:p>
            <a:r>
              <a:rPr lang="en-US" smtClean="0"/>
              <a:t>Add a footer</a:t>
            </a:r>
            <a:endParaRPr lang="en-US" dirty="0"/>
          </a:p>
        </p:txBody>
      </p:sp>
      <p:sp>
        <p:nvSpPr>
          <p:cNvPr id="6" name="Slide Number Placeholder 5"/>
          <p:cNvSpPr>
            <a:spLocks noGrp="1"/>
          </p:cNvSpPr>
          <p:nvPr>
            <p:ph type="sldNum" sz="quarter" idx="12"/>
          </p:nvPr>
        </p:nvSpPr>
        <p:spPr/>
        <p:txBody>
          <a:bodyPr/>
          <a:lstStyle/>
          <a:p>
            <a:fld id="{2A013F82-EE5E-44EE-A61D-E31C6657F26F}" type="slidenum">
              <a:rPr lang="en-US" smtClean="0"/>
              <a:t>‹#›</a:t>
            </a:fld>
            <a:endParaRPr lang="en-US" dirty="0"/>
          </a:p>
        </p:txBody>
      </p:sp>
    </p:spTree>
    <p:extLst>
      <p:ext uri="{BB962C8B-B14F-4D97-AF65-F5344CB8AC3E}">
        <p14:creationId xmlns:p14="http://schemas.microsoft.com/office/powerpoint/2010/main" val="1263214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158" y="2160589"/>
            <a:ext cx="418294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8645" y="2160590"/>
            <a:ext cx="418294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9C9C1D9-07E1-4387-AF34-89EE2802766D}" type="datetime1">
              <a:rPr lang="en-US" smtClean="0"/>
              <a:t>2/24/2023</a:t>
            </a:fld>
            <a:endParaRPr lang="en-US" dirty="0"/>
          </a:p>
        </p:txBody>
      </p:sp>
      <p:sp>
        <p:nvSpPr>
          <p:cNvPr id="6" name="Footer Placeholder 5"/>
          <p:cNvSpPr>
            <a:spLocks noGrp="1"/>
          </p:cNvSpPr>
          <p:nvPr>
            <p:ph type="ftr" sz="quarter" idx="11"/>
          </p:nvPr>
        </p:nvSpPr>
        <p:spPr/>
        <p:txBody>
          <a:bodyPr/>
          <a:lstStyle/>
          <a:p>
            <a:r>
              <a:rPr lang="en-US" smtClean="0"/>
              <a:t>Add a footer</a:t>
            </a:r>
            <a:endParaRPr lang="en-US" dirty="0"/>
          </a:p>
        </p:txBody>
      </p:sp>
      <p:sp>
        <p:nvSpPr>
          <p:cNvPr id="7" name="Slide Number Placeholder 6"/>
          <p:cNvSpPr>
            <a:spLocks noGrp="1"/>
          </p:cNvSpPr>
          <p:nvPr>
            <p:ph type="sldNum" sz="quarter" idx="12"/>
          </p:nvPr>
        </p:nvSpPr>
        <p:spPr/>
        <p:txBody>
          <a:bodyPr/>
          <a:lstStyle/>
          <a:p>
            <a:fld id="{2A013F82-EE5E-44EE-A61D-E31C6657F26F}" type="slidenum">
              <a:rPr lang="en-US" smtClean="0"/>
              <a:t>‹#›</a:t>
            </a:fld>
            <a:endParaRPr lang="en-US" dirty="0"/>
          </a:p>
        </p:txBody>
      </p:sp>
    </p:spTree>
    <p:extLst>
      <p:ext uri="{BB962C8B-B14F-4D97-AF65-F5344CB8AC3E}">
        <p14:creationId xmlns:p14="http://schemas.microsoft.com/office/powerpoint/2010/main" val="3487313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570" y="2160983"/>
            <a:ext cx="4184533" cy="576262"/>
          </a:xfrm>
        </p:spPr>
        <p:txBody>
          <a:bodyPr anchor="b">
            <a:noAutofit/>
          </a:bodyPr>
          <a:lstStyle>
            <a:lvl1pPr marL="0" indent="0">
              <a:buNone/>
              <a:defRPr sz="2399" b="0"/>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570" y="2737246"/>
            <a:ext cx="418453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7058" y="2160983"/>
            <a:ext cx="4184528" cy="576262"/>
          </a:xfrm>
        </p:spPr>
        <p:txBody>
          <a:bodyPr anchor="b">
            <a:noAutofit/>
          </a:bodyPr>
          <a:lstStyle>
            <a:lvl1pPr marL="0" indent="0">
              <a:buNone/>
              <a:defRPr sz="2399" b="0"/>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7059" y="2737246"/>
            <a:ext cx="418452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769E85B-B39A-43E9-82DE-E3279D984288}" type="datetime1">
              <a:rPr lang="en-US" smtClean="0"/>
              <a:t>2/24/2023</a:t>
            </a:fld>
            <a:endParaRPr lang="en-US" dirty="0"/>
          </a:p>
        </p:txBody>
      </p:sp>
      <p:sp>
        <p:nvSpPr>
          <p:cNvPr id="8" name="Footer Placeholder 7"/>
          <p:cNvSpPr>
            <a:spLocks noGrp="1"/>
          </p:cNvSpPr>
          <p:nvPr>
            <p:ph type="ftr" sz="quarter" idx="11"/>
          </p:nvPr>
        </p:nvSpPr>
        <p:spPr/>
        <p:txBody>
          <a:bodyPr/>
          <a:lstStyle/>
          <a:p>
            <a:r>
              <a:rPr lang="en-US" smtClean="0"/>
              <a:t>Add a footer</a:t>
            </a:r>
            <a:endParaRPr lang="en-US" dirty="0"/>
          </a:p>
        </p:txBody>
      </p:sp>
      <p:sp>
        <p:nvSpPr>
          <p:cNvPr id="9" name="Slide Number Placeholder 8"/>
          <p:cNvSpPr>
            <a:spLocks noGrp="1"/>
          </p:cNvSpPr>
          <p:nvPr>
            <p:ph type="sldNum" sz="quarter" idx="12"/>
          </p:nvPr>
        </p:nvSpPr>
        <p:spPr/>
        <p:txBody>
          <a:bodyPr/>
          <a:lstStyle/>
          <a:p>
            <a:fld id="{2A013F82-EE5E-44EE-A61D-E31C6657F26F}" type="slidenum">
              <a:rPr lang="en-US" smtClean="0"/>
              <a:t>‹#›</a:t>
            </a:fld>
            <a:endParaRPr lang="en-US" dirty="0"/>
          </a:p>
        </p:txBody>
      </p:sp>
    </p:spTree>
    <p:extLst>
      <p:ext uri="{BB962C8B-B14F-4D97-AF65-F5344CB8AC3E}">
        <p14:creationId xmlns:p14="http://schemas.microsoft.com/office/powerpoint/2010/main" val="32821900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158" y="609600"/>
            <a:ext cx="8594429"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0270C95-D35D-47FC-816D-E56328637043}" type="datetime1">
              <a:rPr lang="en-US" smtClean="0"/>
              <a:t>2/24/2023</a:t>
            </a:fld>
            <a:endParaRPr lang="en-US" dirty="0"/>
          </a:p>
        </p:txBody>
      </p:sp>
      <p:sp>
        <p:nvSpPr>
          <p:cNvPr id="4" name="Footer Placeholder 3"/>
          <p:cNvSpPr>
            <a:spLocks noGrp="1"/>
          </p:cNvSpPr>
          <p:nvPr>
            <p:ph type="ftr" sz="quarter" idx="11"/>
          </p:nvPr>
        </p:nvSpPr>
        <p:spPr/>
        <p:txBody>
          <a:bodyPr/>
          <a:lstStyle/>
          <a:p>
            <a:r>
              <a:rPr lang="en-US" smtClean="0"/>
              <a:t>Add a footer</a:t>
            </a:r>
            <a:endParaRPr lang="en-US" dirty="0"/>
          </a:p>
        </p:txBody>
      </p:sp>
      <p:sp>
        <p:nvSpPr>
          <p:cNvPr id="5" name="Slide Number Placeholder 4"/>
          <p:cNvSpPr>
            <a:spLocks noGrp="1"/>
          </p:cNvSpPr>
          <p:nvPr>
            <p:ph type="sldNum" sz="quarter" idx="12"/>
          </p:nvPr>
        </p:nvSpPr>
        <p:spPr/>
        <p:txBody>
          <a:bodyPr/>
          <a:lstStyle/>
          <a:p>
            <a:fld id="{2A013F82-EE5E-44EE-A61D-E31C6657F26F}" type="slidenum">
              <a:rPr lang="en-US" smtClean="0"/>
              <a:t>‹#›</a:t>
            </a:fld>
            <a:endParaRPr lang="en-US" dirty="0"/>
          </a:p>
        </p:txBody>
      </p:sp>
    </p:spTree>
    <p:extLst>
      <p:ext uri="{BB962C8B-B14F-4D97-AF65-F5344CB8AC3E}">
        <p14:creationId xmlns:p14="http://schemas.microsoft.com/office/powerpoint/2010/main" val="4120522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51163A7-695C-4C09-B334-6924060F5B71}" type="datetime1">
              <a:rPr lang="en-US" smtClean="0"/>
              <a:t>2/24/2023</a:t>
            </a:fld>
            <a:endParaRPr lang="en-US" dirty="0"/>
          </a:p>
        </p:txBody>
      </p:sp>
      <p:sp>
        <p:nvSpPr>
          <p:cNvPr id="3" name="Footer Placeholder 2"/>
          <p:cNvSpPr>
            <a:spLocks noGrp="1"/>
          </p:cNvSpPr>
          <p:nvPr>
            <p:ph type="ftr" sz="quarter" idx="11"/>
          </p:nvPr>
        </p:nvSpPr>
        <p:spPr/>
        <p:txBody>
          <a:bodyPr/>
          <a:lstStyle/>
          <a:p>
            <a:r>
              <a:rPr lang="en-US" smtClean="0"/>
              <a:t>Add a footer</a:t>
            </a:r>
            <a:endParaRPr lang="en-US" dirty="0"/>
          </a:p>
        </p:txBody>
      </p:sp>
      <p:sp>
        <p:nvSpPr>
          <p:cNvPr id="4" name="Slide Number Placeholder 3"/>
          <p:cNvSpPr>
            <a:spLocks noGrp="1"/>
          </p:cNvSpPr>
          <p:nvPr>
            <p:ph type="sldNum" sz="quarter" idx="12"/>
          </p:nvPr>
        </p:nvSpPr>
        <p:spPr/>
        <p:txBody>
          <a:bodyPr/>
          <a:lstStyle/>
          <a:p>
            <a:fld id="{2A013F82-EE5E-44EE-A61D-E31C6657F26F}" type="slidenum">
              <a:rPr lang="en-US" smtClean="0"/>
              <a:t>‹#›</a:t>
            </a:fld>
            <a:endParaRPr lang="en-US" dirty="0"/>
          </a:p>
        </p:txBody>
      </p:sp>
    </p:spTree>
    <p:extLst>
      <p:ext uri="{BB962C8B-B14F-4D97-AF65-F5344CB8AC3E}">
        <p14:creationId xmlns:p14="http://schemas.microsoft.com/office/powerpoint/2010/main" val="3080519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158" y="1498604"/>
            <a:ext cx="3853524" cy="1278466"/>
          </a:xfrm>
        </p:spPr>
        <p:txBody>
          <a:bodyPr anchor="b">
            <a:normAutofit/>
          </a:bodyPr>
          <a:lstStyle>
            <a:lvl1pPr>
              <a:defRPr sz="1999"/>
            </a:lvl1pPr>
          </a:lstStyle>
          <a:p>
            <a:r>
              <a:rPr lang="en-US" smtClean="0"/>
              <a:t>Click to edit Master title style</a:t>
            </a:r>
            <a:endParaRPr lang="en-US" dirty="0"/>
          </a:p>
        </p:txBody>
      </p:sp>
      <p:sp>
        <p:nvSpPr>
          <p:cNvPr id="3" name="Content Placeholder 2"/>
          <p:cNvSpPr>
            <a:spLocks noGrp="1"/>
          </p:cNvSpPr>
          <p:nvPr>
            <p:ph idx="1"/>
          </p:nvPr>
        </p:nvSpPr>
        <p:spPr>
          <a:xfrm>
            <a:off x="4759222" y="514925"/>
            <a:ext cx="4512366"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158" y="2777069"/>
            <a:ext cx="3853524" cy="2584449"/>
          </a:xfrm>
        </p:spPr>
        <p:txBody>
          <a:bodyPr>
            <a:normAutofit/>
          </a:bodyPr>
          <a:lstStyle>
            <a:lvl1pPr marL="0" indent="0">
              <a:buNone/>
              <a:defRPr sz="1400"/>
            </a:lvl1pPr>
            <a:lvl2pPr marL="456926" indent="0">
              <a:buNone/>
              <a:defRPr sz="1400"/>
            </a:lvl2pPr>
            <a:lvl3pPr marL="913852" indent="0">
              <a:buNone/>
              <a:defRPr sz="1200"/>
            </a:lvl3pPr>
            <a:lvl4pPr marL="1370778" indent="0">
              <a:buNone/>
              <a:defRPr sz="1000"/>
            </a:lvl4pPr>
            <a:lvl5pPr marL="1827703" indent="0">
              <a:buNone/>
              <a:defRPr sz="1000"/>
            </a:lvl5pPr>
            <a:lvl6pPr marL="2284628" indent="0">
              <a:buNone/>
              <a:defRPr sz="1000"/>
            </a:lvl6pPr>
            <a:lvl7pPr marL="2741554" indent="0">
              <a:buNone/>
              <a:defRPr sz="1000"/>
            </a:lvl7pPr>
            <a:lvl8pPr marL="3198480" indent="0">
              <a:buNone/>
              <a:defRPr sz="1000"/>
            </a:lvl8pPr>
            <a:lvl9pPr marL="3655406"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C5B6D02-49B3-41C1-9893-391F698AE757}" type="datetime1">
              <a:rPr lang="en-US" smtClean="0"/>
              <a:t>2/24/2023</a:t>
            </a:fld>
            <a:endParaRPr lang="en-US" dirty="0"/>
          </a:p>
        </p:txBody>
      </p:sp>
      <p:sp>
        <p:nvSpPr>
          <p:cNvPr id="6" name="Footer Placeholder 5"/>
          <p:cNvSpPr>
            <a:spLocks noGrp="1"/>
          </p:cNvSpPr>
          <p:nvPr>
            <p:ph type="ftr" sz="quarter" idx="11"/>
          </p:nvPr>
        </p:nvSpPr>
        <p:spPr/>
        <p:txBody>
          <a:bodyPr/>
          <a:lstStyle/>
          <a:p>
            <a:r>
              <a:rPr lang="en-US" smtClean="0"/>
              <a:t>Add a footer</a:t>
            </a:r>
            <a:endParaRPr lang="en-US" dirty="0"/>
          </a:p>
        </p:txBody>
      </p:sp>
      <p:sp>
        <p:nvSpPr>
          <p:cNvPr id="7" name="Slide Number Placeholder 6"/>
          <p:cNvSpPr>
            <a:spLocks noGrp="1"/>
          </p:cNvSpPr>
          <p:nvPr>
            <p:ph type="sldNum" sz="quarter" idx="12"/>
          </p:nvPr>
        </p:nvSpPr>
        <p:spPr/>
        <p:txBody>
          <a:bodyPr/>
          <a:lstStyle/>
          <a:p>
            <a:fld id="{2A013F82-EE5E-44EE-A61D-E31C6657F26F}" type="slidenum">
              <a:rPr lang="en-US" smtClean="0"/>
              <a:t>‹#›</a:t>
            </a:fld>
            <a:endParaRPr lang="en-US" dirty="0"/>
          </a:p>
        </p:txBody>
      </p:sp>
    </p:spTree>
    <p:extLst>
      <p:ext uri="{BB962C8B-B14F-4D97-AF65-F5344CB8AC3E}">
        <p14:creationId xmlns:p14="http://schemas.microsoft.com/office/powerpoint/2010/main" val="1017776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158" y="4800600"/>
            <a:ext cx="8594428" cy="566738"/>
          </a:xfrm>
        </p:spPr>
        <p:txBody>
          <a:bodyPr anchor="b">
            <a:normAutofit/>
          </a:bodyPr>
          <a:lstStyle>
            <a:lvl1pPr algn="l">
              <a:defRPr sz="2399"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158" y="609600"/>
            <a:ext cx="8594429" cy="3845718"/>
          </a:xfrm>
        </p:spPr>
        <p:txBody>
          <a:bodyPr anchor="t">
            <a:normAutofit/>
          </a:bodyPr>
          <a:lstStyle>
            <a:lvl1pPr marL="0" indent="0" algn="ctr">
              <a:buNone/>
              <a:defRPr sz="1600"/>
            </a:lvl1pPr>
            <a:lvl2pPr marL="457063" indent="0">
              <a:buNone/>
              <a:defRPr sz="1600"/>
            </a:lvl2pPr>
            <a:lvl3pPr marL="914126" indent="0">
              <a:buNone/>
              <a:defRPr sz="1600"/>
            </a:lvl3pPr>
            <a:lvl4pPr marL="1371189" indent="0">
              <a:buNone/>
              <a:defRPr sz="1600"/>
            </a:lvl4pPr>
            <a:lvl5pPr marL="1828251" indent="0">
              <a:buNone/>
              <a:defRPr sz="1600"/>
            </a:lvl5pPr>
            <a:lvl6pPr marL="2285314" indent="0">
              <a:buNone/>
              <a:defRPr sz="1600"/>
            </a:lvl6pPr>
            <a:lvl7pPr marL="2742377" indent="0">
              <a:buNone/>
              <a:defRPr sz="1600"/>
            </a:lvl7pPr>
            <a:lvl8pPr marL="3199440" indent="0">
              <a:buNone/>
              <a:defRPr sz="1600"/>
            </a:lvl8pPr>
            <a:lvl9pPr marL="3656503"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158" y="5367338"/>
            <a:ext cx="8594428" cy="674024"/>
          </a:xfrm>
        </p:spPr>
        <p:txBody>
          <a:bodyPr>
            <a:normAutofit/>
          </a:bodyPr>
          <a:lstStyle>
            <a:lvl1pPr marL="0" indent="0">
              <a:buNone/>
              <a:defRPr sz="12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7D91AC91-90B4-40B7-917F-BAE86E369F96}" type="datetime1">
              <a:rPr lang="en-US" smtClean="0"/>
              <a:t>2/24/2023</a:t>
            </a:fld>
            <a:endParaRPr lang="en-US" dirty="0"/>
          </a:p>
        </p:txBody>
      </p:sp>
      <p:sp>
        <p:nvSpPr>
          <p:cNvPr id="6" name="Footer Placeholder 5"/>
          <p:cNvSpPr>
            <a:spLocks noGrp="1"/>
          </p:cNvSpPr>
          <p:nvPr>
            <p:ph type="ftr" sz="quarter" idx="11"/>
          </p:nvPr>
        </p:nvSpPr>
        <p:spPr/>
        <p:txBody>
          <a:bodyPr/>
          <a:lstStyle/>
          <a:p>
            <a:r>
              <a:rPr lang="en-US" smtClean="0"/>
              <a:t>Add a footer</a:t>
            </a:r>
            <a:endParaRPr lang="en-US" dirty="0"/>
          </a:p>
        </p:txBody>
      </p:sp>
      <p:sp>
        <p:nvSpPr>
          <p:cNvPr id="7" name="Slide Number Placeholder 6"/>
          <p:cNvSpPr>
            <a:spLocks noGrp="1"/>
          </p:cNvSpPr>
          <p:nvPr>
            <p:ph type="sldNum" sz="quarter" idx="12"/>
          </p:nvPr>
        </p:nvSpPr>
        <p:spPr/>
        <p:txBody>
          <a:bodyPr/>
          <a:lstStyle/>
          <a:p>
            <a:fld id="{2A013F82-EE5E-44EE-A61D-E31C6657F26F}" type="slidenum">
              <a:rPr lang="en-US" smtClean="0"/>
              <a:pPr/>
              <a:t>‹#›</a:t>
            </a:fld>
            <a:endParaRPr lang="en-US" dirty="0"/>
          </a:p>
        </p:txBody>
      </p:sp>
    </p:spTree>
    <p:extLst>
      <p:ext uri="{BB962C8B-B14F-4D97-AF65-F5344CB8AC3E}">
        <p14:creationId xmlns:p14="http://schemas.microsoft.com/office/powerpoint/2010/main" val="14891472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88825"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158" y="609600"/>
            <a:ext cx="8594429"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158" y="2160590"/>
            <a:ext cx="8594429"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3257" y="6041363"/>
            <a:ext cx="91170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B4AB525-F3F4-481A-B8D5-B732FA9EB082}" type="datetime1">
              <a:rPr lang="en-US" smtClean="0"/>
              <a:pPr/>
              <a:t>2/24/2023</a:t>
            </a:fld>
            <a:endParaRPr lang="en-US" dirty="0"/>
          </a:p>
        </p:txBody>
      </p:sp>
      <p:sp>
        <p:nvSpPr>
          <p:cNvPr id="5" name="Footer Placeholder 4"/>
          <p:cNvSpPr>
            <a:spLocks noGrp="1"/>
          </p:cNvSpPr>
          <p:nvPr>
            <p:ph type="ftr" sz="quarter" idx="3"/>
          </p:nvPr>
        </p:nvSpPr>
        <p:spPr>
          <a:xfrm>
            <a:off x="677158" y="6041363"/>
            <a:ext cx="6295972"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smtClean="0"/>
              <a:t>Add a footer</a:t>
            </a:r>
            <a:endParaRPr lang="en-US" dirty="0"/>
          </a:p>
        </p:txBody>
      </p:sp>
      <p:sp>
        <p:nvSpPr>
          <p:cNvPr id="6" name="Slide Number Placeholder 5"/>
          <p:cNvSpPr>
            <a:spLocks noGrp="1"/>
          </p:cNvSpPr>
          <p:nvPr>
            <p:ph type="sldNum" sz="quarter" idx="4"/>
          </p:nvPr>
        </p:nvSpPr>
        <p:spPr>
          <a:xfrm>
            <a:off x="8588426" y="6041363"/>
            <a:ext cx="683161" cy="365125"/>
          </a:xfrm>
          <a:prstGeom prst="rect">
            <a:avLst/>
          </a:prstGeom>
        </p:spPr>
        <p:txBody>
          <a:bodyPr vert="horz" lIns="91440" tIns="45720" rIns="91440" bIns="45720" rtlCol="0" anchor="ctr"/>
          <a:lstStyle>
            <a:lvl1pPr algn="r">
              <a:defRPr sz="900">
                <a:solidFill>
                  <a:schemeClr val="accent1"/>
                </a:solidFill>
              </a:defRPr>
            </a:lvl1pPr>
          </a:lstStyle>
          <a:p>
            <a:fld id="{2A013F82-EE5E-44EE-A61D-E31C6657F26F}" type="slidenum">
              <a:rPr lang="en-US" smtClean="0"/>
              <a:pPr/>
              <a:t>‹#›</a:t>
            </a:fld>
            <a:endParaRPr lang="en-US" dirty="0"/>
          </a:p>
        </p:txBody>
      </p:sp>
    </p:spTree>
    <p:extLst>
      <p:ext uri="{BB962C8B-B14F-4D97-AF65-F5344CB8AC3E}">
        <p14:creationId xmlns:p14="http://schemas.microsoft.com/office/powerpoint/2010/main" val="1608602123"/>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3" r:id="rId13"/>
    <p:sldLayoutId id="2147483734" r:id="rId14"/>
    <p:sldLayoutId id="2147483735" r:id="rId15"/>
    <p:sldLayoutId id="2147483736" r:id="rId1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sldNum="0" hdr="0" ftr="0" dt="0"/>
  <p:txStyles>
    <p:titleStyle>
      <a:lvl1pPr algn="l" defTabSz="457063" rtl="0" eaLnBrk="1" latinLnBrk="0" hangingPunct="1">
        <a:spcBef>
          <a:spcPct val="0"/>
        </a:spcBef>
        <a:buNone/>
        <a:defRPr sz="3599"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063" rtl="0" eaLnBrk="1" latinLnBrk="0" hangingPunct="1">
        <a:defRPr sz="1799" kern="1200">
          <a:solidFill>
            <a:schemeClr val="tx1"/>
          </a:solidFill>
          <a:latin typeface="+mn-lt"/>
          <a:ea typeface="+mn-ea"/>
          <a:cs typeface="+mn-cs"/>
        </a:defRPr>
      </a:lvl1pPr>
      <a:lvl2pPr marL="457063" algn="l" defTabSz="457063" rtl="0" eaLnBrk="1" latinLnBrk="0" hangingPunct="1">
        <a:defRPr sz="1799" kern="1200">
          <a:solidFill>
            <a:schemeClr val="tx1"/>
          </a:solidFill>
          <a:latin typeface="+mn-lt"/>
          <a:ea typeface="+mn-ea"/>
          <a:cs typeface="+mn-cs"/>
        </a:defRPr>
      </a:lvl2pPr>
      <a:lvl3pPr marL="914126" algn="l" defTabSz="457063" rtl="0" eaLnBrk="1" latinLnBrk="0" hangingPunct="1">
        <a:defRPr sz="1799" kern="1200">
          <a:solidFill>
            <a:schemeClr val="tx1"/>
          </a:solidFill>
          <a:latin typeface="+mn-lt"/>
          <a:ea typeface="+mn-ea"/>
          <a:cs typeface="+mn-cs"/>
        </a:defRPr>
      </a:lvl3pPr>
      <a:lvl4pPr marL="1371189" algn="l" defTabSz="457063" rtl="0" eaLnBrk="1" latinLnBrk="0" hangingPunct="1">
        <a:defRPr sz="1799" kern="1200">
          <a:solidFill>
            <a:schemeClr val="tx1"/>
          </a:solidFill>
          <a:latin typeface="+mn-lt"/>
          <a:ea typeface="+mn-ea"/>
          <a:cs typeface="+mn-cs"/>
        </a:defRPr>
      </a:lvl4pPr>
      <a:lvl5pPr marL="1828251" algn="l" defTabSz="457063" rtl="0" eaLnBrk="1" latinLnBrk="0" hangingPunct="1">
        <a:defRPr sz="1799" kern="1200">
          <a:solidFill>
            <a:schemeClr val="tx1"/>
          </a:solidFill>
          <a:latin typeface="+mn-lt"/>
          <a:ea typeface="+mn-ea"/>
          <a:cs typeface="+mn-cs"/>
        </a:defRPr>
      </a:lvl5pPr>
      <a:lvl6pPr marL="2285314" algn="l" defTabSz="457063" rtl="0" eaLnBrk="1" latinLnBrk="0" hangingPunct="1">
        <a:defRPr sz="1799" kern="1200">
          <a:solidFill>
            <a:schemeClr val="tx1"/>
          </a:solidFill>
          <a:latin typeface="+mn-lt"/>
          <a:ea typeface="+mn-ea"/>
          <a:cs typeface="+mn-cs"/>
        </a:defRPr>
      </a:lvl6pPr>
      <a:lvl7pPr marL="2742377" algn="l" defTabSz="457063" rtl="0" eaLnBrk="1" latinLnBrk="0" hangingPunct="1">
        <a:defRPr sz="1799" kern="1200">
          <a:solidFill>
            <a:schemeClr val="tx1"/>
          </a:solidFill>
          <a:latin typeface="+mn-lt"/>
          <a:ea typeface="+mn-ea"/>
          <a:cs typeface="+mn-cs"/>
        </a:defRPr>
      </a:lvl7pPr>
      <a:lvl8pPr marL="3199440" algn="l" defTabSz="457063" rtl="0" eaLnBrk="1" latinLnBrk="0" hangingPunct="1">
        <a:defRPr sz="1799" kern="1200">
          <a:solidFill>
            <a:schemeClr val="tx1"/>
          </a:solidFill>
          <a:latin typeface="+mn-lt"/>
          <a:ea typeface="+mn-ea"/>
          <a:cs typeface="+mn-cs"/>
        </a:defRPr>
      </a:lvl8pPr>
      <a:lvl9pPr marL="3656503" algn="l" defTabSz="457063"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1447799"/>
            <a:ext cx="4931280" cy="2261842"/>
          </a:xfrm>
        </p:spPr>
        <p:txBody>
          <a:bodyPr vert="horz" lIns="91440" tIns="45720" rIns="91440" bIns="45720" rtlCol="0" anchor="b">
            <a:normAutofit/>
          </a:bodyPr>
          <a:lstStyle/>
          <a:p>
            <a:pPr defTabSz="457200">
              <a:lnSpc>
                <a:spcPct val="90000"/>
              </a:lnSpc>
            </a:pPr>
            <a:r>
              <a:rPr lang="en-US" sz="4400" b="1" dirty="0">
                <a:effectLst/>
                <a:latin typeface="Constantia" panose="02030602050306030303" pitchFamily="18" charset="0"/>
              </a:rPr>
              <a:t>Micro Credit Defaulter </a:t>
            </a:r>
            <a:br>
              <a:rPr lang="en-US" sz="4400" b="1" dirty="0">
                <a:effectLst/>
                <a:latin typeface="Constantia" panose="02030602050306030303" pitchFamily="18" charset="0"/>
              </a:rPr>
            </a:br>
            <a:r>
              <a:rPr lang="en-US" sz="4400" b="1" dirty="0">
                <a:effectLst/>
                <a:latin typeface="Constantia" panose="02030602050306030303" pitchFamily="18" charset="0"/>
              </a:rPr>
              <a:t>Project</a:t>
            </a:r>
            <a:endParaRPr lang="en-US" sz="4400" b="1" dirty="0">
              <a:latin typeface="Constantia" panose="02030602050306030303" pitchFamily="18" charset="0"/>
            </a:endParaRPr>
          </a:p>
        </p:txBody>
      </p:sp>
      <p:sp>
        <p:nvSpPr>
          <p:cNvPr id="3" name="Subtitle 2"/>
          <p:cNvSpPr>
            <a:spLocks noGrp="1"/>
          </p:cNvSpPr>
          <p:nvPr>
            <p:ph sz="half" idx="2"/>
          </p:nvPr>
        </p:nvSpPr>
        <p:spPr>
          <a:xfrm>
            <a:off x="116634" y="3072385"/>
            <a:ext cx="4405357" cy="2947415"/>
          </a:xfrm>
        </p:spPr>
        <p:txBody>
          <a:bodyPr vert="horz" lIns="91440" tIns="45720" rIns="91440" bIns="45720" rtlCol="0">
            <a:normAutofit/>
          </a:bodyPr>
          <a:lstStyle/>
          <a:p>
            <a:pPr marL="0" indent="0" defTabSz="457200"/>
            <a:endParaRPr lang="en-US" sz="1400" dirty="0"/>
          </a:p>
          <a:p>
            <a:pPr marL="0" indent="0" defTabSz="457200"/>
            <a:endParaRPr lang="en-US" sz="1400" dirty="0"/>
          </a:p>
          <a:p>
            <a:pPr marL="0" indent="0" defTabSz="457200"/>
            <a:endParaRPr lang="en-US" sz="1400" dirty="0"/>
          </a:p>
          <a:p>
            <a:pPr marL="0" indent="0" defTabSz="457200"/>
            <a:endParaRPr lang="en-US" sz="1400" dirty="0"/>
          </a:p>
          <a:p>
            <a:pPr marL="0" indent="0" defTabSz="457200"/>
            <a:endParaRPr lang="en-US" sz="1400" dirty="0"/>
          </a:p>
          <a:p>
            <a:pPr marL="0" indent="0" defTabSz="457200">
              <a:buNone/>
            </a:pPr>
            <a:r>
              <a:rPr lang="en-US" sz="2800" dirty="0">
                <a:latin typeface="Constantia" panose="02030602050306030303" pitchFamily="18" charset="0"/>
              </a:rPr>
              <a:t>Submitted by:</a:t>
            </a:r>
          </a:p>
          <a:p>
            <a:pPr marL="0" indent="0" defTabSz="457200">
              <a:buNone/>
            </a:pPr>
            <a:r>
              <a:rPr lang="en-US" sz="2800" dirty="0" smtClean="0">
                <a:latin typeface="Constantia" panose="02030602050306030303" pitchFamily="18" charset="0"/>
              </a:rPr>
              <a:t>Amit Pawar</a:t>
            </a:r>
            <a:endParaRPr lang="en-US" sz="2800" dirty="0">
              <a:latin typeface="Constantia" panose="02030602050306030303" pitchFamily="18" charset="0"/>
            </a:endParaRPr>
          </a:p>
        </p:txBody>
      </p:sp>
      <p:sp>
        <p:nvSpPr>
          <p:cNvPr id="4" name="Content Placeholder 3"/>
          <p:cNvSpPr>
            <a:spLocks noGrp="1"/>
          </p:cNvSpPr>
          <p:nvPr>
            <p:ph sz="half" idx="1"/>
          </p:nvPr>
        </p:nvSpPr>
        <p:spPr/>
        <p:txBody>
          <a:bodyPr/>
          <a:lstStyle/>
          <a:p>
            <a:endParaRPr lang="en-US" dirty="0"/>
          </a:p>
        </p:txBody>
      </p:sp>
    </p:spTree>
    <p:extLst>
      <p:ext uri="{BB962C8B-B14F-4D97-AF65-F5344CB8AC3E}">
        <p14:creationId xmlns:p14="http://schemas.microsoft.com/office/powerpoint/2010/main" val="4214489819"/>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FFC70B-B3A2-4106-843E-C95451207CCE}"/>
              </a:ext>
            </a:extLst>
          </p:cNvPr>
          <p:cNvSpPr>
            <a:spLocks noGrp="1"/>
          </p:cNvSpPr>
          <p:nvPr>
            <p:ph type="title"/>
          </p:nvPr>
        </p:nvSpPr>
        <p:spPr/>
        <p:txBody>
          <a:bodyPr/>
          <a:lstStyle/>
          <a:p>
            <a:r>
              <a:rPr lang="en-US" b="1" dirty="0">
                <a:latin typeface="Constantia" panose="02030602050306030303" pitchFamily="18" charset="0"/>
              </a:rPr>
              <a:t>Description of the dataset</a:t>
            </a:r>
            <a:endParaRPr lang="en-US" dirty="0"/>
          </a:p>
        </p:txBody>
      </p:sp>
      <p:sp>
        <p:nvSpPr>
          <p:cNvPr id="5" name="Content Placeholder 2">
            <a:extLst>
              <a:ext uri="{FF2B5EF4-FFF2-40B4-BE49-F238E27FC236}">
                <a16:creationId xmlns:a16="http://schemas.microsoft.com/office/drawing/2014/main" id="{9824565F-A9E1-4B9D-BBD5-2585F393E008}"/>
              </a:ext>
            </a:extLst>
          </p:cNvPr>
          <p:cNvSpPr>
            <a:spLocks noGrp="1"/>
          </p:cNvSpPr>
          <p:nvPr>
            <p:ph idx="1"/>
          </p:nvPr>
        </p:nvSpPr>
        <p:spPr>
          <a:xfrm>
            <a:off x="1103025" y="4648200"/>
            <a:ext cx="8944211" cy="1600200"/>
          </a:xfrm>
        </p:spPr>
        <p:txBody>
          <a:bodyPr/>
          <a:lstStyle/>
          <a:p>
            <a:endParaRPr lang="en-US"/>
          </a:p>
        </p:txBody>
      </p:sp>
      <p:graphicFrame>
        <p:nvGraphicFramePr>
          <p:cNvPr id="4" name="Table 5">
            <a:extLst>
              <a:ext uri="{FF2B5EF4-FFF2-40B4-BE49-F238E27FC236}">
                <a16:creationId xmlns:a16="http://schemas.microsoft.com/office/drawing/2014/main" id="{734C55A4-B0D6-4538-B951-25F6B3D51F9B}"/>
              </a:ext>
            </a:extLst>
          </p:cNvPr>
          <p:cNvGraphicFramePr>
            <a:graphicFrameLocks/>
          </p:cNvGraphicFramePr>
          <p:nvPr>
            <p:extLst>
              <p:ext uri="{D42A27DB-BD31-4B8C-83A1-F6EECF244321}">
                <p14:modId xmlns:p14="http://schemas.microsoft.com/office/powerpoint/2010/main" val="1980736902"/>
              </p:ext>
            </p:extLst>
          </p:nvPr>
        </p:nvGraphicFramePr>
        <p:xfrm>
          <a:off x="836612" y="1524000"/>
          <a:ext cx="8906805" cy="2964180"/>
        </p:xfrm>
        <a:graphic>
          <a:graphicData uri="http://schemas.openxmlformats.org/drawingml/2006/table">
            <a:tbl>
              <a:tblPr firstRow="1" bandRow="1">
                <a:tableStyleId>{5C22544A-7EE6-4342-B048-85BDC9FD1C3A}</a:tableStyleId>
              </a:tblPr>
              <a:tblGrid>
                <a:gridCol w="1067729">
                  <a:extLst>
                    <a:ext uri="{9D8B030D-6E8A-4147-A177-3AD203B41FA5}">
                      <a16:colId xmlns:a16="http://schemas.microsoft.com/office/drawing/2014/main" val="3816555212"/>
                    </a:ext>
                  </a:extLst>
                </a:gridCol>
                <a:gridCol w="1828800">
                  <a:extLst>
                    <a:ext uri="{9D8B030D-6E8A-4147-A177-3AD203B41FA5}">
                      <a16:colId xmlns:a16="http://schemas.microsoft.com/office/drawing/2014/main" val="3337639321"/>
                    </a:ext>
                  </a:extLst>
                </a:gridCol>
                <a:gridCol w="6010276">
                  <a:extLst>
                    <a:ext uri="{9D8B030D-6E8A-4147-A177-3AD203B41FA5}">
                      <a16:colId xmlns:a16="http://schemas.microsoft.com/office/drawing/2014/main" val="2793797848"/>
                    </a:ext>
                  </a:extLst>
                </a:gridCol>
              </a:tblGrid>
              <a:tr h="370840">
                <a:tc>
                  <a:txBody>
                    <a:bodyPr/>
                    <a:lstStyle/>
                    <a:p>
                      <a:r>
                        <a:rPr lang="en-US" b="0" dirty="0">
                          <a:solidFill>
                            <a:schemeClr val="bg1"/>
                          </a:solidFill>
                          <a:latin typeface="Constantia" panose="02030602050306030303" pitchFamily="18" charset="0"/>
                        </a:rPr>
                        <a:t>Index</a:t>
                      </a:r>
                    </a:p>
                  </a:txBody>
                  <a:tcPr/>
                </a:tc>
                <a:tc>
                  <a:txBody>
                    <a:bodyPr/>
                    <a:lstStyle/>
                    <a:p>
                      <a:pPr algn="ctr" fontAlgn="b"/>
                      <a:r>
                        <a:rPr lang="en-US" sz="1800" b="0" i="0" u="none" strike="noStrike" dirty="0">
                          <a:solidFill>
                            <a:srgbClr val="000000"/>
                          </a:solidFill>
                          <a:effectLst/>
                          <a:latin typeface="Constantia" panose="02030602050306030303" pitchFamily="18" charset="0"/>
                        </a:rPr>
                        <a:t>Variable</a:t>
                      </a:r>
                    </a:p>
                  </a:txBody>
                  <a:tcPr marL="6350" marR="6350" marT="6350" marB="0" anchor="b"/>
                </a:tc>
                <a:tc>
                  <a:txBody>
                    <a:bodyPr/>
                    <a:lstStyle/>
                    <a:p>
                      <a:pPr algn="ctr" fontAlgn="b"/>
                      <a:r>
                        <a:rPr lang="en-US" sz="1800" b="0" i="0" u="none" strike="noStrike" dirty="0">
                          <a:solidFill>
                            <a:srgbClr val="000000"/>
                          </a:solidFill>
                          <a:effectLst/>
                          <a:latin typeface="Constantia" panose="02030602050306030303" pitchFamily="18" charset="0"/>
                        </a:rPr>
                        <a:t>Definition</a:t>
                      </a:r>
                    </a:p>
                  </a:txBody>
                  <a:tcPr marL="6350" marR="6350" marT="6350" marB="0" anchor="b"/>
                </a:tc>
                <a:extLst>
                  <a:ext uri="{0D108BD9-81ED-4DB2-BD59-A6C34878D82A}">
                    <a16:rowId xmlns:a16="http://schemas.microsoft.com/office/drawing/2014/main" val="2397036575"/>
                  </a:ext>
                </a:extLst>
              </a:tr>
              <a:tr h="370840">
                <a:tc>
                  <a:txBody>
                    <a:bodyPr/>
                    <a:lstStyle/>
                    <a:p>
                      <a:pPr algn="ctr"/>
                      <a:r>
                        <a:rPr lang="en-US" dirty="0">
                          <a:latin typeface="Constantia" panose="02030602050306030303" pitchFamily="18" charset="0"/>
                        </a:rPr>
                        <a:t>31</a:t>
                      </a:r>
                    </a:p>
                  </a:txBody>
                  <a:tcPr/>
                </a:tc>
                <a:tc>
                  <a:txBody>
                    <a:bodyPr/>
                    <a:lstStyle/>
                    <a:p>
                      <a:pPr algn="l" fontAlgn="b"/>
                      <a:r>
                        <a:rPr lang="en-US" sz="1800" b="0" i="0" u="none" strike="noStrike">
                          <a:solidFill>
                            <a:srgbClr val="000000"/>
                          </a:solidFill>
                          <a:effectLst/>
                          <a:latin typeface="Constantia" panose="02030602050306030303" pitchFamily="18" charset="0"/>
                        </a:rPr>
                        <a:t>maxamnt_loans90</a:t>
                      </a:r>
                    </a:p>
                  </a:txBody>
                  <a:tcPr marL="6350" marR="6350" marT="6350" marB="0" anchor="b"/>
                </a:tc>
                <a:tc>
                  <a:txBody>
                    <a:bodyPr/>
                    <a:lstStyle/>
                    <a:p>
                      <a:pPr algn="l" fontAlgn="b"/>
                      <a:r>
                        <a:rPr lang="en-US" sz="1800" b="0" i="0" u="none" strike="noStrike">
                          <a:solidFill>
                            <a:srgbClr val="000000"/>
                          </a:solidFill>
                          <a:effectLst/>
                          <a:latin typeface="Constantia" panose="02030602050306030303" pitchFamily="18" charset="0"/>
                        </a:rPr>
                        <a:t>maximum amount of loan taken by the user in last 90 days</a:t>
                      </a:r>
                    </a:p>
                  </a:txBody>
                  <a:tcPr marL="6350" marR="6350" marT="6350" marB="0" anchor="b"/>
                </a:tc>
                <a:extLst>
                  <a:ext uri="{0D108BD9-81ED-4DB2-BD59-A6C34878D82A}">
                    <a16:rowId xmlns:a16="http://schemas.microsoft.com/office/drawing/2014/main" val="2258392406"/>
                  </a:ext>
                </a:extLst>
              </a:tr>
              <a:tr h="370840">
                <a:tc>
                  <a:txBody>
                    <a:bodyPr/>
                    <a:lstStyle/>
                    <a:p>
                      <a:pPr algn="ctr"/>
                      <a:r>
                        <a:rPr lang="en-US" dirty="0">
                          <a:latin typeface="Constantia" panose="02030602050306030303" pitchFamily="18" charset="0"/>
                        </a:rPr>
                        <a:t>32</a:t>
                      </a:r>
                    </a:p>
                  </a:txBody>
                  <a:tcPr/>
                </a:tc>
                <a:tc>
                  <a:txBody>
                    <a:bodyPr/>
                    <a:lstStyle/>
                    <a:p>
                      <a:pPr algn="l" fontAlgn="b"/>
                      <a:r>
                        <a:rPr lang="en-US" sz="1800" b="0" i="0" u="none" strike="noStrike">
                          <a:solidFill>
                            <a:srgbClr val="000000"/>
                          </a:solidFill>
                          <a:effectLst/>
                          <a:latin typeface="Constantia" panose="02030602050306030303" pitchFamily="18" charset="0"/>
                        </a:rPr>
                        <a:t>medianamnt_loans90</a:t>
                      </a:r>
                    </a:p>
                  </a:txBody>
                  <a:tcPr marL="6350" marR="6350" marT="6350" marB="0" anchor="b"/>
                </a:tc>
                <a:tc>
                  <a:txBody>
                    <a:bodyPr/>
                    <a:lstStyle/>
                    <a:p>
                      <a:pPr algn="l" fontAlgn="b"/>
                      <a:r>
                        <a:rPr lang="en-US" sz="1800" b="0" i="0" u="none" strike="noStrike">
                          <a:solidFill>
                            <a:srgbClr val="000000"/>
                          </a:solidFill>
                          <a:effectLst/>
                          <a:latin typeface="Constantia" panose="02030602050306030303" pitchFamily="18" charset="0"/>
                        </a:rPr>
                        <a:t>Median of amounts of loan taken by the user in last 90 days</a:t>
                      </a:r>
                    </a:p>
                  </a:txBody>
                  <a:tcPr marL="6350" marR="6350" marT="6350" marB="0" anchor="b"/>
                </a:tc>
                <a:extLst>
                  <a:ext uri="{0D108BD9-81ED-4DB2-BD59-A6C34878D82A}">
                    <a16:rowId xmlns:a16="http://schemas.microsoft.com/office/drawing/2014/main" val="4054703931"/>
                  </a:ext>
                </a:extLst>
              </a:tr>
              <a:tr h="370840">
                <a:tc>
                  <a:txBody>
                    <a:bodyPr/>
                    <a:lstStyle/>
                    <a:p>
                      <a:pPr algn="ctr"/>
                      <a:r>
                        <a:rPr lang="en-US" dirty="0">
                          <a:latin typeface="Constantia" panose="02030602050306030303" pitchFamily="18" charset="0"/>
                        </a:rPr>
                        <a:t>33</a:t>
                      </a:r>
                    </a:p>
                  </a:txBody>
                  <a:tcPr/>
                </a:tc>
                <a:tc>
                  <a:txBody>
                    <a:bodyPr/>
                    <a:lstStyle/>
                    <a:p>
                      <a:pPr algn="l" fontAlgn="b"/>
                      <a:r>
                        <a:rPr lang="en-US" sz="1800" b="0" i="0" u="none" strike="noStrike" dirty="0">
                          <a:solidFill>
                            <a:srgbClr val="000000"/>
                          </a:solidFill>
                          <a:effectLst/>
                          <a:latin typeface="Constantia" panose="02030602050306030303" pitchFamily="18" charset="0"/>
                        </a:rPr>
                        <a:t>payback30</a:t>
                      </a:r>
                    </a:p>
                  </a:txBody>
                  <a:tcPr marL="6350" marR="6350" marT="6350" marB="0" anchor="b"/>
                </a:tc>
                <a:tc>
                  <a:txBody>
                    <a:bodyPr/>
                    <a:lstStyle/>
                    <a:p>
                      <a:pPr algn="l" fontAlgn="b"/>
                      <a:r>
                        <a:rPr lang="en-US" sz="1800" b="0" i="0" u="none" strike="noStrike">
                          <a:solidFill>
                            <a:srgbClr val="000000"/>
                          </a:solidFill>
                          <a:effectLst/>
                          <a:latin typeface="Constantia" panose="02030602050306030303" pitchFamily="18" charset="0"/>
                        </a:rPr>
                        <a:t>Average payback time in days over last 30 days</a:t>
                      </a:r>
                    </a:p>
                  </a:txBody>
                  <a:tcPr marL="6350" marR="6350" marT="6350" marB="0" anchor="b"/>
                </a:tc>
                <a:extLst>
                  <a:ext uri="{0D108BD9-81ED-4DB2-BD59-A6C34878D82A}">
                    <a16:rowId xmlns:a16="http://schemas.microsoft.com/office/drawing/2014/main" val="2634923478"/>
                  </a:ext>
                </a:extLst>
              </a:tr>
              <a:tr h="370840">
                <a:tc>
                  <a:txBody>
                    <a:bodyPr/>
                    <a:lstStyle/>
                    <a:p>
                      <a:pPr algn="ctr"/>
                      <a:r>
                        <a:rPr lang="en-US" dirty="0">
                          <a:latin typeface="Constantia" panose="02030602050306030303" pitchFamily="18" charset="0"/>
                        </a:rPr>
                        <a:t>34</a:t>
                      </a:r>
                    </a:p>
                  </a:txBody>
                  <a:tcPr/>
                </a:tc>
                <a:tc>
                  <a:txBody>
                    <a:bodyPr/>
                    <a:lstStyle/>
                    <a:p>
                      <a:pPr algn="l" fontAlgn="b"/>
                      <a:r>
                        <a:rPr lang="en-US" sz="1800" b="0" i="0" u="none" strike="noStrike">
                          <a:solidFill>
                            <a:srgbClr val="000000"/>
                          </a:solidFill>
                          <a:effectLst/>
                          <a:latin typeface="Constantia" panose="02030602050306030303" pitchFamily="18" charset="0"/>
                        </a:rPr>
                        <a:t>payback90</a:t>
                      </a:r>
                    </a:p>
                  </a:txBody>
                  <a:tcPr marL="6350" marR="6350" marT="6350" marB="0" anchor="b"/>
                </a:tc>
                <a:tc>
                  <a:txBody>
                    <a:bodyPr/>
                    <a:lstStyle/>
                    <a:p>
                      <a:pPr algn="l" fontAlgn="b"/>
                      <a:r>
                        <a:rPr lang="en-US" sz="1800" b="0" i="0" u="none" strike="noStrike">
                          <a:solidFill>
                            <a:srgbClr val="000000"/>
                          </a:solidFill>
                          <a:effectLst/>
                          <a:latin typeface="Constantia" panose="02030602050306030303" pitchFamily="18" charset="0"/>
                        </a:rPr>
                        <a:t>Average payback time in days over last 90 days</a:t>
                      </a:r>
                    </a:p>
                  </a:txBody>
                  <a:tcPr marL="6350" marR="6350" marT="6350" marB="0" anchor="b"/>
                </a:tc>
                <a:extLst>
                  <a:ext uri="{0D108BD9-81ED-4DB2-BD59-A6C34878D82A}">
                    <a16:rowId xmlns:a16="http://schemas.microsoft.com/office/drawing/2014/main" val="1438760714"/>
                  </a:ext>
                </a:extLst>
              </a:tr>
              <a:tr h="370840">
                <a:tc>
                  <a:txBody>
                    <a:bodyPr/>
                    <a:lstStyle/>
                    <a:p>
                      <a:pPr algn="ctr"/>
                      <a:r>
                        <a:rPr lang="en-US" dirty="0">
                          <a:latin typeface="Constantia" panose="02030602050306030303" pitchFamily="18" charset="0"/>
                        </a:rPr>
                        <a:t>35</a:t>
                      </a:r>
                    </a:p>
                  </a:txBody>
                  <a:tcPr/>
                </a:tc>
                <a:tc>
                  <a:txBody>
                    <a:bodyPr/>
                    <a:lstStyle/>
                    <a:p>
                      <a:pPr algn="l" fontAlgn="b"/>
                      <a:r>
                        <a:rPr lang="en-US" sz="1800" b="0" i="0" u="none" strike="noStrike">
                          <a:solidFill>
                            <a:srgbClr val="000000"/>
                          </a:solidFill>
                          <a:effectLst/>
                          <a:latin typeface="Constantia" panose="02030602050306030303" pitchFamily="18" charset="0"/>
                        </a:rPr>
                        <a:t>pcircle</a:t>
                      </a:r>
                    </a:p>
                  </a:txBody>
                  <a:tcPr marL="6350" marR="6350" marT="6350" marB="0" anchor="b"/>
                </a:tc>
                <a:tc>
                  <a:txBody>
                    <a:bodyPr/>
                    <a:lstStyle/>
                    <a:p>
                      <a:pPr algn="l" fontAlgn="b"/>
                      <a:r>
                        <a:rPr lang="en-US" sz="1800" b="0" i="0" u="none" strike="noStrike">
                          <a:solidFill>
                            <a:srgbClr val="000000"/>
                          </a:solidFill>
                          <a:effectLst/>
                          <a:latin typeface="Constantia" panose="02030602050306030303" pitchFamily="18" charset="0"/>
                        </a:rPr>
                        <a:t>telecom circle</a:t>
                      </a:r>
                    </a:p>
                  </a:txBody>
                  <a:tcPr marL="6350" marR="6350" marT="6350" marB="0" anchor="b"/>
                </a:tc>
                <a:extLst>
                  <a:ext uri="{0D108BD9-81ED-4DB2-BD59-A6C34878D82A}">
                    <a16:rowId xmlns:a16="http://schemas.microsoft.com/office/drawing/2014/main" val="64447616"/>
                  </a:ext>
                </a:extLst>
              </a:tr>
              <a:tr h="370840">
                <a:tc>
                  <a:txBody>
                    <a:bodyPr/>
                    <a:lstStyle/>
                    <a:p>
                      <a:pPr algn="ctr"/>
                      <a:r>
                        <a:rPr lang="en-US" dirty="0">
                          <a:latin typeface="Constantia" panose="02030602050306030303" pitchFamily="18" charset="0"/>
                        </a:rPr>
                        <a:t>36</a:t>
                      </a:r>
                    </a:p>
                  </a:txBody>
                  <a:tcPr/>
                </a:tc>
                <a:tc>
                  <a:txBody>
                    <a:bodyPr/>
                    <a:lstStyle/>
                    <a:p>
                      <a:pPr algn="l" fontAlgn="b"/>
                      <a:r>
                        <a:rPr lang="en-US" sz="1800" b="0" i="0" u="none" strike="noStrike" dirty="0" err="1">
                          <a:solidFill>
                            <a:srgbClr val="000000"/>
                          </a:solidFill>
                          <a:effectLst/>
                          <a:latin typeface="Constantia" panose="02030602050306030303" pitchFamily="18" charset="0"/>
                        </a:rPr>
                        <a:t>pdate</a:t>
                      </a:r>
                      <a:endParaRPr lang="en-US" sz="1800" b="0" i="0" u="none" strike="noStrike" dirty="0">
                        <a:solidFill>
                          <a:srgbClr val="000000"/>
                        </a:solidFill>
                        <a:effectLst/>
                        <a:latin typeface="Constantia" panose="02030602050306030303" pitchFamily="18" charset="0"/>
                      </a:endParaRPr>
                    </a:p>
                  </a:txBody>
                  <a:tcPr marL="6350" marR="6350" marT="6350" marB="0" anchor="b"/>
                </a:tc>
                <a:tc>
                  <a:txBody>
                    <a:bodyPr/>
                    <a:lstStyle/>
                    <a:p>
                      <a:pPr algn="l" fontAlgn="b"/>
                      <a:r>
                        <a:rPr lang="en-US" sz="1800" b="0" i="0" u="none" strike="noStrike" dirty="0">
                          <a:solidFill>
                            <a:srgbClr val="000000"/>
                          </a:solidFill>
                          <a:effectLst/>
                          <a:latin typeface="Constantia" panose="02030602050306030303" pitchFamily="18" charset="0"/>
                        </a:rPr>
                        <a:t>date</a:t>
                      </a:r>
                    </a:p>
                  </a:txBody>
                  <a:tcPr marL="6350" marR="6350" marT="6350" marB="0" anchor="b"/>
                </a:tc>
                <a:extLst>
                  <a:ext uri="{0D108BD9-81ED-4DB2-BD59-A6C34878D82A}">
                    <a16:rowId xmlns:a16="http://schemas.microsoft.com/office/drawing/2014/main" val="592713193"/>
                  </a:ext>
                </a:extLst>
              </a:tr>
            </a:tbl>
          </a:graphicData>
        </a:graphic>
      </p:graphicFrame>
    </p:spTree>
    <p:extLst>
      <p:ext uri="{BB962C8B-B14F-4D97-AF65-F5344CB8AC3E}">
        <p14:creationId xmlns:p14="http://schemas.microsoft.com/office/powerpoint/2010/main" val="25543450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2CD6C8-DE17-4327-917B-576B3CCBE85B}"/>
              </a:ext>
            </a:extLst>
          </p:cNvPr>
          <p:cNvSpPr>
            <a:spLocks noGrp="1"/>
          </p:cNvSpPr>
          <p:nvPr>
            <p:ph type="title"/>
          </p:nvPr>
        </p:nvSpPr>
        <p:spPr/>
        <p:txBody>
          <a:bodyPr/>
          <a:lstStyle/>
          <a:p>
            <a:r>
              <a:rPr lang="en-US" b="1" dirty="0">
                <a:latin typeface="Constantia" panose="02030602050306030303" pitchFamily="18" charset="0"/>
              </a:rPr>
              <a:t>Observations</a:t>
            </a:r>
            <a:r>
              <a:rPr lang="en-US" dirty="0">
                <a:latin typeface="Constantia" panose="02030602050306030303" pitchFamily="18" charset="0"/>
              </a:rPr>
              <a:t>:</a:t>
            </a:r>
          </a:p>
        </p:txBody>
      </p:sp>
      <p:sp>
        <p:nvSpPr>
          <p:cNvPr id="3" name="Content Placeholder 2">
            <a:extLst>
              <a:ext uri="{FF2B5EF4-FFF2-40B4-BE49-F238E27FC236}">
                <a16:creationId xmlns:a16="http://schemas.microsoft.com/office/drawing/2014/main" id="{B4629148-4FD9-46DD-BA66-D8C1147D7CFD}"/>
              </a:ext>
            </a:extLst>
          </p:cNvPr>
          <p:cNvSpPr>
            <a:spLocks noGrp="1"/>
          </p:cNvSpPr>
          <p:nvPr>
            <p:ph idx="1"/>
          </p:nvPr>
        </p:nvSpPr>
        <p:spPr/>
        <p:txBody>
          <a:bodyPr>
            <a:normAutofit fontScale="85000" lnSpcReduction="10000"/>
          </a:bodyPr>
          <a:lstStyle/>
          <a:p>
            <a:r>
              <a:rPr lang="en-US" dirty="0"/>
              <a:t> Basically there are 2 type of observations made i.e., customer behavior for 30 days and 90 days.</a:t>
            </a:r>
          </a:p>
          <a:p>
            <a:r>
              <a:rPr lang="en-US" dirty="0"/>
              <a:t>Two types of account held by customer main account, data account.</a:t>
            </a:r>
          </a:p>
          <a:p>
            <a:r>
              <a:rPr lang="en-US" dirty="0"/>
              <a:t>Target feature 'Label' has unbalanced data, we need to treat the target variable using sampling technique.</a:t>
            </a:r>
          </a:p>
          <a:p>
            <a:r>
              <a:rPr lang="en-US" dirty="0"/>
              <a:t>‘Unnamed: 0' attribute has all unique values as same as index columns which has no importance for analysis.</a:t>
            </a:r>
          </a:p>
          <a:p>
            <a:r>
              <a:rPr lang="en-US" dirty="0"/>
              <a:t>Approximately 90% of data in '</a:t>
            </a:r>
            <a:r>
              <a:rPr lang="en-US" dirty="0" err="1"/>
              <a:t>msisdn</a:t>
            </a:r>
            <a:r>
              <a:rPr lang="en-US" dirty="0"/>
              <a:t>' has unique values, </a:t>
            </a:r>
            <a:r>
              <a:rPr lang="en-US" dirty="0" err="1"/>
              <a:t>i.e</a:t>
            </a:r>
            <a:r>
              <a:rPr lang="en-US" dirty="0"/>
              <a:t>, ID.</a:t>
            </a:r>
          </a:p>
          <a:p>
            <a:r>
              <a:rPr lang="en-US" dirty="0"/>
              <a:t>'payback30','payback90' has nearly 50% of the values having 0.</a:t>
            </a:r>
          </a:p>
          <a:p>
            <a:r>
              <a:rPr lang="en-US" dirty="0"/>
              <a:t>More than 90% of '</a:t>
            </a:r>
            <a:r>
              <a:rPr lang="en-US" dirty="0" err="1"/>
              <a:t>last_rech_date_da</a:t>
            </a:r>
            <a:r>
              <a:rPr lang="en-US" dirty="0"/>
              <a:t>', 'cnt_da_rech90 ','fr_da_rech90','medianamnt_loans30','medianamnt_loans90' has of values which is 0.</a:t>
            </a:r>
          </a:p>
          <a:p>
            <a:r>
              <a:rPr lang="en-US" dirty="0"/>
              <a:t>'</a:t>
            </a:r>
            <a:r>
              <a:rPr lang="en-US" dirty="0" err="1"/>
              <a:t>pcircle</a:t>
            </a:r>
            <a:r>
              <a:rPr lang="en-US" dirty="0"/>
              <a:t>' has only 1 unique value through out column and '</a:t>
            </a:r>
            <a:r>
              <a:rPr lang="en-US" dirty="0" err="1"/>
              <a:t>pdate</a:t>
            </a:r>
            <a:r>
              <a:rPr lang="en-US" dirty="0"/>
              <a:t>' is a categorical column we can drop this column.</a:t>
            </a:r>
          </a:p>
        </p:txBody>
      </p:sp>
    </p:spTree>
    <p:extLst>
      <p:ext uri="{BB962C8B-B14F-4D97-AF65-F5344CB8AC3E}">
        <p14:creationId xmlns:p14="http://schemas.microsoft.com/office/powerpoint/2010/main" val="4797521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5974D-08B3-4651-8101-C315EC66149D}"/>
              </a:ext>
            </a:extLst>
          </p:cNvPr>
          <p:cNvSpPr>
            <a:spLocks noGrp="1"/>
          </p:cNvSpPr>
          <p:nvPr>
            <p:ph type="title"/>
          </p:nvPr>
        </p:nvSpPr>
        <p:spPr/>
        <p:txBody>
          <a:bodyPr/>
          <a:lstStyle/>
          <a:p>
            <a:r>
              <a:rPr lang="en-US" b="1" dirty="0">
                <a:latin typeface="Constantia" panose="02030602050306030303" pitchFamily="18" charset="0"/>
              </a:rPr>
              <a:t>Data Pre-processing and </a:t>
            </a:r>
            <a:br>
              <a:rPr lang="en-US" b="1" dirty="0">
                <a:latin typeface="Constantia" panose="02030602050306030303" pitchFamily="18" charset="0"/>
              </a:rPr>
            </a:br>
            <a:r>
              <a:rPr lang="en-US" b="1" dirty="0">
                <a:latin typeface="Constantia" panose="02030602050306030303" pitchFamily="18" charset="0"/>
              </a:rPr>
              <a:t>Exploratory data analysis</a:t>
            </a:r>
          </a:p>
        </p:txBody>
      </p:sp>
      <p:sp>
        <p:nvSpPr>
          <p:cNvPr id="3" name="Content Placeholder 2">
            <a:extLst>
              <a:ext uri="{FF2B5EF4-FFF2-40B4-BE49-F238E27FC236}">
                <a16:creationId xmlns:a16="http://schemas.microsoft.com/office/drawing/2014/main" id="{632BB82D-C55F-4A5E-9C8B-7723DE0D921F}"/>
              </a:ext>
            </a:extLst>
          </p:cNvPr>
          <p:cNvSpPr>
            <a:spLocks noGrp="1"/>
          </p:cNvSpPr>
          <p:nvPr>
            <p:ph idx="1"/>
          </p:nvPr>
        </p:nvSpPr>
        <p:spPr>
          <a:xfrm>
            <a:off x="455613" y="2052919"/>
            <a:ext cx="9591624" cy="4195481"/>
          </a:xfrm>
        </p:spPr>
        <p:txBody>
          <a:bodyPr>
            <a:normAutofit fontScale="92500" lnSpcReduction="20000"/>
          </a:bodyPr>
          <a:lstStyle/>
          <a:p>
            <a:r>
              <a:rPr lang="en-US" dirty="0">
                <a:latin typeface="Constantia" panose="02030602050306030303" pitchFamily="18" charset="0"/>
              </a:rPr>
              <a:t>There are outliers present in the dataset. We can use the IQR method of identifying outliers to set up a “fence” outside of Q1 and Q3. Any values that fall outside of this fence are considered outliers. ... Any observations that are more than 1.5 IQR below Q1 or more than 1.5 IQR above Q3 are considered outliers.</a:t>
            </a:r>
          </a:p>
          <a:p>
            <a:pPr marL="0" indent="0">
              <a:buNone/>
            </a:pPr>
            <a:r>
              <a:rPr lang="en-US" dirty="0">
                <a:latin typeface="Constantia" panose="02030602050306030303" pitchFamily="18" charset="0"/>
              </a:rPr>
              <a:t>      IQR = Q3-Q1</a:t>
            </a:r>
          </a:p>
          <a:p>
            <a:pPr marL="0" indent="0">
              <a:buNone/>
            </a:pPr>
            <a:r>
              <a:rPr lang="en-US" dirty="0">
                <a:latin typeface="Constantia" panose="02030602050306030303" pitchFamily="18" charset="0"/>
              </a:rPr>
              <a:t>      high = Q3+(1.5*IQR)</a:t>
            </a:r>
          </a:p>
          <a:p>
            <a:pPr marL="0" indent="0">
              <a:buNone/>
            </a:pPr>
            <a:r>
              <a:rPr lang="en-US" dirty="0">
                <a:latin typeface="Constantia" panose="02030602050306030303" pitchFamily="18" charset="0"/>
              </a:rPr>
              <a:t>      low = Q1-(1.5*IQR)</a:t>
            </a:r>
          </a:p>
          <a:p>
            <a:r>
              <a:rPr lang="en-US" dirty="0">
                <a:latin typeface="Constantia" panose="02030602050306030303" pitchFamily="18" charset="0"/>
              </a:rPr>
              <a:t>Following attributes in the list are having extreme outliers, let us treat them with below technique.  We will replace the higher outlier values with upper boundary, and lower outlier values with lower boundary. </a:t>
            </a:r>
          </a:p>
          <a:p>
            <a:r>
              <a:rPr lang="en-US" dirty="0">
                <a:latin typeface="Constantia" panose="02030602050306030303" pitchFamily="18" charset="0"/>
              </a:rPr>
              <a:t>We can see that there is reduction in outliers. We can see some of features like 'fr_da_rech30','fr_da_rech90', '</a:t>
            </a:r>
            <a:r>
              <a:rPr lang="en-US" dirty="0" err="1">
                <a:latin typeface="Constantia" panose="02030602050306030303" pitchFamily="18" charset="0"/>
              </a:rPr>
              <a:t>last_rech_date_da</a:t>
            </a:r>
            <a:r>
              <a:rPr lang="en-US" dirty="0">
                <a:latin typeface="Constantia" panose="02030602050306030303" pitchFamily="18" charset="0"/>
              </a:rPr>
              <a:t>', 'medianmarechprebal30’ have nearly zero correlation with target variable. 'cnt_da_rech30','cnt_loans90','fr_da_rech90','medianmarechprebal90' also have very high skewness in the data. </a:t>
            </a:r>
          </a:p>
          <a:p>
            <a:endParaRPr lang="en-US" dirty="0"/>
          </a:p>
        </p:txBody>
      </p:sp>
    </p:spTree>
    <p:extLst>
      <p:ext uri="{BB962C8B-B14F-4D97-AF65-F5344CB8AC3E}">
        <p14:creationId xmlns:p14="http://schemas.microsoft.com/office/powerpoint/2010/main" val="376299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FEA06-4775-46EC-A6E1-19DA1249A4D9}"/>
              </a:ext>
            </a:extLst>
          </p:cNvPr>
          <p:cNvSpPr>
            <a:spLocks noGrp="1"/>
          </p:cNvSpPr>
          <p:nvPr>
            <p:ph type="title"/>
          </p:nvPr>
        </p:nvSpPr>
        <p:spPr>
          <a:xfrm>
            <a:off x="645943" y="452718"/>
            <a:ext cx="9402274" cy="1223682"/>
          </a:xfrm>
        </p:spPr>
        <p:txBody>
          <a:bodyPr>
            <a:normAutofit fontScale="90000"/>
          </a:bodyPr>
          <a:lstStyle/>
          <a:p>
            <a:r>
              <a:rPr lang="en-US" sz="3600" b="1" dirty="0">
                <a:latin typeface="Constantia" panose="02030602050306030303" pitchFamily="18" charset="0"/>
              </a:rPr>
              <a:t>Heatmap:</a:t>
            </a:r>
            <a:br>
              <a:rPr lang="en-US" sz="3600" b="1" dirty="0">
                <a:latin typeface="Constantia" panose="02030602050306030303" pitchFamily="18" charset="0"/>
              </a:rPr>
            </a:br>
            <a:r>
              <a:rPr lang="en-US" sz="1800" dirty="0">
                <a:latin typeface="Constantia" panose="02030602050306030303" pitchFamily="18" charset="0"/>
              </a:rPr>
              <a:t>Heat map showing the correlation between the attributes. From the heatmap we observe that, 'amnt_loans30'&amp;'cnt_loans90', 'daily_decr30 &amp; daily_decr90' have strong correlation. We can remove one of the attributes to reduce multicollinearity. </a:t>
            </a:r>
          </a:p>
        </p:txBody>
      </p:sp>
      <p:pic>
        <p:nvPicPr>
          <p:cNvPr id="4" name="Content Placeholder 3">
            <a:extLst>
              <a:ext uri="{FF2B5EF4-FFF2-40B4-BE49-F238E27FC236}">
                <a16:creationId xmlns:a16="http://schemas.microsoft.com/office/drawing/2014/main" id="{6AE3EE17-4FC9-4EA0-9717-F92D71A8306E}"/>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751012" y="1900518"/>
            <a:ext cx="7391400" cy="4805082"/>
          </a:xfrm>
          <a:prstGeom prst="rect">
            <a:avLst/>
          </a:prstGeom>
          <a:noFill/>
          <a:ln>
            <a:noFill/>
          </a:ln>
        </p:spPr>
      </p:pic>
    </p:spTree>
    <p:extLst>
      <p:ext uri="{BB962C8B-B14F-4D97-AF65-F5344CB8AC3E}">
        <p14:creationId xmlns:p14="http://schemas.microsoft.com/office/powerpoint/2010/main" val="25316443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321B2C-F296-43ED-B6F6-D5EDC509169A}"/>
              </a:ext>
            </a:extLst>
          </p:cNvPr>
          <p:cNvSpPr>
            <a:spLocks noGrp="1"/>
          </p:cNvSpPr>
          <p:nvPr>
            <p:ph type="title"/>
          </p:nvPr>
        </p:nvSpPr>
        <p:spPr/>
        <p:txBody>
          <a:bodyPr/>
          <a:lstStyle/>
          <a:p>
            <a:r>
              <a:rPr lang="en-US" b="1" dirty="0">
                <a:latin typeface="Constantia" panose="02030602050306030303" pitchFamily="18" charset="0"/>
              </a:rPr>
              <a:t>Correlation with target variable</a:t>
            </a:r>
          </a:p>
        </p:txBody>
      </p:sp>
      <p:pic>
        <p:nvPicPr>
          <p:cNvPr id="4" name="Content Placeholder 3" descr="Chart&#10;&#10;Description automatically generated">
            <a:extLst>
              <a:ext uri="{FF2B5EF4-FFF2-40B4-BE49-F238E27FC236}">
                <a16:creationId xmlns:a16="http://schemas.microsoft.com/office/drawing/2014/main" id="{D94C818B-AC23-407F-8474-F23D0EC59B8C}"/>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70012" y="2356552"/>
            <a:ext cx="8382000" cy="3587934"/>
          </a:xfrm>
          <a:prstGeom prst="rect">
            <a:avLst/>
          </a:prstGeom>
          <a:noFill/>
          <a:ln>
            <a:noFill/>
          </a:ln>
        </p:spPr>
      </p:pic>
    </p:spTree>
    <p:extLst>
      <p:ext uri="{BB962C8B-B14F-4D97-AF65-F5344CB8AC3E}">
        <p14:creationId xmlns:p14="http://schemas.microsoft.com/office/powerpoint/2010/main" val="30140191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1938A-D43A-4AC2-8048-372CA0007BDF}"/>
              </a:ext>
            </a:extLst>
          </p:cNvPr>
          <p:cNvSpPr>
            <a:spLocks noGrp="1"/>
          </p:cNvSpPr>
          <p:nvPr>
            <p:ph type="title"/>
          </p:nvPr>
        </p:nvSpPr>
        <p:spPr>
          <a:xfrm>
            <a:off x="645943" y="452718"/>
            <a:ext cx="9402274" cy="2061882"/>
          </a:xfrm>
        </p:spPr>
        <p:txBody>
          <a:bodyPr>
            <a:normAutofit fontScale="90000"/>
          </a:bodyPr>
          <a:lstStyle/>
          <a:p>
            <a:r>
              <a:rPr lang="en-US" b="1" dirty="0">
                <a:latin typeface="Constantia" panose="02030602050306030303" pitchFamily="18" charset="0"/>
              </a:rPr>
              <a:t>Resampling target data</a:t>
            </a:r>
            <a:br>
              <a:rPr lang="en-US" b="1" dirty="0">
                <a:latin typeface="Constantia" panose="02030602050306030303" pitchFamily="18" charset="0"/>
              </a:rPr>
            </a:br>
            <a:r>
              <a:rPr lang="en-US" sz="1800" dirty="0">
                <a:latin typeface="Constantia" panose="02030602050306030303" pitchFamily="18" charset="0"/>
              </a:rPr>
              <a:t>In the graph below, </a:t>
            </a:r>
            <a:br>
              <a:rPr lang="en-US" sz="1800" dirty="0">
                <a:latin typeface="Constantia" panose="02030602050306030303" pitchFamily="18" charset="0"/>
              </a:rPr>
            </a:br>
            <a:r>
              <a:rPr lang="en-US" sz="1800" dirty="0">
                <a:effectLst/>
                <a:latin typeface="Times New Roman" panose="02020603050405020304" pitchFamily="18" charset="0"/>
                <a:ea typeface="Calibri" panose="020F0502020204030204" pitchFamily="34" charset="0"/>
              </a:rPr>
              <a:t>0- shows loan defaulters customers.</a:t>
            </a:r>
            <a:br>
              <a:rPr lang="en-US" sz="1800" dirty="0">
                <a:effectLst/>
                <a:latin typeface="Times New Roman" panose="02020603050405020304" pitchFamily="18" charset="0"/>
                <a:ea typeface="Calibri" panose="020F0502020204030204" pitchFamily="34" charset="0"/>
              </a:rPr>
            </a:br>
            <a:r>
              <a:rPr lang="en-US" sz="1800" dirty="0">
                <a:effectLst/>
                <a:latin typeface="Times New Roman" panose="02020603050405020304" pitchFamily="18" charset="0"/>
                <a:ea typeface="Calibri" panose="020F0502020204030204" pitchFamily="34" charset="0"/>
              </a:rPr>
              <a:t>1- shows percentage of loan non-defaulters' customers</a:t>
            </a:r>
            <a:r>
              <a:rPr lang="en-US" b="1" dirty="0">
                <a:latin typeface="Constantia" panose="02030602050306030303" pitchFamily="18" charset="0"/>
              </a:rPr>
              <a:t/>
            </a:r>
            <a:br>
              <a:rPr lang="en-US" b="1" dirty="0">
                <a:latin typeface="Constantia" panose="02030602050306030303" pitchFamily="18" charset="0"/>
              </a:rPr>
            </a:br>
            <a:r>
              <a:rPr lang="en-US" sz="1800" dirty="0">
                <a:latin typeface="Constantia" panose="02030602050306030303" pitchFamily="18" charset="0"/>
              </a:rPr>
              <a:t>We have used </a:t>
            </a:r>
            <a:r>
              <a:rPr lang="en-IN" sz="1800" dirty="0">
                <a:effectLst/>
                <a:latin typeface="Times New Roman" panose="02020603050405020304" pitchFamily="18" charset="0"/>
                <a:ea typeface="Calibri" panose="020F0502020204030204" pitchFamily="34" charset="0"/>
              </a:rPr>
              <a:t>random over-sampling technique to equalize the target variable. </a:t>
            </a:r>
            <a:br>
              <a:rPr lang="en-IN" sz="1800" dirty="0">
                <a:effectLst/>
                <a:latin typeface="Times New Roman" panose="02020603050405020304" pitchFamily="18" charset="0"/>
                <a:ea typeface="Calibri" panose="020F0502020204030204" pitchFamily="34" charset="0"/>
              </a:rPr>
            </a:br>
            <a:r>
              <a:rPr lang="en-US" sz="1800" dirty="0">
                <a:effectLst/>
                <a:latin typeface="Times New Roman" panose="02020603050405020304" pitchFamily="18" charset="0"/>
                <a:ea typeface="Calibri" panose="020F0502020204030204" pitchFamily="34" charset="0"/>
              </a:rPr>
              <a:t/>
            </a:r>
            <a:br>
              <a:rPr lang="en-US" sz="1800" dirty="0">
                <a:effectLst/>
                <a:latin typeface="Times New Roman" panose="02020603050405020304" pitchFamily="18" charset="0"/>
                <a:ea typeface="Calibri" panose="020F0502020204030204" pitchFamily="34" charset="0"/>
              </a:rPr>
            </a:br>
            <a:endParaRPr lang="en-US" b="1" dirty="0">
              <a:latin typeface="Constantia" panose="02030602050306030303" pitchFamily="18" charset="0"/>
            </a:endParaRPr>
          </a:p>
        </p:txBody>
      </p:sp>
      <p:pic>
        <p:nvPicPr>
          <p:cNvPr id="4" name="Content Placeholder 4">
            <a:extLst>
              <a:ext uri="{FF2B5EF4-FFF2-40B4-BE49-F238E27FC236}">
                <a16:creationId xmlns:a16="http://schemas.microsoft.com/office/drawing/2014/main" id="{CE9BAEE1-A438-4731-94DA-0D622BBBC66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70012" y="2971799"/>
            <a:ext cx="3568073" cy="3365079"/>
          </a:xfrm>
          <a:prstGeom prst="rect">
            <a:avLst/>
          </a:prstGeom>
          <a:noFill/>
        </p:spPr>
      </p:pic>
      <p:pic>
        <p:nvPicPr>
          <p:cNvPr id="6" name="Picture 5">
            <a:extLst>
              <a:ext uri="{FF2B5EF4-FFF2-40B4-BE49-F238E27FC236}">
                <a16:creationId xmlns:a16="http://schemas.microsoft.com/office/drawing/2014/main" id="{15D04567-D120-4BCE-852E-DB54151EFF38}"/>
              </a:ext>
            </a:extLst>
          </p:cNvPr>
          <p:cNvPicPr>
            <a:picLocks noChangeAspect="1"/>
          </p:cNvPicPr>
          <p:nvPr/>
        </p:nvPicPr>
        <p:blipFill>
          <a:blip r:embed="rId3"/>
          <a:stretch>
            <a:fillRect/>
          </a:stretch>
        </p:blipFill>
        <p:spPr>
          <a:xfrm>
            <a:off x="6399212" y="2971799"/>
            <a:ext cx="4038600" cy="3365079"/>
          </a:xfrm>
          <a:prstGeom prst="rect">
            <a:avLst/>
          </a:prstGeom>
        </p:spPr>
      </p:pic>
    </p:spTree>
    <p:extLst>
      <p:ext uri="{BB962C8B-B14F-4D97-AF65-F5344CB8AC3E}">
        <p14:creationId xmlns:p14="http://schemas.microsoft.com/office/powerpoint/2010/main" val="19506867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A63AA-A6F6-43CC-89D2-1C06CD35938A}"/>
              </a:ext>
            </a:extLst>
          </p:cNvPr>
          <p:cNvSpPr>
            <a:spLocks noGrp="1"/>
          </p:cNvSpPr>
          <p:nvPr>
            <p:ph type="title"/>
          </p:nvPr>
        </p:nvSpPr>
        <p:spPr/>
        <p:txBody>
          <a:bodyPr/>
          <a:lstStyle/>
          <a:p>
            <a:r>
              <a:rPr lang="en-US" b="1" dirty="0">
                <a:latin typeface="Constantia" panose="02030602050306030303" pitchFamily="18" charset="0"/>
              </a:rPr>
              <a:t>Identification of possible problem-solving approaches </a:t>
            </a:r>
          </a:p>
        </p:txBody>
      </p:sp>
      <p:sp>
        <p:nvSpPr>
          <p:cNvPr id="8" name="Content Placeholder 7">
            <a:extLst>
              <a:ext uri="{FF2B5EF4-FFF2-40B4-BE49-F238E27FC236}">
                <a16:creationId xmlns:a16="http://schemas.microsoft.com/office/drawing/2014/main" id="{27D729C9-B233-4F0A-B8F3-DC839F932019}"/>
              </a:ext>
            </a:extLst>
          </p:cNvPr>
          <p:cNvSpPr>
            <a:spLocks noGrp="1"/>
          </p:cNvSpPr>
          <p:nvPr>
            <p:ph idx="1"/>
          </p:nvPr>
        </p:nvSpPr>
        <p:spPr/>
        <p:txBody>
          <a:bodyPr/>
          <a:lstStyle/>
          <a:p>
            <a:pPr marR="0" algn="just" rtl="0"/>
            <a:r>
              <a:rPr lang="en-US" sz="2000" b="0" i="0" u="none" strike="noStrike" baseline="0" dirty="0">
                <a:latin typeface="Times New Roman" panose="02020603050405020304" pitchFamily="18" charset="0"/>
              </a:rPr>
              <a:t>The dataset provided has huge volume of the data which did not have any null values, but there were outliers present in the dataset, unless outlier treatment there is possibility of our machine learning model overfitting the data or increase the variability in the data. </a:t>
            </a:r>
            <a:endParaRPr lang="en-US" dirty="0"/>
          </a:p>
        </p:txBody>
      </p:sp>
      <p:pic>
        <p:nvPicPr>
          <p:cNvPr id="9" name="Picture 8">
            <a:extLst>
              <a:ext uri="{FF2B5EF4-FFF2-40B4-BE49-F238E27FC236}">
                <a16:creationId xmlns:a16="http://schemas.microsoft.com/office/drawing/2014/main" id="{5ABAB3CA-3A55-4DE4-BE55-1411A9F01B1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270380" y="3886200"/>
            <a:ext cx="8153400" cy="2138082"/>
          </a:xfrm>
          <a:prstGeom prst="rect">
            <a:avLst/>
          </a:prstGeom>
          <a:noFill/>
          <a:ln>
            <a:noFill/>
          </a:ln>
        </p:spPr>
      </p:pic>
    </p:spTree>
    <p:extLst>
      <p:ext uri="{BB962C8B-B14F-4D97-AF65-F5344CB8AC3E}">
        <p14:creationId xmlns:p14="http://schemas.microsoft.com/office/powerpoint/2010/main" val="4268368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11A64-FDAA-423F-82E7-BA897C0C7195}"/>
              </a:ext>
            </a:extLst>
          </p:cNvPr>
          <p:cNvSpPr>
            <a:spLocks noGrp="1"/>
          </p:cNvSpPr>
          <p:nvPr>
            <p:ph type="title"/>
          </p:nvPr>
        </p:nvSpPr>
        <p:spPr>
          <a:xfrm>
            <a:off x="645943" y="452718"/>
            <a:ext cx="9402274" cy="1147482"/>
          </a:xfrm>
        </p:spPr>
        <p:txBody>
          <a:bodyPr>
            <a:normAutofit fontScale="90000"/>
          </a:bodyPr>
          <a:lstStyle/>
          <a:p>
            <a:r>
              <a:rPr lang="en-US" b="1" dirty="0">
                <a:latin typeface="Constantia" panose="02030602050306030303" pitchFamily="18" charset="0"/>
              </a:rPr>
              <a:t>Testing of Identified Approaches (Algorithms)</a:t>
            </a:r>
          </a:p>
        </p:txBody>
      </p:sp>
      <p:sp>
        <p:nvSpPr>
          <p:cNvPr id="3" name="Content Placeholder 2">
            <a:extLst>
              <a:ext uri="{FF2B5EF4-FFF2-40B4-BE49-F238E27FC236}">
                <a16:creationId xmlns:a16="http://schemas.microsoft.com/office/drawing/2014/main" id="{BB6DFCFE-D9D2-4E77-A7E4-97A501CE4F9C}"/>
              </a:ext>
            </a:extLst>
          </p:cNvPr>
          <p:cNvSpPr>
            <a:spLocks noGrp="1"/>
          </p:cNvSpPr>
          <p:nvPr>
            <p:ph idx="1"/>
          </p:nvPr>
        </p:nvSpPr>
        <p:spPr>
          <a:xfrm>
            <a:off x="1103025" y="1752600"/>
            <a:ext cx="8944211" cy="5410199"/>
          </a:xfrm>
        </p:spPr>
        <p:txBody>
          <a:bodyPr>
            <a:normAutofit/>
          </a:bodyPr>
          <a:lstStyle/>
          <a:p>
            <a:r>
              <a:rPr lang="en-US" sz="1800" dirty="0">
                <a:latin typeface="Constantia" panose="02030602050306030303" pitchFamily="18" charset="0"/>
              </a:rPr>
              <a:t>Logistic Regression</a:t>
            </a:r>
          </a:p>
          <a:p>
            <a:pPr marL="399930" lvl="1" indent="0">
              <a:buNone/>
            </a:pPr>
            <a:r>
              <a:rPr lang="en-US" sz="1800" dirty="0">
                <a:latin typeface="Constantia" panose="02030602050306030303" pitchFamily="18" charset="0"/>
              </a:rPr>
              <a:t>	Logistic regression is a statistical analysis method to predict a binary outcome, such as yes or no, based on prior 	observations of a data set. A logistic regression model predicts a dependent data variable by </a:t>
            </a:r>
            <a:r>
              <a:rPr lang="en-US" sz="1800" dirty="0" err="1">
                <a:latin typeface="Constantia" panose="02030602050306030303" pitchFamily="18" charset="0"/>
              </a:rPr>
              <a:t>analysing</a:t>
            </a:r>
            <a:r>
              <a:rPr lang="en-US" sz="1800" dirty="0">
                <a:latin typeface="Constantia" panose="02030602050306030303" pitchFamily="18" charset="0"/>
              </a:rPr>
              <a:t> the 	relationship 	between one or more existing independent variables.</a:t>
            </a:r>
          </a:p>
          <a:p>
            <a:r>
              <a:rPr lang="en-US" sz="1800" dirty="0">
                <a:latin typeface="Constantia" panose="02030602050306030303" pitchFamily="18" charset="0"/>
              </a:rPr>
              <a:t>Random Forest Classifier</a:t>
            </a:r>
          </a:p>
          <a:p>
            <a:pPr marL="0" indent="0">
              <a:buNone/>
            </a:pPr>
            <a:r>
              <a:rPr lang="en-US" sz="1800" dirty="0">
                <a:latin typeface="Constantia" panose="02030602050306030303" pitchFamily="18" charset="0"/>
              </a:rPr>
              <a:t>	The random forest classifier is a versatile classification tool that makes an aggregated prediction using 	a group of decision trees trained using the bootstrap method with extra randomness while growing 	trees by searching for the best features among a randomly selected feature subset.</a:t>
            </a:r>
          </a:p>
          <a:p>
            <a:r>
              <a:rPr lang="en-US" sz="1800" dirty="0">
                <a:latin typeface="Constantia" panose="02030602050306030303" pitchFamily="18" charset="0"/>
              </a:rPr>
              <a:t>Decision Tree Classifier</a:t>
            </a:r>
          </a:p>
          <a:p>
            <a:pPr marL="0" indent="0">
              <a:buNone/>
            </a:pPr>
            <a:r>
              <a:rPr lang="en-US" sz="1800" dirty="0">
                <a:latin typeface="Constantia" panose="02030602050306030303" pitchFamily="18" charset="0"/>
              </a:rPr>
              <a:t>       	A decision tree is a class discriminator that recursively partitions the training set until each partition    	consists entirely or dominantly of examples from one class.</a:t>
            </a:r>
          </a:p>
          <a:p>
            <a:pPr marL="0" indent="0">
              <a:buNone/>
            </a:pPr>
            <a:endParaRPr lang="en-US" sz="900" dirty="0"/>
          </a:p>
        </p:txBody>
      </p:sp>
    </p:spTree>
    <p:extLst>
      <p:ext uri="{BB962C8B-B14F-4D97-AF65-F5344CB8AC3E}">
        <p14:creationId xmlns:p14="http://schemas.microsoft.com/office/powerpoint/2010/main" val="15403616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B5F78-287E-4E62-A8AB-26F9E4909A55}"/>
              </a:ext>
            </a:extLst>
          </p:cNvPr>
          <p:cNvSpPr>
            <a:spLocks noGrp="1"/>
          </p:cNvSpPr>
          <p:nvPr>
            <p:ph type="title"/>
          </p:nvPr>
        </p:nvSpPr>
        <p:spPr/>
        <p:txBody>
          <a:bodyPr/>
          <a:lstStyle/>
          <a:p>
            <a:r>
              <a:rPr lang="en-US" b="1" dirty="0">
                <a:latin typeface="Constantia" panose="02030602050306030303" pitchFamily="18" charset="0"/>
              </a:rPr>
              <a:t>Testing of Identified Approaches (Algorithms)</a:t>
            </a:r>
            <a:endParaRPr lang="en-US" dirty="0"/>
          </a:p>
        </p:txBody>
      </p:sp>
      <p:sp>
        <p:nvSpPr>
          <p:cNvPr id="3" name="Content Placeholder 2">
            <a:extLst>
              <a:ext uri="{FF2B5EF4-FFF2-40B4-BE49-F238E27FC236}">
                <a16:creationId xmlns:a16="http://schemas.microsoft.com/office/drawing/2014/main" id="{9086C125-764E-4937-BBF5-58CFB2B7CD6C}"/>
              </a:ext>
            </a:extLst>
          </p:cNvPr>
          <p:cNvSpPr>
            <a:spLocks noGrp="1"/>
          </p:cNvSpPr>
          <p:nvPr>
            <p:ph idx="1"/>
          </p:nvPr>
        </p:nvSpPr>
        <p:spPr>
          <a:xfrm>
            <a:off x="1073843" y="1853248"/>
            <a:ext cx="8944211" cy="4195481"/>
          </a:xfrm>
        </p:spPr>
        <p:txBody>
          <a:bodyPr>
            <a:normAutofit/>
          </a:bodyPr>
          <a:lstStyle/>
          <a:p>
            <a:r>
              <a:rPr lang="en-US" sz="1800" dirty="0" err="1">
                <a:latin typeface="Constantia" panose="02030602050306030303" pitchFamily="18" charset="0"/>
              </a:rPr>
              <a:t>XGBoost</a:t>
            </a:r>
            <a:r>
              <a:rPr lang="en-US" sz="1800" dirty="0">
                <a:latin typeface="Constantia" panose="02030602050306030303" pitchFamily="18" charset="0"/>
              </a:rPr>
              <a:t> Classifier</a:t>
            </a:r>
          </a:p>
          <a:p>
            <a:pPr marL="457063" lvl="1" indent="0">
              <a:buNone/>
            </a:pPr>
            <a:r>
              <a:rPr lang="en-US" sz="1800" dirty="0" err="1">
                <a:latin typeface="Constantia" panose="02030602050306030303" pitchFamily="18" charset="0"/>
              </a:rPr>
              <a:t>XGBoost</a:t>
            </a:r>
            <a:r>
              <a:rPr lang="en-US" sz="1800" dirty="0">
                <a:latin typeface="Constantia" panose="02030602050306030303" pitchFamily="18" charset="0"/>
              </a:rPr>
              <a:t> is an implementation of gradient boosted decision trees designed for speed and performance that is dominative competitive machine learning.</a:t>
            </a:r>
          </a:p>
          <a:p>
            <a:r>
              <a:rPr lang="en-US" sz="1800" dirty="0">
                <a:latin typeface="Constantia" panose="02030602050306030303" pitchFamily="18" charset="0"/>
              </a:rPr>
              <a:t>KNN Classifier</a:t>
            </a:r>
          </a:p>
          <a:p>
            <a:pPr marL="457063" lvl="1" indent="0">
              <a:buNone/>
            </a:pPr>
            <a:r>
              <a:rPr lang="en-US" sz="1800" dirty="0">
                <a:latin typeface="Constantia" panose="02030602050306030303" pitchFamily="18" charset="0"/>
              </a:rPr>
              <a:t>K Nearest Neighbors(KNN) is a very simple, easy to understand, versatile and one of the topmost machine learning algorithms. KNN used in the variety of applications such as finance, healthcare, political science, handwriting detection, image recognition and video recognition</a:t>
            </a:r>
          </a:p>
          <a:p>
            <a:endParaRPr lang="en-US" dirty="0"/>
          </a:p>
        </p:txBody>
      </p:sp>
    </p:spTree>
    <p:extLst>
      <p:ext uri="{BB962C8B-B14F-4D97-AF65-F5344CB8AC3E}">
        <p14:creationId xmlns:p14="http://schemas.microsoft.com/office/powerpoint/2010/main" val="10650887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F9A6C2-84A0-43D8-95A3-E88DD1E0D9B2}"/>
              </a:ext>
            </a:extLst>
          </p:cNvPr>
          <p:cNvSpPr>
            <a:spLocks noGrp="1"/>
          </p:cNvSpPr>
          <p:nvPr>
            <p:ph type="title"/>
          </p:nvPr>
        </p:nvSpPr>
        <p:spPr/>
        <p:txBody>
          <a:bodyPr/>
          <a:lstStyle/>
          <a:p>
            <a:r>
              <a:rPr lang="en-US" b="1" dirty="0">
                <a:latin typeface="Constantia" panose="02030602050306030303" pitchFamily="18" charset="0"/>
              </a:rPr>
              <a:t>Run and Evaluate selected models</a:t>
            </a:r>
          </a:p>
        </p:txBody>
      </p:sp>
      <p:pic>
        <p:nvPicPr>
          <p:cNvPr id="5" name="Content Placeholder 4">
            <a:extLst>
              <a:ext uri="{FF2B5EF4-FFF2-40B4-BE49-F238E27FC236}">
                <a16:creationId xmlns:a16="http://schemas.microsoft.com/office/drawing/2014/main" id="{E881CC98-4EEA-48E9-9FB4-EE5A9ED00072}"/>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31812" y="1676400"/>
            <a:ext cx="5484812" cy="2292468"/>
          </a:xfrm>
          <a:prstGeom prst="rect">
            <a:avLst/>
          </a:prstGeom>
          <a:noFill/>
          <a:ln>
            <a:noFill/>
          </a:ln>
        </p:spPr>
      </p:pic>
      <p:pic>
        <p:nvPicPr>
          <p:cNvPr id="6" name="Picture 5" descr="Graphical user interface&#10;&#10;Description automatically generated with low confidence">
            <a:extLst>
              <a:ext uri="{FF2B5EF4-FFF2-40B4-BE49-F238E27FC236}">
                <a16:creationId xmlns:a16="http://schemas.microsoft.com/office/drawing/2014/main" id="{5B988506-217D-4A2F-A81B-5250E7F0C2E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30224" y="4286922"/>
            <a:ext cx="5486400" cy="2089785"/>
          </a:xfrm>
          <a:prstGeom prst="rect">
            <a:avLst/>
          </a:prstGeom>
          <a:noFill/>
          <a:ln>
            <a:noFill/>
          </a:ln>
        </p:spPr>
      </p:pic>
      <p:pic>
        <p:nvPicPr>
          <p:cNvPr id="7" name="Picture 6">
            <a:extLst>
              <a:ext uri="{FF2B5EF4-FFF2-40B4-BE49-F238E27FC236}">
                <a16:creationId xmlns:a16="http://schemas.microsoft.com/office/drawing/2014/main" id="{DF38D884-3CC9-4028-BD6B-6A04B2356E9E}"/>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172202" y="1676400"/>
            <a:ext cx="5484811" cy="2292468"/>
          </a:xfrm>
          <a:prstGeom prst="rect">
            <a:avLst/>
          </a:prstGeom>
          <a:noFill/>
          <a:ln>
            <a:noFill/>
          </a:ln>
        </p:spPr>
      </p:pic>
      <p:pic>
        <p:nvPicPr>
          <p:cNvPr id="8" name="Picture 7">
            <a:extLst>
              <a:ext uri="{FF2B5EF4-FFF2-40B4-BE49-F238E27FC236}">
                <a16:creationId xmlns:a16="http://schemas.microsoft.com/office/drawing/2014/main" id="{8F104A42-DD19-4A60-AB3E-92965776D82F}"/>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6237923" y="4286923"/>
            <a:ext cx="5419090" cy="2089784"/>
          </a:xfrm>
          <a:prstGeom prst="rect">
            <a:avLst/>
          </a:prstGeom>
          <a:noFill/>
          <a:ln>
            <a:noFill/>
          </a:ln>
        </p:spPr>
      </p:pic>
    </p:spTree>
    <p:extLst>
      <p:ext uri="{BB962C8B-B14F-4D97-AF65-F5344CB8AC3E}">
        <p14:creationId xmlns:p14="http://schemas.microsoft.com/office/powerpoint/2010/main" val="18960953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313F62-0836-42F8-BBD9-48FE3E89633A}"/>
              </a:ext>
            </a:extLst>
          </p:cNvPr>
          <p:cNvSpPr>
            <a:spLocks noGrp="1"/>
          </p:cNvSpPr>
          <p:nvPr>
            <p:ph type="title"/>
          </p:nvPr>
        </p:nvSpPr>
        <p:spPr/>
        <p:txBody>
          <a:bodyPr/>
          <a:lstStyle/>
          <a:p>
            <a:r>
              <a:rPr lang="en-US" b="1" dirty="0">
                <a:latin typeface="Constantia" panose="02030602050306030303" pitchFamily="18" charset="0"/>
              </a:rPr>
              <a:t>Work Flow</a:t>
            </a:r>
          </a:p>
        </p:txBody>
      </p:sp>
      <p:sp>
        <p:nvSpPr>
          <p:cNvPr id="3" name="Content Placeholder 2">
            <a:extLst>
              <a:ext uri="{FF2B5EF4-FFF2-40B4-BE49-F238E27FC236}">
                <a16:creationId xmlns:a16="http://schemas.microsoft.com/office/drawing/2014/main" id="{56F54CEE-3FDC-4FF3-ACBD-968CC43FCE18}"/>
              </a:ext>
            </a:extLst>
          </p:cNvPr>
          <p:cNvSpPr>
            <a:spLocks noGrp="1"/>
          </p:cNvSpPr>
          <p:nvPr>
            <p:ph idx="1"/>
          </p:nvPr>
        </p:nvSpPr>
        <p:spPr/>
        <p:txBody>
          <a:bodyPr>
            <a:normAutofit/>
          </a:bodyPr>
          <a:lstStyle/>
          <a:p>
            <a:r>
              <a:rPr lang="en-US" dirty="0">
                <a:solidFill>
                  <a:schemeClr val="tx1">
                    <a:lumMod val="95000"/>
                  </a:schemeClr>
                </a:solidFill>
                <a:latin typeface="Constantia" panose="02030602050306030303" pitchFamily="18" charset="0"/>
              </a:rPr>
              <a:t>Define the problem statement, Objective, Targets, Expected Improvement appropriately.</a:t>
            </a:r>
          </a:p>
          <a:p>
            <a:r>
              <a:rPr lang="en-US" dirty="0">
                <a:solidFill>
                  <a:schemeClr val="tx1">
                    <a:lumMod val="95000"/>
                  </a:schemeClr>
                </a:solidFill>
                <a:latin typeface="Constantia" panose="02030602050306030303" pitchFamily="18" charset="0"/>
              </a:rPr>
              <a:t>Collect the data. The more and better the data, better is Analysis.</a:t>
            </a:r>
          </a:p>
          <a:p>
            <a:r>
              <a:rPr lang="en-US" dirty="0">
                <a:solidFill>
                  <a:schemeClr val="tx1">
                    <a:lumMod val="95000"/>
                  </a:schemeClr>
                </a:solidFill>
                <a:latin typeface="Constantia" panose="02030602050306030303" pitchFamily="18" charset="0"/>
              </a:rPr>
              <a:t>Exploratory Data Analysis,  check for the information, check for null values, different datatypes available, dealing with missing values if any, Check for outliers, Checking the statistical overview of the data.</a:t>
            </a:r>
          </a:p>
          <a:p>
            <a:r>
              <a:rPr lang="en-US" dirty="0">
                <a:solidFill>
                  <a:schemeClr val="tx1">
                    <a:lumMod val="95000"/>
                  </a:schemeClr>
                </a:solidFill>
                <a:latin typeface="Constantia" panose="02030602050306030303" pitchFamily="18" charset="0"/>
              </a:rPr>
              <a:t>Understand the relationship between the attributes, apply the visualization techniques to draw the relationship and what inferences are they making. </a:t>
            </a:r>
          </a:p>
          <a:p>
            <a:r>
              <a:rPr lang="en-US" dirty="0">
                <a:solidFill>
                  <a:schemeClr val="tx1">
                    <a:lumMod val="95000"/>
                  </a:schemeClr>
                </a:solidFill>
                <a:latin typeface="Constantia" panose="02030602050306030303" pitchFamily="18" charset="0"/>
              </a:rPr>
              <a:t>Note down the observations based on the visualization graphs we have created.</a:t>
            </a:r>
          </a:p>
          <a:p>
            <a:r>
              <a:rPr lang="en-US" dirty="0">
                <a:solidFill>
                  <a:schemeClr val="tx1">
                    <a:lumMod val="95000"/>
                  </a:schemeClr>
                </a:solidFill>
                <a:latin typeface="Constantia" panose="02030602050306030303" pitchFamily="18" charset="0"/>
              </a:rPr>
              <a:t>Write down the detailed data analysis and Conclusion.</a:t>
            </a:r>
          </a:p>
          <a:p>
            <a:pPr lvl="0"/>
            <a:endParaRPr lang="en-US" dirty="0"/>
          </a:p>
          <a:p>
            <a:endParaRPr lang="en-US" dirty="0"/>
          </a:p>
        </p:txBody>
      </p:sp>
    </p:spTree>
    <p:extLst>
      <p:ext uri="{BB962C8B-B14F-4D97-AF65-F5344CB8AC3E}">
        <p14:creationId xmlns:p14="http://schemas.microsoft.com/office/powerpoint/2010/main" val="35939036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8757C-5CC0-4835-8B88-B0A7BF25DC4E}"/>
              </a:ext>
            </a:extLst>
          </p:cNvPr>
          <p:cNvSpPr>
            <a:spLocks noGrp="1"/>
          </p:cNvSpPr>
          <p:nvPr>
            <p:ph type="title"/>
          </p:nvPr>
        </p:nvSpPr>
        <p:spPr/>
        <p:txBody>
          <a:bodyPr/>
          <a:lstStyle/>
          <a:p>
            <a:r>
              <a:rPr lang="en-US" b="1" dirty="0">
                <a:latin typeface="Constantia" panose="02030602050306030303" pitchFamily="18" charset="0"/>
              </a:rPr>
              <a:t>Run and Evaluate selected models</a:t>
            </a:r>
            <a:endParaRPr lang="en-US" dirty="0"/>
          </a:p>
        </p:txBody>
      </p:sp>
      <p:pic>
        <p:nvPicPr>
          <p:cNvPr id="4" name="Content Placeholder 3">
            <a:extLst>
              <a:ext uri="{FF2B5EF4-FFF2-40B4-BE49-F238E27FC236}">
                <a16:creationId xmlns:a16="http://schemas.microsoft.com/office/drawing/2014/main" id="{4B9C754D-A4DE-4BDF-9A9C-0BAA0A348A8F}"/>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31812" y="1447800"/>
            <a:ext cx="5105400" cy="2387723"/>
          </a:xfrm>
          <a:prstGeom prst="rect">
            <a:avLst/>
          </a:prstGeom>
          <a:noFill/>
          <a:ln>
            <a:noFill/>
          </a:ln>
        </p:spPr>
      </p:pic>
      <p:pic>
        <p:nvPicPr>
          <p:cNvPr id="5" name="Picture 4" descr="A picture containing graphical user interface&#10;&#10;Description automatically generated">
            <a:extLst>
              <a:ext uri="{FF2B5EF4-FFF2-40B4-BE49-F238E27FC236}">
                <a16:creationId xmlns:a16="http://schemas.microsoft.com/office/drawing/2014/main" id="{F55F0C79-6B75-4EF1-ACE9-8656BCA743E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31812" y="4114800"/>
            <a:ext cx="5105400" cy="2510155"/>
          </a:xfrm>
          <a:prstGeom prst="rect">
            <a:avLst/>
          </a:prstGeom>
          <a:noFill/>
          <a:ln>
            <a:noFill/>
          </a:ln>
        </p:spPr>
      </p:pic>
      <p:pic>
        <p:nvPicPr>
          <p:cNvPr id="6" name="Picture 5">
            <a:extLst>
              <a:ext uri="{FF2B5EF4-FFF2-40B4-BE49-F238E27FC236}">
                <a16:creationId xmlns:a16="http://schemas.microsoft.com/office/drawing/2014/main" id="{895BF40F-8645-4F40-AFDF-5F935A9AD4F3}"/>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865812" y="1447800"/>
            <a:ext cx="5454015" cy="2377440"/>
          </a:xfrm>
          <a:prstGeom prst="rect">
            <a:avLst/>
          </a:prstGeom>
          <a:noFill/>
          <a:ln>
            <a:noFill/>
          </a:ln>
        </p:spPr>
      </p:pic>
      <p:pic>
        <p:nvPicPr>
          <p:cNvPr id="7" name="Picture 6">
            <a:extLst>
              <a:ext uri="{FF2B5EF4-FFF2-40B4-BE49-F238E27FC236}">
                <a16:creationId xmlns:a16="http://schemas.microsoft.com/office/drawing/2014/main" id="{CFE7B73B-5DBA-45A1-8BF5-6C2031A54537}"/>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5865812" y="4114800"/>
            <a:ext cx="5454015" cy="2510155"/>
          </a:xfrm>
          <a:prstGeom prst="rect">
            <a:avLst/>
          </a:prstGeom>
          <a:noFill/>
          <a:ln>
            <a:noFill/>
          </a:ln>
        </p:spPr>
      </p:pic>
    </p:spTree>
    <p:extLst>
      <p:ext uri="{BB962C8B-B14F-4D97-AF65-F5344CB8AC3E}">
        <p14:creationId xmlns:p14="http://schemas.microsoft.com/office/powerpoint/2010/main" val="33766421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0A226-08A8-4E4E-8512-C7DFB5C88449}"/>
              </a:ext>
            </a:extLst>
          </p:cNvPr>
          <p:cNvSpPr>
            <a:spLocks noGrp="1"/>
          </p:cNvSpPr>
          <p:nvPr>
            <p:ph type="title"/>
          </p:nvPr>
        </p:nvSpPr>
        <p:spPr/>
        <p:txBody>
          <a:bodyPr/>
          <a:lstStyle/>
          <a:p>
            <a:r>
              <a:rPr lang="en-US" b="1" dirty="0">
                <a:latin typeface="Constantia" panose="02030602050306030303" pitchFamily="18" charset="0"/>
              </a:rPr>
              <a:t>Run and Evaluate selected models</a:t>
            </a:r>
            <a:endParaRPr lang="en-US" dirty="0"/>
          </a:p>
        </p:txBody>
      </p:sp>
      <p:pic>
        <p:nvPicPr>
          <p:cNvPr id="4" name="Content Placeholder 3" descr="Graphical user interface, text, application, email&#10;&#10;Description automatically generated">
            <a:extLst>
              <a:ext uri="{FF2B5EF4-FFF2-40B4-BE49-F238E27FC236}">
                <a16:creationId xmlns:a16="http://schemas.microsoft.com/office/drawing/2014/main" id="{5BDD4CFD-4B8F-4C56-8053-803BA739CDE5}"/>
              </a:ext>
            </a:extLst>
          </p:cNvPr>
          <p:cNvPicPr>
            <a:picLocks noGrp="1" noChangeAspect="1"/>
          </p:cNvPicPr>
          <p:nvPr>
            <p:ph idx="1"/>
          </p:nvPr>
        </p:nvPicPr>
        <p:blipFill>
          <a:blip r:embed="rId2"/>
          <a:stretch>
            <a:fillRect/>
          </a:stretch>
        </p:blipFill>
        <p:spPr>
          <a:xfrm>
            <a:off x="645943" y="1600200"/>
            <a:ext cx="4730993" cy="2387723"/>
          </a:xfrm>
          <a:prstGeom prst="rect">
            <a:avLst/>
          </a:prstGeom>
        </p:spPr>
      </p:pic>
      <p:pic>
        <p:nvPicPr>
          <p:cNvPr id="5" name="Picture 4">
            <a:extLst>
              <a:ext uri="{FF2B5EF4-FFF2-40B4-BE49-F238E27FC236}">
                <a16:creationId xmlns:a16="http://schemas.microsoft.com/office/drawing/2014/main" id="{2FDB2E7A-44B4-439F-9AA7-2021E00AD19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45943" y="4343400"/>
            <a:ext cx="4730993" cy="2438400"/>
          </a:xfrm>
          <a:prstGeom prst="rect">
            <a:avLst/>
          </a:prstGeom>
          <a:noFill/>
          <a:ln>
            <a:noFill/>
          </a:ln>
        </p:spPr>
      </p:pic>
      <p:pic>
        <p:nvPicPr>
          <p:cNvPr id="7" name="Picture 6">
            <a:extLst>
              <a:ext uri="{FF2B5EF4-FFF2-40B4-BE49-F238E27FC236}">
                <a16:creationId xmlns:a16="http://schemas.microsoft.com/office/drawing/2014/main" id="{1609C881-A970-4B76-B97D-0C80144A0F88}"/>
              </a:ext>
            </a:extLst>
          </p:cNvPr>
          <p:cNvPicPr>
            <a:picLocks noChangeAspect="1"/>
          </p:cNvPicPr>
          <p:nvPr/>
        </p:nvPicPr>
        <p:blipFill>
          <a:blip r:embed="rId4"/>
          <a:stretch>
            <a:fillRect/>
          </a:stretch>
        </p:blipFill>
        <p:spPr>
          <a:xfrm>
            <a:off x="5942012" y="1581150"/>
            <a:ext cx="5410200" cy="2406773"/>
          </a:xfrm>
          <a:prstGeom prst="rect">
            <a:avLst/>
          </a:prstGeom>
        </p:spPr>
      </p:pic>
      <p:pic>
        <p:nvPicPr>
          <p:cNvPr id="9" name="Picture 8">
            <a:extLst>
              <a:ext uri="{FF2B5EF4-FFF2-40B4-BE49-F238E27FC236}">
                <a16:creationId xmlns:a16="http://schemas.microsoft.com/office/drawing/2014/main" id="{C4240E82-72D8-45B4-8610-7002042116D0}"/>
              </a:ext>
            </a:extLst>
          </p:cNvPr>
          <p:cNvPicPr>
            <a:picLocks noChangeAspect="1"/>
          </p:cNvPicPr>
          <p:nvPr/>
        </p:nvPicPr>
        <p:blipFill>
          <a:blip r:embed="rId5"/>
          <a:stretch>
            <a:fillRect/>
          </a:stretch>
        </p:blipFill>
        <p:spPr>
          <a:xfrm>
            <a:off x="5942012" y="4352925"/>
            <a:ext cx="5257800" cy="2406773"/>
          </a:xfrm>
          <a:prstGeom prst="rect">
            <a:avLst/>
          </a:prstGeom>
        </p:spPr>
      </p:pic>
    </p:spTree>
    <p:extLst>
      <p:ext uri="{BB962C8B-B14F-4D97-AF65-F5344CB8AC3E}">
        <p14:creationId xmlns:p14="http://schemas.microsoft.com/office/powerpoint/2010/main" val="8042335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05044A-AB39-4AE1-9DCF-4B32788FFB2B}"/>
              </a:ext>
            </a:extLst>
          </p:cNvPr>
          <p:cNvSpPr>
            <a:spLocks noGrp="1"/>
          </p:cNvSpPr>
          <p:nvPr>
            <p:ph type="title"/>
          </p:nvPr>
        </p:nvSpPr>
        <p:spPr/>
        <p:txBody>
          <a:bodyPr/>
          <a:lstStyle/>
          <a:p>
            <a:r>
              <a:rPr lang="en-US" b="1" dirty="0">
                <a:latin typeface="Constantia" panose="02030602050306030303" pitchFamily="18" charset="0"/>
              </a:rPr>
              <a:t>Conclusion</a:t>
            </a:r>
          </a:p>
        </p:txBody>
      </p:sp>
      <p:sp>
        <p:nvSpPr>
          <p:cNvPr id="3" name="Content Placeholder 2">
            <a:extLst>
              <a:ext uri="{FF2B5EF4-FFF2-40B4-BE49-F238E27FC236}">
                <a16:creationId xmlns:a16="http://schemas.microsoft.com/office/drawing/2014/main" id="{3B7373E6-575F-4E1E-A6F9-FAB3AA9BED4F}"/>
              </a:ext>
            </a:extLst>
          </p:cNvPr>
          <p:cNvSpPr>
            <a:spLocks noGrp="1"/>
          </p:cNvSpPr>
          <p:nvPr>
            <p:ph idx="1"/>
          </p:nvPr>
        </p:nvSpPr>
        <p:spPr/>
        <p:txBody>
          <a:bodyPr/>
          <a:lstStyle/>
          <a:p>
            <a:r>
              <a:rPr lang="en-IN" sz="1800" dirty="0">
                <a:effectLst/>
                <a:latin typeface="Constantia" panose="02030602050306030303" pitchFamily="18" charset="0"/>
                <a:ea typeface="Calibri" panose="020F0502020204030204" pitchFamily="34" charset="0"/>
                <a:cs typeface="Times New Roman" panose="02020603050405020304" pitchFamily="18" charset="0"/>
              </a:rPr>
              <a:t>We have</a:t>
            </a:r>
            <a:r>
              <a:rPr lang="en-US" sz="1800" dirty="0">
                <a:latin typeface="Constantia" panose="02030602050306030303" pitchFamily="18" charset="0"/>
              </a:rPr>
              <a:t> </a:t>
            </a:r>
            <a:r>
              <a:rPr lang="en-IN" sz="1800" dirty="0">
                <a:effectLst/>
                <a:latin typeface="Constantia" panose="02030602050306030303" pitchFamily="18" charset="0"/>
                <a:ea typeface="Calibri" panose="020F0502020204030204" pitchFamily="34" charset="0"/>
                <a:cs typeface="Times New Roman" panose="02020603050405020304" pitchFamily="18" charset="0"/>
              </a:rPr>
              <a:t>trained several models above for the dataset we had prepared, and we got different results for different algorithm.</a:t>
            </a:r>
            <a:r>
              <a:rPr lang="en-US" sz="1800" dirty="0">
                <a:effectLst/>
                <a:latin typeface="Constantia" panose="02030602050306030303" pitchFamily="18" charset="0"/>
                <a:ea typeface="Calibri" panose="020F0502020204030204" pitchFamily="34" charset="0"/>
                <a:cs typeface="Times New Roman" panose="02020603050405020304" pitchFamily="18" charset="0"/>
              </a:rPr>
              <a:t> </a:t>
            </a:r>
          </a:p>
          <a:p>
            <a:r>
              <a:rPr lang="en-US" sz="1800" dirty="0">
                <a:effectLst/>
                <a:latin typeface="Constantia" panose="02030602050306030303" pitchFamily="18" charset="0"/>
                <a:ea typeface="Calibri" panose="020F0502020204030204" pitchFamily="34" charset="0"/>
                <a:cs typeface="Times New Roman" panose="02020603050405020304" pitchFamily="18" charset="0"/>
              </a:rPr>
              <a:t>The data set consist of large number of outliers which hinders the performance of machine learning models. Unless we solve the outlier problems, we are not reaching the best model accuracy. One can focus on collection of real time customer-oriented data which can be useful for EDA. And more inference can be provided based on the analysis.</a:t>
            </a:r>
          </a:p>
          <a:p>
            <a:r>
              <a:rPr lang="en-IN" sz="2000" dirty="0">
                <a:effectLst/>
                <a:latin typeface="Constantia" panose="02030602050306030303" pitchFamily="18" charset="0"/>
                <a:ea typeface="Calibri" panose="020F0502020204030204" pitchFamily="34" charset="0"/>
                <a:cs typeface="Times New Roman" panose="02020603050405020304" pitchFamily="18" charset="0"/>
              </a:rPr>
              <a:t>We see that Random Forest classifier model has given the highest AUC in graph, the accuracy score of 97% and CV score of 96% which is highest among all the models tested also, we see that evaluation metrics are high for this model. Hence, we will be saving this model.  </a:t>
            </a:r>
            <a:endParaRPr lang="en-US" sz="2000" dirty="0">
              <a:effectLst/>
              <a:latin typeface="Constantia" panose="02030602050306030303"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506215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b="1" dirty="0">
                <a:latin typeface="Constantia" panose="02030602050306030303" pitchFamily="18" charset="0"/>
              </a:rPr>
              <a:t>Introduction</a:t>
            </a:r>
          </a:p>
        </p:txBody>
      </p:sp>
      <p:sp>
        <p:nvSpPr>
          <p:cNvPr id="3" name="Content Placeholder 2">
            <a:extLst>
              <a:ext uri="{FF2B5EF4-FFF2-40B4-BE49-F238E27FC236}">
                <a16:creationId xmlns:a16="http://schemas.microsoft.com/office/drawing/2014/main" id="{3849ED07-357F-432C-8234-24B30A84C577}"/>
              </a:ext>
            </a:extLst>
          </p:cNvPr>
          <p:cNvSpPr>
            <a:spLocks noGrp="1"/>
          </p:cNvSpPr>
          <p:nvPr>
            <p:ph idx="1"/>
          </p:nvPr>
        </p:nvSpPr>
        <p:spPr>
          <a:xfrm>
            <a:off x="455612" y="1371601"/>
            <a:ext cx="10972799" cy="4876800"/>
          </a:xfrm>
        </p:spPr>
        <p:txBody>
          <a:bodyPr>
            <a:normAutofit lnSpcReduction="10000"/>
          </a:bodyPr>
          <a:lstStyle/>
          <a:p>
            <a:pPr marL="0" marR="0" algn="just">
              <a:lnSpc>
                <a:spcPct val="107000"/>
              </a:lnSpc>
              <a:spcBef>
                <a:spcPts val="0"/>
              </a:spcBef>
              <a:spcAft>
                <a:spcPts val="800"/>
              </a:spcAft>
            </a:pPr>
            <a:r>
              <a:rPr lang="en-US" sz="1800" dirty="0">
                <a:effectLst/>
                <a:latin typeface="Constantia" panose="02030602050306030303" pitchFamily="18" charset="0"/>
                <a:ea typeface="Calibri" panose="020F0502020204030204" pitchFamily="34" charset="0"/>
                <a:cs typeface="Times New Roman" panose="02020603050405020304" pitchFamily="18" charset="0"/>
              </a:rPr>
              <a:t>A Microfinance Institution (MFI) is an organization that offers financial services to low-income populations. MFS becomes very useful when targeting especially the unbanked poor families living in remote areas with not much sources of income. The Microfinance services (MFS) provided by MFI are Group Loans, Agricultural Loans, Individual Business Loans and so on. </a:t>
            </a:r>
          </a:p>
          <a:p>
            <a:pPr marL="0" marR="0" indent="0" algn="just">
              <a:lnSpc>
                <a:spcPct val="107000"/>
              </a:lnSpc>
              <a:spcBef>
                <a:spcPts val="0"/>
              </a:spcBef>
              <a:spcAft>
                <a:spcPts val="800"/>
              </a:spcAft>
              <a:buNone/>
            </a:pPr>
            <a:endParaRPr lang="en-US" sz="1800" dirty="0">
              <a:effectLst/>
              <a:latin typeface="Constantia" panose="02030602050306030303" pitchFamily="18"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sz="1800" dirty="0">
                <a:effectLst/>
                <a:latin typeface="Constantia" panose="02030602050306030303" pitchFamily="18" charset="0"/>
                <a:ea typeface="Calibri" panose="020F0502020204030204" pitchFamily="34" charset="0"/>
                <a:cs typeface="Times New Roman" panose="02020603050405020304" pitchFamily="18" charset="0"/>
              </a:rPr>
              <a:t>Many microfinance institutions (MFI), experts and donors are supporting the idea of using mobile financial services (MFS) which they feel are more convenient and efficient, and cost saving, than the traditional high-touch model used since long for the purpose of delivering microfinance services. Though, the MFI industry is primarily focusing on low-income families and are very useful in such areas, the implementation of MFS has been uneven with both significant challenges and successes.</a:t>
            </a:r>
          </a:p>
          <a:p>
            <a:pPr marL="0" marR="0" algn="just">
              <a:lnSpc>
                <a:spcPct val="107000"/>
              </a:lnSpc>
              <a:spcBef>
                <a:spcPts val="0"/>
              </a:spcBef>
              <a:spcAft>
                <a:spcPts val="800"/>
              </a:spcAft>
            </a:pPr>
            <a:r>
              <a:rPr lang="en-US" sz="1800" dirty="0">
                <a:effectLst/>
                <a:latin typeface="Constantia" panose="02030602050306030303" pitchFamily="18" charset="0"/>
                <a:ea typeface="Calibri" panose="020F0502020204030204" pitchFamily="34" charset="0"/>
                <a:cs typeface="Times New Roman" panose="02020603050405020304" pitchFamily="18" charset="0"/>
              </a:rPr>
              <a:t>One of microfinance working in telecom sector are collaborating with an MFI to provide micro-credit on mobile balances to be paid back in 5 days. The Consumer is believed to be defaulter if he deviates from the path of paying back the loaned amount within the time duration of 5 days. For the loan amount of 5 (in Indonesian Rupiah), payback amount should be 6 (in Indonesian Rupiah), while, for the loan amount of 10 (in Indonesian Rupiah), the payback amount should be 12 (in Indonesian Rupiah). </a:t>
            </a:r>
          </a:p>
          <a:p>
            <a:pPr marL="0" marR="0" algn="just">
              <a:lnSpc>
                <a:spcPct val="107000"/>
              </a:lnSpc>
              <a:spcBef>
                <a:spcPts val="0"/>
              </a:spcBef>
              <a:spcAft>
                <a:spcPts val="800"/>
              </a:spcAft>
            </a:pPr>
            <a:endParaRPr lang="en-US" sz="1800" dirty="0">
              <a:effectLst/>
              <a:latin typeface="Constantia" panose="02030602050306030303" pitchFamily="18"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1062068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194879-DB86-4E20-9118-C20A10E7B80F}"/>
              </a:ext>
            </a:extLst>
          </p:cNvPr>
          <p:cNvSpPr>
            <a:spLocks noGrp="1"/>
          </p:cNvSpPr>
          <p:nvPr>
            <p:ph type="title"/>
          </p:nvPr>
        </p:nvSpPr>
        <p:spPr/>
        <p:txBody>
          <a:bodyPr/>
          <a:lstStyle/>
          <a:p>
            <a:r>
              <a:rPr lang="en-US" b="1" dirty="0">
                <a:latin typeface="Constantia" panose="02030602050306030303" pitchFamily="18" charset="0"/>
              </a:rPr>
              <a:t>Micro Credit and its importance</a:t>
            </a:r>
            <a:endParaRPr lang="en-US" b="1" dirty="0"/>
          </a:p>
        </p:txBody>
      </p:sp>
      <p:sp>
        <p:nvSpPr>
          <p:cNvPr id="3" name="Content Placeholder 2">
            <a:extLst>
              <a:ext uri="{FF2B5EF4-FFF2-40B4-BE49-F238E27FC236}">
                <a16:creationId xmlns:a16="http://schemas.microsoft.com/office/drawing/2014/main" id="{9C8643DB-3FBD-4636-9C1A-B2EB1394DBB3}"/>
              </a:ext>
            </a:extLst>
          </p:cNvPr>
          <p:cNvSpPr>
            <a:spLocks noGrp="1"/>
          </p:cNvSpPr>
          <p:nvPr>
            <p:ph idx="1"/>
          </p:nvPr>
        </p:nvSpPr>
        <p:spPr>
          <a:xfrm>
            <a:off x="455613" y="1524001"/>
            <a:ext cx="9591624" cy="4724400"/>
          </a:xfrm>
        </p:spPr>
        <p:txBody>
          <a:bodyPr/>
          <a:lstStyle/>
          <a:p>
            <a:r>
              <a:rPr lang="en-US" dirty="0">
                <a:latin typeface="Constantia" panose="02030602050306030303" pitchFamily="18" charset="0"/>
              </a:rPr>
              <a:t>Microcredit is a common form of microfinance that involves an extremely small loan given to an individual to help them become self-employed or grow a small business.</a:t>
            </a:r>
          </a:p>
          <a:p>
            <a:endParaRPr lang="en-US" dirty="0">
              <a:latin typeface="Constantia" panose="02030602050306030303" pitchFamily="18" charset="0"/>
            </a:endParaRPr>
          </a:p>
          <a:p>
            <a:r>
              <a:rPr lang="en-US" sz="2000" dirty="0">
                <a:effectLst/>
                <a:latin typeface="Constantia" panose="02030602050306030303" pitchFamily="18" charset="0"/>
                <a:ea typeface="Calibri" panose="020F0502020204030204" pitchFamily="34" charset="0"/>
                <a:cs typeface="Times New Roman" panose="02020603050405020304" pitchFamily="18" charset="0"/>
              </a:rPr>
              <a:t>Today, microfinance is widely accepted as a poverty-reduction tool, representing $70 billion in outstanding loans and a global outreach of 200 million clients.</a:t>
            </a:r>
          </a:p>
          <a:p>
            <a:endParaRPr lang="en-US" sz="2000" dirty="0">
              <a:effectLst/>
              <a:latin typeface="Constantia" panose="02030602050306030303" pitchFamily="18" charset="0"/>
              <a:ea typeface="Calibri" panose="020F0502020204030204" pitchFamily="34" charset="0"/>
              <a:cs typeface="Times New Roman" panose="02020603050405020304" pitchFamily="18" charset="0"/>
            </a:endParaRPr>
          </a:p>
          <a:p>
            <a:r>
              <a:rPr lang="en-US" sz="2000" dirty="0">
                <a:effectLst/>
                <a:latin typeface="Constantia" panose="02030602050306030303" pitchFamily="18" charset="0"/>
                <a:ea typeface="Calibri" panose="020F0502020204030204" pitchFamily="34" charset="0"/>
                <a:cs typeface="Times New Roman" panose="02020603050405020304" pitchFamily="18" charset="0"/>
              </a:rPr>
              <a:t>Micro credit solution provides operators and service providers with the ability to extend their service to their users through a small, short term credit facility.  When we go through the dataset provided, we are supposed to examine methodically all the attributes provided, classify the customers between defaulters and non-defaulters and reduce the chances of fraudulence micro credit loan by users.</a:t>
            </a:r>
          </a:p>
          <a:p>
            <a:endParaRPr lang="en-US" dirty="0">
              <a:latin typeface="Constantia" panose="02030602050306030303" pitchFamily="18" charset="0"/>
            </a:endParaRPr>
          </a:p>
        </p:txBody>
      </p:sp>
    </p:spTree>
    <p:extLst>
      <p:ext uri="{BB962C8B-B14F-4D97-AF65-F5344CB8AC3E}">
        <p14:creationId xmlns:p14="http://schemas.microsoft.com/office/powerpoint/2010/main" val="14338997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09AC2-31A2-44B6-A466-DC809C4D6553}"/>
              </a:ext>
            </a:extLst>
          </p:cNvPr>
          <p:cNvSpPr>
            <a:spLocks noGrp="1"/>
          </p:cNvSpPr>
          <p:nvPr>
            <p:ph type="title"/>
          </p:nvPr>
        </p:nvSpPr>
        <p:spPr/>
        <p:txBody>
          <a:bodyPr/>
          <a:lstStyle/>
          <a:p>
            <a:r>
              <a:rPr lang="en-US" b="1" dirty="0">
                <a:latin typeface="Constantia" panose="02030602050306030303" pitchFamily="18" charset="0"/>
              </a:rPr>
              <a:t>Importing Libraries</a:t>
            </a:r>
            <a:r>
              <a:rPr lang="en-US" b="1" dirty="0"/>
              <a:t/>
            </a:r>
            <a:br>
              <a:rPr lang="en-US" b="1" dirty="0"/>
            </a:br>
            <a:endParaRPr lang="en-US" b="1" dirty="0"/>
          </a:p>
        </p:txBody>
      </p:sp>
      <p:sp>
        <p:nvSpPr>
          <p:cNvPr id="3" name="Content Placeholder 2">
            <a:extLst>
              <a:ext uri="{FF2B5EF4-FFF2-40B4-BE49-F238E27FC236}">
                <a16:creationId xmlns:a16="http://schemas.microsoft.com/office/drawing/2014/main" id="{EF54C742-0CE7-4B97-B427-7E725EA4F681}"/>
              </a:ext>
            </a:extLst>
          </p:cNvPr>
          <p:cNvSpPr>
            <a:spLocks noGrp="1"/>
          </p:cNvSpPr>
          <p:nvPr>
            <p:ph idx="1"/>
          </p:nvPr>
        </p:nvSpPr>
        <p:spPr>
          <a:xfrm>
            <a:off x="912813" y="1600201"/>
            <a:ext cx="9134424" cy="4648200"/>
          </a:xfrm>
        </p:spPr>
        <p:txBody>
          <a:bodyPr>
            <a:normAutofit/>
          </a:bodyPr>
          <a:lstStyle/>
          <a:p>
            <a:r>
              <a:rPr lang="en-US" dirty="0">
                <a:latin typeface="Constantia" panose="02030602050306030303" pitchFamily="18" charset="0"/>
              </a:rPr>
              <a:t>To start with, we import all the necessary libraries required in performing all the steps of data analysis. We have imported the following libraries </a:t>
            </a:r>
          </a:p>
          <a:p>
            <a:r>
              <a:rPr lang="en-US" dirty="0">
                <a:latin typeface="Constantia" panose="02030602050306030303" pitchFamily="18" charset="0"/>
              </a:rPr>
              <a:t>NumPy, Pandas : </a:t>
            </a:r>
          </a:p>
          <a:p>
            <a:r>
              <a:rPr lang="en-US" dirty="0">
                <a:latin typeface="Constantia" panose="02030602050306030303" pitchFamily="18" charset="0"/>
              </a:rPr>
              <a:t>NumPy is a library for Python that adds support for large, multi-dimensional arrays and    matrices, along with a large collection of high-level mathematical functions to operate on these   arrays. Pandas is a high-level data manipulation tool that is built on the NumPy package.</a:t>
            </a:r>
          </a:p>
          <a:p>
            <a:r>
              <a:rPr lang="en-US" dirty="0" err="1">
                <a:latin typeface="Constantia" panose="02030602050306030303" pitchFamily="18" charset="0"/>
              </a:rPr>
              <a:t>Matplotlib.pyplot</a:t>
            </a:r>
            <a:r>
              <a:rPr lang="en-US" dirty="0">
                <a:latin typeface="Constantia" panose="02030602050306030303" pitchFamily="18" charset="0"/>
              </a:rPr>
              <a:t>, Seaborn: </a:t>
            </a:r>
          </a:p>
          <a:p>
            <a:r>
              <a:rPr lang="en-US" dirty="0">
                <a:latin typeface="Constantia" panose="02030602050306030303" pitchFamily="18" charset="0"/>
              </a:rPr>
              <a:t>Matplotlib is a plotting library for the Python programming language and its numerical mathematics extension NumPy.</a:t>
            </a:r>
          </a:p>
          <a:p>
            <a:r>
              <a:rPr lang="en-US" dirty="0">
                <a:latin typeface="Constantia" panose="02030602050306030303" pitchFamily="18" charset="0"/>
              </a:rPr>
              <a:t>Seaborn is a Python data visualization library based on matplotlib which provides a high-level interface for drawing attractive and informative statistical graphics.</a:t>
            </a:r>
          </a:p>
          <a:p>
            <a:endParaRPr lang="en-US" dirty="0">
              <a:latin typeface="Constantia" panose="02030602050306030303" pitchFamily="18" charset="0"/>
            </a:endParaRPr>
          </a:p>
        </p:txBody>
      </p:sp>
    </p:spTree>
    <p:extLst>
      <p:ext uri="{BB962C8B-B14F-4D97-AF65-F5344CB8AC3E}">
        <p14:creationId xmlns:p14="http://schemas.microsoft.com/office/powerpoint/2010/main" val="582536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154739-8F5B-475A-9518-D4EEC333F570}"/>
              </a:ext>
            </a:extLst>
          </p:cNvPr>
          <p:cNvSpPr>
            <a:spLocks noGrp="1"/>
          </p:cNvSpPr>
          <p:nvPr>
            <p:ph type="title"/>
          </p:nvPr>
        </p:nvSpPr>
        <p:spPr/>
        <p:txBody>
          <a:bodyPr/>
          <a:lstStyle/>
          <a:p>
            <a:r>
              <a:rPr lang="en-US" b="1" dirty="0">
                <a:latin typeface="Constantia" panose="02030602050306030303" pitchFamily="18" charset="0"/>
              </a:rPr>
              <a:t>Dataset Information</a:t>
            </a:r>
          </a:p>
        </p:txBody>
      </p:sp>
      <p:sp>
        <p:nvSpPr>
          <p:cNvPr id="3" name="Content Placeholder 2">
            <a:extLst>
              <a:ext uri="{FF2B5EF4-FFF2-40B4-BE49-F238E27FC236}">
                <a16:creationId xmlns:a16="http://schemas.microsoft.com/office/drawing/2014/main" id="{C687E7DC-F43C-4228-B221-7BC3CF96E7A9}"/>
              </a:ext>
            </a:extLst>
          </p:cNvPr>
          <p:cNvSpPr>
            <a:spLocks noGrp="1"/>
          </p:cNvSpPr>
          <p:nvPr>
            <p:ph idx="1"/>
          </p:nvPr>
        </p:nvSpPr>
        <p:spPr>
          <a:xfrm>
            <a:off x="379412" y="1447800"/>
            <a:ext cx="9591624" cy="4195481"/>
          </a:xfrm>
        </p:spPr>
        <p:txBody>
          <a:bodyPr/>
          <a:lstStyle/>
          <a:p>
            <a:pPr marL="0" marR="0" algn="just">
              <a:lnSpc>
                <a:spcPct val="107000"/>
              </a:lnSpc>
              <a:spcBef>
                <a:spcPts val="0"/>
              </a:spcBef>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The sample data is provided to Flip Robo from their client database.</a:t>
            </a:r>
          </a:p>
          <a:p>
            <a:pPr marL="0" marR="0" algn="just">
              <a:lnSpc>
                <a:spcPct val="107000"/>
              </a:lnSpc>
              <a:spcBef>
                <a:spcPts val="0"/>
              </a:spcBef>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It is hereby given to me for this exercise. The data provided is in the form csv file, I’ll be converting it into DataFrame to perform basic operations on rows/columns like selecting, deleting, adding, and renaming. To improve the selection of customers for the credit, the client wants some predictions that could help them in further investment and improvement in selection of customers.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There are 209593 rows and 37 columns in the dataset provided. All the attributes are numerical datatypes except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pCircle</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and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pdate</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a:t>
            </a:r>
          </a:p>
          <a:p>
            <a:pPr marL="0" marR="0" algn="just">
              <a:lnSpc>
                <a:spcPct val="107000"/>
              </a:lnSpc>
              <a:spcBef>
                <a:spcPts val="0"/>
              </a:spcBef>
              <a:spcAft>
                <a:spcPts val="80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4" name="Picture 3">
            <a:extLst>
              <a:ext uri="{FF2B5EF4-FFF2-40B4-BE49-F238E27FC236}">
                <a16:creationId xmlns:a16="http://schemas.microsoft.com/office/drawing/2014/main" id="{0AD2FC20-8EB1-4353-B2DE-5BDBAAC5EF6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36712" y="4062168"/>
            <a:ext cx="8915400" cy="2576195"/>
          </a:xfrm>
          <a:prstGeom prst="rect">
            <a:avLst/>
          </a:prstGeom>
          <a:noFill/>
          <a:ln>
            <a:noFill/>
          </a:ln>
        </p:spPr>
      </p:pic>
    </p:spTree>
    <p:extLst>
      <p:ext uri="{BB962C8B-B14F-4D97-AF65-F5344CB8AC3E}">
        <p14:creationId xmlns:p14="http://schemas.microsoft.com/office/powerpoint/2010/main" val="8921162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0C20B9-2E26-4FC0-808F-FF298C6AB849}"/>
              </a:ext>
            </a:extLst>
          </p:cNvPr>
          <p:cNvSpPr>
            <a:spLocks noGrp="1"/>
          </p:cNvSpPr>
          <p:nvPr>
            <p:ph type="title"/>
          </p:nvPr>
        </p:nvSpPr>
        <p:spPr/>
        <p:txBody>
          <a:bodyPr/>
          <a:lstStyle/>
          <a:p>
            <a:r>
              <a:rPr lang="en-US" b="1" dirty="0">
                <a:latin typeface="Constantia" panose="02030602050306030303" pitchFamily="18" charset="0"/>
              </a:rPr>
              <a:t>Description of the dataset</a:t>
            </a:r>
          </a:p>
        </p:txBody>
      </p:sp>
      <p:graphicFrame>
        <p:nvGraphicFramePr>
          <p:cNvPr id="8" name="Table 8">
            <a:extLst>
              <a:ext uri="{FF2B5EF4-FFF2-40B4-BE49-F238E27FC236}">
                <a16:creationId xmlns:a16="http://schemas.microsoft.com/office/drawing/2014/main" id="{40672D81-93DE-41B8-BBF0-7C2A4E38D4BA}"/>
              </a:ext>
            </a:extLst>
          </p:cNvPr>
          <p:cNvGraphicFramePr>
            <a:graphicFrameLocks noGrp="1"/>
          </p:cNvGraphicFramePr>
          <p:nvPr>
            <p:ph idx="1"/>
            <p:extLst>
              <p:ext uri="{D42A27DB-BD31-4B8C-83A1-F6EECF244321}">
                <p14:modId xmlns:p14="http://schemas.microsoft.com/office/powerpoint/2010/main" val="2748042098"/>
              </p:ext>
            </p:extLst>
          </p:nvPr>
        </p:nvGraphicFramePr>
        <p:xfrm>
          <a:off x="1065212" y="1371600"/>
          <a:ext cx="10210800" cy="4815840"/>
        </p:xfrm>
        <a:graphic>
          <a:graphicData uri="http://schemas.openxmlformats.org/drawingml/2006/table">
            <a:tbl>
              <a:tblPr firstRow="1" bandRow="1">
                <a:tableStyleId>{5C22544A-7EE6-4342-B048-85BDC9FD1C3A}</a:tableStyleId>
              </a:tblPr>
              <a:tblGrid>
                <a:gridCol w="1360279">
                  <a:extLst>
                    <a:ext uri="{9D8B030D-6E8A-4147-A177-3AD203B41FA5}">
                      <a16:colId xmlns:a16="http://schemas.microsoft.com/office/drawing/2014/main" val="4147834106"/>
                    </a:ext>
                  </a:extLst>
                </a:gridCol>
                <a:gridCol w="2525921">
                  <a:extLst>
                    <a:ext uri="{9D8B030D-6E8A-4147-A177-3AD203B41FA5}">
                      <a16:colId xmlns:a16="http://schemas.microsoft.com/office/drawing/2014/main" val="3700110031"/>
                    </a:ext>
                  </a:extLst>
                </a:gridCol>
                <a:gridCol w="6324600">
                  <a:extLst>
                    <a:ext uri="{9D8B030D-6E8A-4147-A177-3AD203B41FA5}">
                      <a16:colId xmlns:a16="http://schemas.microsoft.com/office/drawing/2014/main" val="3700939468"/>
                    </a:ext>
                  </a:extLst>
                </a:gridCol>
              </a:tblGrid>
              <a:tr h="370840">
                <a:tc>
                  <a:txBody>
                    <a:bodyPr/>
                    <a:lstStyle/>
                    <a:p>
                      <a:r>
                        <a:rPr lang="en-US" b="0" dirty="0">
                          <a:solidFill>
                            <a:schemeClr val="bg1"/>
                          </a:solidFill>
                          <a:latin typeface="Constantia" panose="02030602050306030303" pitchFamily="18" charset="0"/>
                        </a:rPr>
                        <a:t>Index</a:t>
                      </a:r>
                    </a:p>
                  </a:txBody>
                  <a:tcPr/>
                </a:tc>
                <a:tc>
                  <a:txBody>
                    <a:bodyPr/>
                    <a:lstStyle/>
                    <a:p>
                      <a:pPr algn="ctr" fontAlgn="b"/>
                      <a:r>
                        <a:rPr lang="en-US" sz="1800" b="0" i="0" u="none" strike="noStrike" dirty="0">
                          <a:solidFill>
                            <a:srgbClr val="000000"/>
                          </a:solidFill>
                          <a:effectLst/>
                          <a:latin typeface="Constantia" panose="02030602050306030303" pitchFamily="18" charset="0"/>
                        </a:rPr>
                        <a:t>Variable</a:t>
                      </a:r>
                    </a:p>
                  </a:txBody>
                  <a:tcPr marL="6350" marR="6350" marT="6350" marB="0" anchor="b"/>
                </a:tc>
                <a:tc>
                  <a:txBody>
                    <a:bodyPr/>
                    <a:lstStyle/>
                    <a:p>
                      <a:pPr algn="ctr" fontAlgn="b"/>
                      <a:r>
                        <a:rPr lang="en-US" sz="1800" b="0" i="0" u="none" strike="noStrike" dirty="0">
                          <a:solidFill>
                            <a:srgbClr val="000000"/>
                          </a:solidFill>
                          <a:effectLst/>
                          <a:latin typeface="Constantia" panose="02030602050306030303" pitchFamily="18" charset="0"/>
                        </a:rPr>
                        <a:t>Definition</a:t>
                      </a:r>
                    </a:p>
                  </a:txBody>
                  <a:tcPr marL="6350" marR="6350" marT="6350" marB="0" anchor="b"/>
                </a:tc>
                <a:extLst>
                  <a:ext uri="{0D108BD9-81ED-4DB2-BD59-A6C34878D82A}">
                    <a16:rowId xmlns:a16="http://schemas.microsoft.com/office/drawing/2014/main" val="2281420061"/>
                  </a:ext>
                </a:extLst>
              </a:tr>
              <a:tr h="370840">
                <a:tc>
                  <a:txBody>
                    <a:bodyPr/>
                    <a:lstStyle/>
                    <a:p>
                      <a:pPr algn="ctr"/>
                      <a:r>
                        <a:rPr lang="en-US" dirty="0">
                          <a:latin typeface="Constantia" panose="02030602050306030303" pitchFamily="18" charset="0"/>
                        </a:rPr>
                        <a:t>1</a:t>
                      </a:r>
                    </a:p>
                  </a:txBody>
                  <a:tcPr/>
                </a:tc>
                <a:tc>
                  <a:txBody>
                    <a:bodyPr/>
                    <a:lstStyle/>
                    <a:p>
                      <a:pPr algn="ctr" fontAlgn="b"/>
                      <a:r>
                        <a:rPr lang="en-US" sz="1800" b="0" i="0" u="none" strike="noStrike" dirty="0">
                          <a:solidFill>
                            <a:srgbClr val="000000"/>
                          </a:solidFill>
                          <a:effectLst/>
                          <a:latin typeface="Constantia" panose="02030602050306030303" pitchFamily="18" charset="0"/>
                        </a:rPr>
                        <a:t>label</a:t>
                      </a:r>
                    </a:p>
                  </a:txBody>
                  <a:tcPr marL="6350" marR="6350" marT="6350" marB="0" anchor="b"/>
                </a:tc>
                <a:tc>
                  <a:txBody>
                    <a:bodyPr/>
                    <a:lstStyle/>
                    <a:p>
                      <a:pPr algn="ctr" fontAlgn="b"/>
                      <a:r>
                        <a:rPr lang="en-US" sz="1800" b="0" i="0" u="none" strike="noStrike" dirty="0">
                          <a:solidFill>
                            <a:srgbClr val="000000"/>
                          </a:solidFill>
                          <a:effectLst/>
                          <a:latin typeface="Constantia" panose="02030602050306030303" pitchFamily="18" charset="0"/>
                        </a:rPr>
                        <a:t>Flag indicating whether the user paid back the credit amount within 5 days of issuing the loan{1:success, 0:failure}</a:t>
                      </a:r>
                    </a:p>
                  </a:txBody>
                  <a:tcPr marL="6350" marR="6350" marT="6350" marB="0" anchor="b"/>
                </a:tc>
                <a:extLst>
                  <a:ext uri="{0D108BD9-81ED-4DB2-BD59-A6C34878D82A}">
                    <a16:rowId xmlns:a16="http://schemas.microsoft.com/office/drawing/2014/main" val="1816604572"/>
                  </a:ext>
                </a:extLst>
              </a:tr>
              <a:tr h="370840">
                <a:tc>
                  <a:txBody>
                    <a:bodyPr/>
                    <a:lstStyle/>
                    <a:p>
                      <a:pPr algn="ctr"/>
                      <a:r>
                        <a:rPr lang="en-US" dirty="0">
                          <a:latin typeface="Constantia" panose="02030602050306030303" pitchFamily="18" charset="0"/>
                        </a:rPr>
                        <a:t>2</a:t>
                      </a:r>
                    </a:p>
                  </a:txBody>
                  <a:tcPr/>
                </a:tc>
                <a:tc>
                  <a:txBody>
                    <a:bodyPr/>
                    <a:lstStyle/>
                    <a:p>
                      <a:pPr algn="ctr" fontAlgn="b"/>
                      <a:r>
                        <a:rPr lang="en-US" sz="1800" b="0" i="0" u="none" strike="noStrike" dirty="0" err="1">
                          <a:solidFill>
                            <a:srgbClr val="000000"/>
                          </a:solidFill>
                          <a:effectLst/>
                          <a:latin typeface="Constantia" panose="02030602050306030303" pitchFamily="18" charset="0"/>
                        </a:rPr>
                        <a:t>msisdn</a:t>
                      </a:r>
                      <a:endParaRPr lang="en-US" sz="1800" b="0" i="0" u="none" strike="noStrike" dirty="0">
                        <a:solidFill>
                          <a:srgbClr val="000000"/>
                        </a:solidFill>
                        <a:effectLst/>
                        <a:latin typeface="Constantia" panose="02030602050306030303" pitchFamily="18" charset="0"/>
                      </a:endParaRPr>
                    </a:p>
                  </a:txBody>
                  <a:tcPr marL="6350" marR="6350" marT="6350" marB="0" anchor="b"/>
                </a:tc>
                <a:tc>
                  <a:txBody>
                    <a:bodyPr/>
                    <a:lstStyle/>
                    <a:p>
                      <a:pPr algn="ctr" fontAlgn="b"/>
                      <a:r>
                        <a:rPr lang="en-US" sz="1800" b="0" i="0" u="none" strike="noStrike">
                          <a:solidFill>
                            <a:srgbClr val="000000"/>
                          </a:solidFill>
                          <a:effectLst/>
                          <a:latin typeface="Constantia" panose="02030602050306030303" pitchFamily="18" charset="0"/>
                        </a:rPr>
                        <a:t>mobile number of user</a:t>
                      </a:r>
                    </a:p>
                  </a:txBody>
                  <a:tcPr marL="6350" marR="6350" marT="6350" marB="0" anchor="b"/>
                </a:tc>
                <a:extLst>
                  <a:ext uri="{0D108BD9-81ED-4DB2-BD59-A6C34878D82A}">
                    <a16:rowId xmlns:a16="http://schemas.microsoft.com/office/drawing/2014/main" val="1072557175"/>
                  </a:ext>
                </a:extLst>
              </a:tr>
              <a:tr h="370840">
                <a:tc>
                  <a:txBody>
                    <a:bodyPr/>
                    <a:lstStyle/>
                    <a:p>
                      <a:pPr algn="ctr"/>
                      <a:r>
                        <a:rPr lang="en-US" dirty="0">
                          <a:latin typeface="Constantia" panose="02030602050306030303" pitchFamily="18" charset="0"/>
                        </a:rPr>
                        <a:t>3</a:t>
                      </a:r>
                    </a:p>
                  </a:txBody>
                  <a:tcPr/>
                </a:tc>
                <a:tc>
                  <a:txBody>
                    <a:bodyPr/>
                    <a:lstStyle/>
                    <a:p>
                      <a:pPr algn="ctr" fontAlgn="b"/>
                      <a:r>
                        <a:rPr lang="en-US" sz="1800" b="0" i="0" u="none" strike="noStrike" dirty="0" err="1">
                          <a:solidFill>
                            <a:srgbClr val="000000"/>
                          </a:solidFill>
                          <a:effectLst/>
                          <a:latin typeface="Constantia" panose="02030602050306030303" pitchFamily="18" charset="0"/>
                        </a:rPr>
                        <a:t>aon</a:t>
                      </a:r>
                      <a:endParaRPr lang="en-US" sz="1800" b="0" i="0" u="none" strike="noStrike" dirty="0">
                        <a:solidFill>
                          <a:srgbClr val="000000"/>
                        </a:solidFill>
                        <a:effectLst/>
                        <a:latin typeface="Constantia" panose="02030602050306030303" pitchFamily="18" charset="0"/>
                      </a:endParaRPr>
                    </a:p>
                  </a:txBody>
                  <a:tcPr marL="6350" marR="6350" marT="6350" marB="0" anchor="b"/>
                </a:tc>
                <a:tc>
                  <a:txBody>
                    <a:bodyPr/>
                    <a:lstStyle/>
                    <a:p>
                      <a:pPr algn="ctr" fontAlgn="b"/>
                      <a:r>
                        <a:rPr lang="en-US" sz="1800" b="0" i="0" u="none" strike="noStrike">
                          <a:solidFill>
                            <a:srgbClr val="000000"/>
                          </a:solidFill>
                          <a:effectLst/>
                          <a:latin typeface="Constantia" panose="02030602050306030303" pitchFamily="18" charset="0"/>
                        </a:rPr>
                        <a:t>age on cellular network in days</a:t>
                      </a:r>
                    </a:p>
                  </a:txBody>
                  <a:tcPr marL="6350" marR="6350" marT="6350" marB="0" anchor="b"/>
                </a:tc>
                <a:extLst>
                  <a:ext uri="{0D108BD9-81ED-4DB2-BD59-A6C34878D82A}">
                    <a16:rowId xmlns:a16="http://schemas.microsoft.com/office/drawing/2014/main" val="3529830422"/>
                  </a:ext>
                </a:extLst>
              </a:tr>
              <a:tr h="370840">
                <a:tc>
                  <a:txBody>
                    <a:bodyPr/>
                    <a:lstStyle/>
                    <a:p>
                      <a:pPr algn="ctr"/>
                      <a:r>
                        <a:rPr lang="en-US" dirty="0">
                          <a:latin typeface="Constantia" panose="02030602050306030303" pitchFamily="18" charset="0"/>
                        </a:rPr>
                        <a:t>4</a:t>
                      </a:r>
                    </a:p>
                  </a:txBody>
                  <a:tcPr/>
                </a:tc>
                <a:tc>
                  <a:txBody>
                    <a:bodyPr/>
                    <a:lstStyle/>
                    <a:p>
                      <a:pPr algn="ctr" fontAlgn="b"/>
                      <a:r>
                        <a:rPr lang="en-US" sz="1800" b="0" i="0" u="none" strike="noStrike" dirty="0">
                          <a:solidFill>
                            <a:srgbClr val="000000"/>
                          </a:solidFill>
                          <a:effectLst/>
                          <a:latin typeface="Constantia" panose="02030602050306030303" pitchFamily="18" charset="0"/>
                        </a:rPr>
                        <a:t>daily_decr30</a:t>
                      </a:r>
                    </a:p>
                  </a:txBody>
                  <a:tcPr marL="6350" marR="6350" marT="6350" marB="0" anchor="b"/>
                </a:tc>
                <a:tc>
                  <a:txBody>
                    <a:bodyPr/>
                    <a:lstStyle/>
                    <a:p>
                      <a:pPr algn="ctr" fontAlgn="b"/>
                      <a:r>
                        <a:rPr lang="en-US" sz="1800" b="0" i="0" u="none" strike="noStrike" dirty="0">
                          <a:solidFill>
                            <a:srgbClr val="000000"/>
                          </a:solidFill>
                          <a:effectLst/>
                          <a:latin typeface="Constantia" panose="02030602050306030303" pitchFamily="18" charset="0"/>
                        </a:rPr>
                        <a:t>Daily amount spent from main account, averaged over last 30 days (in Indonesian Rupiah)</a:t>
                      </a:r>
                    </a:p>
                  </a:txBody>
                  <a:tcPr marL="6350" marR="6350" marT="6350" marB="0" anchor="b"/>
                </a:tc>
                <a:extLst>
                  <a:ext uri="{0D108BD9-81ED-4DB2-BD59-A6C34878D82A}">
                    <a16:rowId xmlns:a16="http://schemas.microsoft.com/office/drawing/2014/main" val="2639066740"/>
                  </a:ext>
                </a:extLst>
              </a:tr>
              <a:tr h="370840">
                <a:tc>
                  <a:txBody>
                    <a:bodyPr/>
                    <a:lstStyle/>
                    <a:p>
                      <a:pPr algn="ctr"/>
                      <a:r>
                        <a:rPr lang="en-US" dirty="0">
                          <a:latin typeface="Constantia" panose="02030602050306030303" pitchFamily="18" charset="0"/>
                        </a:rPr>
                        <a:t>5</a:t>
                      </a:r>
                    </a:p>
                  </a:txBody>
                  <a:tcPr/>
                </a:tc>
                <a:tc>
                  <a:txBody>
                    <a:bodyPr/>
                    <a:lstStyle/>
                    <a:p>
                      <a:pPr algn="ctr" fontAlgn="b"/>
                      <a:r>
                        <a:rPr lang="en-US" sz="1800" b="0" i="0" u="none" strike="noStrike" dirty="0">
                          <a:solidFill>
                            <a:srgbClr val="000000"/>
                          </a:solidFill>
                          <a:effectLst/>
                          <a:latin typeface="Constantia" panose="02030602050306030303" pitchFamily="18" charset="0"/>
                        </a:rPr>
                        <a:t>daily_decr90</a:t>
                      </a:r>
                    </a:p>
                  </a:txBody>
                  <a:tcPr marL="6350" marR="6350" marT="6350" marB="0" anchor="b"/>
                </a:tc>
                <a:tc>
                  <a:txBody>
                    <a:bodyPr/>
                    <a:lstStyle/>
                    <a:p>
                      <a:pPr algn="ctr" fontAlgn="b"/>
                      <a:r>
                        <a:rPr lang="en-US" sz="1800" b="0" i="0" u="none" strike="noStrike" dirty="0">
                          <a:solidFill>
                            <a:srgbClr val="000000"/>
                          </a:solidFill>
                          <a:effectLst/>
                          <a:latin typeface="Constantia" panose="02030602050306030303" pitchFamily="18" charset="0"/>
                        </a:rPr>
                        <a:t>Daily amount spent from main account, averaged over last 90 days (in Indonesian Rupiah)</a:t>
                      </a:r>
                    </a:p>
                  </a:txBody>
                  <a:tcPr marL="6350" marR="6350" marT="6350" marB="0" anchor="b"/>
                </a:tc>
                <a:extLst>
                  <a:ext uri="{0D108BD9-81ED-4DB2-BD59-A6C34878D82A}">
                    <a16:rowId xmlns:a16="http://schemas.microsoft.com/office/drawing/2014/main" val="1124688304"/>
                  </a:ext>
                </a:extLst>
              </a:tr>
              <a:tr h="370840">
                <a:tc>
                  <a:txBody>
                    <a:bodyPr/>
                    <a:lstStyle/>
                    <a:p>
                      <a:pPr algn="ctr"/>
                      <a:r>
                        <a:rPr lang="en-US" dirty="0">
                          <a:latin typeface="Constantia" panose="02030602050306030303" pitchFamily="18" charset="0"/>
                        </a:rPr>
                        <a:t>6</a:t>
                      </a:r>
                    </a:p>
                  </a:txBody>
                  <a:tcPr/>
                </a:tc>
                <a:tc>
                  <a:txBody>
                    <a:bodyPr/>
                    <a:lstStyle/>
                    <a:p>
                      <a:pPr algn="ctr" fontAlgn="b"/>
                      <a:r>
                        <a:rPr lang="en-US" sz="1800" b="0" i="0" u="none" strike="noStrike">
                          <a:solidFill>
                            <a:srgbClr val="000000"/>
                          </a:solidFill>
                          <a:effectLst/>
                          <a:latin typeface="Constantia" panose="02030602050306030303" pitchFamily="18" charset="0"/>
                        </a:rPr>
                        <a:t>rental30</a:t>
                      </a:r>
                    </a:p>
                  </a:txBody>
                  <a:tcPr marL="6350" marR="6350" marT="6350" marB="0" anchor="b"/>
                </a:tc>
                <a:tc>
                  <a:txBody>
                    <a:bodyPr/>
                    <a:lstStyle/>
                    <a:p>
                      <a:pPr algn="ctr" fontAlgn="b"/>
                      <a:r>
                        <a:rPr lang="en-US" sz="1800" b="0" i="0" u="none" strike="noStrike" dirty="0">
                          <a:solidFill>
                            <a:srgbClr val="000000"/>
                          </a:solidFill>
                          <a:effectLst/>
                          <a:latin typeface="Constantia" panose="02030602050306030303" pitchFamily="18" charset="0"/>
                        </a:rPr>
                        <a:t>Average main account balance over last 30 days</a:t>
                      </a:r>
                    </a:p>
                  </a:txBody>
                  <a:tcPr marL="6350" marR="6350" marT="6350" marB="0" anchor="b"/>
                </a:tc>
                <a:extLst>
                  <a:ext uri="{0D108BD9-81ED-4DB2-BD59-A6C34878D82A}">
                    <a16:rowId xmlns:a16="http://schemas.microsoft.com/office/drawing/2014/main" val="2514024796"/>
                  </a:ext>
                </a:extLst>
              </a:tr>
              <a:tr h="370840">
                <a:tc>
                  <a:txBody>
                    <a:bodyPr/>
                    <a:lstStyle/>
                    <a:p>
                      <a:pPr algn="ctr"/>
                      <a:r>
                        <a:rPr lang="en-US" dirty="0">
                          <a:latin typeface="Constantia" panose="02030602050306030303" pitchFamily="18" charset="0"/>
                        </a:rPr>
                        <a:t>7</a:t>
                      </a:r>
                    </a:p>
                  </a:txBody>
                  <a:tcPr/>
                </a:tc>
                <a:tc>
                  <a:txBody>
                    <a:bodyPr/>
                    <a:lstStyle/>
                    <a:p>
                      <a:pPr algn="ctr" fontAlgn="b"/>
                      <a:r>
                        <a:rPr lang="en-US" sz="1800" b="0" i="0" u="none" strike="noStrike" dirty="0">
                          <a:solidFill>
                            <a:srgbClr val="000000"/>
                          </a:solidFill>
                          <a:effectLst/>
                          <a:latin typeface="Constantia" panose="02030602050306030303" pitchFamily="18" charset="0"/>
                        </a:rPr>
                        <a:t>Rental90</a:t>
                      </a:r>
                    </a:p>
                  </a:txBody>
                  <a:tcPr marL="6350" marR="6350" marT="6350" marB="0" anchor="b"/>
                </a:tc>
                <a:tc>
                  <a:txBody>
                    <a:bodyPr/>
                    <a:lstStyle/>
                    <a:p>
                      <a:pPr algn="ctr" fontAlgn="b"/>
                      <a:r>
                        <a:rPr lang="en-US" sz="1800" b="0" i="0" u="none" strike="noStrike" dirty="0">
                          <a:solidFill>
                            <a:srgbClr val="000000"/>
                          </a:solidFill>
                          <a:effectLst/>
                          <a:latin typeface="Constantia" panose="02030602050306030303" pitchFamily="18" charset="0"/>
                        </a:rPr>
                        <a:t>Average main account balance over last 90 days</a:t>
                      </a:r>
                    </a:p>
                  </a:txBody>
                  <a:tcPr marL="6350" marR="6350" marT="6350" marB="0" anchor="b"/>
                </a:tc>
                <a:extLst>
                  <a:ext uri="{0D108BD9-81ED-4DB2-BD59-A6C34878D82A}">
                    <a16:rowId xmlns:a16="http://schemas.microsoft.com/office/drawing/2014/main" val="1598829711"/>
                  </a:ext>
                </a:extLst>
              </a:tr>
              <a:tr h="370840">
                <a:tc>
                  <a:txBody>
                    <a:bodyPr/>
                    <a:lstStyle/>
                    <a:p>
                      <a:pPr algn="ctr"/>
                      <a:r>
                        <a:rPr lang="en-US" dirty="0">
                          <a:latin typeface="Constantia" panose="02030602050306030303" pitchFamily="18" charset="0"/>
                        </a:rPr>
                        <a:t>8</a:t>
                      </a:r>
                    </a:p>
                  </a:txBody>
                  <a:tcPr/>
                </a:tc>
                <a:tc>
                  <a:txBody>
                    <a:bodyPr/>
                    <a:lstStyle/>
                    <a:p>
                      <a:pPr algn="ctr" fontAlgn="b"/>
                      <a:r>
                        <a:rPr lang="en-US" sz="1800" b="0" i="0" u="none" strike="noStrike" dirty="0" err="1">
                          <a:solidFill>
                            <a:srgbClr val="000000"/>
                          </a:solidFill>
                          <a:effectLst/>
                          <a:latin typeface="Constantia" panose="02030602050306030303" pitchFamily="18" charset="0"/>
                        </a:rPr>
                        <a:t>last_rech_date_ma</a:t>
                      </a:r>
                      <a:endParaRPr lang="en-US" sz="1800" b="0" i="0" u="none" strike="noStrike" dirty="0">
                        <a:solidFill>
                          <a:srgbClr val="000000"/>
                        </a:solidFill>
                        <a:effectLst/>
                        <a:latin typeface="Constantia" panose="02030602050306030303" pitchFamily="18" charset="0"/>
                      </a:endParaRPr>
                    </a:p>
                  </a:txBody>
                  <a:tcPr marL="6350" marR="6350" marT="6350" marB="0" anchor="b"/>
                </a:tc>
                <a:tc>
                  <a:txBody>
                    <a:bodyPr/>
                    <a:lstStyle/>
                    <a:p>
                      <a:pPr algn="ctr" fontAlgn="b"/>
                      <a:r>
                        <a:rPr lang="en-US" sz="1800" b="0" i="0" u="none" strike="noStrike" dirty="0">
                          <a:solidFill>
                            <a:srgbClr val="000000"/>
                          </a:solidFill>
                          <a:effectLst/>
                          <a:latin typeface="Constantia" panose="02030602050306030303" pitchFamily="18" charset="0"/>
                        </a:rPr>
                        <a:t>Number of days till last recharge of main account</a:t>
                      </a:r>
                    </a:p>
                  </a:txBody>
                  <a:tcPr marL="6350" marR="6350" marT="6350" marB="0" anchor="b"/>
                </a:tc>
                <a:extLst>
                  <a:ext uri="{0D108BD9-81ED-4DB2-BD59-A6C34878D82A}">
                    <a16:rowId xmlns:a16="http://schemas.microsoft.com/office/drawing/2014/main" val="824264102"/>
                  </a:ext>
                </a:extLst>
              </a:tr>
              <a:tr h="370840">
                <a:tc>
                  <a:txBody>
                    <a:bodyPr/>
                    <a:lstStyle/>
                    <a:p>
                      <a:pPr algn="ctr"/>
                      <a:r>
                        <a:rPr lang="en-US" dirty="0">
                          <a:latin typeface="Constantia" panose="02030602050306030303" pitchFamily="18" charset="0"/>
                        </a:rPr>
                        <a:t>9</a:t>
                      </a:r>
                    </a:p>
                  </a:txBody>
                  <a:tcPr/>
                </a:tc>
                <a:tc>
                  <a:txBody>
                    <a:bodyPr/>
                    <a:lstStyle/>
                    <a:p>
                      <a:pPr algn="ctr" fontAlgn="b"/>
                      <a:r>
                        <a:rPr lang="en-US" sz="1800" b="0" i="0" u="none" strike="noStrike">
                          <a:solidFill>
                            <a:srgbClr val="000000"/>
                          </a:solidFill>
                          <a:effectLst/>
                          <a:latin typeface="Constantia" panose="02030602050306030303" pitchFamily="18" charset="0"/>
                        </a:rPr>
                        <a:t>last_rech_date_da</a:t>
                      </a:r>
                    </a:p>
                  </a:txBody>
                  <a:tcPr marL="6350" marR="6350" marT="6350" marB="0" anchor="b"/>
                </a:tc>
                <a:tc>
                  <a:txBody>
                    <a:bodyPr/>
                    <a:lstStyle/>
                    <a:p>
                      <a:pPr algn="ctr" fontAlgn="b"/>
                      <a:r>
                        <a:rPr lang="en-US" sz="1800" b="0" i="0" u="none" strike="noStrike" dirty="0">
                          <a:solidFill>
                            <a:srgbClr val="000000"/>
                          </a:solidFill>
                          <a:effectLst/>
                          <a:latin typeface="Constantia" panose="02030602050306030303" pitchFamily="18" charset="0"/>
                        </a:rPr>
                        <a:t>Number of days till last recharge of data account</a:t>
                      </a:r>
                    </a:p>
                  </a:txBody>
                  <a:tcPr marL="6350" marR="6350" marT="6350" marB="0" anchor="b"/>
                </a:tc>
                <a:extLst>
                  <a:ext uri="{0D108BD9-81ED-4DB2-BD59-A6C34878D82A}">
                    <a16:rowId xmlns:a16="http://schemas.microsoft.com/office/drawing/2014/main" val="436255548"/>
                  </a:ext>
                </a:extLst>
              </a:tr>
              <a:tr h="0">
                <a:tc>
                  <a:txBody>
                    <a:bodyPr/>
                    <a:lstStyle/>
                    <a:p>
                      <a:pPr algn="ctr"/>
                      <a:r>
                        <a:rPr lang="en-US" dirty="0">
                          <a:latin typeface="Constantia" panose="02030602050306030303" pitchFamily="18" charset="0"/>
                        </a:rPr>
                        <a:t>10</a:t>
                      </a:r>
                    </a:p>
                  </a:txBody>
                  <a:tcPr/>
                </a:tc>
                <a:tc>
                  <a:txBody>
                    <a:bodyPr/>
                    <a:lstStyle/>
                    <a:p>
                      <a:pPr algn="ctr" fontAlgn="b"/>
                      <a:r>
                        <a:rPr lang="en-US" sz="1800" b="0" i="0" u="none" strike="noStrike" dirty="0" err="1">
                          <a:solidFill>
                            <a:srgbClr val="000000"/>
                          </a:solidFill>
                          <a:effectLst/>
                          <a:latin typeface="Constantia" panose="02030602050306030303" pitchFamily="18" charset="0"/>
                        </a:rPr>
                        <a:t>last_rech_amt_ma</a:t>
                      </a:r>
                      <a:endParaRPr lang="en-US" sz="1800" b="0" i="0" u="none" strike="noStrike" dirty="0">
                        <a:solidFill>
                          <a:srgbClr val="000000"/>
                        </a:solidFill>
                        <a:effectLst/>
                        <a:latin typeface="Constantia" panose="02030602050306030303" pitchFamily="18" charset="0"/>
                      </a:endParaRPr>
                    </a:p>
                  </a:txBody>
                  <a:tcPr marL="6350" marR="6350" marT="6350" marB="0" anchor="b"/>
                </a:tc>
                <a:tc>
                  <a:txBody>
                    <a:bodyPr/>
                    <a:lstStyle/>
                    <a:p>
                      <a:pPr algn="ctr" fontAlgn="b"/>
                      <a:r>
                        <a:rPr lang="en-US" sz="1800" b="0" i="0" u="none" strike="noStrike" dirty="0">
                          <a:solidFill>
                            <a:srgbClr val="000000"/>
                          </a:solidFill>
                          <a:effectLst/>
                          <a:latin typeface="Constantia" panose="02030602050306030303" pitchFamily="18" charset="0"/>
                        </a:rPr>
                        <a:t>Amount of last recharge of main account (in Indonesian Rupiah)</a:t>
                      </a:r>
                    </a:p>
                  </a:txBody>
                  <a:tcPr marL="6350" marR="6350" marT="6350" marB="0" anchor="b"/>
                </a:tc>
                <a:extLst>
                  <a:ext uri="{0D108BD9-81ED-4DB2-BD59-A6C34878D82A}">
                    <a16:rowId xmlns:a16="http://schemas.microsoft.com/office/drawing/2014/main" val="1883203664"/>
                  </a:ext>
                </a:extLst>
              </a:tr>
            </a:tbl>
          </a:graphicData>
        </a:graphic>
      </p:graphicFrame>
    </p:spTree>
    <p:extLst>
      <p:ext uri="{BB962C8B-B14F-4D97-AF65-F5344CB8AC3E}">
        <p14:creationId xmlns:p14="http://schemas.microsoft.com/office/powerpoint/2010/main" val="1294115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1F2276-72E3-4E6F-AD15-827BAF3117E6}"/>
              </a:ext>
            </a:extLst>
          </p:cNvPr>
          <p:cNvSpPr>
            <a:spLocks noGrp="1"/>
          </p:cNvSpPr>
          <p:nvPr>
            <p:ph type="title"/>
          </p:nvPr>
        </p:nvSpPr>
        <p:spPr/>
        <p:txBody>
          <a:bodyPr/>
          <a:lstStyle/>
          <a:p>
            <a:r>
              <a:rPr lang="en-US" b="1" dirty="0">
                <a:latin typeface="Constantia" panose="02030602050306030303" pitchFamily="18" charset="0"/>
              </a:rPr>
              <a:t>Description of the dataset</a:t>
            </a:r>
            <a:endParaRPr lang="en-US" dirty="0"/>
          </a:p>
        </p:txBody>
      </p:sp>
      <p:graphicFrame>
        <p:nvGraphicFramePr>
          <p:cNvPr id="5" name="Table 5">
            <a:extLst>
              <a:ext uri="{FF2B5EF4-FFF2-40B4-BE49-F238E27FC236}">
                <a16:creationId xmlns:a16="http://schemas.microsoft.com/office/drawing/2014/main" id="{47E5C15F-755A-45CA-8BC8-6CA734A46A6B}"/>
              </a:ext>
            </a:extLst>
          </p:cNvPr>
          <p:cNvGraphicFramePr>
            <a:graphicFrameLocks noGrp="1"/>
          </p:cNvGraphicFramePr>
          <p:nvPr>
            <p:ph idx="1"/>
            <p:extLst>
              <p:ext uri="{D42A27DB-BD31-4B8C-83A1-F6EECF244321}">
                <p14:modId xmlns:p14="http://schemas.microsoft.com/office/powerpoint/2010/main" val="2998708230"/>
              </p:ext>
            </p:extLst>
          </p:nvPr>
        </p:nvGraphicFramePr>
        <p:xfrm>
          <a:off x="1141412" y="1447800"/>
          <a:ext cx="8906805" cy="5184140"/>
        </p:xfrm>
        <a:graphic>
          <a:graphicData uri="http://schemas.openxmlformats.org/drawingml/2006/table">
            <a:tbl>
              <a:tblPr firstRow="1" bandRow="1">
                <a:tableStyleId>{5C22544A-7EE6-4342-B048-85BDC9FD1C3A}</a:tableStyleId>
              </a:tblPr>
              <a:tblGrid>
                <a:gridCol w="1067729">
                  <a:extLst>
                    <a:ext uri="{9D8B030D-6E8A-4147-A177-3AD203B41FA5}">
                      <a16:colId xmlns:a16="http://schemas.microsoft.com/office/drawing/2014/main" val="3816555212"/>
                    </a:ext>
                  </a:extLst>
                </a:gridCol>
                <a:gridCol w="1828800">
                  <a:extLst>
                    <a:ext uri="{9D8B030D-6E8A-4147-A177-3AD203B41FA5}">
                      <a16:colId xmlns:a16="http://schemas.microsoft.com/office/drawing/2014/main" val="3337639321"/>
                    </a:ext>
                  </a:extLst>
                </a:gridCol>
                <a:gridCol w="6010276">
                  <a:extLst>
                    <a:ext uri="{9D8B030D-6E8A-4147-A177-3AD203B41FA5}">
                      <a16:colId xmlns:a16="http://schemas.microsoft.com/office/drawing/2014/main" val="2793797848"/>
                    </a:ext>
                  </a:extLst>
                </a:gridCol>
              </a:tblGrid>
              <a:tr h="370840">
                <a:tc>
                  <a:txBody>
                    <a:bodyPr/>
                    <a:lstStyle/>
                    <a:p>
                      <a:r>
                        <a:rPr lang="en-US" b="0" dirty="0">
                          <a:solidFill>
                            <a:schemeClr val="bg1"/>
                          </a:solidFill>
                          <a:latin typeface="Constantia" panose="02030602050306030303" pitchFamily="18" charset="0"/>
                        </a:rPr>
                        <a:t>Index</a:t>
                      </a:r>
                    </a:p>
                  </a:txBody>
                  <a:tcPr/>
                </a:tc>
                <a:tc>
                  <a:txBody>
                    <a:bodyPr/>
                    <a:lstStyle/>
                    <a:p>
                      <a:pPr algn="ctr" fontAlgn="b"/>
                      <a:r>
                        <a:rPr lang="en-US" sz="1800" b="0" i="0" u="none" strike="noStrike" dirty="0">
                          <a:solidFill>
                            <a:srgbClr val="000000"/>
                          </a:solidFill>
                          <a:effectLst/>
                          <a:latin typeface="Constantia" panose="02030602050306030303" pitchFamily="18" charset="0"/>
                        </a:rPr>
                        <a:t>Variable</a:t>
                      </a:r>
                    </a:p>
                  </a:txBody>
                  <a:tcPr marL="6350" marR="6350" marT="6350" marB="0" anchor="b"/>
                </a:tc>
                <a:tc>
                  <a:txBody>
                    <a:bodyPr/>
                    <a:lstStyle/>
                    <a:p>
                      <a:pPr algn="ctr" fontAlgn="b"/>
                      <a:r>
                        <a:rPr lang="en-US" sz="1800" b="0" i="0" u="none" strike="noStrike" dirty="0">
                          <a:solidFill>
                            <a:srgbClr val="000000"/>
                          </a:solidFill>
                          <a:effectLst/>
                          <a:latin typeface="Constantia" panose="02030602050306030303" pitchFamily="18" charset="0"/>
                        </a:rPr>
                        <a:t>Definition</a:t>
                      </a:r>
                    </a:p>
                  </a:txBody>
                  <a:tcPr marL="6350" marR="6350" marT="6350" marB="0" anchor="b"/>
                </a:tc>
                <a:extLst>
                  <a:ext uri="{0D108BD9-81ED-4DB2-BD59-A6C34878D82A}">
                    <a16:rowId xmlns:a16="http://schemas.microsoft.com/office/drawing/2014/main" val="2397036575"/>
                  </a:ext>
                </a:extLst>
              </a:tr>
              <a:tr h="370840">
                <a:tc>
                  <a:txBody>
                    <a:bodyPr/>
                    <a:lstStyle/>
                    <a:p>
                      <a:pPr algn="ctr"/>
                      <a:r>
                        <a:rPr lang="en-US" dirty="0">
                          <a:latin typeface="Constantia" panose="02030602050306030303" pitchFamily="18" charset="0"/>
                        </a:rPr>
                        <a:t>11</a:t>
                      </a:r>
                    </a:p>
                  </a:txBody>
                  <a:tcPr/>
                </a:tc>
                <a:tc>
                  <a:txBody>
                    <a:bodyPr/>
                    <a:lstStyle/>
                    <a:p>
                      <a:pPr algn="l" fontAlgn="b"/>
                      <a:r>
                        <a:rPr lang="en-US" sz="1800" b="0" i="0" u="none" strike="noStrike" dirty="0">
                          <a:solidFill>
                            <a:srgbClr val="000000"/>
                          </a:solidFill>
                          <a:effectLst/>
                          <a:latin typeface="Constantia" panose="02030602050306030303" pitchFamily="18" charset="0"/>
                        </a:rPr>
                        <a:t>cnt_ma_rech30</a:t>
                      </a:r>
                    </a:p>
                  </a:txBody>
                  <a:tcPr marL="6350" marR="6350" marT="6350" marB="0" anchor="b"/>
                </a:tc>
                <a:tc>
                  <a:txBody>
                    <a:bodyPr/>
                    <a:lstStyle/>
                    <a:p>
                      <a:pPr algn="l" fontAlgn="b"/>
                      <a:r>
                        <a:rPr lang="en-US" sz="1800" b="0" i="0" u="none" strike="noStrike">
                          <a:solidFill>
                            <a:srgbClr val="000000"/>
                          </a:solidFill>
                          <a:effectLst/>
                          <a:latin typeface="Constantia" panose="02030602050306030303" pitchFamily="18" charset="0"/>
                        </a:rPr>
                        <a:t>Number of times main account got recharged in last 30 days</a:t>
                      </a:r>
                    </a:p>
                  </a:txBody>
                  <a:tcPr marL="6350" marR="6350" marT="6350" marB="0" anchor="b"/>
                </a:tc>
                <a:extLst>
                  <a:ext uri="{0D108BD9-81ED-4DB2-BD59-A6C34878D82A}">
                    <a16:rowId xmlns:a16="http://schemas.microsoft.com/office/drawing/2014/main" val="2258392406"/>
                  </a:ext>
                </a:extLst>
              </a:tr>
              <a:tr h="370840">
                <a:tc>
                  <a:txBody>
                    <a:bodyPr/>
                    <a:lstStyle/>
                    <a:p>
                      <a:pPr algn="ctr"/>
                      <a:r>
                        <a:rPr lang="en-US" dirty="0">
                          <a:latin typeface="Constantia" panose="02030602050306030303" pitchFamily="18" charset="0"/>
                        </a:rPr>
                        <a:t>12</a:t>
                      </a:r>
                    </a:p>
                  </a:txBody>
                  <a:tcPr/>
                </a:tc>
                <a:tc>
                  <a:txBody>
                    <a:bodyPr/>
                    <a:lstStyle/>
                    <a:p>
                      <a:pPr algn="l" fontAlgn="b"/>
                      <a:r>
                        <a:rPr lang="en-US" sz="1800" b="0" i="0" u="none" strike="noStrike" dirty="0">
                          <a:solidFill>
                            <a:srgbClr val="000000"/>
                          </a:solidFill>
                          <a:effectLst/>
                          <a:latin typeface="Constantia" panose="02030602050306030303" pitchFamily="18" charset="0"/>
                        </a:rPr>
                        <a:t>fr_ma_rech30</a:t>
                      </a:r>
                    </a:p>
                  </a:txBody>
                  <a:tcPr marL="6350" marR="6350" marT="6350" marB="0" anchor="b"/>
                </a:tc>
                <a:tc>
                  <a:txBody>
                    <a:bodyPr/>
                    <a:lstStyle/>
                    <a:p>
                      <a:pPr algn="l" fontAlgn="b"/>
                      <a:r>
                        <a:rPr lang="en-US" sz="1800" b="0" i="0" u="none" strike="noStrike">
                          <a:solidFill>
                            <a:srgbClr val="000000"/>
                          </a:solidFill>
                          <a:effectLst/>
                          <a:latin typeface="Constantia" panose="02030602050306030303" pitchFamily="18" charset="0"/>
                        </a:rPr>
                        <a:t>Frequency of main account recharged in last 30 days</a:t>
                      </a:r>
                    </a:p>
                  </a:txBody>
                  <a:tcPr marL="6350" marR="6350" marT="6350" marB="0" anchor="b"/>
                </a:tc>
                <a:extLst>
                  <a:ext uri="{0D108BD9-81ED-4DB2-BD59-A6C34878D82A}">
                    <a16:rowId xmlns:a16="http://schemas.microsoft.com/office/drawing/2014/main" val="4054703931"/>
                  </a:ext>
                </a:extLst>
              </a:tr>
              <a:tr h="370840">
                <a:tc>
                  <a:txBody>
                    <a:bodyPr/>
                    <a:lstStyle/>
                    <a:p>
                      <a:pPr algn="ctr"/>
                      <a:r>
                        <a:rPr lang="en-US" dirty="0">
                          <a:latin typeface="Constantia" panose="02030602050306030303" pitchFamily="18" charset="0"/>
                        </a:rPr>
                        <a:t>13</a:t>
                      </a:r>
                    </a:p>
                  </a:txBody>
                  <a:tcPr/>
                </a:tc>
                <a:tc>
                  <a:txBody>
                    <a:bodyPr/>
                    <a:lstStyle/>
                    <a:p>
                      <a:pPr algn="l" fontAlgn="b"/>
                      <a:r>
                        <a:rPr lang="en-US" sz="1800" b="0" i="0" u="none" strike="noStrike">
                          <a:solidFill>
                            <a:srgbClr val="000000"/>
                          </a:solidFill>
                          <a:effectLst/>
                          <a:latin typeface="Constantia" panose="02030602050306030303" pitchFamily="18" charset="0"/>
                        </a:rPr>
                        <a:t>sumamnt_ma_rech30</a:t>
                      </a:r>
                    </a:p>
                  </a:txBody>
                  <a:tcPr marL="6350" marR="6350" marT="6350" marB="0" anchor="b"/>
                </a:tc>
                <a:tc>
                  <a:txBody>
                    <a:bodyPr/>
                    <a:lstStyle/>
                    <a:p>
                      <a:pPr algn="l" fontAlgn="b"/>
                      <a:r>
                        <a:rPr lang="en-US" sz="1800" b="0" i="0" u="none" strike="noStrike" dirty="0">
                          <a:solidFill>
                            <a:srgbClr val="000000"/>
                          </a:solidFill>
                          <a:effectLst/>
                          <a:latin typeface="Constantia" panose="02030602050306030303" pitchFamily="18" charset="0"/>
                        </a:rPr>
                        <a:t>Total amount of recharge in main account over last 30 days (in Indonesian Rupiah)</a:t>
                      </a:r>
                    </a:p>
                  </a:txBody>
                  <a:tcPr marL="6350" marR="6350" marT="6350" marB="0" anchor="b"/>
                </a:tc>
                <a:extLst>
                  <a:ext uri="{0D108BD9-81ED-4DB2-BD59-A6C34878D82A}">
                    <a16:rowId xmlns:a16="http://schemas.microsoft.com/office/drawing/2014/main" val="2634923478"/>
                  </a:ext>
                </a:extLst>
              </a:tr>
              <a:tr h="370840">
                <a:tc>
                  <a:txBody>
                    <a:bodyPr/>
                    <a:lstStyle/>
                    <a:p>
                      <a:pPr algn="ctr"/>
                      <a:r>
                        <a:rPr lang="en-US" dirty="0">
                          <a:latin typeface="Constantia" panose="02030602050306030303" pitchFamily="18" charset="0"/>
                        </a:rPr>
                        <a:t>14</a:t>
                      </a:r>
                    </a:p>
                  </a:txBody>
                  <a:tcPr/>
                </a:tc>
                <a:tc>
                  <a:txBody>
                    <a:bodyPr/>
                    <a:lstStyle/>
                    <a:p>
                      <a:pPr algn="l" fontAlgn="b"/>
                      <a:r>
                        <a:rPr lang="en-US" sz="1800" b="0" i="0" u="none" strike="noStrike">
                          <a:solidFill>
                            <a:srgbClr val="000000"/>
                          </a:solidFill>
                          <a:effectLst/>
                          <a:latin typeface="Constantia" panose="02030602050306030303" pitchFamily="18" charset="0"/>
                        </a:rPr>
                        <a:t>medianamnt_ma_rech30</a:t>
                      </a:r>
                    </a:p>
                  </a:txBody>
                  <a:tcPr marL="6350" marR="6350" marT="6350" marB="0" anchor="b"/>
                </a:tc>
                <a:tc>
                  <a:txBody>
                    <a:bodyPr/>
                    <a:lstStyle/>
                    <a:p>
                      <a:pPr algn="l" fontAlgn="b"/>
                      <a:r>
                        <a:rPr lang="en-US" sz="1800" b="0" i="0" u="none" strike="noStrike" dirty="0">
                          <a:solidFill>
                            <a:srgbClr val="000000"/>
                          </a:solidFill>
                          <a:effectLst/>
                          <a:latin typeface="Constantia" panose="02030602050306030303" pitchFamily="18" charset="0"/>
                        </a:rPr>
                        <a:t>Median of amount of recharges done in main account over last 30 days at user level (in Indonesian Rupiah)</a:t>
                      </a:r>
                    </a:p>
                  </a:txBody>
                  <a:tcPr marL="6350" marR="6350" marT="6350" marB="0" anchor="b"/>
                </a:tc>
                <a:extLst>
                  <a:ext uri="{0D108BD9-81ED-4DB2-BD59-A6C34878D82A}">
                    <a16:rowId xmlns:a16="http://schemas.microsoft.com/office/drawing/2014/main" val="1438760714"/>
                  </a:ext>
                </a:extLst>
              </a:tr>
              <a:tr h="370840">
                <a:tc>
                  <a:txBody>
                    <a:bodyPr/>
                    <a:lstStyle/>
                    <a:p>
                      <a:pPr algn="ctr"/>
                      <a:r>
                        <a:rPr lang="en-US" dirty="0">
                          <a:latin typeface="Constantia" panose="02030602050306030303" pitchFamily="18" charset="0"/>
                        </a:rPr>
                        <a:t>15</a:t>
                      </a:r>
                    </a:p>
                  </a:txBody>
                  <a:tcPr/>
                </a:tc>
                <a:tc>
                  <a:txBody>
                    <a:bodyPr/>
                    <a:lstStyle/>
                    <a:p>
                      <a:pPr algn="l" fontAlgn="b"/>
                      <a:r>
                        <a:rPr lang="en-US" sz="1800" b="0" i="0" u="none" strike="noStrike">
                          <a:solidFill>
                            <a:srgbClr val="000000"/>
                          </a:solidFill>
                          <a:effectLst/>
                          <a:latin typeface="Constantia" panose="02030602050306030303" pitchFamily="18" charset="0"/>
                        </a:rPr>
                        <a:t>medianmarechprebal30</a:t>
                      </a:r>
                    </a:p>
                  </a:txBody>
                  <a:tcPr marL="6350" marR="6350" marT="6350" marB="0" anchor="b"/>
                </a:tc>
                <a:tc>
                  <a:txBody>
                    <a:bodyPr/>
                    <a:lstStyle/>
                    <a:p>
                      <a:pPr algn="l" fontAlgn="b"/>
                      <a:r>
                        <a:rPr lang="en-US" sz="1800" b="0" i="0" u="none" strike="noStrike" dirty="0">
                          <a:solidFill>
                            <a:srgbClr val="000000"/>
                          </a:solidFill>
                          <a:effectLst/>
                          <a:latin typeface="Constantia" panose="02030602050306030303" pitchFamily="18" charset="0"/>
                        </a:rPr>
                        <a:t>Median of main account balance just before recharge in last 30 days at user level (in Indonesian Rupiah)</a:t>
                      </a:r>
                    </a:p>
                  </a:txBody>
                  <a:tcPr marL="6350" marR="6350" marT="6350" marB="0" anchor="b"/>
                </a:tc>
                <a:extLst>
                  <a:ext uri="{0D108BD9-81ED-4DB2-BD59-A6C34878D82A}">
                    <a16:rowId xmlns:a16="http://schemas.microsoft.com/office/drawing/2014/main" val="64447616"/>
                  </a:ext>
                </a:extLst>
              </a:tr>
              <a:tr h="370840">
                <a:tc>
                  <a:txBody>
                    <a:bodyPr/>
                    <a:lstStyle/>
                    <a:p>
                      <a:pPr algn="ctr"/>
                      <a:r>
                        <a:rPr lang="en-US" dirty="0">
                          <a:latin typeface="Constantia" panose="02030602050306030303" pitchFamily="18" charset="0"/>
                        </a:rPr>
                        <a:t>16</a:t>
                      </a:r>
                    </a:p>
                  </a:txBody>
                  <a:tcPr/>
                </a:tc>
                <a:tc>
                  <a:txBody>
                    <a:bodyPr/>
                    <a:lstStyle/>
                    <a:p>
                      <a:pPr algn="l" fontAlgn="b"/>
                      <a:r>
                        <a:rPr lang="en-US" sz="1800" b="0" i="0" u="none" strike="noStrike">
                          <a:solidFill>
                            <a:srgbClr val="000000"/>
                          </a:solidFill>
                          <a:effectLst/>
                          <a:latin typeface="Constantia" panose="02030602050306030303" pitchFamily="18" charset="0"/>
                        </a:rPr>
                        <a:t>cnt_ma_rech90</a:t>
                      </a:r>
                    </a:p>
                  </a:txBody>
                  <a:tcPr marL="6350" marR="6350" marT="6350" marB="0" anchor="b"/>
                </a:tc>
                <a:tc>
                  <a:txBody>
                    <a:bodyPr/>
                    <a:lstStyle/>
                    <a:p>
                      <a:pPr algn="l" fontAlgn="b"/>
                      <a:r>
                        <a:rPr lang="en-US" sz="1800" b="0" i="0" u="none" strike="noStrike">
                          <a:solidFill>
                            <a:srgbClr val="000000"/>
                          </a:solidFill>
                          <a:effectLst/>
                          <a:latin typeface="Constantia" panose="02030602050306030303" pitchFamily="18" charset="0"/>
                        </a:rPr>
                        <a:t>Number of times main account got recharged in last 90 days</a:t>
                      </a:r>
                    </a:p>
                  </a:txBody>
                  <a:tcPr marL="6350" marR="6350" marT="6350" marB="0" anchor="b"/>
                </a:tc>
                <a:extLst>
                  <a:ext uri="{0D108BD9-81ED-4DB2-BD59-A6C34878D82A}">
                    <a16:rowId xmlns:a16="http://schemas.microsoft.com/office/drawing/2014/main" val="592713193"/>
                  </a:ext>
                </a:extLst>
              </a:tr>
              <a:tr h="370840">
                <a:tc>
                  <a:txBody>
                    <a:bodyPr/>
                    <a:lstStyle/>
                    <a:p>
                      <a:pPr algn="ctr"/>
                      <a:r>
                        <a:rPr lang="en-US" dirty="0">
                          <a:latin typeface="Constantia" panose="02030602050306030303" pitchFamily="18" charset="0"/>
                        </a:rPr>
                        <a:t>17</a:t>
                      </a:r>
                    </a:p>
                  </a:txBody>
                  <a:tcPr/>
                </a:tc>
                <a:tc>
                  <a:txBody>
                    <a:bodyPr/>
                    <a:lstStyle/>
                    <a:p>
                      <a:pPr algn="l" fontAlgn="b"/>
                      <a:r>
                        <a:rPr lang="en-US" sz="1800" b="0" i="0" u="none" strike="noStrike">
                          <a:solidFill>
                            <a:srgbClr val="000000"/>
                          </a:solidFill>
                          <a:effectLst/>
                          <a:latin typeface="Constantia" panose="02030602050306030303" pitchFamily="18" charset="0"/>
                        </a:rPr>
                        <a:t>fr_ma_rech90</a:t>
                      </a:r>
                    </a:p>
                  </a:txBody>
                  <a:tcPr marL="6350" marR="6350" marT="6350" marB="0" anchor="b"/>
                </a:tc>
                <a:tc>
                  <a:txBody>
                    <a:bodyPr/>
                    <a:lstStyle/>
                    <a:p>
                      <a:pPr algn="l" fontAlgn="b"/>
                      <a:r>
                        <a:rPr lang="en-US" sz="1800" b="0" i="0" u="none" strike="noStrike" dirty="0">
                          <a:solidFill>
                            <a:srgbClr val="000000"/>
                          </a:solidFill>
                          <a:effectLst/>
                          <a:latin typeface="Constantia" panose="02030602050306030303" pitchFamily="18" charset="0"/>
                        </a:rPr>
                        <a:t>Frequency of main account recharged in last 90 days</a:t>
                      </a:r>
                    </a:p>
                  </a:txBody>
                  <a:tcPr marL="6350" marR="6350" marT="6350" marB="0" anchor="b"/>
                </a:tc>
                <a:extLst>
                  <a:ext uri="{0D108BD9-81ED-4DB2-BD59-A6C34878D82A}">
                    <a16:rowId xmlns:a16="http://schemas.microsoft.com/office/drawing/2014/main" val="4215214593"/>
                  </a:ext>
                </a:extLst>
              </a:tr>
              <a:tr h="370840">
                <a:tc>
                  <a:txBody>
                    <a:bodyPr/>
                    <a:lstStyle/>
                    <a:p>
                      <a:pPr algn="ctr"/>
                      <a:r>
                        <a:rPr lang="en-US" dirty="0">
                          <a:latin typeface="Constantia" panose="02030602050306030303" pitchFamily="18" charset="0"/>
                        </a:rPr>
                        <a:t>18</a:t>
                      </a:r>
                    </a:p>
                  </a:txBody>
                  <a:tcPr/>
                </a:tc>
                <a:tc>
                  <a:txBody>
                    <a:bodyPr/>
                    <a:lstStyle/>
                    <a:p>
                      <a:pPr algn="l" fontAlgn="b"/>
                      <a:r>
                        <a:rPr lang="en-US" sz="1800" b="0" i="0" u="none" strike="noStrike">
                          <a:solidFill>
                            <a:srgbClr val="000000"/>
                          </a:solidFill>
                          <a:effectLst/>
                          <a:latin typeface="Constantia" panose="02030602050306030303" pitchFamily="18" charset="0"/>
                        </a:rPr>
                        <a:t>sumamnt_ma_rech90</a:t>
                      </a:r>
                    </a:p>
                  </a:txBody>
                  <a:tcPr marL="6350" marR="6350" marT="6350" marB="0" anchor="b"/>
                </a:tc>
                <a:tc>
                  <a:txBody>
                    <a:bodyPr/>
                    <a:lstStyle/>
                    <a:p>
                      <a:pPr algn="l" fontAlgn="b"/>
                      <a:r>
                        <a:rPr lang="en-US" sz="1800" b="0" i="0" u="none" strike="noStrike" dirty="0">
                          <a:solidFill>
                            <a:srgbClr val="000000"/>
                          </a:solidFill>
                          <a:effectLst/>
                          <a:latin typeface="Constantia" panose="02030602050306030303" pitchFamily="18" charset="0"/>
                        </a:rPr>
                        <a:t>Total amount of recharge in main account over last 90 days (in </a:t>
                      </a:r>
                      <a:r>
                        <a:rPr lang="en-US" sz="1800" b="0" i="0" u="none" strike="noStrike" dirty="0" err="1">
                          <a:solidFill>
                            <a:srgbClr val="000000"/>
                          </a:solidFill>
                          <a:effectLst/>
                          <a:latin typeface="Constantia" panose="02030602050306030303" pitchFamily="18" charset="0"/>
                        </a:rPr>
                        <a:t>Indonasian</a:t>
                      </a:r>
                      <a:r>
                        <a:rPr lang="en-US" sz="1800" b="0" i="0" u="none" strike="noStrike" dirty="0">
                          <a:solidFill>
                            <a:srgbClr val="000000"/>
                          </a:solidFill>
                          <a:effectLst/>
                          <a:latin typeface="Constantia" panose="02030602050306030303" pitchFamily="18" charset="0"/>
                        </a:rPr>
                        <a:t> Rupiah)</a:t>
                      </a:r>
                    </a:p>
                  </a:txBody>
                  <a:tcPr marL="6350" marR="6350" marT="6350" marB="0" anchor="b"/>
                </a:tc>
                <a:extLst>
                  <a:ext uri="{0D108BD9-81ED-4DB2-BD59-A6C34878D82A}">
                    <a16:rowId xmlns:a16="http://schemas.microsoft.com/office/drawing/2014/main" val="670473689"/>
                  </a:ext>
                </a:extLst>
              </a:tr>
              <a:tr h="370840">
                <a:tc>
                  <a:txBody>
                    <a:bodyPr/>
                    <a:lstStyle/>
                    <a:p>
                      <a:pPr algn="ctr"/>
                      <a:r>
                        <a:rPr lang="en-US" dirty="0">
                          <a:latin typeface="Constantia" panose="02030602050306030303" pitchFamily="18" charset="0"/>
                        </a:rPr>
                        <a:t>19</a:t>
                      </a:r>
                    </a:p>
                  </a:txBody>
                  <a:tcPr/>
                </a:tc>
                <a:tc>
                  <a:txBody>
                    <a:bodyPr/>
                    <a:lstStyle/>
                    <a:p>
                      <a:pPr algn="l" fontAlgn="b"/>
                      <a:r>
                        <a:rPr lang="en-US" sz="1800" b="0" i="0" u="none" strike="noStrike">
                          <a:solidFill>
                            <a:srgbClr val="000000"/>
                          </a:solidFill>
                          <a:effectLst/>
                          <a:latin typeface="Constantia" panose="02030602050306030303" pitchFamily="18" charset="0"/>
                        </a:rPr>
                        <a:t>medianamnt_ma_rech90</a:t>
                      </a:r>
                    </a:p>
                  </a:txBody>
                  <a:tcPr marL="6350" marR="6350" marT="6350" marB="0" anchor="b"/>
                </a:tc>
                <a:tc>
                  <a:txBody>
                    <a:bodyPr/>
                    <a:lstStyle/>
                    <a:p>
                      <a:pPr algn="l" fontAlgn="b"/>
                      <a:r>
                        <a:rPr lang="en-US" sz="1800" b="0" i="0" u="none" strike="noStrike" dirty="0">
                          <a:solidFill>
                            <a:srgbClr val="000000"/>
                          </a:solidFill>
                          <a:effectLst/>
                          <a:latin typeface="Constantia" panose="02030602050306030303" pitchFamily="18" charset="0"/>
                        </a:rPr>
                        <a:t>Median of amount of recharges done in main account over last 90 days at user level (in </a:t>
                      </a:r>
                      <a:r>
                        <a:rPr lang="en-US" sz="1800" b="0" i="0" u="none" strike="noStrike" dirty="0" err="1">
                          <a:solidFill>
                            <a:srgbClr val="000000"/>
                          </a:solidFill>
                          <a:effectLst/>
                          <a:latin typeface="Constantia" panose="02030602050306030303" pitchFamily="18" charset="0"/>
                        </a:rPr>
                        <a:t>Indonasian</a:t>
                      </a:r>
                      <a:r>
                        <a:rPr lang="en-US" sz="1800" b="0" i="0" u="none" strike="noStrike" dirty="0">
                          <a:solidFill>
                            <a:srgbClr val="000000"/>
                          </a:solidFill>
                          <a:effectLst/>
                          <a:latin typeface="Constantia" panose="02030602050306030303" pitchFamily="18" charset="0"/>
                        </a:rPr>
                        <a:t> Rupiah)</a:t>
                      </a:r>
                    </a:p>
                  </a:txBody>
                  <a:tcPr marL="6350" marR="6350" marT="6350" marB="0" anchor="b"/>
                </a:tc>
                <a:extLst>
                  <a:ext uri="{0D108BD9-81ED-4DB2-BD59-A6C34878D82A}">
                    <a16:rowId xmlns:a16="http://schemas.microsoft.com/office/drawing/2014/main" val="304105886"/>
                  </a:ext>
                </a:extLst>
              </a:tr>
              <a:tr h="370840">
                <a:tc>
                  <a:txBody>
                    <a:bodyPr/>
                    <a:lstStyle/>
                    <a:p>
                      <a:pPr algn="ctr"/>
                      <a:r>
                        <a:rPr lang="en-US" dirty="0">
                          <a:latin typeface="Constantia" panose="02030602050306030303" pitchFamily="18" charset="0"/>
                        </a:rPr>
                        <a:t>20</a:t>
                      </a:r>
                    </a:p>
                  </a:txBody>
                  <a:tcPr/>
                </a:tc>
                <a:tc>
                  <a:txBody>
                    <a:bodyPr/>
                    <a:lstStyle/>
                    <a:p>
                      <a:pPr algn="l" fontAlgn="b"/>
                      <a:r>
                        <a:rPr lang="en-US" sz="1800" b="0" i="0" u="none" strike="noStrike">
                          <a:solidFill>
                            <a:srgbClr val="000000"/>
                          </a:solidFill>
                          <a:effectLst/>
                          <a:latin typeface="Constantia" panose="02030602050306030303" pitchFamily="18" charset="0"/>
                        </a:rPr>
                        <a:t>medianmarechprebal90</a:t>
                      </a:r>
                    </a:p>
                  </a:txBody>
                  <a:tcPr marL="6350" marR="6350" marT="6350" marB="0" anchor="b"/>
                </a:tc>
                <a:tc>
                  <a:txBody>
                    <a:bodyPr/>
                    <a:lstStyle/>
                    <a:p>
                      <a:pPr algn="l" fontAlgn="b"/>
                      <a:r>
                        <a:rPr lang="en-US" sz="1800" b="0" i="0" u="none" strike="noStrike" dirty="0">
                          <a:solidFill>
                            <a:srgbClr val="000000"/>
                          </a:solidFill>
                          <a:effectLst/>
                          <a:latin typeface="Constantia" panose="02030602050306030303" pitchFamily="18" charset="0"/>
                        </a:rPr>
                        <a:t>Median of main account balance just before recharge in last 90 days at user level (in </a:t>
                      </a:r>
                      <a:r>
                        <a:rPr lang="en-US" sz="1800" b="0" i="0" u="none" strike="noStrike" dirty="0" err="1">
                          <a:solidFill>
                            <a:srgbClr val="000000"/>
                          </a:solidFill>
                          <a:effectLst/>
                          <a:latin typeface="Constantia" panose="02030602050306030303" pitchFamily="18" charset="0"/>
                        </a:rPr>
                        <a:t>Indonasian</a:t>
                      </a:r>
                      <a:r>
                        <a:rPr lang="en-US" sz="1800" b="0" i="0" u="none" strike="noStrike" dirty="0">
                          <a:solidFill>
                            <a:srgbClr val="000000"/>
                          </a:solidFill>
                          <a:effectLst/>
                          <a:latin typeface="Constantia" panose="02030602050306030303" pitchFamily="18" charset="0"/>
                        </a:rPr>
                        <a:t> Rupiah)</a:t>
                      </a:r>
                    </a:p>
                  </a:txBody>
                  <a:tcPr marL="6350" marR="6350" marT="6350" marB="0" anchor="b"/>
                </a:tc>
                <a:extLst>
                  <a:ext uri="{0D108BD9-81ED-4DB2-BD59-A6C34878D82A}">
                    <a16:rowId xmlns:a16="http://schemas.microsoft.com/office/drawing/2014/main" val="1309784248"/>
                  </a:ext>
                </a:extLst>
              </a:tr>
            </a:tbl>
          </a:graphicData>
        </a:graphic>
      </p:graphicFrame>
    </p:spTree>
    <p:extLst>
      <p:ext uri="{BB962C8B-B14F-4D97-AF65-F5344CB8AC3E}">
        <p14:creationId xmlns:p14="http://schemas.microsoft.com/office/powerpoint/2010/main" val="30328768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73F77-AC67-4724-AFF2-BADF90228799}"/>
              </a:ext>
            </a:extLst>
          </p:cNvPr>
          <p:cNvSpPr>
            <a:spLocks noGrp="1"/>
          </p:cNvSpPr>
          <p:nvPr>
            <p:ph type="title"/>
          </p:nvPr>
        </p:nvSpPr>
        <p:spPr/>
        <p:txBody>
          <a:bodyPr/>
          <a:lstStyle/>
          <a:p>
            <a:r>
              <a:rPr lang="en-US" b="1" dirty="0">
                <a:latin typeface="Constantia" panose="02030602050306030303" pitchFamily="18" charset="0"/>
              </a:rPr>
              <a:t>Description of the dataset</a:t>
            </a:r>
            <a:endParaRPr lang="en-US" dirty="0"/>
          </a:p>
        </p:txBody>
      </p:sp>
      <p:graphicFrame>
        <p:nvGraphicFramePr>
          <p:cNvPr id="4" name="Table 5">
            <a:extLst>
              <a:ext uri="{FF2B5EF4-FFF2-40B4-BE49-F238E27FC236}">
                <a16:creationId xmlns:a16="http://schemas.microsoft.com/office/drawing/2014/main" id="{D9D4DFA7-F5CE-4099-B8F3-65FDF1DE2471}"/>
              </a:ext>
            </a:extLst>
          </p:cNvPr>
          <p:cNvGraphicFramePr>
            <a:graphicFrameLocks/>
          </p:cNvGraphicFramePr>
          <p:nvPr>
            <p:extLst>
              <p:ext uri="{D42A27DB-BD31-4B8C-83A1-F6EECF244321}">
                <p14:modId xmlns:p14="http://schemas.microsoft.com/office/powerpoint/2010/main" val="3863979158"/>
              </p:ext>
            </p:extLst>
          </p:nvPr>
        </p:nvGraphicFramePr>
        <p:xfrm>
          <a:off x="1370012" y="1600200"/>
          <a:ext cx="8906805" cy="4263390"/>
        </p:xfrm>
        <a:graphic>
          <a:graphicData uri="http://schemas.openxmlformats.org/drawingml/2006/table">
            <a:tbl>
              <a:tblPr firstRow="1" bandRow="1">
                <a:tableStyleId>{5C22544A-7EE6-4342-B048-85BDC9FD1C3A}</a:tableStyleId>
              </a:tblPr>
              <a:tblGrid>
                <a:gridCol w="1067729">
                  <a:extLst>
                    <a:ext uri="{9D8B030D-6E8A-4147-A177-3AD203B41FA5}">
                      <a16:colId xmlns:a16="http://schemas.microsoft.com/office/drawing/2014/main" val="3816555212"/>
                    </a:ext>
                  </a:extLst>
                </a:gridCol>
                <a:gridCol w="1828800">
                  <a:extLst>
                    <a:ext uri="{9D8B030D-6E8A-4147-A177-3AD203B41FA5}">
                      <a16:colId xmlns:a16="http://schemas.microsoft.com/office/drawing/2014/main" val="3337639321"/>
                    </a:ext>
                  </a:extLst>
                </a:gridCol>
                <a:gridCol w="6010276">
                  <a:extLst>
                    <a:ext uri="{9D8B030D-6E8A-4147-A177-3AD203B41FA5}">
                      <a16:colId xmlns:a16="http://schemas.microsoft.com/office/drawing/2014/main" val="2793797848"/>
                    </a:ext>
                  </a:extLst>
                </a:gridCol>
              </a:tblGrid>
              <a:tr h="370840">
                <a:tc>
                  <a:txBody>
                    <a:bodyPr/>
                    <a:lstStyle/>
                    <a:p>
                      <a:r>
                        <a:rPr lang="en-US" b="0" dirty="0">
                          <a:solidFill>
                            <a:schemeClr val="bg1"/>
                          </a:solidFill>
                          <a:latin typeface="Constantia" panose="02030602050306030303" pitchFamily="18" charset="0"/>
                        </a:rPr>
                        <a:t>Index</a:t>
                      </a:r>
                    </a:p>
                  </a:txBody>
                  <a:tcPr/>
                </a:tc>
                <a:tc>
                  <a:txBody>
                    <a:bodyPr/>
                    <a:lstStyle/>
                    <a:p>
                      <a:pPr algn="ctr" fontAlgn="b"/>
                      <a:r>
                        <a:rPr lang="en-US" sz="1800" b="0" i="0" u="none" strike="noStrike" dirty="0">
                          <a:solidFill>
                            <a:srgbClr val="000000"/>
                          </a:solidFill>
                          <a:effectLst/>
                          <a:latin typeface="Constantia" panose="02030602050306030303" pitchFamily="18" charset="0"/>
                        </a:rPr>
                        <a:t>Variable</a:t>
                      </a:r>
                    </a:p>
                  </a:txBody>
                  <a:tcPr marL="6350" marR="6350" marT="6350" marB="0" anchor="b"/>
                </a:tc>
                <a:tc>
                  <a:txBody>
                    <a:bodyPr/>
                    <a:lstStyle/>
                    <a:p>
                      <a:pPr algn="ctr" fontAlgn="b"/>
                      <a:r>
                        <a:rPr lang="en-US" sz="1800" b="0" i="0" u="none" strike="noStrike" dirty="0">
                          <a:solidFill>
                            <a:srgbClr val="000000"/>
                          </a:solidFill>
                          <a:effectLst/>
                          <a:latin typeface="Constantia" panose="02030602050306030303" pitchFamily="18" charset="0"/>
                        </a:rPr>
                        <a:t>Definition</a:t>
                      </a:r>
                    </a:p>
                  </a:txBody>
                  <a:tcPr marL="6350" marR="6350" marT="6350" marB="0" anchor="b"/>
                </a:tc>
                <a:extLst>
                  <a:ext uri="{0D108BD9-81ED-4DB2-BD59-A6C34878D82A}">
                    <a16:rowId xmlns:a16="http://schemas.microsoft.com/office/drawing/2014/main" val="2397036575"/>
                  </a:ext>
                </a:extLst>
              </a:tr>
              <a:tr h="370840">
                <a:tc>
                  <a:txBody>
                    <a:bodyPr/>
                    <a:lstStyle/>
                    <a:p>
                      <a:pPr algn="ctr"/>
                      <a:r>
                        <a:rPr lang="en-US" dirty="0">
                          <a:latin typeface="Constantia" panose="02030602050306030303" pitchFamily="18" charset="0"/>
                        </a:rPr>
                        <a:t>21</a:t>
                      </a:r>
                    </a:p>
                  </a:txBody>
                  <a:tcPr/>
                </a:tc>
                <a:tc>
                  <a:txBody>
                    <a:bodyPr/>
                    <a:lstStyle/>
                    <a:p>
                      <a:pPr algn="l" fontAlgn="b"/>
                      <a:r>
                        <a:rPr lang="en-US" sz="1800" b="0" i="0" u="none" strike="noStrike">
                          <a:solidFill>
                            <a:srgbClr val="000000"/>
                          </a:solidFill>
                          <a:effectLst/>
                          <a:latin typeface="Constantia" panose="02030602050306030303" pitchFamily="18" charset="0"/>
                        </a:rPr>
                        <a:t>cnt_da_rech30</a:t>
                      </a:r>
                    </a:p>
                  </a:txBody>
                  <a:tcPr marL="6350" marR="6350" marT="6350" marB="0" anchor="b"/>
                </a:tc>
                <a:tc>
                  <a:txBody>
                    <a:bodyPr/>
                    <a:lstStyle/>
                    <a:p>
                      <a:pPr algn="l" fontAlgn="b"/>
                      <a:r>
                        <a:rPr lang="en-US" sz="1800" b="0" i="0" u="none" strike="noStrike" dirty="0">
                          <a:solidFill>
                            <a:srgbClr val="000000"/>
                          </a:solidFill>
                          <a:effectLst/>
                          <a:latin typeface="Constantia" panose="02030602050306030303" pitchFamily="18" charset="0"/>
                        </a:rPr>
                        <a:t>Number of times data account got recharged in last 30 days</a:t>
                      </a:r>
                    </a:p>
                  </a:txBody>
                  <a:tcPr marL="6350" marR="6350" marT="6350" marB="0" anchor="b"/>
                </a:tc>
                <a:extLst>
                  <a:ext uri="{0D108BD9-81ED-4DB2-BD59-A6C34878D82A}">
                    <a16:rowId xmlns:a16="http://schemas.microsoft.com/office/drawing/2014/main" val="2258392406"/>
                  </a:ext>
                </a:extLst>
              </a:tr>
              <a:tr h="370840">
                <a:tc>
                  <a:txBody>
                    <a:bodyPr/>
                    <a:lstStyle/>
                    <a:p>
                      <a:pPr algn="ctr"/>
                      <a:r>
                        <a:rPr lang="en-US" dirty="0">
                          <a:latin typeface="Constantia" panose="02030602050306030303" pitchFamily="18" charset="0"/>
                        </a:rPr>
                        <a:t>22</a:t>
                      </a:r>
                    </a:p>
                  </a:txBody>
                  <a:tcPr/>
                </a:tc>
                <a:tc>
                  <a:txBody>
                    <a:bodyPr/>
                    <a:lstStyle/>
                    <a:p>
                      <a:pPr algn="l" fontAlgn="b"/>
                      <a:r>
                        <a:rPr lang="en-US" sz="1800" b="0" i="0" u="none" strike="noStrike">
                          <a:solidFill>
                            <a:srgbClr val="000000"/>
                          </a:solidFill>
                          <a:effectLst/>
                          <a:latin typeface="Constantia" panose="02030602050306030303" pitchFamily="18" charset="0"/>
                        </a:rPr>
                        <a:t>fr_da_rech30</a:t>
                      </a:r>
                    </a:p>
                  </a:txBody>
                  <a:tcPr marL="6350" marR="6350" marT="6350" marB="0" anchor="b"/>
                </a:tc>
                <a:tc>
                  <a:txBody>
                    <a:bodyPr/>
                    <a:lstStyle/>
                    <a:p>
                      <a:pPr algn="l" fontAlgn="b"/>
                      <a:r>
                        <a:rPr lang="en-US" sz="1800" b="0" i="0" u="none" strike="noStrike">
                          <a:solidFill>
                            <a:srgbClr val="000000"/>
                          </a:solidFill>
                          <a:effectLst/>
                          <a:latin typeface="Constantia" panose="02030602050306030303" pitchFamily="18" charset="0"/>
                        </a:rPr>
                        <a:t>Frequency of data account recharged in last 30 days</a:t>
                      </a:r>
                    </a:p>
                  </a:txBody>
                  <a:tcPr marL="6350" marR="6350" marT="6350" marB="0" anchor="b"/>
                </a:tc>
                <a:extLst>
                  <a:ext uri="{0D108BD9-81ED-4DB2-BD59-A6C34878D82A}">
                    <a16:rowId xmlns:a16="http://schemas.microsoft.com/office/drawing/2014/main" val="4054703931"/>
                  </a:ext>
                </a:extLst>
              </a:tr>
              <a:tr h="370840">
                <a:tc>
                  <a:txBody>
                    <a:bodyPr/>
                    <a:lstStyle/>
                    <a:p>
                      <a:pPr algn="ctr"/>
                      <a:r>
                        <a:rPr lang="en-US" dirty="0">
                          <a:latin typeface="Constantia" panose="02030602050306030303" pitchFamily="18" charset="0"/>
                        </a:rPr>
                        <a:t>23</a:t>
                      </a:r>
                    </a:p>
                  </a:txBody>
                  <a:tcPr/>
                </a:tc>
                <a:tc>
                  <a:txBody>
                    <a:bodyPr/>
                    <a:lstStyle/>
                    <a:p>
                      <a:pPr algn="l" fontAlgn="b"/>
                      <a:r>
                        <a:rPr lang="en-US" sz="1800" b="0" i="0" u="none" strike="noStrike">
                          <a:solidFill>
                            <a:srgbClr val="000000"/>
                          </a:solidFill>
                          <a:effectLst/>
                          <a:latin typeface="Constantia" panose="02030602050306030303" pitchFamily="18" charset="0"/>
                        </a:rPr>
                        <a:t>cnt_da_rech90</a:t>
                      </a:r>
                    </a:p>
                  </a:txBody>
                  <a:tcPr marL="6350" marR="6350" marT="6350" marB="0" anchor="b"/>
                </a:tc>
                <a:tc>
                  <a:txBody>
                    <a:bodyPr/>
                    <a:lstStyle/>
                    <a:p>
                      <a:pPr algn="l" fontAlgn="b"/>
                      <a:r>
                        <a:rPr lang="en-US" sz="1800" b="0" i="0" u="none" strike="noStrike" dirty="0">
                          <a:solidFill>
                            <a:srgbClr val="000000"/>
                          </a:solidFill>
                          <a:effectLst/>
                          <a:latin typeface="Constantia" panose="02030602050306030303" pitchFamily="18" charset="0"/>
                        </a:rPr>
                        <a:t>Number of times data account got recharged in last 90 days</a:t>
                      </a:r>
                    </a:p>
                  </a:txBody>
                  <a:tcPr marL="6350" marR="6350" marT="6350" marB="0" anchor="b"/>
                </a:tc>
                <a:extLst>
                  <a:ext uri="{0D108BD9-81ED-4DB2-BD59-A6C34878D82A}">
                    <a16:rowId xmlns:a16="http://schemas.microsoft.com/office/drawing/2014/main" val="2634923478"/>
                  </a:ext>
                </a:extLst>
              </a:tr>
              <a:tr h="370840">
                <a:tc>
                  <a:txBody>
                    <a:bodyPr/>
                    <a:lstStyle/>
                    <a:p>
                      <a:pPr algn="ctr"/>
                      <a:r>
                        <a:rPr lang="en-US" dirty="0">
                          <a:latin typeface="Constantia" panose="02030602050306030303" pitchFamily="18" charset="0"/>
                        </a:rPr>
                        <a:t>24</a:t>
                      </a:r>
                    </a:p>
                  </a:txBody>
                  <a:tcPr/>
                </a:tc>
                <a:tc>
                  <a:txBody>
                    <a:bodyPr/>
                    <a:lstStyle/>
                    <a:p>
                      <a:pPr algn="l" fontAlgn="b"/>
                      <a:r>
                        <a:rPr lang="en-US" sz="1800" b="0" i="0" u="none" strike="noStrike">
                          <a:solidFill>
                            <a:srgbClr val="000000"/>
                          </a:solidFill>
                          <a:effectLst/>
                          <a:latin typeface="Constantia" panose="02030602050306030303" pitchFamily="18" charset="0"/>
                        </a:rPr>
                        <a:t>fr_da_rech90</a:t>
                      </a:r>
                    </a:p>
                  </a:txBody>
                  <a:tcPr marL="6350" marR="6350" marT="6350" marB="0" anchor="b"/>
                </a:tc>
                <a:tc>
                  <a:txBody>
                    <a:bodyPr/>
                    <a:lstStyle/>
                    <a:p>
                      <a:pPr algn="l" fontAlgn="b"/>
                      <a:r>
                        <a:rPr lang="en-US" sz="1800" b="0" i="0" u="none" strike="noStrike" dirty="0">
                          <a:solidFill>
                            <a:srgbClr val="000000"/>
                          </a:solidFill>
                          <a:effectLst/>
                          <a:latin typeface="Constantia" panose="02030602050306030303" pitchFamily="18" charset="0"/>
                        </a:rPr>
                        <a:t>Frequency of data account recharged in last 90 days</a:t>
                      </a:r>
                    </a:p>
                  </a:txBody>
                  <a:tcPr marL="6350" marR="6350" marT="6350" marB="0" anchor="b"/>
                </a:tc>
                <a:extLst>
                  <a:ext uri="{0D108BD9-81ED-4DB2-BD59-A6C34878D82A}">
                    <a16:rowId xmlns:a16="http://schemas.microsoft.com/office/drawing/2014/main" val="1438760714"/>
                  </a:ext>
                </a:extLst>
              </a:tr>
              <a:tr h="370840">
                <a:tc>
                  <a:txBody>
                    <a:bodyPr/>
                    <a:lstStyle/>
                    <a:p>
                      <a:pPr algn="ctr"/>
                      <a:r>
                        <a:rPr lang="en-US" dirty="0">
                          <a:latin typeface="Constantia" panose="02030602050306030303" pitchFamily="18" charset="0"/>
                        </a:rPr>
                        <a:t>25</a:t>
                      </a:r>
                    </a:p>
                  </a:txBody>
                  <a:tcPr/>
                </a:tc>
                <a:tc>
                  <a:txBody>
                    <a:bodyPr/>
                    <a:lstStyle/>
                    <a:p>
                      <a:pPr algn="l" fontAlgn="b"/>
                      <a:r>
                        <a:rPr lang="en-US" sz="1800" b="0" i="0" u="none" strike="noStrike">
                          <a:solidFill>
                            <a:srgbClr val="000000"/>
                          </a:solidFill>
                          <a:effectLst/>
                          <a:latin typeface="Constantia" panose="02030602050306030303" pitchFamily="18" charset="0"/>
                        </a:rPr>
                        <a:t>cnt_loans30</a:t>
                      </a:r>
                    </a:p>
                  </a:txBody>
                  <a:tcPr marL="6350" marR="6350" marT="6350" marB="0" anchor="b"/>
                </a:tc>
                <a:tc>
                  <a:txBody>
                    <a:bodyPr/>
                    <a:lstStyle/>
                    <a:p>
                      <a:pPr algn="l" fontAlgn="b"/>
                      <a:r>
                        <a:rPr lang="en-US" sz="1800" b="0" i="0" u="none" strike="noStrike" dirty="0">
                          <a:solidFill>
                            <a:srgbClr val="000000"/>
                          </a:solidFill>
                          <a:effectLst/>
                          <a:latin typeface="Constantia" panose="02030602050306030303" pitchFamily="18" charset="0"/>
                        </a:rPr>
                        <a:t>Number of loans taken by user in last 30 days</a:t>
                      </a:r>
                    </a:p>
                  </a:txBody>
                  <a:tcPr marL="6350" marR="6350" marT="6350" marB="0" anchor="b"/>
                </a:tc>
                <a:extLst>
                  <a:ext uri="{0D108BD9-81ED-4DB2-BD59-A6C34878D82A}">
                    <a16:rowId xmlns:a16="http://schemas.microsoft.com/office/drawing/2014/main" val="64447616"/>
                  </a:ext>
                </a:extLst>
              </a:tr>
              <a:tr h="370840">
                <a:tc>
                  <a:txBody>
                    <a:bodyPr/>
                    <a:lstStyle/>
                    <a:p>
                      <a:pPr algn="ctr"/>
                      <a:r>
                        <a:rPr lang="en-US" dirty="0">
                          <a:latin typeface="Constantia" panose="02030602050306030303" pitchFamily="18" charset="0"/>
                        </a:rPr>
                        <a:t>26</a:t>
                      </a:r>
                    </a:p>
                  </a:txBody>
                  <a:tcPr/>
                </a:tc>
                <a:tc>
                  <a:txBody>
                    <a:bodyPr/>
                    <a:lstStyle/>
                    <a:p>
                      <a:pPr algn="l" fontAlgn="b"/>
                      <a:r>
                        <a:rPr lang="en-US" sz="1800" b="0" i="0" u="none" strike="noStrike">
                          <a:solidFill>
                            <a:srgbClr val="000000"/>
                          </a:solidFill>
                          <a:effectLst/>
                          <a:latin typeface="Constantia" panose="02030602050306030303" pitchFamily="18" charset="0"/>
                        </a:rPr>
                        <a:t>amnt_loans30</a:t>
                      </a:r>
                    </a:p>
                  </a:txBody>
                  <a:tcPr marL="6350" marR="6350" marT="6350" marB="0" anchor="b"/>
                </a:tc>
                <a:tc>
                  <a:txBody>
                    <a:bodyPr/>
                    <a:lstStyle/>
                    <a:p>
                      <a:pPr algn="l" fontAlgn="b"/>
                      <a:r>
                        <a:rPr lang="en-US" sz="1800" b="0" i="0" u="none" strike="noStrike" dirty="0">
                          <a:solidFill>
                            <a:srgbClr val="000000"/>
                          </a:solidFill>
                          <a:effectLst/>
                          <a:latin typeface="Constantia" panose="02030602050306030303" pitchFamily="18" charset="0"/>
                        </a:rPr>
                        <a:t>Total amount of loans taken by user in last 30 days</a:t>
                      </a:r>
                    </a:p>
                  </a:txBody>
                  <a:tcPr marL="6350" marR="6350" marT="6350" marB="0" anchor="b"/>
                </a:tc>
                <a:extLst>
                  <a:ext uri="{0D108BD9-81ED-4DB2-BD59-A6C34878D82A}">
                    <a16:rowId xmlns:a16="http://schemas.microsoft.com/office/drawing/2014/main" val="592713193"/>
                  </a:ext>
                </a:extLst>
              </a:tr>
              <a:tr h="370840">
                <a:tc>
                  <a:txBody>
                    <a:bodyPr/>
                    <a:lstStyle/>
                    <a:p>
                      <a:pPr algn="ctr"/>
                      <a:r>
                        <a:rPr lang="en-US" dirty="0">
                          <a:latin typeface="Constantia" panose="02030602050306030303" pitchFamily="18" charset="0"/>
                        </a:rPr>
                        <a:t>27</a:t>
                      </a:r>
                    </a:p>
                  </a:txBody>
                  <a:tcPr/>
                </a:tc>
                <a:tc>
                  <a:txBody>
                    <a:bodyPr/>
                    <a:lstStyle/>
                    <a:p>
                      <a:pPr algn="l" fontAlgn="b"/>
                      <a:r>
                        <a:rPr lang="en-US" sz="1800" b="0" i="0" u="none" strike="noStrike">
                          <a:solidFill>
                            <a:srgbClr val="000000"/>
                          </a:solidFill>
                          <a:effectLst/>
                          <a:latin typeface="Constantia" panose="02030602050306030303" pitchFamily="18" charset="0"/>
                        </a:rPr>
                        <a:t>maxamnt_loans30</a:t>
                      </a:r>
                    </a:p>
                  </a:txBody>
                  <a:tcPr marL="6350" marR="6350" marT="6350" marB="0" anchor="b"/>
                </a:tc>
                <a:tc>
                  <a:txBody>
                    <a:bodyPr/>
                    <a:lstStyle/>
                    <a:p>
                      <a:pPr algn="l" fontAlgn="b"/>
                      <a:r>
                        <a:rPr lang="en-US" sz="1800" b="0" i="0" u="none" strike="noStrike" dirty="0">
                          <a:solidFill>
                            <a:srgbClr val="000000"/>
                          </a:solidFill>
                          <a:effectLst/>
                          <a:latin typeface="Constantia" panose="02030602050306030303" pitchFamily="18" charset="0"/>
                        </a:rPr>
                        <a:t>maximum amount of loan taken by the user in last 30 days</a:t>
                      </a:r>
                    </a:p>
                  </a:txBody>
                  <a:tcPr marL="6350" marR="6350" marT="6350" marB="0" anchor="b"/>
                </a:tc>
                <a:extLst>
                  <a:ext uri="{0D108BD9-81ED-4DB2-BD59-A6C34878D82A}">
                    <a16:rowId xmlns:a16="http://schemas.microsoft.com/office/drawing/2014/main" val="4215214593"/>
                  </a:ext>
                </a:extLst>
              </a:tr>
              <a:tr h="370840">
                <a:tc>
                  <a:txBody>
                    <a:bodyPr/>
                    <a:lstStyle/>
                    <a:p>
                      <a:pPr algn="ctr"/>
                      <a:r>
                        <a:rPr lang="en-US" dirty="0">
                          <a:latin typeface="Constantia" panose="02030602050306030303" pitchFamily="18" charset="0"/>
                        </a:rPr>
                        <a:t>28</a:t>
                      </a:r>
                    </a:p>
                  </a:txBody>
                  <a:tcPr/>
                </a:tc>
                <a:tc>
                  <a:txBody>
                    <a:bodyPr/>
                    <a:lstStyle/>
                    <a:p>
                      <a:pPr algn="l" fontAlgn="b"/>
                      <a:r>
                        <a:rPr lang="en-US" sz="1800" b="0" i="0" u="none" strike="noStrike">
                          <a:solidFill>
                            <a:srgbClr val="000000"/>
                          </a:solidFill>
                          <a:effectLst/>
                          <a:latin typeface="Constantia" panose="02030602050306030303" pitchFamily="18" charset="0"/>
                        </a:rPr>
                        <a:t>medianamnt_loans30</a:t>
                      </a:r>
                    </a:p>
                  </a:txBody>
                  <a:tcPr marL="6350" marR="6350" marT="6350" marB="0" anchor="b"/>
                </a:tc>
                <a:tc>
                  <a:txBody>
                    <a:bodyPr/>
                    <a:lstStyle/>
                    <a:p>
                      <a:pPr algn="l" fontAlgn="b"/>
                      <a:r>
                        <a:rPr lang="en-US" sz="1800" b="0" i="0" u="none" strike="noStrike">
                          <a:solidFill>
                            <a:srgbClr val="000000"/>
                          </a:solidFill>
                          <a:effectLst/>
                          <a:latin typeface="Constantia" panose="02030602050306030303" pitchFamily="18" charset="0"/>
                        </a:rPr>
                        <a:t>Median of amounts of loan taken by the user in last 30 days</a:t>
                      </a:r>
                    </a:p>
                  </a:txBody>
                  <a:tcPr marL="6350" marR="6350" marT="6350" marB="0" anchor="b"/>
                </a:tc>
                <a:extLst>
                  <a:ext uri="{0D108BD9-81ED-4DB2-BD59-A6C34878D82A}">
                    <a16:rowId xmlns:a16="http://schemas.microsoft.com/office/drawing/2014/main" val="670473689"/>
                  </a:ext>
                </a:extLst>
              </a:tr>
              <a:tr h="370840">
                <a:tc>
                  <a:txBody>
                    <a:bodyPr/>
                    <a:lstStyle/>
                    <a:p>
                      <a:pPr algn="ctr"/>
                      <a:r>
                        <a:rPr lang="en-US" dirty="0">
                          <a:latin typeface="Constantia" panose="02030602050306030303" pitchFamily="18" charset="0"/>
                        </a:rPr>
                        <a:t>29</a:t>
                      </a:r>
                    </a:p>
                  </a:txBody>
                  <a:tcPr/>
                </a:tc>
                <a:tc>
                  <a:txBody>
                    <a:bodyPr/>
                    <a:lstStyle/>
                    <a:p>
                      <a:pPr algn="l" fontAlgn="b"/>
                      <a:r>
                        <a:rPr lang="en-US" sz="1800" b="0" i="0" u="none" strike="noStrike" dirty="0">
                          <a:solidFill>
                            <a:srgbClr val="000000"/>
                          </a:solidFill>
                          <a:effectLst/>
                          <a:latin typeface="Constantia" panose="02030602050306030303" pitchFamily="18" charset="0"/>
                        </a:rPr>
                        <a:t>cnt_loans90</a:t>
                      </a:r>
                    </a:p>
                  </a:txBody>
                  <a:tcPr marL="6350" marR="6350" marT="6350" marB="0" anchor="b"/>
                </a:tc>
                <a:tc>
                  <a:txBody>
                    <a:bodyPr/>
                    <a:lstStyle/>
                    <a:p>
                      <a:pPr algn="l" fontAlgn="b"/>
                      <a:r>
                        <a:rPr lang="en-US" sz="1800" b="0" i="0" u="none" strike="noStrike">
                          <a:solidFill>
                            <a:srgbClr val="000000"/>
                          </a:solidFill>
                          <a:effectLst/>
                          <a:latin typeface="Constantia" panose="02030602050306030303" pitchFamily="18" charset="0"/>
                        </a:rPr>
                        <a:t>Number of loans taken by user in last 90 days</a:t>
                      </a:r>
                    </a:p>
                  </a:txBody>
                  <a:tcPr marL="6350" marR="6350" marT="6350" marB="0" anchor="b"/>
                </a:tc>
                <a:extLst>
                  <a:ext uri="{0D108BD9-81ED-4DB2-BD59-A6C34878D82A}">
                    <a16:rowId xmlns:a16="http://schemas.microsoft.com/office/drawing/2014/main" val="304105886"/>
                  </a:ext>
                </a:extLst>
              </a:tr>
              <a:tr h="370840">
                <a:tc>
                  <a:txBody>
                    <a:bodyPr/>
                    <a:lstStyle/>
                    <a:p>
                      <a:pPr algn="ctr"/>
                      <a:r>
                        <a:rPr lang="en-US" dirty="0">
                          <a:latin typeface="Constantia" panose="02030602050306030303" pitchFamily="18" charset="0"/>
                        </a:rPr>
                        <a:t>30</a:t>
                      </a:r>
                    </a:p>
                  </a:txBody>
                  <a:tcPr/>
                </a:tc>
                <a:tc>
                  <a:txBody>
                    <a:bodyPr/>
                    <a:lstStyle/>
                    <a:p>
                      <a:pPr algn="l" fontAlgn="b"/>
                      <a:r>
                        <a:rPr lang="en-US" sz="1800" b="0" i="0" u="none" strike="noStrike" dirty="0">
                          <a:solidFill>
                            <a:srgbClr val="000000"/>
                          </a:solidFill>
                          <a:effectLst/>
                          <a:latin typeface="Constantia" panose="02030602050306030303" pitchFamily="18" charset="0"/>
                        </a:rPr>
                        <a:t>amnt_loans90</a:t>
                      </a:r>
                    </a:p>
                  </a:txBody>
                  <a:tcPr marL="6350" marR="6350" marT="6350" marB="0" anchor="b"/>
                </a:tc>
                <a:tc>
                  <a:txBody>
                    <a:bodyPr/>
                    <a:lstStyle/>
                    <a:p>
                      <a:pPr algn="l" fontAlgn="b"/>
                      <a:r>
                        <a:rPr lang="en-US" sz="1800" b="0" i="0" u="none" strike="noStrike" dirty="0">
                          <a:solidFill>
                            <a:srgbClr val="000000"/>
                          </a:solidFill>
                          <a:effectLst/>
                          <a:latin typeface="Constantia" panose="02030602050306030303" pitchFamily="18" charset="0"/>
                        </a:rPr>
                        <a:t>Total amount of loans taken by user in last 90 days</a:t>
                      </a:r>
                    </a:p>
                  </a:txBody>
                  <a:tcPr marL="6350" marR="6350" marT="6350" marB="0" anchor="b"/>
                </a:tc>
                <a:extLst>
                  <a:ext uri="{0D108BD9-81ED-4DB2-BD59-A6C34878D82A}">
                    <a16:rowId xmlns:a16="http://schemas.microsoft.com/office/drawing/2014/main" val="1309784248"/>
                  </a:ext>
                </a:extLst>
              </a:tr>
            </a:tbl>
          </a:graphicData>
        </a:graphic>
      </p:graphicFrame>
    </p:spTree>
    <p:extLst>
      <p:ext uri="{BB962C8B-B14F-4D97-AF65-F5344CB8AC3E}">
        <p14:creationId xmlns:p14="http://schemas.microsoft.com/office/powerpoint/2010/main" val="32648924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VSO_x0020_item_x0020_id xmlns="40262f94-9f35-4ac3-9a90-690165a166b7" xsi:nil="true"/>
    <Assetid_x0020_ xmlns="40262f94-9f35-4ac3-9a90-690165a166b7" xsi:nil="true"/>
    <Item_x0020_Details xmlns="40262f94-9f35-4ac3-9a90-690165a166b7" xsi:nil="true"/>
    <Template_x0020_details xmlns="40262f94-9f35-4ac3-9a90-690165a166b7"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AA3F7D94069FF64A86F7DFF56D60E3BE" ma:contentTypeVersion="6" ma:contentTypeDescription="Create a new document." ma:contentTypeScope="" ma:versionID="c32302c77d4085ecf495bdddb7f5e889">
  <xsd:schema xmlns:xsd="http://www.w3.org/2001/XMLSchema" xmlns:xs="http://www.w3.org/2001/XMLSchema" xmlns:p="http://schemas.microsoft.com/office/2006/metadata/properties" xmlns:ns2="a4f35948-e619-41b3-aa29-22878b09cfd2" xmlns:ns3="40262f94-9f35-4ac3-9a90-690165a166b7" targetNamespace="http://schemas.microsoft.com/office/2006/metadata/properties" ma:root="true" ma:fieldsID="4ab5ae46be95f9d0be6107e8200be7a2" ns2:_="" ns3:_="">
    <xsd:import namespace="a4f35948-e619-41b3-aa29-22878b09cfd2"/>
    <xsd:import namespace="40262f94-9f35-4ac3-9a90-690165a166b7"/>
    <xsd:element name="properties">
      <xsd:complexType>
        <xsd:sequence>
          <xsd:element name="documentManagement">
            <xsd:complexType>
              <xsd:all>
                <xsd:element ref="ns2:SharedWithUsers" minOccurs="0"/>
                <xsd:element ref="ns2:SharedWithDetails" minOccurs="0"/>
                <xsd:element ref="ns3:VSO_x0020_item_x0020_id" minOccurs="0"/>
                <xsd:element ref="ns3:Item_x0020_Details" minOccurs="0"/>
                <xsd:element ref="ns3:Template_x0020_details" minOccurs="0"/>
                <xsd:element ref="ns3:Assetid_x002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f35948-e619-41b3-aa29-22878b09cfd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0262f94-9f35-4ac3-9a90-690165a166b7" elementFormDefault="qualified">
    <xsd:import namespace="http://schemas.microsoft.com/office/2006/documentManagement/types"/>
    <xsd:import namespace="http://schemas.microsoft.com/office/infopath/2007/PartnerControls"/>
    <xsd:element name="VSO_x0020_item_x0020_id" ma:index="10" nillable="true" ma:displayName="VSO item id" ma:description="Please add the bug number to refer to VSO items." ma:internalName="VSO_x0020_item_x0020_id">
      <xsd:simpleType>
        <xsd:restriction base="dms:Text">
          <xsd:maxLength value="255"/>
        </xsd:restriction>
      </xsd:simpleType>
    </xsd:element>
    <xsd:element name="Item_x0020_Details" ma:index="11" nillable="true" ma:displayName="Item Details" ma:internalName="Item_x0020_Details">
      <xsd:simpleType>
        <xsd:restriction base="dms:Note">
          <xsd:maxLength value="255"/>
        </xsd:restriction>
      </xsd:simpleType>
    </xsd:element>
    <xsd:element name="Template_x0020_details" ma:index="12" nillable="true" ma:displayName="Template details" ma:internalName="Template_x0020_details">
      <xsd:simpleType>
        <xsd:restriction base="dms:Text"/>
      </xsd:simpleType>
    </xsd:element>
    <xsd:element name="Assetid_x0020_" ma:index="13" nillable="true" ma:displayName="Assetid " ma:internalName="Assetid_x0020_">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875BD71-4A33-4FB7-88CA-777C4D9E6EE5}">
  <ds:schemaRefs>
    <ds:schemaRef ds:uri="http://schemas.microsoft.com/sharepoint/v3/contenttype/forms"/>
  </ds:schemaRefs>
</ds:datastoreItem>
</file>

<file path=customXml/itemProps2.xml><?xml version="1.0" encoding="utf-8"?>
<ds:datastoreItem xmlns:ds="http://schemas.openxmlformats.org/officeDocument/2006/customXml" ds:itemID="{3049C11C-71DC-49B6-ACD8-27E3AE088D14}">
  <ds:schemaRefs>
    <ds:schemaRef ds:uri="http://www.w3.org/XML/1998/namespace"/>
    <ds:schemaRef ds:uri="http://purl.org/dc/elements/1.1/"/>
    <ds:schemaRef ds:uri="http://schemas.openxmlformats.org/package/2006/metadata/core-properties"/>
    <ds:schemaRef ds:uri="40262f94-9f35-4ac3-9a90-690165a166b7"/>
    <ds:schemaRef ds:uri="http://schemas.microsoft.com/office/2006/documentManagement/types"/>
    <ds:schemaRef ds:uri="http://schemas.microsoft.com/office/infopath/2007/PartnerControls"/>
    <ds:schemaRef ds:uri="http://schemas.microsoft.com/office/2006/metadata/properties"/>
    <ds:schemaRef ds:uri="a4f35948-e619-41b3-aa29-22878b09cfd2"/>
    <ds:schemaRef ds:uri="http://purl.org/dc/dcmitype/"/>
    <ds:schemaRef ds:uri="http://purl.org/dc/terms/"/>
  </ds:schemaRefs>
</ds:datastoreItem>
</file>

<file path=customXml/itemProps3.xml><?xml version="1.0" encoding="utf-8"?>
<ds:datastoreItem xmlns:ds="http://schemas.openxmlformats.org/officeDocument/2006/customXml" ds:itemID="{51F78577-2839-4BFF-9EC7-673BD8FEBD8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f35948-e619-41b3-aa29-22878b09cfd2"/>
    <ds:schemaRef ds:uri="40262f94-9f35-4ac3-9a90-690165a166b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Facet</Template>
  <TotalTime>405</TotalTime>
  <Words>2091</Words>
  <Application>Microsoft Office PowerPoint</Application>
  <PresentationFormat>Custom</PresentationFormat>
  <Paragraphs>202</Paragraphs>
  <Slides>22</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Arial</vt:lpstr>
      <vt:lpstr>Calibri</vt:lpstr>
      <vt:lpstr>Century Gothic</vt:lpstr>
      <vt:lpstr>Constantia</vt:lpstr>
      <vt:lpstr>Times New Roman</vt:lpstr>
      <vt:lpstr>Trebuchet MS</vt:lpstr>
      <vt:lpstr>Wingdings 3</vt:lpstr>
      <vt:lpstr>Facet</vt:lpstr>
      <vt:lpstr>Micro Credit Defaulter  Project</vt:lpstr>
      <vt:lpstr>Work Flow</vt:lpstr>
      <vt:lpstr>Introduction</vt:lpstr>
      <vt:lpstr>Micro Credit and its importance</vt:lpstr>
      <vt:lpstr>Importing Libraries </vt:lpstr>
      <vt:lpstr>Dataset Information</vt:lpstr>
      <vt:lpstr>Description of the dataset</vt:lpstr>
      <vt:lpstr>Description of the dataset</vt:lpstr>
      <vt:lpstr>Description of the dataset</vt:lpstr>
      <vt:lpstr>Description of the dataset</vt:lpstr>
      <vt:lpstr>Observations:</vt:lpstr>
      <vt:lpstr>Data Pre-processing and  Exploratory data analysis</vt:lpstr>
      <vt:lpstr>Heatmap: Heat map showing the correlation between the attributes. From the heatmap we observe that, 'amnt_loans30'&amp;'cnt_loans90', 'daily_decr30 &amp; daily_decr90' have strong correlation. We can remove one of the attributes to reduce multicollinearity. </vt:lpstr>
      <vt:lpstr>Correlation with target variable</vt:lpstr>
      <vt:lpstr>Resampling target data In the graph below,  0- shows loan defaulters customers. 1- shows percentage of loan non-defaulters' customers We have used random over-sampling technique to equalize the target variable.   </vt:lpstr>
      <vt:lpstr>Identification of possible problem-solving approaches </vt:lpstr>
      <vt:lpstr>Testing of Identified Approaches (Algorithms)</vt:lpstr>
      <vt:lpstr>Testing of Identified Approaches (Algorithms)</vt:lpstr>
      <vt:lpstr>Run and Evaluate selected models</vt:lpstr>
      <vt:lpstr>Run and Evaluate selected models</vt:lpstr>
      <vt:lpstr>Run and Evaluate selected models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 Credit Defaulter  Project</dc:title>
  <dc:creator>Akshaykumar Torangatti -X (atoranga - TATA CONSULTANCY SERVICES LIMITED at Cisco)</dc:creator>
  <cp:lastModifiedBy>Amit Pawar</cp:lastModifiedBy>
  <cp:revision>2</cp:revision>
  <dcterms:created xsi:type="dcterms:W3CDTF">2022-02-10T12:17:36Z</dcterms:created>
  <dcterms:modified xsi:type="dcterms:W3CDTF">2023-02-25T08:01:07Z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rder">
    <vt:r8>74069000</vt:r8>
  </property>
  <property fmtid="{D5CDD505-2E9C-101B-9397-08002B2CF9AE}" pid="3" name="HiddenCategoryTags">
    <vt:lpwstr/>
  </property>
  <property fmtid="{D5CDD505-2E9C-101B-9397-08002B2CF9AE}" pid="4" name="InternalTags">
    <vt:lpwstr/>
  </property>
  <property fmtid="{D5CDD505-2E9C-101B-9397-08002B2CF9AE}" pid="5" name="CategoryTags">
    <vt:lpwstr/>
  </property>
  <property fmtid="{D5CDD505-2E9C-101B-9397-08002B2CF9AE}" pid="6" name="Applications">
    <vt:lpwstr/>
  </property>
  <property fmtid="{D5CDD505-2E9C-101B-9397-08002B2CF9AE}" pid="7" name="CampaignTags">
    <vt:lpwstr/>
  </property>
  <property fmtid="{D5CDD505-2E9C-101B-9397-08002B2CF9AE}" pid="8" name="ScenarioTags">
    <vt:lpwstr/>
  </property>
  <property fmtid="{D5CDD505-2E9C-101B-9397-08002B2CF9AE}" pid="9" name="ContentTypeId">
    <vt:lpwstr>0x010100AA3F7D94069FF64A86F7DFF56D60E3BE</vt:lpwstr>
  </property>
  <property fmtid="{D5CDD505-2E9C-101B-9397-08002B2CF9AE}" pid="10" name="FeatureTags">
    <vt:lpwstr/>
  </property>
  <property fmtid="{D5CDD505-2E9C-101B-9397-08002B2CF9AE}" pid="11" name="LocalizationTags">
    <vt:lpwstr/>
  </property>
</Properties>
</file>