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3"/>
  </p:notesMasterIdLst>
  <p:sldIdLst>
    <p:sldId id="256" r:id="rId2"/>
    <p:sldId id="258" r:id="rId3"/>
    <p:sldId id="271" r:id="rId4"/>
    <p:sldId id="272" r:id="rId5"/>
    <p:sldId id="280" r:id="rId6"/>
    <p:sldId id="283" r:id="rId7"/>
    <p:sldId id="282" r:id="rId8"/>
    <p:sldId id="281" r:id="rId9"/>
    <p:sldId id="279" r:id="rId10"/>
    <p:sldId id="278" r:id="rId11"/>
    <p:sldId id="277" r:id="rId12"/>
    <p:sldId id="276" r:id="rId13"/>
    <p:sldId id="275" r:id="rId14"/>
    <p:sldId id="274" r:id="rId15"/>
    <p:sldId id="273" r:id="rId16"/>
    <p:sldId id="270" r:id="rId17"/>
    <p:sldId id="269" r:id="rId18"/>
    <p:sldId id="268" r:id="rId19"/>
    <p:sldId id="267" r:id="rId20"/>
    <p:sldId id="266" r:id="rId21"/>
    <p:sldId id="265" r:id="rId22"/>
    <p:sldId id="264" r:id="rId23"/>
    <p:sldId id="263" r:id="rId24"/>
    <p:sldId id="262" r:id="rId25"/>
    <p:sldId id="261" r:id="rId26"/>
    <p:sldId id="260" r:id="rId27"/>
    <p:sldId id="259" r:id="rId28"/>
    <p:sldId id="257"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79" d="100"/>
          <a:sy n="79"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custLinFactNeighborX="1825" custLinFactNeighborY="-12735"/>
      <dgm:spPr/>
      <dgm:t>
        <a:bodyPr/>
        <a:lstStyle/>
        <a:p>
          <a:endParaRPr lang="en-US"/>
        </a:p>
      </dgm:t>
    </dgm:pt>
    <dgm:pt modelId="{9D677988-374B-4BBA-B73C-8BE59201B4AA}" type="pres">
      <dgm:prSet presAssocID="{C1C0BC68-A810-4B5F-92EF-C6470DBD2260}" presName="desTx" presStyleLbl="fgAcc1" presStyleIdx="0" presStyleCnt="3" custLinFactNeighborX="-20536" custLinFactNeighborY="15961">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custLinFactNeighborX="1826" custLinFactNeighborY="-12735"/>
      <dgm:spPr/>
      <dgm:t>
        <a:bodyPr/>
        <a:lstStyle/>
        <a:p>
          <a:endParaRPr lang="en-US"/>
        </a:p>
      </dgm:t>
    </dgm:pt>
    <dgm:pt modelId="{93C83A52-6E6B-41FD-9424-D118FD751CED}" type="pres">
      <dgm:prSet presAssocID="{5D787C97-D980-4440-B210-928D6982299A}" presName="desTx" presStyleLbl="fgAcc1" presStyleIdx="1" presStyleCnt="3" custLinFactNeighborX="-21905" custLinFactNeighborY="10215">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custLinFactNeighborX="-2150" custLinFactNeighborY="-16980"/>
      <dgm:spPr/>
      <dgm:t>
        <a:bodyPr/>
        <a:lstStyle/>
        <a:p>
          <a:endParaRPr lang="en-US"/>
        </a:p>
      </dgm:t>
    </dgm:pt>
    <dgm:pt modelId="{D91F2413-E4E3-4058-AF8C-E44208B5C14B}" type="pres">
      <dgm:prSet presAssocID="{7E5BF415-DD7C-46CE-81EA-C533FD19D64E}" presName="desTx" presStyleLbl="fgAcc1" presStyleIdx="2" presStyleCnt="3" custLinFactNeighborX="-19167" custLinFactNeighborY="10853">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pPr algn="l"/>
          <a:r>
            <a:rPr lang="en-US" dirty="0"/>
            <a:t>Create appropriate classification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pPr algn="l"/>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pPr algn="l"/>
          <a:r>
            <a:rPr lang="en-US" dirty="0"/>
            <a:t>Choosing the appropriate classification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pPr algn="l"/>
          <a:r>
            <a:rPr lang="en-US" dirty="0"/>
            <a:t>Need to ensure that whenever the classification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pPr algn="l"/>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pPr algn="l"/>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custLinFactNeighborY="-28654"/>
      <dgm:spPr/>
      <dgm:t>
        <a:bodyPr/>
        <a:lstStyle/>
        <a:p>
          <a:endParaRPr lang="en-US"/>
        </a:p>
      </dgm:t>
    </dgm:pt>
    <dgm:pt modelId="{9D677988-374B-4BBA-B73C-8BE59201B4AA}" type="pres">
      <dgm:prSet presAssocID="{C1C0BC68-A810-4B5F-92EF-C6470DBD2260}" presName="desTx" presStyleLbl="fgAcc1" presStyleIdx="0" presStyleCnt="3" custScaleX="100361" custScaleY="88097" custLinFactNeighborX="-19174" custLinFactNeighborY="1985">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custLinFactNeighborX="456" custLinFactNeighborY="-21225"/>
      <dgm:spPr/>
      <dgm:t>
        <a:bodyPr/>
        <a:lstStyle/>
        <a:p>
          <a:endParaRPr lang="en-US"/>
        </a:p>
      </dgm:t>
    </dgm:pt>
    <dgm:pt modelId="{93C83A52-6E6B-41FD-9424-D118FD751CED}" type="pres">
      <dgm:prSet presAssocID="{5D787C97-D980-4440-B210-928D6982299A}" presName="desTx" presStyleLbl="fgAcc1" presStyleIdx="1" presStyleCnt="3" custScaleY="88431" custLinFactNeighborX="-18710" custLinFactNeighborY="1820">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custLinFactNeighborX="2738" custLinFactNeighborY="-19103"/>
      <dgm:spPr/>
      <dgm:t>
        <a:bodyPr/>
        <a:lstStyle/>
        <a:p>
          <a:endParaRPr lang="en-US"/>
        </a:p>
      </dgm:t>
    </dgm:pt>
    <dgm:pt modelId="{D91F2413-E4E3-4058-AF8C-E44208B5C14B}" type="pres">
      <dgm:prSet presAssocID="{7E5BF415-DD7C-46CE-81EA-C533FD19D64E}" presName="desTx" presStyleLbl="fgAcc1" presStyleIdx="2" presStyleCnt="3" custScaleY="88432" custLinFactNeighborX="-18254" custLinFactNeighborY="1459">
        <dgm:presLayoutVars>
          <dgm:bulletEnabled val="1"/>
        </dgm:presLayoutVars>
      </dgm:prSet>
      <dgm:spPr/>
      <dgm:t>
        <a:bodyPr/>
        <a:lstStyle/>
        <a:p>
          <a:endParaRPr lang="en-US"/>
        </a:p>
      </dgm:t>
    </dgm:pt>
  </dgm:ptLst>
  <dgm:cxnLst>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A68819FE-7568-4FE1-B581-7E5863A83153}" type="presOf" srcId="{51FB8555-540F-4EF7-8D46-8ABB018A3B6F}" destId="{FBC3A0BC-9D8F-4C7B-B285-510A780E04E4}"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035D5513-6A53-4B34-885B-3690395A9C80}" type="presOf" srcId="{F5287809-3C15-4CCC-8752-80339C1152A5}" destId="{6D356879-97F7-4A4F-8954-7F876FCD0A2F}" srcOrd="1" destOrd="0"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5C04F2EC-D238-40FC-BC22-F6017807991D}"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19D90880-372C-416D-9D26-798997B15B54}" type="presOf" srcId="{C1CF9C7E-E63B-423A-9EB1-3CB2E27F093C}" destId="{A66EA167-6AD2-4AA4-A421-59E2B4561DDF}"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EB088E4B-0A2D-4FAE-98F7-679D9462748A}" type="presOf" srcId="{5D787C97-D980-4440-B210-928D6982299A}" destId="{6BB0ABCB-2373-47ED-9774-278F8EE9E9B2}"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439DF1A5-7F2B-4CEA-A227-28097B19E498}" type="presOf" srcId="{89EC74D7-8ED6-4609-997D-DDAF8AB36679}" destId="{93C83A52-6E6B-41FD-9424-D118FD751CED}" srcOrd="0"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EC6A1A3E-A8CB-40A3-96E9-87AC04AD0CD5}" type="presOf" srcId="{7E5BF415-DD7C-46CE-81EA-C533FD19D64E}" destId="{3E371716-205E-4EF6-A7ED-14278F63B034}" srcOrd="1" destOrd="0" presId="urn:microsoft.com/office/officeart/2005/8/layout/process3"/>
    <dgm:cxn modelId="{49EB6703-EA1F-4957-BF3C-43DFD780A52F}" type="presOf" srcId="{F5287809-3C15-4CCC-8752-80339C1152A5}" destId="{51EA4E37-9197-43C9-9502-961CC2F00719}"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2242" y="190679"/>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Data Cleaning</a:t>
          </a:r>
        </a:p>
      </dsp:txBody>
      <dsp:txXfrm>
        <a:off x="42242" y="190679"/>
        <a:ext cx="2065693" cy="592175"/>
      </dsp:txXfrm>
    </dsp:sp>
    <dsp:sp modelId="{9D677988-374B-4BBA-B73C-8BE59201B4AA}">
      <dsp:nvSpPr>
        <dsp:cNvPr id="0" name=""/>
        <dsp:cNvSpPr/>
      </dsp:nvSpPr>
      <dsp:spPr>
        <a:xfrm>
          <a:off x="3426" y="1199774"/>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Import the collected data from web scraping</a:t>
          </a:r>
        </a:p>
        <a:p>
          <a:pPr marL="114300" lvl="1" indent="-114300" algn="l" defTabSz="666750">
            <a:lnSpc>
              <a:spcPct val="90000"/>
            </a:lnSpc>
            <a:spcBef>
              <a:spcPct val="0"/>
            </a:spcBef>
            <a:spcAft>
              <a:spcPct val="15000"/>
            </a:spcAft>
            <a:buChar char="••"/>
          </a:pPr>
          <a:r>
            <a:rPr lang="en-US" sz="1500" kern="1200" dirty="0"/>
            <a:t>Clean and format the records as per usage by using various imputation techniques</a:t>
          </a:r>
        </a:p>
      </dsp:txBody>
      <dsp:txXfrm>
        <a:off x="63928" y="1260276"/>
        <a:ext cx="1944689" cy="2832121"/>
      </dsp:txXfrm>
    </dsp:sp>
    <dsp:sp modelId="{51EA4E37-9197-43C9-9502-961CC2F00719}">
      <dsp:nvSpPr>
        <dsp:cNvPr id="0" name=""/>
        <dsp:cNvSpPr/>
      </dsp:nvSpPr>
      <dsp:spPr>
        <a:xfrm>
          <a:off x="2421092" y="229618"/>
          <a:ext cx="663892"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2421092" y="332478"/>
        <a:ext cx="509603" cy="308578"/>
      </dsp:txXfrm>
    </dsp:sp>
    <dsp:sp modelId="{6BB0ABCB-2373-47ED-9774-278F8EE9E9B2}">
      <dsp:nvSpPr>
        <dsp:cNvPr id="0" name=""/>
        <dsp:cNvSpPr/>
      </dsp:nvSpPr>
      <dsp:spPr>
        <a:xfrm>
          <a:off x="3360563" y="190679"/>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Exploratory Data Analysis</a:t>
          </a:r>
        </a:p>
      </dsp:txBody>
      <dsp:txXfrm>
        <a:off x="3360563" y="190679"/>
        <a:ext cx="2065693" cy="592175"/>
      </dsp:txXfrm>
    </dsp:sp>
    <dsp:sp modelId="{93C83A52-6E6B-41FD-9424-D118FD751CED}">
      <dsp:nvSpPr>
        <dsp:cNvPr id="0" name=""/>
        <dsp:cNvSpPr/>
      </dsp:nvSpPr>
      <dsp:spPr>
        <a:xfrm>
          <a:off x="3293447" y="1197636"/>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Check through all the dataset information like datatype, missing value, duplicate value etc.</a:t>
          </a:r>
        </a:p>
        <a:p>
          <a:pPr marL="114300" lvl="1" indent="-114300" algn="l" defTabSz="666750">
            <a:lnSpc>
              <a:spcPct val="90000"/>
            </a:lnSpc>
            <a:spcBef>
              <a:spcPct val="0"/>
            </a:spcBef>
            <a:spcAft>
              <a:spcPct val="15000"/>
            </a:spcAft>
            <a:buChar char="••"/>
          </a:pPr>
          <a:r>
            <a:rPr lang="en-US" sz="1500" kern="1200" dirty="0"/>
            <a:t>Analyze each and every data record to ensure we have usable information</a:t>
          </a:r>
        </a:p>
      </dsp:txBody>
      <dsp:txXfrm>
        <a:off x="3353949" y="1258138"/>
        <a:ext cx="1944689" cy="2832121"/>
      </dsp:txXfrm>
    </dsp:sp>
    <dsp:sp modelId="{A66EA167-6AD2-4AA4-A421-59E2B4561DDF}">
      <dsp:nvSpPr>
        <dsp:cNvPr id="0" name=""/>
        <dsp:cNvSpPr/>
      </dsp:nvSpPr>
      <dsp:spPr>
        <a:xfrm rot="21559946">
          <a:off x="5718854" y="210560"/>
          <a:ext cx="620393"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5718859" y="314319"/>
        <a:ext cx="466104" cy="308578"/>
      </dsp:txXfrm>
    </dsp:sp>
    <dsp:sp modelId="{3E371716-205E-4EF6-A7ED-14278F63B034}">
      <dsp:nvSpPr>
        <dsp:cNvPr id="0" name=""/>
        <dsp:cNvSpPr/>
      </dsp:nvSpPr>
      <dsp:spPr>
        <a:xfrm>
          <a:off x="6596731" y="152972"/>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lvl="0" algn="l" defTabSz="666750">
            <a:lnSpc>
              <a:spcPct val="90000"/>
            </a:lnSpc>
            <a:spcBef>
              <a:spcPct val="0"/>
            </a:spcBef>
            <a:spcAft>
              <a:spcPct val="35000"/>
            </a:spcAft>
          </a:pPr>
          <a:r>
            <a:rPr lang="en-US" sz="1500" kern="1200" dirty="0"/>
            <a:t>Visualization and Data Preprocessing</a:t>
          </a:r>
        </a:p>
      </dsp:txBody>
      <dsp:txXfrm>
        <a:off x="6596731" y="152972"/>
        <a:ext cx="2065693" cy="592175"/>
      </dsp:txXfrm>
    </dsp:sp>
    <dsp:sp modelId="{D91F2413-E4E3-4058-AF8C-E44208B5C14B}">
      <dsp:nvSpPr>
        <dsp:cNvPr id="0" name=""/>
        <dsp:cNvSpPr/>
      </dsp:nvSpPr>
      <dsp:spPr>
        <a:xfrm>
          <a:off x="6668306" y="1199774"/>
          <a:ext cx="2065693" cy="295312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Use various visualization methods to check the data distribution identify presence of outliers and skewness</a:t>
          </a:r>
        </a:p>
        <a:p>
          <a:pPr marL="114300" lvl="1" indent="-114300" algn="l" defTabSz="666750">
            <a:lnSpc>
              <a:spcPct val="90000"/>
            </a:lnSpc>
            <a:spcBef>
              <a:spcPct val="0"/>
            </a:spcBef>
            <a:spcAft>
              <a:spcPct val="15000"/>
            </a:spcAft>
            <a:buChar char="••"/>
          </a:pPr>
          <a:r>
            <a:rPr lang="en-US" sz="1500" kern="1200" dirty="0"/>
            <a:t>Perform encoding and scaling methods</a:t>
          </a:r>
        </a:p>
      </dsp:txBody>
      <dsp:txXfrm>
        <a:off x="6728808" y="1260276"/>
        <a:ext cx="1944689" cy="28321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678" y="0"/>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a:t>Model Building</a:t>
          </a:r>
        </a:p>
      </dsp:txBody>
      <dsp:txXfrm>
        <a:off x="2678" y="0"/>
        <a:ext cx="2065693" cy="592175"/>
      </dsp:txXfrm>
    </dsp:sp>
    <dsp:sp modelId="{9D677988-374B-4BBA-B73C-8BE59201B4AA}">
      <dsp:nvSpPr>
        <dsp:cNvPr id="0" name=""/>
        <dsp:cNvSpPr/>
      </dsp:nvSpPr>
      <dsp:spPr>
        <a:xfrm>
          <a:off x="25968" y="1071747"/>
          <a:ext cx="2073150" cy="3318173"/>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Create appropriate classification  Machine Learning model function</a:t>
          </a:r>
        </a:p>
        <a:p>
          <a:pPr marL="114300" lvl="1" indent="-114300" algn="l" defTabSz="622300">
            <a:lnSpc>
              <a:spcPct val="90000"/>
            </a:lnSpc>
            <a:spcBef>
              <a:spcPct val="0"/>
            </a:spcBef>
            <a:spcAft>
              <a:spcPct val="15000"/>
            </a:spcAft>
            <a:buChar char="••"/>
          </a:pPr>
          <a:r>
            <a:rPr lang="en-US" sz="1400" kern="1200" dirty="0"/>
            <a:t>Need to ensure that whenever the classification function is called it is able to process all the necessary parameters</a:t>
          </a:r>
        </a:p>
      </dsp:txBody>
      <dsp:txXfrm>
        <a:off x="86688" y="1132467"/>
        <a:ext cx="1951710" cy="3196733"/>
      </dsp:txXfrm>
    </dsp:sp>
    <dsp:sp modelId="{51EA4E37-9197-43C9-9502-961CC2F00719}">
      <dsp:nvSpPr>
        <dsp:cNvPr id="0" name=""/>
        <dsp:cNvSpPr/>
      </dsp:nvSpPr>
      <dsp:spPr>
        <a:xfrm>
          <a:off x="2384811" y="38938"/>
          <a:ext cx="670850"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2384811" y="141798"/>
        <a:ext cx="516561" cy="308578"/>
      </dsp:txXfrm>
    </dsp:sp>
    <dsp:sp modelId="{6BB0ABCB-2373-47ED-9774-278F8EE9E9B2}">
      <dsp:nvSpPr>
        <dsp:cNvPr id="0" name=""/>
        <dsp:cNvSpPr/>
      </dsp:nvSpPr>
      <dsp:spPr>
        <a:xfrm>
          <a:off x="3334127" y="0"/>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a:t>Model Evaluation</a:t>
          </a:r>
        </a:p>
      </dsp:txBody>
      <dsp:txXfrm>
        <a:off x="3334127" y="0"/>
        <a:ext cx="2065693" cy="592175"/>
      </dsp:txXfrm>
    </dsp:sp>
    <dsp:sp modelId="{93C83A52-6E6B-41FD-9424-D118FD751CED}">
      <dsp:nvSpPr>
        <dsp:cNvPr id="0" name=""/>
        <dsp:cNvSpPr/>
      </dsp:nvSpPr>
      <dsp:spPr>
        <a:xfrm>
          <a:off x="3361310" y="1056097"/>
          <a:ext cx="2065693" cy="3330753"/>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Usage of evaluation metrics to check the accuracy of the models over trained and test data inputs</a:t>
          </a:r>
        </a:p>
        <a:p>
          <a:pPr marL="114300" lvl="1" indent="-114300" algn="l" defTabSz="622300">
            <a:lnSpc>
              <a:spcPct val="90000"/>
            </a:lnSpc>
            <a:spcBef>
              <a:spcPct val="0"/>
            </a:spcBef>
            <a:spcAft>
              <a:spcPct val="15000"/>
            </a:spcAft>
            <a:buChar char="••"/>
          </a:pPr>
          <a:r>
            <a:rPr lang="en-US" sz="1400" kern="1200" dirty="0"/>
            <a:t>Ensure the cross validation techniques helps in reducing over fitting and under fitting data</a:t>
          </a:r>
        </a:p>
      </dsp:txBody>
      <dsp:txXfrm>
        <a:off x="3421812" y="1116599"/>
        <a:ext cx="1944689" cy="3209749"/>
      </dsp:txXfrm>
    </dsp:sp>
    <dsp:sp modelId="{A66EA167-6AD2-4AA4-A421-59E2B4561DDF}">
      <dsp:nvSpPr>
        <dsp:cNvPr id="0" name=""/>
        <dsp:cNvSpPr/>
      </dsp:nvSpPr>
      <dsp:spPr>
        <a:xfrm rot="7972">
          <a:off x="5724756" y="42886"/>
          <a:ext cx="688867"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5724756" y="145567"/>
        <a:ext cx="534578" cy="308578"/>
      </dsp:txXfrm>
    </dsp:sp>
    <dsp:sp modelId="{3E371716-205E-4EF6-A7ED-14278F63B034}">
      <dsp:nvSpPr>
        <dsp:cNvPr id="0" name=""/>
        <dsp:cNvSpPr/>
      </dsp:nvSpPr>
      <dsp:spPr>
        <a:xfrm>
          <a:off x="6699567" y="7804"/>
          <a:ext cx="2065693" cy="888262"/>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a:t>Hyperparameter Tuning Best Model</a:t>
          </a:r>
        </a:p>
      </dsp:txBody>
      <dsp:txXfrm>
        <a:off x="6699567" y="7804"/>
        <a:ext cx="2065693" cy="592175"/>
      </dsp:txXfrm>
    </dsp:sp>
    <dsp:sp modelId="{D91F2413-E4E3-4058-AF8C-E44208B5C14B}">
      <dsp:nvSpPr>
        <dsp:cNvPr id="0" name=""/>
        <dsp:cNvSpPr/>
      </dsp:nvSpPr>
      <dsp:spPr>
        <a:xfrm>
          <a:off x="6689030" y="1042472"/>
          <a:ext cx="2065693" cy="3330791"/>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Choosing the appropriate classification Machine Learning model to check various parameter permutation and combinations</a:t>
          </a:r>
        </a:p>
        <a:p>
          <a:pPr marL="114300" lvl="1" indent="-114300" algn="l" defTabSz="622300">
            <a:lnSpc>
              <a:spcPct val="90000"/>
            </a:lnSpc>
            <a:spcBef>
              <a:spcPct val="0"/>
            </a:spcBef>
            <a:spcAft>
              <a:spcPct val="15000"/>
            </a:spcAft>
            <a:buChar char="••"/>
          </a:pPr>
          <a:r>
            <a:rPr lang="en-US" sz="1400" kern="1200" dirty="0"/>
            <a:t>Using Grid Search CV to obtain the best parameters that can be plugged into the selected model</a:t>
          </a:r>
        </a:p>
      </dsp:txBody>
      <dsp:txXfrm>
        <a:off x="6749532" y="1102974"/>
        <a:ext cx="1944689" cy="32097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328B0-7629-4577-A93D-CB7F9870243D}" type="datetimeFigureOut">
              <a:rPr lang="en-IN" smtClean="0"/>
              <a:t>17-01-2023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7B4EB3-65D7-473C-8CAA-334BFECA0A72}" type="slidenum">
              <a:rPr lang="en-IN" smtClean="0"/>
              <a:t>‹#›</a:t>
            </a:fld>
            <a:endParaRPr lang="en-IN"/>
          </a:p>
        </p:txBody>
      </p:sp>
    </p:spTree>
    <p:extLst>
      <p:ext uri="{BB962C8B-B14F-4D97-AF65-F5344CB8AC3E}">
        <p14:creationId xmlns:p14="http://schemas.microsoft.com/office/powerpoint/2010/main" val="2618343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7B4EB3-65D7-473C-8CAA-334BFECA0A72}" type="slidenum">
              <a:rPr lang="en-IN" smtClean="0"/>
              <a:t>14</a:t>
            </a:fld>
            <a:endParaRPr lang="en-IN"/>
          </a:p>
        </p:txBody>
      </p:sp>
    </p:spTree>
    <p:extLst>
      <p:ext uri="{BB962C8B-B14F-4D97-AF65-F5344CB8AC3E}">
        <p14:creationId xmlns:p14="http://schemas.microsoft.com/office/powerpoint/2010/main" val="1458978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7A3D78C-C684-4913-890D-BD69CD93597F}" type="datetimeFigureOut">
              <a:rPr lang="en-IN" smtClean="0"/>
              <a:t>17-01-2023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966819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49302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32380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99530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05497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A3D78C-C684-4913-890D-BD69CD93597F}" type="datetimeFigureOut">
              <a:rPr lang="en-IN" smtClean="0"/>
              <a:t>17-01-2023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894287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A3D78C-C684-4913-890D-BD69CD93597F}" type="datetimeFigureOut">
              <a:rPr lang="en-IN" smtClean="0"/>
              <a:t>17-01-2023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371215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7A3D78C-C684-4913-890D-BD69CD93597F}"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993080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7A3D78C-C684-4913-890D-BD69CD93597F}"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73609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A3D78C-C684-4913-890D-BD69CD93597F}"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497765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A3D78C-C684-4913-890D-BD69CD93597F}" type="datetimeFigureOut">
              <a:rPr lang="en-IN" smtClean="0"/>
              <a:t>17-01-2023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3263975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7A3D78C-C684-4913-890D-BD69CD93597F}"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021338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7A3D78C-C684-4913-890D-BD69CD93597F}" type="datetimeFigureOut">
              <a:rPr lang="en-IN" smtClean="0"/>
              <a:t>17-01-2023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01368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A3D78C-C684-4913-890D-BD69CD93597F}" type="datetimeFigureOut">
              <a:rPr lang="en-IN" smtClean="0"/>
              <a:t>17-01-2023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231341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3D78C-C684-4913-890D-BD69CD93597F}" type="datetimeFigureOut">
              <a:rPr lang="en-IN" smtClean="0"/>
              <a:t>17-01-2023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625223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101126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7A3D78C-C684-4913-890D-BD69CD93597F}" type="datetimeFigureOut">
              <a:rPr lang="en-IN" smtClean="0"/>
              <a:t>17-01-2023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FC33C0-50C9-4CA1-B790-476A6D33D3D4}" type="slidenum">
              <a:rPr lang="en-IN" smtClean="0"/>
              <a:t>‹#›</a:t>
            </a:fld>
            <a:endParaRPr lang="en-IN"/>
          </a:p>
        </p:txBody>
      </p:sp>
    </p:spTree>
    <p:extLst>
      <p:ext uri="{BB962C8B-B14F-4D97-AF65-F5344CB8AC3E}">
        <p14:creationId xmlns:p14="http://schemas.microsoft.com/office/powerpoint/2010/main" val="772004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7A3D78C-C684-4913-890D-BD69CD93597F}" type="datetimeFigureOut">
              <a:rPr lang="en-IN" smtClean="0"/>
              <a:t>17-01-2023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AFC33C0-50C9-4CA1-B790-476A6D33D3D4}" type="slidenum">
              <a:rPr lang="en-IN" smtClean="0"/>
              <a:t>‹#›</a:t>
            </a:fld>
            <a:endParaRPr lang="en-IN"/>
          </a:p>
        </p:txBody>
      </p:sp>
    </p:spTree>
    <p:extLst>
      <p:ext uri="{BB962C8B-B14F-4D97-AF65-F5344CB8AC3E}">
        <p14:creationId xmlns:p14="http://schemas.microsoft.com/office/powerpoint/2010/main" val="71599540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a:extLst>
              <a:ext uri="{FF2B5EF4-FFF2-40B4-BE49-F238E27FC236}">
                <a16:creationId xmlns:a16="http://schemas.microsoft.com/office/drawing/2014/main" id="{3FC8C73B-1F0C-AFFF-52E5-224744AEB2E9}"/>
              </a:ext>
            </a:extLst>
          </p:cNvPr>
          <p:cNvSpPr txBox="1">
            <a:spLocks/>
          </p:cNvSpPr>
          <p:nvPr/>
        </p:nvSpPr>
        <p:spPr>
          <a:xfrm>
            <a:off x="4652212" y="4908884"/>
            <a:ext cx="6730390" cy="87494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3200" dirty="0"/>
              <a:t>Submitted by </a:t>
            </a:r>
            <a:r>
              <a:rPr lang="en-US" sz="3200" dirty="0" smtClean="0"/>
              <a:t>Amit Pawar</a:t>
            </a:r>
            <a:endParaRPr lang="id-ID" sz="3200" dirty="0"/>
          </a:p>
        </p:txBody>
      </p:sp>
      <p:sp>
        <p:nvSpPr>
          <p:cNvPr id="5" name="Title 4">
            <a:extLst>
              <a:ext uri="{FF2B5EF4-FFF2-40B4-BE49-F238E27FC236}">
                <a16:creationId xmlns:a16="http://schemas.microsoft.com/office/drawing/2014/main" id="{60B4F63D-9FF0-F7FC-AD45-475F9DA2E779}"/>
              </a:ext>
            </a:extLst>
          </p:cNvPr>
          <p:cNvSpPr>
            <a:spLocks noGrp="1"/>
          </p:cNvSpPr>
          <p:nvPr>
            <p:ph type="ctrTitle"/>
          </p:nvPr>
        </p:nvSpPr>
        <p:spPr>
          <a:xfrm>
            <a:off x="272715" y="1311334"/>
            <a:ext cx="11790947" cy="2387600"/>
          </a:xfrm>
        </p:spPr>
        <p:txBody>
          <a:bodyPr>
            <a:noAutofit/>
          </a:bodyPr>
          <a:lstStyle/>
          <a:p>
            <a:pPr algn="ctr"/>
            <a:r>
              <a:rPr lang="en-US" sz="5400" dirty="0"/>
              <a:t>Malignant comments classifier project presentation</a:t>
            </a:r>
          </a:p>
        </p:txBody>
      </p:sp>
    </p:spTree>
    <p:extLst>
      <p:ext uri="{BB962C8B-B14F-4D97-AF65-F5344CB8AC3E}">
        <p14:creationId xmlns:p14="http://schemas.microsoft.com/office/powerpoint/2010/main" val="2404788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4541F-0F1A-BCE3-F4CE-1FF42E0AEA16}"/>
              </a:ext>
            </a:extLst>
          </p:cNvPr>
          <p:cNvSpPr>
            <a:spLocks noGrp="1"/>
          </p:cNvSpPr>
          <p:nvPr>
            <p:ph type="ctrTitle"/>
          </p:nvPr>
        </p:nvSpPr>
        <p:spPr>
          <a:xfrm>
            <a:off x="2894029" y="395925"/>
            <a:ext cx="5762999" cy="597479"/>
          </a:xfrm>
        </p:spPr>
        <p:txBody>
          <a:bodyPr/>
          <a:lstStyle/>
          <a:p>
            <a:r>
              <a:rPr lang="en-US" sz="4000" dirty="0"/>
              <a:t>DATA PREPROCESSING</a:t>
            </a:r>
            <a:endParaRPr lang="en-IN" sz="4000" dirty="0"/>
          </a:p>
        </p:txBody>
      </p:sp>
      <p:sp>
        <p:nvSpPr>
          <p:cNvPr id="3" name="Text Placeholder 2">
            <a:extLst>
              <a:ext uri="{FF2B5EF4-FFF2-40B4-BE49-F238E27FC236}">
                <a16:creationId xmlns:a16="http://schemas.microsoft.com/office/drawing/2014/main" id="{7FE61B75-7F6F-EFD5-66F6-4C2D555D877A}"/>
              </a:ext>
            </a:extLst>
          </p:cNvPr>
          <p:cNvSpPr txBox="1">
            <a:spLocks/>
          </p:cNvSpPr>
          <p:nvPr/>
        </p:nvSpPr>
        <p:spPr>
          <a:xfrm>
            <a:off x="490178" y="1320562"/>
            <a:ext cx="10115221" cy="370850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sz="1600" dirty="0"/>
              <a:t>1. Load dataset </a:t>
            </a:r>
          </a:p>
          <a:p>
            <a:pPr marL="0" indent="0">
              <a:buNone/>
            </a:pPr>
            <a:r>
              <a:rPr lang="en-IN" sz="1600" dirty="0"/>
              <a:t>2. Remove null values </a:t>
            </a:r>
          </a:p>
          <a:p>
            <a:pPr marL="0" indent="0">
              <a:buNone/>
            </a:pPr>
            <a:r>
              <a:rPr lang="en-IN" sz="1600" dirty="0"/>
              <a:t>3. Drop column id </a:t>
            </a:r>
          </a:p>
          <a:p>
            <a:pPr marL="0" indent="0">
              <a:buNone/>
            </a:pPr>
            <a:r>
              <a:rPr lang="en-IN" sz="1600" dirty="0"/>
              <a:t>4. Convert comment text to lower case and replace '\n' with single space. </a:t>
            </a:r>
          </a:p>
          <a:p>
            <a:pPr marL="0" indent="0">
              <a:buNone/>
            </a:pPr>
            <a:r>
              <a:rPr lang="en-IN" sz="1600" dirty="0"/>
              <a:t>5. Keep only text data </a:t>
            </a:r>
            <a:r>
              <a:rPr lang="en-IN" sz="1600" dirty="0" err="1"/>
              <a:t>ie</a:t>
            </a:r>
            <a:r>
              <a:rPr lang="en-IN" sz="1600" dirty="0"/>
              <a:t>. a-z' and remove other data from comment text. </a:t>
            </a:r>
          </a:p>
          <a:p>
            <a:pPr marL="0" indent="0">
              <a:buNone/>
            </a:pPr>
            <a:r>
              <a:rPr lang="en-IN" sz="1600" dirty="0"/>
              <a:t>6. Remove stop words and punctuations </a:t>
            </a:r>
          </a:p>
          <a:p>
            <a:pPr marL="0" indent="0">
              <a:buNone/>
            </a:pPr>
            <a:r>
              <a:rPr lang="en-IN" sz="1600" dirty="0"/>
              <a:t>7. Apply Stemming using </a:t>
            </a:r>
            <a:r>
              <a:rPr lang="en-IN" sz="1600" dirty="0" err="1"/>
              <a:t>SnowballStemmer</a:t>
            </a:r>
            <a:r>
              <a:rPr lang="en-IN" sz="1600" dirty="0"/>
              <a:t> </a:t>
            </a:r>
          </a:p>
          <a:p>
            <a:pPr marL="0" indent="0">
              <a:buNone/>
            </a:pPr>
            <a:r>
              <a:rPr lang="en-IN" sz="1600" dirty="0"/>
              <a:t>8. Convert text to vectors using </a:t>
            </a:r>
            <a:r>
              <a:rPr lang="en-IN" sz="1600" dirty="0" err="1"/>
              <a:t>TfidfVectorizer</a:t>
            </a:r>
            <a:r>
              <a:rPr lang="en-IN" sz="1600" dirty="0"/>
              <a:t> </a:t>
            </a:r>
          </a:p>
          <a:p>
            <a:pPr marL="0" indent="0">
              <a:buNone/>
            </a:pPr>
            <a:r>
              <a:rPr lang="en-IN" sz="1600" dirty="0"/>
              <a:t>9. Load saved or serialized model </a:t>
            </a:r>
          </a:p>
          <a:p>
            <a:pPr marL="0" indent="0">
              <a:buNone/>
            </a:pPr>
            <a:r>
              <a:rPr lang="en-IN" sz="1600" dirty="0"/>
              <a:t>10. Predict values for multi class label</a:t>
            </a:r>
          </a:p>
          <a:p>
            <a:endParaRPr lang="en-IN" sz="1600" dirty="0"/>
          </a:p>
        </p:txBody>
      </p:sp>
      <p:pic>
        <p:nvPicPr>
          <p:cNvPr id="4" name="Picture 3">
            <a:extLst>
              <a:ext uri="{FF2B5EF4-FFF2-40B4-BE49-F238E27FC236}">
                <a16:creationId xmlns:a16="http://schemas.microsoft.com/office/drawing/2014/main" id="{78B5A5A6-3B4F-51D7-65BA-498CE2838917}"/>
              </a:ext>
            </a:extLst>
          </p:cNvPr>
          <p:cNvPicPr>
            <a:picLocks noChangeAspect="1"/>
          </p:cNvPicPr>
          <p:nvPr/>
        </p:nvPicPr>
        <p:blipFill>
          <a:blip r:embed="rId2"/>
          <a:stretch>
            <a:fillRect/>
          </a:stretch>
        </p:blipFill>
        <p:spPr>
          <a:xfrm>
            <a:off x="6427396" y="3601346"/>
            <a:ext cx="5079753" cy="2653704"/>
          </a:xfrm>
          <a:prstGeom prst="rect">
            <a:avLst/>
          </a:prstGeom>
        </p:spPr>
      </p:pic>
    </p:spTree>
    <p:extLst>
      <p:ext uri="{BB962C8B-B14F-4D97-AF65-F5344CB8AC3E}">
        <p14:creationId xmlns:p14="http://schemas.microsoft.com/office/powerpoint/2010/main" val="344673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3D6F-7DAB-BD3C-F08B-C20D87A3ECFC}"/>
              </a:ext>
            </a:extLst>
          </p:cNvPr>
          <p:cNvSpPr>
            <a:spLocks noGrp="1"/>
          </p:cNvSpPr>
          <p:nvPr>
            <p:ph type="ctrTitle"/>
          </p:nvPr>
        </p:nvSpPr>
        <p:spPr>
          <a:xfrm>
            <a:off x="3261675" y="297029"/>
            <a:ext cx="5414208" cy="701174"/>
          </a:xfrm>
        </p:spPr>
        <p:txBody>
          <a:bodyPr/>
          <a:lstStyle/>
          <a:p>
            <a:r>
              <a:rPr lang="en-US" sz="4000" dirty="0"/>
              <a:t>TECHNOLOGY USED</a:t>
            </a:r>
            <a:endParaRPr lang="en-IN" sz="4000" dirty="0"/>
          </a:p>
        </p:txBody>
      </p:sp>
      <p:sp>
        <p:nvSpPr>
          <p:cNvPr id="3" name="Text Placeholder 2">
            <a:extLst>
              <a:ext uri="{FF2B5EF4-FFF2-40B4-BE49-F238E27FC236}">
                <a16:creationId xmlns:a16="http://schemas.microsoft.com/office/drawing/2014/main" id="{DDCFEA35-9709-F187-EC23-42AAA4D358C1}"/>
              </a:ext>
            </a:extLst>
          </p:cNvPr>
          <p:cNvSpPr txBox="1">
            <a:spLocks/>
          </p:cNvSpPr>
          <p:nvPr/>
        </p:nvSpPr>
        <p:spPr>
          <a:xfrm>
            <a:off x="298352" y="1168599"/>
            <a:ext cx="11369070" cy="452080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285750" indent="-285750">
              <a:buFont typeface="Courier New" panose="02070309020205020404" pitchFamily="49" charset="0"/>
              <a:buChar char="o"/>
            </a:pPr>
            <a:r>
              <a:rPr lang="en-IN" dirty="0"/>
              <a:t> Hardware technology being used.</a:t>
            </a:r>
          </a:p>
          <a:p>
            <a:pPr>
              <a:buFont typeface="Wingdings" panose="05000000000000000000" pitchFamily="2" charset="2"/>
              <a:buChar char="Ø"/>
            </a:pPr>
            <a:r>
              <a:rPr lang="pt-BR" dirty="0"/>
              <a:t>RAM 	: 8.00 GB</a:t>
            </a:r>
          </a:p>
          <a:p>
            <a:pPr>
              <a:buFont typeface="Wingdings" panose="05000000000000000000" pitchFamily="2" charset="2"/>
              <a:buChar char="Ø"/>
            </a:pPr>
            <a:r>
              <a:rPr lang="pt-BR" dirty="0"/>
              <a:t>CPU 	: Intel(R) Core(TM) i5-10300H CPU @ 2.50GHz</a:t>
            </a:r>
          </a:p>
          <a:p>
            <a:pPr>
              <a:buFont typeface="Wingdings" panose="05000000000000000000" pitchFamily="2" charset="2"/>
              <a:buChar char="Ø"/>
            </a:pPr>
            <a:r>
              <a:rPr lang="pt-BR" dirty="0"/>
              <a:t>GPU 	: NVIDIA GeForce GTX 1650 Ti</a:t>
            </a:r>
          </a:p>
          <a:p>
            <a:endParaRPr lang="en-IN" dirty="0"/>
          </a:p>
          <a:p>
            <a:pPr marL="285750" indent="-285750">
              <a:buFont typeface="Courier New" panose="02070309020205020404" pitchFamily="49" charset="0"/>
              <a:buChar char="o"/>
            </a:pPr>
            <a:r>
              <a:rPr lang="en-IN" dirty="0"/>
              <a:t> Software technology being used.</a:t>
            </a:r>
          </a:p>
          <a:p>
            <a:pPr>
              <a:buFont typeface="Wingdings" panose="05000000000000000000" pitchFamily="2" charset="2"/>
              <a:buChar char="Ø"/>
            </a:pPr>
            <a:r>
              <a:rPr lang="en-IN" dirty="0"/>
              <a:t>Programming language 		  : Python</a:t>
            </a:r>
          </a:p>
          <a:p>
            <a:pPr>
              <a:buFont typeface="Wingdings" panose="05000000000000000000" pitchFamily="2" charset="2"/>
              <a:buChar char="Ø"/>
            </a:pPr>
            <a:r>
              <a:rPr lang="en-IN" dirty="0"/>
              <a:t>Distribution 			                     : Anaconda Navigator</a:t>
            </a:r>
          </a:p>
          <a:p>
            <a:pPr>
              <a:buFont typeface="Wingdings" panose="05000000000000000000" pitchFamily="2" charset="2"/>
              <a:buChar char="Ø"/>
            </a:pPr>
            <a:r>
              <a:rPr lang="en-IN" dirty="0"/>
              <a:t>Browser based language shell   : Jupyter Notebook</a:t>
            </a:r>
          </a:p>
          <a:p>
            <a:endParaRPr lang="en-IN" dirty="0"/>
          </a:p>
          <a:p>
            <a:pPr marL="285750" indent="-285750">
              <a:buFont typeface="Courier New" panose="02070309020205020404" pitchFamily="49" charset="0"/>
              <a:buChar char="o"/>
            </a:pPr>
            <a:r>
              <a:rPr lang="en-IN" dirty="0"/>
              <a:t> Libraries/Packages specifically being used.</a:t>
            </a:r>
          </a:p>
          <a:p>
            <a:pPr>
              <a:buFont typeface="Wingdings" panose="05000000000000000000" pitchFamily="2" charset="2"/>
              <a:buChar char="Ø"/>
            </a:pPr>
            <a:r>
              <a:rPr lang="en-IN" dirty="0"/>
              <a:t>Pandas, NumPy, matplotlib, seaborn, scikit-learn, pandas-profiling, </a:t>
            </a:r>
            <a:r>
              <a:rPr lang="en-IN" dirty="0" err="1"/>
              <a:t>missingno</a:t>
            </a:r>
            <a:r>
              <a:rPr lang="en-IN" dirty="0"/>
              <a:t>, NLTK</a:t>
            </a:r>
          </a:p>
          <a:p>
            <a:endParaRPr lang="en-IN" dirty="0"/>
          </a:p>
        </p:txBody>
      </p:sp>
      <p:pic>
        <p:nvPicPr>
          <p:cNvPr id="4" name="Picture 3">
            <a:extLst>
              <a:ext uri="{FF2B5EF4-FFF2-40B4-BE49-F238E27FC236}">
                <a16:creationId xmlns:a16="http://schemas.microsoft.com/office/drawing/2014/main" id="{78128913-0A75-9E6E-DB18-BAB57B395C5D}"/>
              </a:ext>
            </a:extLst>
          </p:cNvPr>
          <p:cNvPicPr>
            <a:picLocks noChangeAspect="1"/>
          </p:cNvPicPr>
          <p:nvPr/>
        </p:nvPicPr>
        <p:blipFill>
          <a:blip r:embed="rId2"/>
          <a:stretch>
            <a:fillRect/>
          </a:stretch>
        </p:blipFill>
        <p:spPr>
          <a:xfrm>
            <a:off x="7419722" y="2029016"/>
            <a:ext cx="4473926" cy="2799968"/>
          </a:xfrm>
          <a:prstGeom prst="rect">
            <a:avLst/>
          </a:prstGeom>
        </p:spPr>
      </p:pic>
    </p:spTree>
    <p:extLst>
      <p:ext uri="{BB962C8B-B14F-4D97-AF65-F5344CB8AC3E}">
        <p14:creationId xmlns:p14="http://schemas.microsoft.com/office/powerpoint/2010/main" val="321791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0C5B-02CC-5A01-0978-28F3794D2DCB}"/>
              </a:ext>
            </a:extLst>
          </p:cNvPr>
          <p:cNvSpPr>
            <a:spLocks noGrp="1"/>
          </p:cNvSpPr>
          <p:nvPr>
            <p:ph type="ctrTitle"/>
          </p:nvPr>
        </p:nvSpPr>
        <p:spPr>
          <a:xfrm>
            <a:off x="2969363" y="113755"/>
            <a:ext cx="6253274" cy="672894"/>
          </a:xfrm>
        </p:spPr>
        <p:txBody>
          <a:bodyPr/>
          <a:lstStyle/>
          <a:p>
            <a:r>
              <a:rPr lang="en-US" sz="4000" dirty="0"/>
              <a:t>Imported dependencies</a:t>
            </a:r>
            <a:endParaRPr lang="en-IN" sz="4000" dirty="0"/>
          </a:p>
        </p:txBody>
      </p:sp>
      <p:pic>
        <p:nvPicPr>
          <p:cNvPr id="5" name="Picture 4">
            <a:extLst>
              <a:ext uri="{FF2B5EF4-FFF2-40B4-BE49-F238E27FC236}">
                <a16:creationId xmlns:a16="http://schemas.microsoft.com/office/drawing/2014/main" id="{8CC95F4C-46FA-AC44-2759-738AE6D500F5}"/>
              </a:ext>
            </a:extLst>
          </p:cNvPr>
          <p:cNvPicPr>
            <a:picLocks noChangeAspect="1"/>
          </p:cNvPicPr>
          <p:nvPr/>
        </p:nvPicPr>
        <p:blipFill>
          <a:blip r:embed="rId2"/>
          <a:stretch>
            <a:fillRect/>
          </a:stretch>
        </p:blipFill>
        <p:spPr>
          <a:xfrm>
            <a:off x="6884288" y="2069433"/>
            <a:ext cx="5027383" cy="3351588"/>
          </a:xfrm>
          <a:prstGeom prst="rect">
            <a:avLst/>
          </a:prstGeom>
        </p:spPr>
      </p:pic>
      <p:pic>
        <p:nvPicPr>
          <p:cNvPr id="7" name="Picture 6">
            <a:extLst>
              <a:ext uri="{FF2B5EF4-FFF2-40B4-BE49-F238E27FC236}">
                <a16:creationId xmlns:a16="http://schemas.microsoft.com/office/drawing/2014/main" id="{9F88D1FF-40FE-1160-32F5-2EE6ABBFE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842" y="818733"/>
            <a:ext cx="6601926" cy="5877039"/>
          </a:xfrm>
          <a:prstGeom prst="rect">
            <a:avLst/>
          </a:prstGeom>
        </p:spPr>
      </p:pic>
    </p:spTree>
    <p:extLst>
      <p:ext uri="{BB962C8B-B14F-4D97-AF65-F5344CB8AC3E}">
        <p14:creationId xmlns:p14="http://schemas.microsoft.com/office/powerpoint/2010/main" val="2649827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FA5F-9768-EEB6-6E88-9C103AB163B4}"/>
              </a:ext>
            </a:extLst>
          </p:cNvPr>
          <p:cNvSpPr>
            <a:spLocks noGrp="1"/>
          </p:cNvSpPr>
          <p:nvPr>
            <p:ph type="ctrTitle"/>
          </p:nvPr>
        </p:nvSpPr>
        <p:spPr>
          <a:xfrm>
            <a:off x="392624" y="524884"/>
            <a:ext cx="9599789" cy="1002552"/>
          </a:xfrm>
        </p:spPr>
        <p:txBody>
          <a:bodyPr/>
          <a:lstStyle/>
          <a:p>
            <a:pPr algn="ctr"/>
            <a:r>
              <a:rPr lang="en-US" sz="4000" dirty="0"/>
              <a:t>EXPLORATORY DATA ANALYSIS (EDA) AND VISUALIZATION</a:t>
            </a:r>
            <a:endParaRPr lang="en-IN" sz="4000" dirty="0"/>
          </a:p>
        </p:txBody>
      </p:sp>
      <p:sp>
        <p:nvSpPr>
          <p:cNvPr id="4" name="TextBox 3">
            <a:extLst>
              <a:ext uri="{FF2B5EF4-FFF2-40B4-BE49-F238E27FC236}">
                <a16:creationId xmlns:a16="http://schemas.microsoft.com/office/drawing/2014/main" id="{AA8C77D9-1A27-FD55-39C4-4CEB46620E81}"/>
              </a:ext>
            </a:extLst>
          </p:cNvPr>
          <p:cNvSpPr txBox="1"/>
          <p:nvPr/>
        </p:nvSpPr>
        <p:spPr>
          <a:xfrm>
            <a:off x="662226" y="1959236"/>
            <a:ext cx="2725978" cy="369332"/>
          </a:xfrm>
          <a:prstGeom prst="rect">
            <a:avLst/>
          </a:prstGeom>
          <a:noFill/>
        </p:spPr>
        <p:txBody>
          <a:bodyPr wrap="square">
            <a:spAutoFit/>
          </a:bodyPr>
          <a:lstStyle/>
          <a:p>
            <a:r>
              <a:rPr lang="en-US" u="sng" dirty="0"/>
              <a:t>01. Univariate Analysis</a:t>
            </a:r>
          </a:p>
        </p:txBody>
      </p:sp>
      <p:sp>
        <p:nvSpPr>
          <p:cNvPr id="5" name="TextBox 4">
            <a:extLst>
              <a:ext uri="{FF2B5EF4-FFF2-40B4-BE49-F238E27FC236}">
                <a16:creationId xmlns:a16="http://schemas.microsoft.com/office/drawing/2014/main" id="{58AB4210-C6B7-59C2-52F5-70B867E629C2}"/>
              </a:ext>
            </a:extLst>
          </p:cNvPr>
          <p:cNvSpPr txBox="1"/>
          <p:nvPr/>
        </p:nvSpPr>
        <p:spPr>
          <a:xfrm>
            <a:off x="4293493" y="1959236"/>
            <a:ext cx="2920931" cy="369332"/>
          </a:xfrm>
          <a:prstGeom prst="rect">
            <a:avLst/>
          </a:prstGeom>
          <a:noFill/>
        </p:spPr>
        <p:txBody>
          <a:bodyPr wrap="square">
            <a:spAutoFit/>
          </a:bodyPr>
          <a:lstStyle/>
          <a:p>
            <a:r>
              <a:rPr lang="en-US" u="sng" dirty="0"/>
              <a:t>02. Multivariate Analysis</a:t>
            </a:r>
          </a:p>
        </p:txBody>
      </p:sp>
      <p:sp>
        <p:nvSpPr>
          <p:cNvPr id="6" name="TextBox 5">
            <a:extLst>
              <a:ext uri="{FF2B5EF4-FFF2-40B4-BE49-F238E27FC236}">
                <a16:creationId xmlns:a16="http://schemas.microsoft.com/office/drawing/2014/main" id="{7D1ACEB2-BD54-7941-0416-D87D34027762}"/>
              </a:ext>
            </a:extLst>
          </p:cNvPr>
          <p:cNvSpPr txBox="1"/>
          <p:nvPr/>
        </p:nvSpPr>
        <p:spPr>
          <a:xfrm>
            <a:off x="7726827" y="1959236"/>
            <a:ext cx="3143730" cy="369332"/>
          </a:xfrm>
          <a:prstGeom prst="rect">
            <a:avLst/>
          </a:prstGeom>
          <a:noFill/>
        </p:spPr>
        <p:txBody>
          <a:bodyPr wrap="square">
            <a:spAutoFit/>
          </a:bodyPr>
          <a:lstStyle/>
          <a:p>
            <a:r>
              <a:rPr lang="en-US" u="sng" dirty="0"/>
              <a:t>03. Correlation of Dataset</a:t>
            </a:r>
          </a:p>
        </p:txBody>
      </p:sp>
      <p:sp>
        <p:nvSpPr>
          <p:cNvPr id="7" name="TextBox 6">
            <a:extLst>
              <a:ext uri="{FF2B5EF4-FFF2-40B4-BE49-F238E27FC236}">
                <a16:creationId xmlns:a16="http://schemas.microsoft.com/office/drawing/2014/main" id="{142D7F66-D9C6-47E2-D683-216F00738962}"/>
              </a:ext>
            </a:extLst>
          </p:cNvPr>
          <p:cNvSpPr txBox="1"/>
          <p:nvPr/>
        </p:nvSpPr>
        <p:spPr>
          <a:xfrm>
            <a:off x="2023110" y="4694190"/>
            <a:ext cx="4300351" cy="369332"/>
          </a:xfrm>
          <a:prstGeom prst="rect">
            <a:avLst/>
          </a:prstGeom>
          <a:noFill/>
        </p:spPr>
        <p:txBody>
          <a:bodyPr wrap="square">
            <a:spAutoFit/>
          </a:bodyPr>
          <a:lstStyle/>
          <a:p>
            <a:r>
              <a:rPr lang="en-US" u="sng" dirty="0"/>
              <a:t>04. Correlation with Target variable</a:t>
            </a:r>
          </a:p>
        </p:txBody>
      </p:sp>
      <p:sp>
        <p:nvSpPr>
          <p:cNvPr id="8" name="TextBox 7">
            <a:extLst>
              <a:ext uri="{FF2B5EF4-FFF2-40B4-BE49-F238E27FC236}">
                <a16:creationId xmlns:a16="http://schemas.microsoft.com/office/drawing/2014/main" id="{A967579C-3680-34F2-CAC8-960279BF46F2}"/>
              </a:ext>
            </a:extLst>
          </p:cNvPr>
          <p:cNvSpPr txBox="1"/>
          <p:nvPr/>
        </p:nvSpPr>
        <p:spPr>
          <a:xfrm>
            <a:off x="7168918" y="4694190"/>
            <a:ext cx="1981962" cy="369332"/>
          </a:xfrm>
          <a:prstGeom prst="rect">
            <a:avLst/>
          </a:prstGeom>
          <a:noFill/>
        </p:spPr>
        <p:txBody>
          <a:bodyPr wrap="square">
            <a:spAutoFit/>
          </a:bodyPr>
          <a:lstStyle/>
          <a:p>
            <a:r>
              <a:rPr lang="en-US" u="sng" dirty="0"/>
              <a:t>05. Conclusion</a:t>
            </a:r>
          </a:p>
        </p:txBody>
      </p:sp>
      <p:sp>
        <p:nvSpPr>
          <p:cNvPr id="9" name="TextBox 8">
            <a:extLst>
              <a:ext uri="{FF2B5EF4-FFF2-40B4-BE49-F238E27FC236}">
                <a16:creationId xmlns:a16="http://schemas.microsoft.com/office/drawing/2014/main" id="{6C39DC90-1690-7279-C6F1-617B49CDB1C9}"/>
              </a:ext>
            </a:extLst>
          </p:cNvPr>
          <p:cNvSpPr txBox="1"/>
          <p:nvPr/>
        </p:nvSpPr>
        <p:spPr>
          <a:xfrm>
            <a:off x="662226" y="2592060"/>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10" name="TextBox 9">
            <a:extLst>
              <a:ext uri="{FF2B5EF4-FFF2-40B4-BE49-F238E27FC236}">
                <a16:creationId xmlns:a16="http://schemas.microsoft.com/office/drawing/2014/main" id="{A9D89223-B075-F2A4-49B3-AC256F447A0E}"/>
              </a:ext>
            </a:extLst>
          </p:cNvPr>
          <p:cNvSpPr txBox="1"/>
          <p:nvPr/>
        </p:nvSpPr>
        <p:spPr>
          <a:xfrm>
            <a:off x="4293493" y="2566144"/>
            <a:ext cx="2920931" cy="1754326"/>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1" name="TextBox 10">
            <a:extLst>
              <a:ext uri="{FF2B5EF4-FFF2-40B4-BE49-F238E27FC236}">
                <a16:creationId xmlns:a16="http://schemas.microsoft.com/office/drawing/2014/main" id="{B36B62D8-268F-07A1-2B38-F1B9C44D1D58}"/>
              </a:ext>
            </a:extLst>
          </p:cNvPr>
          <p:cNvSpPr txBox="1"/>
          <p:nvPr/>
        </p:nvSpPr>
        <p:spPr>
          <a:xfrm>
            <a:off x="7726827" y="2592060"/>
            <a:ext cx="2920931" cy="1477328"/>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2" name="TextBox 11">
            <a:extLst>
              <a:ext uri="{FF2B5EF4-FFF2-40B4-BE49-F238E27FC236}">
                <a16:creationId xmlns:a16="http://schemas.microsoft.com/office/drawing/2014/main" id="{539784FC-55C1-FAFE-E1DF-092BB7D38DC3}"/>
              </a:ext>
            </a:extLst>
          </p:cNvPr>
          <p:cNvSpPr txBox="1"/>
          <p:nvPr/>
        </p:nvSpPr>
        <p:spPr>
          <a:xfrm>
            <a:off x="2025215" y="5328568"/>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3" name="TextBox 12">
            <a:extLst>
              <a:ext uri="{FF2B5EF4-FFF2-40B4-BE49-F238E27FC236}">
                <a16:creationId xmlns:a16="http://schemas.microsoft.com/office/drawing/2014/main" id="{0234DE98-D40C-7DB3-CA10-60574C2FA00F}"/>
              </a:ext>
            </a:extLst>
          </p:cNvPr>
          <p:cNvSpPr txBox="1"/>
          <p:nvPr/>
        </p:nvSpPr>
        <p:spPr>
          <a:xfrm>
            <a:off x="7168918" y="5325436"/>
            <a:ext cx="3190205" cy="646331"/>
          </a:xfrm>
          <a:prstGeom prst="rect">
            <a:avLst/>
          </a:prstGeom>
          <a:noFill/>
        </p:spPr>
        <p:txBody>
          <a:bodyPr wrap="square">
            <a:spAutoFit/>
          </a:bodyPr>
          <a:lstStyle/>
          <a:p>
            <a:r>
              <a:rPr lang="en-US" sz="1800" b="1" dirty="0">
                <a:latin typeface="+mj-lt"/>
              </a:rPr>
              <a:t>Summary</a:t>
            </a:r>
            <a:r>
              <a:rPr lang="en-US" sz="1800" dirty="0">
                <a:latin typeface="+mj-lt"/>
              </a:rPr>
              <a:t> with the conclusion of all the analysis</a:t>
            </a:r>
          </a:p>
        </p:txBody>
      </p:sp>
    </p:spTree>
    <p:extLst>
      <p:ext uri="{BB962C8B-B14F-4D97-AF65-F5344CB8AC3E}">
        <p14:creationId xmlns:p14="http://schemas.microsoft.com/office/powerpoint/2010/main" val="2104493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id="{F9A3A558-A6D6-CBD1-283F-D1253FDBBE50}"/>
              </a:ext>
            </a:extLst>
          </p:cNvPr>
          <p:cNvPicPr>
            <a:picLocks noChangeAspect="1"/>
          </p:cNvPicPr>
          <p:nvPr/>
        </p:nvPicPr>
        <p:blipFill rotWithShape="1">
          <a:blip r:embed="rId3"/>
          <a:srcRect t="-97833" b="-97833"/>
          <a:stretch/>
        </p:blipFill>
        <p:spPr>
          <a:xfrm>
            <a:off x="5722070" y="113122"/>
            <a:ext cx="6108569" cy="6617616"/>
          </a:xfrm>
          <a:prstGeom prst="rect">
            <a:avLst/>
          </a:prstGeom>
        </p:spPr>
      </p:pic>
      <p:sp>
        <p:nvSpPr>
          <p:cNvPr id="3" name="Title 2">
            <a:extLst>
              <a:ext uri="{FF2B5EF4-FFF2-40B4-BE49-F238E27FC236}">
                <a16:creationId xmlns:a16="http://schemas.microsoft.com/office/drawing/2014/main" id="{23726D0C-72A1-D3AF-2D1D-9279B94F4B05}"/>
              </a:ext>
            </a:extLst>
          </p:cNvPr>
          <p:cNvSpPr>
            <a:spLocks noGrp="1"/>
          </p:cNvSpPr>
          <p:nvPr>
            <p:ph type="ctrTitle"/>
          </p:nvPr>
        </p:nvSpPr>
        <p:spPr>
          <a:xfrm>
            <a:off x="2977840" y="593889"/>
            <a:ext cx="5958770" cy="644613"/>
          </a:xfrm>
        </p:spPr>
        <p:txBody>
          <a:bodyPr/>
          <a:lstStyle/>
          <a:p>
            <a:r>
              <a:rPr lang="en-US" sz="4000" dirty="0"/>
              <a:t>Cyberbullying statistics</a:t>
            </a:r>
            <a:endParaRPr lang="en-IN" sz="4000" dirty="0"/>
          </a:p>
        </p:txBody>
      </p:sp>
      <p:sp>
        <p:nvSpPr>
          <p:cNvPr id="4" name="Text Placeholder 3">
            <a:extLst>
              <a:ext uri="{FF2B5EF4-FFF2-40B4-BE49-F238E27FC236}">
                <a16:creationId xmlns:a16="http://schemas.microsoft.com/office/drawing/2014/main" id="{88D822BE-CD0C-0A77-9A68-487390583606}"/>
              </a:ext>
            </a:extLst>
          </p:cNvPr>
          <p:cNvSpPr txBox="1">
            <a:spLocks/>
          </p:cNvSpPr>
          <p:nvPr/>
        </p:nvSpPr>
        <p:spPr>
          <a:xfrm>
            <a:off x="457200" y="2091924"/>
            <a:ext cx="4890578" cy="1404810"/>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Cyberbullying has become a growing problem in countries around the world. Essentially, cyberbullying doesn’t differ much from the type of bullying that many children have unfortunately grown accustomed to in school. The only difference is that it takes place online.</a:t>
            </a:r>
            <a:endParaRPr lang="en-IN" dirty="0"/>
          </a:p>
        </p:txBody>
      </p:sp>
    </p:spTree>
    <p:extLst>
      <p:ext uri="{BB962C8B-B14F-4D97-AF65-F5344CB8AC3E}">
        <p14:creationId xmlns:p14="http://schemas.microsoft.com/office/powerpoint/2010/main" val="4032595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a:extLst>
              <a:ext uri="{FF2B5EF4-FFF2-40B4-BE49-F238E27FC236}">
                <a16:creationId xmlns:a16="http://schemas.microsoft.com/office/drawing/2014/main" id="{127E5FD0-CE4C-B72E-8BE4-1FEDB2BB6524}"/>
              </a:ext>
            </a:extLst>
          </p:cNvPr>
          <p:cNvPicPr>
            <a:picLocks noChangeAspect="1"/>
          </p:cNvPicPr>
          <p:nvPr/>
        </p:nvPicPr>
        <p:blipFill rotWithShape="1">
          <a:blip r:embed="rId2"/>
          <a:srcRect t="-122837" b="-122837"/>
          <a:stretch/>
        </p:blipFill>
        <p:spPr>
          <a:xfrm>
            <a:off x="245097" y="103695"/>
            <a:ext cx="5850903" cy="6579910"/>
          </a:xfrm>
          <a:prstGeom prst="rect">
            <a:avLst/>
          </a:prstGeom>
        </p:spPr>
      </p:pic>
      <p:sp>
        <p:nvSpPr>
          <p:cNvPr id="3" name="Title 2">
            <a:extLst>
              <a:ext uri="{FF2B5EF4-FFF2-40B4-BE49-F238E27FC236}">
                <a16:creationId xmlns:a16="http://schemas.microsoft.com/office/drawing/2014/main" id="{A332A43D-CAD2-733C-69CF-52379DFDE92E}"/>
              </a:ext>
            </a:extLst>
          </p:cNvPr>
          <p:cNvSpPr>
            <a:spLocks noGrp="1"/>
          </p:cNvSpPr>
          <p:nvPr>
            <p:ph type="ctrTitle"/>
          </p:nvPr>
        </p:nvSpPr>
        <p:spPr>
          <a:xfrm>
            <a:off x="2568562" y="565608"/>
            <a:ext cx="6070862" cy="625760"/>
          </a:xfrm>
        </p:spPr>
        <p:txBody>
          <a:bodyPr/>
          <a:lstStyle/>
          <a:p>
            <a:r>
              <a:rPr lang="en-US" sz="4000" dirty="0"/>
              <a:t>Effects of cyberbullying</a:t>
            </a:r>
            <a:endParaRPr lang="en-IN" sz="4000" dirty="0"/>
          </a:p>
        </p:txBody>
      </p:sp>
      <p:sp>
        <p:nvSpPr>
          <p:cNvPr id="4" name="Text Placeholder 3">
            <a:extLst>
              <a:ext uri="{FF2B5EF4-FFF2-40B4-BE49-F238E27FC236}">
                <a16:creationId xmlns:a16="http://schemas.microsoft.com/office/drawing/2014/main" id="{C05CD44B-FC24-F6EA-2302-9F66300CFDB4}"/>
              </a:ext>
            </a:extLst>
          </p:cNvPr>
          <p:cNvSpPr txBox="1">
            <a:spLocks/>
          </p:cNvSpPr>
          <p:nvPr/>
        </p:nvSpPr>
        <p:spPr>
          <a:xfrm>
            <a:off x="6334046" y="1976203"/>
            <a:ext cx="4890578" cy="183093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Cyberbullying is a very serious issue affecting not just the young victims, but also the victims' families, the bully, and those who witness instances of cyberbullying. However, the effect of cyberbullying can be most detrimental to the victim, of course, as they may experience a number of emotional issues that affect their social and academic performance as well as their overall mental health.</a:t>
            </a:r>
            <a:endParaRPr lang="en-IN" dirty="0"/>
          </a:p>
        </p:txBody>
      </p:sp>
    </p:spTree>
    <p:extLst>
      <p:ext uri="{BB962C8B-B14F-4D97-AF65-F5344CB8AC3E}">
        <p14:creationId xmlns:p14="http://schemas.microsoft.com/office/powerpoint/2010/main" val="724734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E603-36C0-F1D8-9471-46EF1B1F2DC0}"/>
              </a:ext>
            </a:extLst>
          </p:cNvPr>
          <p:cNvSpPr>
            <a:spLocks noGrp="1"/>
          </p:cNvSpPr>
          <p:nvPr>
            <p:ph type="ctrTitle"/>
          </p:nvPr>
        </p:nvSpPr>
        <p:spPr>
          <a:xfrm>
            <a:off x="3525625" y="639953"/>
            <a:ext cx="4594076" cy="625760"/>
          </a:xfrm>
        </p:spPr>
        <p:txBody>
          <a:bodyPr/>
          <a:lstStyle/>
          <a:p>
            <a:pPr algn="ctr"/>
            <a:r>
              <a:rPr lang="en-US" sz="4000" dirty="0"/>
              <a:t>MISSING VALUES</a:t>
            </a:r>
            <a:endParaRPr lang="en-IN" sz="4000" dirty="0"/>
          </a:p>
        </p:txBody>
      </p:sp>
      <p:pic>
        <p:nvPicPr>
          <p:cNvPr id="6" name="Picture 5">
            <a:extLst>
              <a:ext uri="{FF2B5EF4-FFF2-40B4-BE49-F238E27FC236}">
                <a16:creationId xmlns:a16="http://schemas.microsoft.com/office/drawing/2014/main" id="{A9918571-7595-8571-94D0-21D0D2F29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261" y="1825870"/>
            <a:ext cx="10921477" cy="4471235"/>
          </a:xfrm>
          <a:prstGeom prst="rect">
            <a:avLst/>
          </a:prstGeom>
        </p:spPr>
      </p:pic>
    </p:spTree>
    <p:extLst>
      <p:ext uri="{BB962C8B-B14F-4D97-AF65-F5344CB8AC3E}">
        <p14:creationId xmlns:p14="http://schemas.microsoft.com/office/powerpoint/2010/main" val="2094803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AE23-4744-B323-6AAD-B667FEC479FE}"/>
              </a:ext>
            </a:extLst>
          </p:cNvPr>
          <p:cNvSpPr>
            <a:spLocks noGrp="1"/>
          </p:cNvSpPr>
          <p:nvPr>
            <p:ph type="ctrTitle"/>
          </p:nvPr>
        </p:nvSpPr>
        <p:spPr>
          <a:xfrm>
            <a:off x="4157221" y="467679"/>
            <a:ext cx="3472286" cy="682321"/>
          </a:xfrm>
        </p:spPr>
        <p:txBody>
          <a:bodyPr/>
          <a:lstStyle/>
          <a:p>
            <a:r>
              <a:rPr lang="en-US" sz="4000" dirty="0"/>
              <a:t>COUNT PLOT</a:t>
            </a:r>
            <a:endParaRPr lang="en-IN" sz="4000" dirty="0"/>
          </a:p>
        </p:txBody>
      </p:sp>
      <p:pic>
        <p:nvPicPr>
          <p:cNvPr id="6" name="Picture 5">
            <a:extLst>
              <a:ext uri="{FF2B5EF4-FFF2-40B4-BE49-F238E27FC236}">
                <a16:creationId xmlns:a16="http://schemas.microsoft.com/office/drawing/2014/main" id="{81462DE5-9C0B-7939-12FB-7E320D1E9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388" y="1467109"/>
            <a:ext cx="10457224" cy="4716875"/>
          </a:xfrm>
          <a:prstGeom prst="rect">
            <a:avLst/>
          </a:prstGeom>
        </p:spPr>
      </p:pic>
    </p:spTree>
    <p:extLst>
      <p:ext uri="{BB962C8B-B14F-4D97-AF65-F5344CB8AC3E}">
        <p14:creationId xmlns:p14="http://schemas.microsoft.com/office/powerpoint/2010/main" val="1735963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37CF5-8C1F-262C-C93F-2FA1E0B7C6AD}"/>
              </a:ext>
            </a:extLst>
          </p:cNvPr>
          <p:cNvSpPr>
            <a:spLocks noGrp="1"/>
          </p:cNvSpPr>
          <p:nvPr>
            <p:ph type="ctrTitle"/>
          </p:nvPr>
        </p:nvSpPr>
        <p:spPr>
          <a:xfrm>
            <a:off x="3365369" y="501651"/>
            <a:ext cx="4754332" cy="701174"/>
          </a:xfrm>
        </p:spPr>
        <p:txBody>
          <a:bodyPr/>
          <a:lstStyle/>
          <a:p>
            <a:r>
              <a:rPr lang="en-US" sz="4000" dirty="0"/>
              <a:t>DISTRIBUTION PLOT</a:t>
            </a:r>
            <a:endParaRPr lang="en-IN" sz="4000" dirty="0"/>
          </a:p>
        </p:txBody>
      </p:sp>
      <p:pic>
        <p:nvPicPr>
          <p:cNvPr id="6" name="Picture 5">
            <a:extLst>
              <a:ext uri="{FF2B5EF4-FFF2-40B4-BE49-F238E27FC236}">
                <a16:creationId xmlns:a16="http://schemas.microsoft.com/office/drawing/2014/main" id="{1D045B6C-E897-8171-2AB6-00D68BBA4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177" y="1697582"/>
            <a:ext cx="10991645" cy="4658767"/>
          </a:xfrm>
          <a:prstGeom prst="rect">
            <a:avLst/>
          </a:prstGeom>
        </p:spPr>
      </p:pic>
    </p:spTree>
    <p:extLst>
      <p:ext uri="{BB962C8B-B14F-4D97-AF65-F5344CB8AC3E}">
        <p14:creationId xmlns:p14="http://schemas.microsoft.com/office/powerpoint/2010/main" val="93857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9EE4-1D30-3D7A-CF5B-A4D6FCBA2573}"/>
              </a:ext>
            </a:extLst>
          </p:cNvPr>
          <p:cNvSpPr>
            <a:spLocks noGrp="1"/>
          </p:cNvSpPr>
          <p:nvPr>
            <p:ph type="ctrTitle"/>
          </p:nvPr>
        </p:nvSpPr>
        <p:spPr>
          <a:xfrm>
            <a:off x="4868863" y="341230"/>
            <a:ext cx="2454272" cy="616333"/>
          </a:xfrm>
        </p:spPr>
        <p:txBody>
          <a:bodyPr/>
          <a:lstStyle/>
          <a:p>
            <a:r>
              <a:rPr lang="en-US" sz="4000" dirty="0"/>
              <a:t>PIE PLOT</a:t>
            </a:r>
            <a:endParaRPr lang="en-IN" sz="4000" dirty="0"/>
          </a:p>
        </p:txBody>
      </p:sp>
      <p:pic>
        <p:nvPicPr>
          <p:cNvPr id="6" name="Picture 5">
            <a:extLst>
              <a:ext uri="{FF2B5EF4-FFF2-40B4-BE49-F238E27FC236}">
                <a16:creationId xmlns:a16="http://schemas.microsoft.com/office/drawing/2014/main" id="{112530FA-9D8C-7892-9C82-49EAE6C6F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226" y="1289547"/>
            <a:ext cx="8475547" cy="5066802"/>
          </a:xfrm>
          <a:prstGeom prst="rect">
            <a:avLst/>
          </a:prstGeom>
        </p:spPr>
      </p:pic>
    </p:spTree>
    <p:extLst>
      <p:ext uri="{BB962C8B-B14F-4D97-AF65-F5344CB8AC3E}">
        <p14:creationId xmlns:p14="http://schemas.microsoft.com/office/powerpoint/2010/main" val="1517250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41F9-1A25-7092-5178-6A112F1D7E02}"/>
              </a:ext>
            </a:extLst>
          </p:cNvPr>
          <p:cNvSpPr>
            <a:spLocks noGrp="1"/>
          </p:cNvSpPr>
          <p:nvPr>
            <p:ph type="ctrTitle"/>
          </p:nvPr>
        </p:nvSpPr>
        <p:spPr>
          <a:xfrm>
            <a:off x="3365370" y="339645"/>
            <a:ext cx="4265900" cy="635187"/>
          </a:xfrm>
        </p:spPr>
        <p:txBody>
          <a:bodyPr/>
          <a:lstStyle/>
          <a:p>
            <a:pPr algn="ctr"/>
            <a:r>
              <a:rPr lang="en-US" sz="4000" dirty="0"/>
              <a:t>INTRODUCTION</a:t>
            </a:r>
            <a:endParaRPr lang="en-IN" sz="4000" dirty="0"/>
          </a:p>
        </p:txBody>
      </p:sp>
      <p:sp>
        <p:nvSpPr>
          <p:cNvPr id="3" name="Text Placeholder 2">
            <a:extLst>
              <a:ext uri="{FF2B5EF4-FFF2-40B4-BE49-F238E27FC236}">
                <a16:creationId xmlns:a16="http://schemas.microsoft.com/office/drawing/2014/main" id="{44578A60-562A-3BF0-5970-BCF8295912C3}"/>
              </a:ext>
            </a:extLst>
          </p:cNvPr>
          <p:cNvSpPr txBox="1">
            <a:spLocks/>
          </p:cNvSpPr>
          <p:nvPr/>
        </p:nvSpPr>
        <p:spPr>
          <a:xfrm>
            <a:off x="423743" y="1342197"/>
            <a:ext cx="5301660" cy="4849283"/>
          </a:xfrm>
          <a:prstGeom prst="rect">
            <a:avLst/>
          </a:prstGeom>
        </p:spPr>
        <p:txBody>
          <a:bodyPr>
            <a:normAutofit fontScale="77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dirty="0"/>
              <a:t>Over a decade, social media have been growing, and people are able to express their opinions and also discuss among others via these platforms. </a:t>
            </a:r>
          </a:p>
          <a:p>
            <a:pPr algn="just">
              <a:buFont typeface="Wingdings" panose="05000000000000000000" pitchFamily="2" charset="2"/>
              <a:buChar char="Ø"/>
            </a:pPr>
            <a:r>
              <a:rPr lang="en-US" dirty="0"/>
              <a:t>These debates may arise due to differences in opinion and may often result in fights over the social media during which offensive language termed as malignant comments may be used from one side. </a:t>
            </a:r>
          </a:p>
          <a:p>
            <a:pPr algn="just">
              <a:buFont typeface="Wingdings" panose="05000000000000000000" pitchFamily="2" charset="2"/>
              <a:buChar char="Ø"/>
            </a:pPr>
            <a:r>
              <a:rPr lang="en-US" dirty="0"/>
              <a:t>This clearly pose the threat of abuse and harassment online. </a:t>
            </a:r>
          </a:p>
          <a:p>
            <a:pPr algn="just">
              <a:buFont typeface="Wingdings" panose="05000000000000000000" pitchFamily="2" charset="2"/>
              <a:buChar char="Ø"/>
            </a:pPr>
            <a:r>
              <a:rPr lang="en-US" dirty="0"/>
              <a:t>As such, some people stop giving their opinions or give up seeking different opinions which result in unhealthy and biased discussion. </a:t>
            </a:r>
          </a:p>
          <a:p>
            <a:pPr algn="just">
              <a:buFont typeface="Wingdings" panose="05000000000000000000" pitchFamily="2" charset="2"/>
              <a:buChar char="Ø"/>
            </a:pPr>
            <a:r>
              <a:rPr lang="en-US" dirty="0"/>
              <a:t>Therefore it results in different platforms and communities finding it very difficult to facilitate fair conversation and are often forced to either limit user comments or get dissolved by shutting down user comments completely.</a:t>
            </a:r>
            <a:endParaRPr lang="en-IN" dirty="0"/>
          </a:p>
        </p:txBody>
      </p:sp>
      <p:pic>
        <p:nvPicPr>
          <p:cNvPr id="4" name="Picture 3">
            <a:extLst>
              <a:ext uri="{FF2B5EF4-FFF2-40B4-BE49-F238E27FC236}">
                <a16:creationId xmlns:a16="http://schemas.microsoft.com/office/drawing/2014/main" id="{C8E0C6B2-3E95-E13D-55AC-F8F5E268643B}"/>
              </a:ext>
            </a:extLst>
          </p:cNvPr>
          <p:cNvPicPr>
            <a:picLocks noChangeAspect="1"/>
          </p:cNvPicPr>
          <p:nvPr/>
        </p:nvPicPr>
        <p:blipFill>
          <a:blip r:embed="rId2"/>
          <a:stretch>
            <a:fillRect/>
          </a:stretch>
        </p:blipFill>
        <p:spPr>
          <a:xfrm>
            <a:off x="6359951" y="1289968"/>
            <a:ext cx="4953740" cy="4953740"/>
          </a:xfrm>
          <a:prstGeom prst="rect">
            <a:avLst/>
          </a:prstGeom>
        </p:spPr>
      </p:pic>
    </p:spTree>
    <p:extLst>
      <p:ext uri="{BB962C8B-B14F-4D97-AF65-F5344CB8AC3E}">
        <p14:creationId xmlns:p14="http://schemas.microsoft.com/office/powerpoint/2010/main" val="23607203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A6C2-5959-94DE-5C29-3BA5E5980F42}"/>
              </a:ext>
            </a:extLst>
          </p:cNvPr>
          <p:cNvSpPr>
            <a:spLocks noGrp="1"/>
          </p:cNvSpPr>
          <p:nvPr>
            <p:ph type="ctrTitle"/>
          </p:nvPr>
        </p:nvSpPr>
        <p:spPr>
          <a:xfrm>
            <a:off x="3936601" y="169682"/>
            <a:ext cx="3949830" cy="599223"/>
          </a:xfrm>
        </p:spPr>
        <p:txBody>
          <a:bodyPr/>
          <a:lstStyle/>
          <a:p>
            <a:r>
              <a:rPr lang="en-US" sz="4000" dirty="0"/>
              <a:t>WORD CLOUD</a:t>
            </a:r>
            <a:endParaRPr lang="en-IN" sz="4000" dirty="0"/>
          </a:p>
        </p:txBody>
      </p:sp>
      <p:pic>
        <p:nvPicPr>
          <p:cNvPr id="6" name="Picture 5">
            <a:extLst>
              <a:ext uri="{FF2B5EF4-FFF2-40B4-BE49-F238E27FC236}">
                <a16:creationId xmlns:a16="http://schemas.microsoft.com/office/drawing/2014/main" id="{5A23511F-D612-0E08-86EE-BF2D9E932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295" y="910308"/>
            <a:ext cx="8550442" cy="5561193"/>
          </a:xfrm>
          <a:prstGeom prst="rect">
            <a:avLst/>
          </a:prstGeom>
        </p:spPr>
      </p:pic>
    </p:spTree>
    <p:extLst>
      <p:ext uri="{BB962C8B-B14F-4D97-AF65-F5344CB8AC3E}">
        <p14:creationId xmlns:p14="http://schemas.microsoft.com/office/powerpoint/2010/main" val="663465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31C6-DB85-C396-90D7-0370F17D69F6}"/>
              </a:ext>
            </a:extLst>
          </p:cNvPr>
          <p:cNvSpPr>
            <a:spLocks noGrp="1"/>
          </p:cNvSpPr>
          <p:nvPr>
            <p:ph type="ctrTitle"/>
          </p:nvPr>
        </p:nvSpPr>
        <p:spPr>
          <a:xfrm>
            <a:off x="4675612" y="253577"/>
            <a:ext cx="2840771" cy="606906"/>
          </a:xfrm>
        </p:spPr>
        <p:txBody>
          <a:bodyPr/>
          <a:lstStyle/>
          <a:p>
            <a:pPr algn="ctr"/>
            <a:r>
              <a:rPr lang="en-US" sz="4000" dirty="0"/>
              <a:t>HEATMAP</a:t>
            </a:r>
            <a:endParaRPr lang="en-IN" sz="4000" dirty="0"/>
          </a:p>
        </p:txBody>
      </p:sp>
      <p:pic>
        <p:nvPicPr>
          <p:cNvPr id="6" name="Picture 5">
            <a:extLst>
              <a:ext uri="{FF2B5EF4-FFF2-40B4-BE49-F238E27FC236}">
                <a16:creationId xmlns:a16="http://schemas.microsoft.com/office/drawing/2014/main" id="{A147A397-ECC6-FC8E-AB0C-B62234925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743" y="991140"/>
            <a:ext cx="7786511" cy="5509588"/>
          </a:xfrm>
          <a:prstGeom prst="rect">
            <a:avLst/>
          </a:prstGeom>
        </p:spPr>
      </p:pic>
    </p:spTree>
    <p:extLst>
      <p:ext uri="{BB962C8B-B14F-4D97-AF65-F5344CB8AC3E}">
        <p14:creationId xmlns:p14="http://schemas.microsoft.com/office/powerpoint/2010/main" val="1443548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C39A-E20B-B21C-C70B-53C1ED8A3A52}"/>
              </a:ext>
            </a:extLst>
          </p:cNvPr>
          <p:cNvSpPr>
            <a:spLocks noGrp="1"/>
          </p:cNvSpPr>
          <p:nvPr>
            <p:ph type="ctrTitle"/>
          </p:nvPr>
        </p:nvSpPr>
        <p:spPr>
          <a:xfrm>
            <a:off x="3973317" y="501651"/>
            <a:ext cx="4245365" cy="710601"/>
          </a:xfrm>
        </p:spPr>
        <p:txBody>
          <a:bodyPr/>
          <a:lstStyle/>
          <a:p>
            <a:r>
              <a:rPr lang="en-US" sz="4000" dirty="0"/>
              <a:t>Pandas profiling</a:t>
            </a:r>
            <a:endParaRPr lang="en-IN" sz="4000" dirty="0"/>
          </a:p>
        </p:txBody>
      </p:sp>
      <p:pic>
        <p:nvPicPr>
          <p:cNvPr id="4" name="Picture 3">
            <a:extLst>
              <a:ext uri="{FF2B5EF4-FFF2-40B4-BE49-F238E27FC236}">
                <a16:creationId xmlns:a16="http://schemas.microsoft.com/office/drawing/2014/main" id="{EEC4792D-1426-2545-116B-714C2A9A653C}"/>
              </a:ext>
            </a:extLst>
          </p:cNvPr>
          <p:cNvPicPr>
            <a:picLocks noChangeAspect="1"/>
          </p:cNvPicPr>
          <p:nvPr/>
        </p:nvPicPr>
        <p:blipFill>
          <a:blip r:embed="rId2"/>
          <a:stretch>
            <a:fillRect/>
          </a:stretch>
        </p:blipFill>
        <p:spPr>
          <a:xfrm>
            <a:off x="2287410" y="1631364"/>
            <a:ext cx="7779059" cy="4849283"/>
          </a:xfrm>
          <a:prstGeom prst="rect">
            <a:avLst/>
          </a:prstGeom>
        </p:spPr>
      </p:pic>
    </p:spTree>
    <p:extLst>
      <p:ext uri="{BB962C8B-B14F-4D97-AF65-F5344CB8AC3E}">
        <p14:creationId xmlns:p14="http://schemas.microsoft.com/office/powerpoint/2010/main" val="2716567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4EB9B-E42D-E7C6-DF5A-5AEFED0CE904}"/>
              </a:ext>
            </a:extLst>
          </p:cNvPr>
          <p:cNvSpPr>
            <a:spLocks noGrp="1"/>
          </p:cNvSpPr>
          <p:nvPr>
            <p:ph type="ctrTitle"/>
          </p:nvPr>
        </p:nvSpPr>
        <p:spPr>
          <a:xfrm>
            <a:off x="3134332" y="284289"/>
            <a:ext cx="5923336" cy="625760"/>
          </a:xfrm>
        </p:spPr>
        <p:txBody>
          <a:bodyPr/>
          <a:lstStyle/>
          <a:p>
            <a:pPr algn="ctr"/>
            <a:r>
              <a:rPr lang="en-US" sz="4000" dirty="0"/>
              <a:t>Classification function</a:t>
            </a:r>
            <a:endParaRPr lang="en-IN" sz="4000" dirty="0"/>
          </a:p>
        </p:txBody>
      </p:sp>
      <p:pic>
        <p:nvPicPr>
          <p:cNvPr id="4" name="Picture 3">
            <a:extLst>
              <a:ext uri="{FF2B5EF4-FFF2-40B4-BE49-F238E27FC236}">
                <a16:creationId xmlns:a16="http://schemas.microsoft.com/office/drawing/2014/main" id="{8E2AFA03-CA04-D3BA-6844-F9B3031B9E22}"/>
              </a:ext>
            </a:extLst>
          </p:cNvPr>
          <p:cNvPicPr/>
          <p:nvPr/>
        </p:nvPicPr>
        <p:blipFill>
          <a:blip r:embed="rId2"/>
          <a:stretch>
            <a:fillRect/>
          </a:stretch>
        </p:blipFill>
        <p:spPr>
          <a:xfrm>
            <a:off x="131976" y="1042025"/>
            <a:ext cx="6455796" cy="5681038"/>
          </a:xfrm>
          <a:prstGeom prst="rect">
            <a:avLst/>
          </a:prstGeom>
        </p:spPr>
      </p:pic>
      <p:pic>
        <p:nvPicPr>
          <p:cNvPr id="5" name="Picture 4">
            <a:extLst>
              <a:ext uri="{FF2B5EF4-FFF2-40B4-BE49-F238E27FC236}">
                <a16:creationId xmlns:a16="http://schemas.microsoft.com/office/drawing/2014/main" id="{13F74F3C-A430-8F83-F339-F3F92F6A1DF4}"/>
              </a:ext>
            </a:extLst>
          </p:cNvPr>
          <p:cNvPicPr/>
          <p:nvPr/>
        </p:nvPicPr>
        <p:blipFill>
          <a:blip r:embed="rId3"/>
          <a:stretch>
            <a:fillRect/>
          </a:stretch>
        </p:blipFill>
        <p:spPr>
          <a:xfrm>
            <a:off x="6862714" y="2686639"/>
            <a:ext cx="5004768" cy="2609808"/>
          </a:xfrm>
          <a:prstGeom prst="rect">
            <a:avLst/>
          </a:prstGeom>
        </p:spPr>
      </p:pic>
    </p:spTree>
    <p:extLst>
      <p:ext uri="{BB962C8B-B14F-4D97-AF65-F5344CB8AC3E}">
        <p14:creationId xmlns:p14="http://schemas.microsoft.com/office/powerpoint/2010/main" val="957891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721F-9BA6-F214-4212-3087295EA41F}"/>
              </a:ext>
            </a:extLst>
          </p:cNvPr>
          <p:cNvSpPr>
            <a:spLocks noGrp="1"/>
          </p:cNvSpPr>
          <p:nvPr>
            <p:ph type="ctrTitle"/>
          </p:nvPr>
        </p:nvSpPr>
        <p:spPr>
          <a:xfrm>
            <a:off x="486891" y="367646"/>
            <a:ext cx="10115221" cy="701174"/>
          </a:xfrm>
        </p:spPr>
        <p:txBody>
          <a:bodyPr/>
          <a:lstStyle/>
          <a:p>
            <a:r>
              <a:rPr lang="en-US" sz="4000" dirty="0"/>
              <a:t>Classification machine learning models</a:t>
            </a:r>
            <a:endParaRPr lang="en-IN" sz="4000" dirty="0"/>
          </a:p>
        </p:txBody>
      </p:sp>
      <p:pic>
        <p:nvPicPr>
          <p:cNvPr id="6" name="Picture 5">
            <a:extLst>
              <a:ext uri="{FF2B5EF4-FFF2-40B4-BE49-F238E27FC236}">
                <a16:creationId xmlns:a16="http://schemas.microsoft.com/office/drawing/2014/main" id="{01DEC3F7-3E23-1D88-70C0-A51AB4B1A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9680" y="2030609"/>
            <a:ext cx="5464013" cy="2796782"/>
          </a:xfrm>
          <a:prstGeom prst="rect">
            <a:avLst/>
          </a:prstGeom>
        </p:spPr>
      </p:pic>
      <p:pic>
        <p:nvPicPr>
          <p:cNvPr id="8" name="Picture 7">
            <a:extLst>
              <a:ext uri="{FF2B5EF4-FFF2-40B4-BE49-F238E27FC236}">
                <a16:creationId xmlns:a16="http://schemas.microsoft.com/office/drawing/2014/main" id="{180C9B49-E952-338C-3FEC-5B6BC499B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91" y="1086278"/>
            <a:ext cx="5951616" cy="5480867"/>
          </a:xfrm>
          <a:prstGeom prst="rect">
            <a:avLst/>
          </a:prstGeom>
        </p:spPr>
      </p:pic>
    </p:spTree>
    <p:extLst>
      <p:ext uri="{BB962C8B-B14F-4D97-AF65-F5344CB8AC3E}">
        <p14:creationId xmlns:p14="http://schemas.microsoft.com/office/powerpoint/2010/main" val="817442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124E6-4DE6-8F34-F440-CC793AE6D524}"/>
              </a:ext>
            </a:extLst>
          </p:cNvPr>
          <p:cNvSpPr>
            <a:spLocks noGrp="1"/>
          </p:cNvSpPr>
          <p:nvPr>
            <p:ph type="ctrTitle"/>
          </p:nvPr>
        </p:nvSpPr>
        <p:spPr>
          <a:xfrm>
            <a:off x="3649026" y="198474"/>
            <a:ext cx="4443328" cy="710601"/>
          </a:xfrm>
        </p:spPr>
        <p:txBody>
          <a:bodyPr/>
          <a:lstStyle/>
          <a:p>
            <a:r>
              <a:rPr lang="en-US" sz="4000" dirty="0"/>
              <a:t>AUC ROC CURVE</a:t>
            </a:r>
            <a:endParaRPr lang="en-IN" sz="4000" dirty="0"/>
          </a:p>
        </p:txBody>
      </p:sp>
      <p:pic>
        <p:nvPicPr>
          <p:cNvPr id="6" name="Picture 5">
            <a:extLst>
              <a:ext uri="{FF2B5EF4-FFF2-40B4-BE49-F238E27FC236}">
                <a16:creationId xmlns:a16="http://schemas.microsoft.com/office/drawing/2014/main" id="{67EEAE95-1965-3D67-98E8-E73EF9383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872" y="883548"/>
            <a:ext cx="7098384" cy="5702695"/>
          </a:xfrm>
          <a:prstGeom prst="rect">
            <a:avLst/>
          </a:prstGeom>
        </p:spPr>
      </p:pic>
    </p:spTree>
    <p:extLst>
      <p:ext uri="{BB962C8B-B14F-4D97-AF65-F5344CB8AC3E}">
        <p14:creationId xmlns:p14="http://schemas.microsoft.com/office/powerpoint/2010/main" val="445594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2BCE-B1C3-70DB-EB43-EEDFAD8E1A2C}"/>
              </a:ext>
            </a:extLst>
          </p:cNvPr>
          <p:cNvSpPr>
            <a:spLocks noGrp="1"/>
          </p:cNvSpPr>
          <p:nvPr>
            <p:ph type="ctrTitle"/>
          </p:nvPr>
        </p:nvSpPr>
        <p:spPr>
          <a:xfrm>
            <a:off x="3252247" y="299693"/>
            <a:ext cx="5253953" cy="625760"/>
          </a:xfrm>
        </p:spPr>
        <p:txBody>
          <a:bodyPr/>
          <a:lstStyle/>
          <a:p>
            <a:pPr algn="ctr"/>
            <a:r>
              <a:rPr lang="en-US" sz="4000" dirty="0"/>
              <a:t>CONFUSION MATRIX</a:t>
            </a:r>
            <a:endParaRPr lang="en-IN" sz="4000" dirty="0"/>
          </a:p>
        </p:txBody>
      </p:sp>
      <p:pic>
        <p:nvPicPr>
          <p:cNvPr id="6" name="Picture 5">
            <a:extLst>
              <a:ext uri="{FF2B5EF4-FFF2-40B4-BE49-F238E27FC236}">
                <a16:creationId xmlns:a16="http://schemas.microsoft.com/office/drawing/2014/main" id="{0C304A02-C639-6E48-E474-C427DF4F9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708" y="980129"/>
            <a:ext cx="6422267" cy="5634899"/>
          </a:xfrm>
          <a:prstGeom prst="rect">
            <a:avLst/>
          </a:prstGeom>
        </p:spPr>
      </p:pic>
    </p:spTree>
    <p:extLst>
      <p:ext uri="{BB962C8B-B14F-4D97-AF65-F5344CB8AC3E}">
        <p14:creationId xmlns:p14="http://schemas.microsoft.com/office/powerpoint/2010/main" val="377625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F4D1-50E6-3CD1-DAF7-5C8B985AE2B5}"/>
              </a:ext>
            </a:extLst>
          </p:cNvPr>
          <p:cNvSpPr>
            <a:spLocks noGrp="1"/>
          </p:cNvSpPr>
          <p:nvPr>
            <p:ph type="ctrTitle"/>
          </p:nvPr>
        </p:nvSpPr>
        <p:spPr>
          <a:xfrm>
            <a:off x="392623" y="968460"/>
            <a:ext cx="9694057" cy="654040"/>
          </a:xfrm>
        </p:spPr>
        <p:txBody>
          <a:bodyPr/>
          <a:lstStyle/>
          <a:p>
            <a:pPr algn="ctr"/>
            <a:r>
              <a:rPr lang="en-US" sz="4000" dirty="0"/>
              <a:t>Key Findings and Conclusions of the Study</a:t>
            </a:r>
            <a:endParaRPr lang="en-IN" sz="4000" dirty="0"/>
          </a:p>
        </p:txBody>
      </p:sp>
      <p:sp>
        <p:nvSpPr>
          <p:cNvPr id="3" name="Text Placeholder 2">
            <a:extLst>
              <a:ext uri="{FF2B5EF4-FFF2-40B4-BE49-F238E27FC236}">
                <a16:creationId xmlns:a16="http://schemas.microsoft.com/office/drawing/2014/main" id="{B6BECEB5-121E-9BDE-E88C-C1475D6A401B}"/>
              </a:ext>
            </a:extLst>
          </p:cNvPr>
          <p:cNvSpPr txBox="1">
            <a:spLocks/>
          </p:cNvSpPr>
          <p:nvPr/>
        </p:nvSpPr>
        <p:spPr>
          <a:xfrm>
            <a:off x="392623" y="1622500"/>
            <a:ext cx="4589923" cy="318623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800" dirty="0"/>
              <a:t>The finding of the study is that only few users over online use unparliamentary language. </a:t>
            </a:r>
          </a:p>
          <a:p>
            <a:pPr algn="just">
              <a:buFont typeface="Wingdings" panose="05000000000000000000" pitchFamily="2" charset="2"/>
              <a:buChar char="Ø"/>
            </a:pPr>
            <a:r>
              <a:rPr lang="en-US" sz="1800" dirty="0"/>
              <a:t>And most of these sentences have more stop words and are being quite long. </a:t>
            </a:r>
          </a:p>
          <a:p>
            <a:pPr algn="just">
              <a:buFont typeface="Wingdings" panose="05000000000000000000" pitchFamily="2" charset="2"/>
              <a:buChar char="Ø"/>
            </a:pPr>
            <a:r>
              <a:rPr lang="en-US" sz="1800" dirty="0"/>
              <a:t>As discussed before few motivated disrespectful crowds use these foul languages in the online forum to bully the people around and to stop them from doing these things that they are not supposed to do. </a:t>
            </a:r>
          </a:p>
          <a:p>
            <a:pPr algn="just">
              <a:buFont typeface="Wingdings" panose="05000000000000000000" pitchFamily="2" charset="2"/>
              <a:buChar char="Ø"/>
            </a:pPr>
            <a:r>
              <a:rPr lang="en-US" sz="1800" dirty="0"/>
              <a:t>Our study helps the online forums and social media to induce a ban to profanity or usage of profanity over these forums.</a:t>
            </a:r>
            <a:endParaRPr lang="en-IN" sz="1800" dirty="0"/>
          </a:p>
        </p:txBody>
      </p:sp>
      <p:pic>
        <p:nvPicPr>
          <p:cNvPr id="4" name="Picture 3">
            <a:extLst>
              <a:ext uri="{FF2B5EF4-FFF2-40B4-BE49-F238E27FC236}">
                <a16:creationId xmlns:a16="http://schemas.microsoft.com/office/drawing/2014/main" id="{42A5E914-99D9-4746-EBD8-25FA78BE2D8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683138" y="2391410"/>
            <a:ext cx="5731510" cy="2075180"/>
          </a:xfrm>
          <a:prstGeom prst="rect">
            <a:avLst/>
          </a:prstGeom>
        </p:spPr>
      </p:pic>
    </p:spTree>
    <p:extLst>
      <p:ext uri="{BB962C8B-B14F-4D97-AF65-F5344CB8AC3E}">
        <p14:creationId xmlns:p14="http://schemas.microsoft.com/office/powerpoint/2010/main" val="4043764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B2AC-FDD0-94C5-CD12-EE3916886390}"/>
              </a:ext>
            </a:extLst>
          </p:cNvPr>
          <p:cNvSpPr>
            <a:spLocks noGrp="1"/>
          </p:cNvSpPr>
          <p:nvPr>
            <p:ph type="ctrTitle"/>
          </p:nvPr>
        </p:nvSpPr>
        <p:spPr>
          <a:xfrm>
            <a:off x="392624" y="282804"/>
            <a:ext cx="9797752" cy="1266783"/>
          </a:xfrm>
        </p:spPr>
        <p:txBody>
          <a:bodyPr/>
          <a:lstStyle/>
          <a:p>
            <a:pPr algn="ctr"/>
            <a:r>
              <a:rPr lang="en-US" sz="4000" dirty="0"/>
              <a:t>Learning Outcomes of the Study in respect of Data Science</a:t>
            </a:r>
            <a:endParaRPr lang="en-IN" sz="4000" dirty="0"/>
          </a:p>
        </p:txBody>
      </p:sp>
      <p:sp>
        <p:nvSpPr>
          <p:cNvPr id="3" name="Text Placeholder 2">
            <a:extLst>
              <a:ext uri="{FF2B5EF4-FFF2-40B4-BE49-F238E27FC236}">
                <a16:creationId xmlns:a16="http://schemas.microsoft.com/office/drawing/2014/main" id="{885E0E74-A547-6123-1FE7-814D3E937F28}"/>
              </a:ext>
            </a:extLst>
          </p:cNvPr>
          <p:cNvSpPr txBox="1">
            <a:spLocks/>
          </p:cNvSpPr>
          <p:nvPr/>
        </p:nvSpPr>
        <p:spPr>
          <a:xfrm>
            <a:off x="468312" y="2275694"/>
            <a:ext cx="4823188" cy="165601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Through this project we were able to learn various Natural language processing techniques like lemmatization, stemming, removal of stop words. We were also able to learn to convert strings into vectors through hash vectorizer. In this project we applied different evaluation metrics like log loss, hamming loss besides accuracy.</a:t>
            </a:r>
            <a:endParaRPr lang="en-IN" sz="1600" dirty="0"/>
          </a:p>
          <a:p>
            <a:pPr algn="just"/>
            <a:endParaRPr lang="en-IN" dirty="0"/>
          </a:p>
        </p:txBody>
      </p:sp>
      <p:pic>
        <p:nvPicPr>
          <p:cNvPr id="4" name="Picture 3">
            <a:extLst>
              <a:ext uri="{FF2B5EF4-FFF2-40B4-BE49-F238E27FC236}">
                <a16:creationId xmlns:a16="http://schemas.microsoft.com/office/drawing/2014/main" id="{4DED9A1F-EC68-64A4-1783-5A7E703A5AC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825597" y="2092905"/>
            <a:ext cx="5643841" cy="3677601"/>
          </a:xfrm>
          <a:prstGeom prst="rect">
            <a:avLst/>
          </a:prstGeom>
        </p:spPr>
      </p:pic>
    </p:spTree>
    <p:extLst>
      <p:ext uri="{BB962C8B-B14F-4D97-AF65-F5344CB8AC3E}">
        <p14:creationId xmlns:p14="http://schemas.microsoft.com/office/powerpoint/2010/main" val="1373628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F0E2-D75D-51C8-7943-76193E5FDEFF}"/>
              </a:ext>
            </a:extLst>
          </p:cNvPr>
          <p:cNvSpPr>
            <a:spLocks noGrp="1"/>
          </p:cNvSpPr>
          <p:nvPr>
            <p:ph type="ctrTitle"/>
          </p:nvPr>
        </p:nvSpPr>
        <p:spPr>
          <a:xfrm>
            <a:off x="392623" y="414779"/>
            <a:ext cx="9458387" cy="1266783"/>
          </a:xfrm>
        </p:spPr>
        <p:txBody>
          <a:bodyPr/>
          <a:lstStyle/>
          <a:p>
            <a:pPr algn="ctr"/>
            <a:r>
              <a:rPr lang="en-US" sz="4000" dirty="0"/>
              <a:t>Learning Outcomes of the Study in respect of Data Science</a:t>
            </a:r>
            <a:endParaRPr lang="en-IN" sz="4000" dirty="0"/>
          </a:p>
        </p:txBody>
      </p:sp>
      <p:sp>
        <p:nvSpPr>
          <p:cNvPr id="3" name="Text Placeholder 2">
            <a:extLst>
              <a:ext uri="{FF2B5EF4-FFF2-40B4-BE49-F238E27FC236}">
                <a16:creationId xmlns:a16="http://schemas.microsoft.com/office/drawing/2014/main" id="{46CA9F01-3355-4008-E14A-5B9892ED2367}"/>
              </a:ext>
            </a:extLst>
          </p:cNvPr>
          <p:cNvSpPr txBox="1">
            <a:spLocks/>
          </p:cNvSpPr>
          <p:nvPr/>
        </p:nvSpPr>
        <p:spPr>
          <a:xfrm>
            <a:off x="392623" y="2208628"/>
            <a:ext cx="4981809" cy="1833292"/>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US" dirty="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4" name="Picture 3">
            <a:extLst>
              <a:ext uri="{FF2B5EF4-FFF2-40B4-BE49-F238E27FC236}">
                <a16:creationId xmlns:a16="http://schemas.microsoft.com/office/drawing/2014/main" id="{53E9722E-8D06-7DF8-1934-D5284A0514CD}"/>
              </a:ext>
            </a:extLst>
          </p:cNvPr>
          <p:cNvPicPr/>
          <p:nvPr/>
        </p:nvPicPr>
        <p:blipFill>
          <a:blip r:embed="rId2">
            <a:extLst>
              <a:ext uri="{28A0092B-C50C-407E-A947-70E740481C1C}">
                <a14:useLocalDpi xmlns:a14="http://schemas.microsoft.com/office/drawing/2010/main" val="0"/>
              </a:ext>
            </a:extLst>
          </a:blip>
          <a:stretch>
            <a:fillRect/>
          </a:stretch>
        </p:blipFill>
        <p:spPr>
          <a:xfrm>
            <a:off x="5759508" y="2357378"/>
            <a:ext cx="6039868" cy="3138351"/>
          </a:xfrm>
          <a:prstGeom prst="rect">
            <a:avLst/>
          </a:prstGeom>
        </p:spPr>
      </p:pic>
    </p:spTree>
    <p:extLst>
      <p:ext uri="{BB962C8B-B14F-4D97-AF65-F5344CB8AC3E}">
        <p14:creationId xmlns:p14="http://schemas.microsoft.com/office/powerpoint/2010/main" val="1489527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CFF9A-91DA-E605-63DD-E280287748CC}"/>
              </a:ext>
            </a:extLst>
          </p:cNvPr>
          <p:cNvSpPr>
            <a:spLocks noGrp="1"/>
          </p:cNvSpPr>
          <p:nvPr>
            <p:ph type="ctrTitle"/>
          </p:nvPr>
        </p:nvSpPr>
        <p:spPr>
          <a:xfrm>
            <a:off x="2978870" y="509047"/>
            <a:ext cx="5525691" cy="672894"/>
          </a:xfrm>
        </p:spPr>
        <p:txBody>
          <a:bodyPr/>
          <a:lstStyle/>
          <a:p>
            <a:pPr algn="ctr"/>
            <a:r>
              <a:rPr lang="en-US" sz="4000" dirty="0"/>
              <a:t>PROBLEM STATEMENT</a:t>
            </a:r>
            <a:endParaRPr lang="en-IN" sz="4000" dirty="0"/>
          </a:p>
        </p:txBody>
      </p:sp>
      <p:sp>
        <p:nvSpPr>
          <p:cNvPr id="3" name="Text Placeholder 2">
            <a:extLst>
              <a:ext uri="{FF2B5EF4-FFF2-40B4-BE49-F238E27FC236}">
                <a16:creationId xmlns:a16="http://schemas.microsoft.com/office/drawing/2014/main" id="{AF597ABC-5222-C1A6-F124-C005886B91A1}"/>
              </a:ext>
            </a:extLst>
          </p:cNvPr>
          <p:cNvSpPr txBox="1">
            <a:spLocks/>
          </p:cNvSpPr>
          <p:nvPr/>
        </p:nvSpPr>
        <p:spPr>
          <a:xfrm>
            <a:off x="307783" y="1488579"/>
            <a:ext cx="11369070" cy="4103621"/>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gn="just">
              <a:buFont typeface="Wingdings" panose="05000000000000000000" pitchFamily="2" charset="2"/>
              <a:buChar char="Ø"/>
            </a:pPr>
            <a:r>
              <a:rPr lang="en-US" sz="1600" dirty="0"/>
              <a:t>Online hate, described as abusive language, aggression, cyberbullying, hatefulness and many others has been identified as a major threat on online social media platforms. Social media platforms are the most prominent grounds for such toxic behavior.   </a:t>
            </a:r>
          </a:p>
          <a:p>
            <a:pPr algn="just">
              <a:buFont typeface="Wingdings" panose="05000000000000000000" pitchFamily="2" charset="2"/>
              <a:buChar char="Ø"/>
            </a:pPr>
            <a:r>
              <a:rPr lang="en-US" sz="1600" dirty="0"/>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gn="just">
              <a:buFont typeface="Wingdings" panose="05000000000000000000" pitchFamily="2" charset="2"/>
              <a:buChar char="Ø"/>
            </a:pPr>
            <a:r>
              <a:rPr lang="en-US" sz="1600" dirty="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gn="just">
              <a:buFont typeface="Wingdings" panose="05000000000000000000" pitchFamily="2" charset="2"/>
              <a:buChar char="Ø"/>
            </a:pPr>
            <a:r>
              <a:rPr lang="en-US" sz="1600" dirty="0"/>
              <a:t>Our goal is to build a prototype of online hate and abuse comment classifier which can used to classify hate and offensive comments so that it can be controlled and restricted from spreading hatred and cyberbullying.</a:t>
            </a:r>
            <a:endParaRPr lang="en-IN" sz="1600" dirty="0"/>
          </a:p>
        </p:txBody>
      </p:sp>
    </p:spTree>
    <p:extLst>
      <p:ext uri="{BB962C8B-B14F-4D97-AF65-F5344CB8AC3E}">
        <p14:creationId xmlns:p14="http://schemas.microsoft.com/office/powerpoint/2010/main" val="35426755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E680-FF85-59BE-2100-890B2E2E2A43}"/>
              </a:ext>
            </a:extLst>
          </p:cNvPr>
          <p:cNvSpPr>
            <a:spLocks noGrp="1"/>
          </p:cNvSpPr>
          <p:nvPr>
            <p:ph type="ctrTitle"/>
          </p:nvPr>
        </p:nvSpPr>
        <p:spPr>
          <a:xfrm>
            <a:off x="392623" y="339645"/>
            <a:ext cx="10115219" cy="1310046"/>
          </a:xfrm>
        </p:spPr>
        <p:txBody>
          <a:bodyPr/>
          <a:lstStyle/>
          <a:p>
            <a:pPr algn="ctr"/>
            <a:r>
              <a:rPr lang="en-US" sz="4000" dirty="0"/>
              <a:t>Limitations of this work and Scope for Future Work</a:t>
            </a:r>
          </a:p>
        </p:txBody>
      </p:sp>
      <p:sp>
        <p:nvSpPr>
          <p:cNvPr id="3" name="Text Placeholder 2">
            <a:extLst>
              <a:ext uri="{FF2B5EF4-FFF2-40B4-BE49-F238E27FC236}">
                <a16:creationId xmlns:a16="http://schemas.microsoft.com/office/drawing/2014/main" id="{730E07CE-4FF0-9DE1-F1C0-071688EBB448}"/>
              </a:ext>
            </a:extLst>
          </p:cNvPr>
          <p:cNvSpPr txBox="1">
            <a:spLocks/>
          </p:cNvSpPr>
          <p:nvPr/>
        </p:nvSpPr>
        <p:spPr>
          <a:xfrm>
            <a:off x="392623" y="1809946"/>
            <a:ext cx="4673899" cy="4504267"/>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panose="05000000000000000000" pitchFamily="2" charset="2"/>
              <a:buChar char="Ø"/>
            </a:pPr>
            <a:r>
              <a:rPr lang="en-US" dirty="0"/>
              <a:t>Problems faced while working in this project:</a:t>
            </a:r>
          </a:p>
          <a:p>
            <a:pPr marL="0" indent="0">
              <a:buNone/>
            </a:pPr>
            <a:r>
              <a:rPr lang="en-US" dirty="0"/>
              <a:t>More computational power was required as it took more time for processing the huge dataset.</a:t>
            </a:r>
          </a:p>
          <a:p>
            <a:pPr marL="0" indent="0">
              <a:buNone/>
            </a:pPr>
            <a:r>
              <a:rPr lang="en-US" dirty="0"/>
              <a:t>Imbalanced dataset and bad comment texts</a:t>
            </a:r>
          </a:p>
          <a:p>
            <a:pPr marL="0" indent="0">
              <a:buNone/>
            </a:pPr>
            <a:r>
              <a:rPr lang="en-US" dirty="0"/>
              <a:t>Better parameters could not be obtained using hyperparameter tuning as more time was consumed</a:t>
            </a:r>
          </a:p>
          <a:p>
            <a:endParaRPr lang="en-US" dirty="0"/>
          </a:p>
          <a:p>
            <a:pPr>
              <a:buFont typeface="Wingdings" panose="05000000000000000000" pitchFamily="2" charset="2"/>
              <a:buChar char="Ø"/>
            </a:pPr>
            <a:r>
              <a:rPr lang="en-US" dirty="0"/>
              <a:t>Areas of improvement:</a:t>
            </a:r>
          </a:p>
          <a:p>
            <a:pPr marL="0" indent="0">
              <a:buNone/>
            </a:pPr>
            <a:r>
              <a:rPr lang="en-US" dirty="0"/>
              <a:t>Less time complexity</a:t>
            </a:r>
          </a:p>
          <a:p>
            <a:pPr marL="0" indent="0">
              <a:buNone/>
            </a:pPr>
            <a:r>
              <a:rPr lang="en-US" dirty="0"/>
              <a:t>Providing a proper balanced dataset with less errors.</a:t>
            </a:r>
          </a:p>
        </p:txBody>
      </p:sp>
      <p:pic>
        <p:nvPicPr>
          <p:cNvPr id="4" name="Picture 3">
            <a:extLst>
              <a:ext uri="{FF2B5EF4-FFF2-40B4-BE49-F238E27FC236}">
                <a16:creationId xmlns:a16="http://schemas.microsoft.com/office/drawing/2014/main" id="{EE460CDF-375A-0FA9-774D-16697647B0D3}"/>
              </a:ext>
            </a:extLst>
          </p:cNvPr>
          <p:cNvPicPr>
            <a:picLocks noChangeAspect="1"/>
          </p:cNvPicPr>
          <p:nvPr/>
        </p:nvPicPr>
        <p:blipFill>
          <a:blip r:embed="rId2"/>
          <a:stretch>
            <a:fillRect/>
          </a:stretch>
        </p:blipFill>
        <p:spPr>
          <a:xfrm>
            <a:off x="5695609" y="2111391"/>
            <a:ext cx="5711112" cy="3580867"/>
          </a:xfrm>
          <a:prstGeom prst="rect">
            <a:avLst/>
          </a:prstGeom>
        </p:spPr>
      </p:pic>
    </p:spTree>
    <p:extLst>
      <p:ext uri="{BB962C8B-B14F-4D97-AF65-F5344CB8AC3E}">
        <p14:creationId xmlns:p14="http://schemas.microsoft.com/office/powerpoint/2010/main" val="307284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910918-0829-FB79-5BDB-592ECCF4F26B}"/>
              </a:ext>
            </a:extLst>
          </p:cNvPr>
          <p:cNvSpPr txBox="1"/>
          <p:nvPr/>
        </p:nvSpPr>
        <p:spPr>
          <a:xfrm>
            <a:off x="2395979" y="2628781"/>
            <a:ext cx="7400041" cy="1600438"/>
          </a:xfrm>
          <a:prstGeom prst="rect">
            <a:avLst/>
          </a:prstGeom>
          <a:noFill/>
        </p:spPr>
        <p:txBody>
          <a:bodyPr wrap="square" rtlCol="0">
            <a:spAutoFit/>
          </a:bodyPr>
          <a:lstStyle/>
          <a:p>
            <a:pPr algn="ctr"/>
            <a:r>
              <a:rPr lang="en-US" sz="8000" b="1" dirty="0"/>
              <a:t>THANK YOU</a:t>
            </a:r>
            <a:endParaRPr lang="en-IN" sz="8000" b="1" dirty="0"/>
          </a:p>
          <a:p>
            <a:pPr algn="ctr"/>
            <a:endParaRPr lang="en-IN" dirty="0"/>
          </a:p>
        </p:txBody>
      </p:sp>
    </p:spTree>
    <p:extLst>
      <p:ext uri="{BB962C8B-B14F-4D97-AF65-F5344CB8AC3E}">
        <p14:creationId xmlns:p14="http://schemas.microsoft.com/office/powerpoint/2010/main" val="3665281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FE865-AF74-D3EE-6CBF-4C89B078F690}"/>
              </a:ext>
            </a:extLst>
          </p:cNvPr>
          <p:cNvSpPr>
            <a:spLocks noGrp="1"/>
          </p:cNvSpPr>
          <p:nvPr>
            <p:ph type="ctrTitle"/>
          </p:nvPr>
        </p:nvSpPr>
        <p:spPr>
          <a:xfrm>
            <a:off x="2875176" y="349392"/>
            <a:ext cx="5824274" cy="701174"/>
          </a:xfrm>
        </p:spPr>
        <p:txBody>
          <a:bodyPr/>
          <a:lstStyle/>
          <a:p>
            <a:pPr algn="ctr"/>
            <a:r>
              <a:rPr lang="en-US" sz="4000" dirty="0"/>
              <a:t>DATASET DESCRIPTION</a:t>
            </a:r>
            <a:endParaRPr lang="en-IN" sz="4000" dirty="0"/>
          </a:p>
        </p:txBody>
      </p:sp>
      <p:sp>
        <p:nvSpPr>
          <p:cNvPr id="3" name="Text Placeholder 2">
            <a:extLst>
              <a:ext uri="{FF2B5EF4-FFF2-40B4-BE49-F238E27FC236}">
                <a16:creationId xmlns:a16="http://schemas.microsoft.com/office/drawing/2014/main" id="{0008C5B8-7DE3-7456-322C-D2BA6E4E0720}"/>
              </a:ext>
            </a:extLst>
          </p:cNvPr>
          <p:cNvSpPr txBox="1">
            <a:spLocks/>
          </p:cNvSpPr>
          <p:nvPr/>
        </p:nvSpPr>
        <p:spPr>
          <a:xfrm>
            <a:off x="326633" y="1308738"/>
            <a:ext cx="11369070" cy="4849283"/>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gn="just">
              <a:buNone/>
            </a:pPr>
            <a:r>
              <a:rPr lang="en-US" sz="1600" dirty="0"/>
              <a:t>The data set contains the training set, which has approximately 1,59,000 samples and the test set which contains nearly 1,53,000 samples. All the data samples contain 8 fields which includes ‘Id’, ‘Comments’, ‘Malignant’, ‘Highly malignant’, ‘Rude’, ‘Threat’, ‘Abuse’ and ‘Loathe’. </a:t>
            </a:r>
          </a:p>
          <a:p>
            <a:pPr marL="0" indent="0" algn="just">
              <a:buNone/>
            </a:pPr>
            <a:r>
              <a:rPr lang="en-US" sz="1600" dirty="0"/>
              <a:t>The label can be either 0 or 1, where 0 denotes a NO while 1 denotes a YES. There are various comments which have multiple labels. The first attribute is a unique ID associated with each comment.   </a:t>
            </a:r>
          </a:p>
          <a:p>
            <a:pPr marL="0" indent="0" algn="just">
              <a:buNone/>
            </a:pPr>
            <a:r>
              <a:rPr lang="en-US" sz="1600" dirty="0"/>
              <a:t>The data set includes:</a:t>
            </a:r>
          </a:p>
          <a:p>
            <a:pPr algn="just">
              <a:buFont typeface="Wingdings" panose="05000000000000000000" pitchFamily="2" charset="2"/>
              <a:buChar char="Ø"/>
            </a:pPr>
            <a:r>
              <a:rPr lang="en-US" sz="1600" dirty="0"/>
              <a:t>Malignant: It is the Label column, which includes values 0 and 1, denoting if the comment is malignant or not. </a:t>
            </a:r>
          </a:p>
          <a:p>
            <a:pPr algn="just">
              <a:buFont typeface="Wingdings" panose="05000000000000000000" pitchFamily="2" charset="2"/>
              <a:buChar char="Ø"/>
            </a:pPr>
            <a:r>
              <a:rPr lang="en-US" sz="1600" dirty="0"/>
              <a:t>Highly Malignant: It denotes comments that are highly malignant and hurtful. </a:t>
            </a:r>
          </a:p>
          <a:p>
            <a:pPr algn="just">
              <a:buFont typeface="Wingdings" panose="05000000000000000000" pitchFamily="2" charset="2"/>
              <a:buChar char="Ø"/>
            </a:pPr>
            <a:r>
              <a:rPr lang="en-US" sz="1600" dirty="0"/>
              <a:t>Rude: It denotes comments that are very rude and offensive.</a:t>
            </a:r>
          </a:p>
          <a:p>
            <a:pPr algn="just">
              <a:buFont typeface="Wingdings" panose="05000000000000000000" pitchFamily="2" charset="2"/>
              <a:buChar char="Ø"/>
            </a:pPr>
            <a:r>
              <a:rPr lang="en-US" sz="1600" dirty="0"/>
              <a:t>Threat: It contains indication of the comments that are giving any threat to someone. 	</a:t>
            </a:r>
          </a:p>
          <a:p>
            <a:pPr algn="just">
              <a:buFont typeface="Wingdings" panose="05000000000000000000" pitchFamily="2" charset="2"/>
              <a:buChar char="Ø"/>
            </a:pPr>
            <a:r>
              <a:rPr lang="en-US" sz="1600" dirty="0"/>
              <a:t>Abuse: It is for comments that are abusive in nature. </a:t>
            </a:r>
          </a:p>
          <a:p>
            <a:pPr algn="just">
              <a:buFont typeface="Wingdings" panose="05000000000000000000" pitchFamily="2" charset="2"/>
              <a:buChar char="Ø"/>
            </a:pPr>
            <a:r>
              <a:rPr lang="en-US" sz="1600" dirty="0"/>
              <a:t>Loathe: It describes the comments which are hateful and loathing in nature.  </a:t>
            </a:r>
          </a:p>
          <a:p>
            <a:pPr algn="just">
              <a:buFont typeface="Wingdings" panose="05000000000000000000" pitchFamily="2" charset="2"/>
              <a:buChar char="Ø"/>
            </a:pPr>
            <a:r>
              <a:rPr lang="en-US" sz="1600" dirty="0"/>
              <a:t>ID: It includes unique Ids associated with each comment text given.   </a:t>
            </a:r>
          </a:p>
          <a:p>
            <a:pPr algn="just">
              <a:buFont typeface="Wingdings" panose="05000000000000000000" pitchFamily="2" charset="2"/>
              <a:buChar char="Ø"/>
            </a:pPr>
            <a:r>
              <a:rPr lang="en-US" sz="1600" dirty="0"/>
              <a:t>Comment text: This column contains the comments extracted from various social media platforms.</a:t>
            </a:r>
            <a:endParaRPr lang="en-IN" sz="1600" dirty="0"/>
          </a:p>
        </p:txBody>
      </p:sp>
    </p:spTree>
    <p:extLst>
      <p:ext uri="{BB962C8B-B14F-4D97-AF65-F5344CB8AC3E}">
        <p14:creationId xmlns:p14="http://schemas.microsoft.com/office/powerpoint/2010/main" val="297358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D15E-8BF2-5538-2CC8-E0822D68BA46}"/>
              </a:ext>
            </a:extLst>
          </p:cNvPr>
          <p:cNvSpPr>
            <a:spLocks noGrp="1"/>
          </p:cNvSpPr>
          <p:nvPr>
            <p:ph type="ctrTitle"/>
          </p:nvPr>
        </p:nvSpPr>
        <p:spPr>
          <a:xfrm>
            <a:off x="1561537" y="368331"/>
            <a:ext cx="8921070" cy="1313231"/>
          </a:xfrm>
        </p:spPr>
        <p:txBody>
          <a:bodyPr/>
          <a:lstStyle/>
          <a:p>
            <a:pPr algn="ctr"/>
            <a:r>
              <a:rPr lang="en-US" sz="4000" dirty="0"/>
              <a:t>Conceptual Background of the Domain Problem</a:t>
            </a:r>
            <a:endParaRPr lang="en-IN" sz="4000" dirty="0"/>
          </a:p>
        </p:txBody>
      </p:sp>
      <p:sp>
        <p:nvSpPr>
          <p:cNvPr id="3" name="Text Placeholder 2">
            <a:extLst>
              <a:ext uri="{FF2B5EF4-FFF2-40B4-BE49-F238E27FC236}">
                <a16:creationId xmlns:a16="http://schemas.microsoft.com/office/drawing/2014/main" id="{B3E84B80-44A7-5149-0DCD-BA78EA1E818D}"/>
              </a:ext>
            </a:extLst>
          </p:cNvPr>
          <p:cNvSpPr txBox="1">
            <a:spLocks/>
          </p:cNvSpPr>
          <p:nvPr/>
        </p:nvSpPr>
        <p:spPr>
          <a:xfrm>
            <a:off x="337537" y="1853387"/>
            <a:ext cx="11369070" cy="4636282"/>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600" dirty="0"/>
              <a:t>Online platforms and social media become the place where people share the thoughts freely without any partiality and overcoming all the race people share their thoughts and ideas among the crowd.</a:t>
            </a:r>
          </a:p>
          <a:p>
            <a:pPr algn="just">
              <a:buFont typeface="Wingdings" panose="05000000000000000000" pitchFamily="2" charset="2"/>
              <a:buChar char="Ø"/>
            </a:pPr>
            <a:r>
              <a:rPr lang="en-US" sz="1600" dirty="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algn="just">
              <a:buFont typeface="Wingdings" panose="05000000000000000000" pitchFamily="2" charset="2"/>
              <a:buChar char="Ø"/>
            </a:pPr>
            <a:r>
              <a:rPr lang="en-US" sz="1600" dirty="0"/>
              <a:t>While social media is ubiquitous in America and Europe, Asian countries like India lead the list of social media usage. More than 3.8 billion people use social media.</a:t>
            </a:r>
          </a:p>
          <a:p>
            <a:pPr algn="just">
              <a:buFont typeface="Wingdings" panose="05000000000000000000" pitchFamily="2" charset="2"/>
              <a:buChar char="Ø"/>
            </a:pPr>
            <a:r>
              <a:rPr lang="en-US" sz="1600" dirty="0"/>
              <a:t>In this huge online platform or an online community there are some people or some motivated mob willfully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algn="just">
              <a:buFont typeface="Wingdings" panose="05000000000000000000" pitchFamily="2" charset="2"/>
              <a:buChar char="Ø"/>
            </a:pPr>
            <a:r>
              <a:rPr lang="en-US" sz="1600" dirty="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sz="1600" dirty="0"/>
          </a:p>
        </p:txBody>
      </p:sp>
    </p:spTree>
    <p:extLst>
      <p:ext uri="{BB962C8B-B14F-4D97-AF65-F5344CB8AC3E}">
        <p14:creationId xmlns:p14="http://schemas.microsoft.com/office/powerpoint/2010/main" val="2426717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85EC-F11A-08FF-AEBC-981437BF39BD}"/>
              </a:ext>
            </a:extLst>
          </p:cNvPr>
          <p:cNvSpPr>
            <a:spLocks noGrp="1"/>
          </p:cNvSpPr>
          <p:nvPr>
            <p:ph type="ctrTitle"/>
          </p:nvPr>
        </p:nvSpPr>
        <p:spPr>
          <a:xfrm>
            <a:off x="1165991" y="420678"/>
            <a:ext cx="8987047" cy="675677"/>
          </a:xfrm>
        </p:spPr>
        <p:txBody>
          <a:bodyPr/>
          <a:lstStyle/>
          <a:p>
            <a:pPr algn="ctr"/>
            <a:r>
              <a:rPr lang="en-IN" sz="4000" dirty="0"/>
              <a:t>Multilabel vs Multiclass classification</a:t>
            </a:r>
          </a:p>
        </p:txBody>
      </p:sp>
      <p:sp>
        <p:nvSpPr>
          <p:cNvPr id="3" name="Text Placeholder 2">
            <a:extLst>
              <a:ext uri="{FF2B5EF4-FFF2-40B4-BE49-F238E27FC236}">
                <a16:creationId xmlns:a16="http://schemas.microsoft.com/office/drawing/2014/main" id="{8E33078B-D13D-7B58-617A-15EF7D5B5254}"/>
              </a:ext>
            </a:extLst>
          </p:cNvPr>
          <p:cNvSpPr txBox="1">
            <a:spLocks/>
          </p:cNvSpPr>
          <p:nvPr/>
        </p:nvSpPr>
        <p:spPr>
          <a:xfrm>
            <a:off x="420903" y="1482854"/>
            <a:ext cx="5546264" cy="4849283"/>
          </a:xfrm>
          <a:prstGeom prst="rect">
            <a:avLst/>
          </a:prstGeom>
        </p:spPr>
        <p:txBody>
          <a:bodyPr>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buFont typeface="Wingdings" panose="05000000000000000000" pitchFamily="2" charset="2"/>
              <a:buChar char="Ø"/>
            </a:pPr>
            <a:r>
              <a:rPr lang="en-US" sz="1400" dirty="0"/>
              <a:t>As the task was to figure out whether the data belongs to zero, one or more than one categories out of the six listed in our dataset, the first step before working on the problem was to distinguish between multi-label and multi-class classification.</a:t>
            </a:r>
          </a:p>
          <a:p>
            <a:pPr algn="just">
              <a:buFont typeface="Wingdings" panose="05000000000000000000" pitchFamily="2" charset="2"/>
              <a:buChar char="Ø"/>
            </a:pPr>
            <a:r>
              <a:rPr lang="en-US" sz="1400" dirty="0"/>
              <a:t>In multi-class classification, we have one basic assumption that our data can belong to only one label out of all the labels we have. For example, a given picture of a fruit may be an apple, orange or guava only and not a combination of these.</a:t>
            </a:r>
          </a:p>
          <a:p>
            <a:pPr algn="just">
              <a:buFont typeface="Wingdings" panose="05000000000000000000" pitchFamily="2" charset="2"/>
              <a:buChar char="Ø"/>
            </a:pPr>
            <a:r>
              <a:rPr lang="en-US" sz="1400" dirty="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pPr algn="just">
              <a:buFont typeface="Wingdings" panose="05000000000000000000" pitchFamily="2" charset="2"/>
              <a:buChar char="Ø"/>
            </a:pPr>
            <a:r>
              <a:rPr lang="en-US" sz="1400" dirty="0"/>
              <a:t>Hence, I had a multi-label classification problem to solve. The next step was to gain some useful insights from data which would aid further problem solving.</a:t>
            </a:r>
            <a:endParaRPr lang="en-IN" sz="1400" dirty="0"/>
          </a:p>
        </p:txBody>
      </p:sp>
      <p:pic>
        <p:nvPicPr>
          <p:cNvPr id="4" name="Picture 3">
            <a:extLst>
              <a:ext uri="{FF2B5EF4-FFF2-40B4-BE49-F238E27FC236}">
                <a16:creationId xmlns:a16="http://schemas.microsoft.com/office/drawing/2014/main" id="{0067CC23-FD7F-B5EE-92AF-1F3581B52916}"/>
              </a:ext>
            </a:extLst>
          </p:cNvPr>
          <p:cNvPicPr>
            <a:picLocks noChangeAspect="1"/>
          </p:cNvPicPr>
          <p:nvPr/>
        </p:nvPicPr>
        <p:blipFill>
          <a:blip r:embed="rId2"/>
          <a:stretch>
            <a:fillRect/>
          </a:stretch>
        </p:blipFill>
        <p:spPr>
          <a:xfrm>
            <a:off x="6375952" y="1753361"/>
            <a:ext cx="5023284" cy="3939513"/>
          </a:xfrm>
          <a:prstGeom prst="rect">
            <a:avLst/>
          </a:prstGeom>
        </p:spPr>
      </p:pic>
    </p:spTree>
    <p:extLst>
      <p:ext uri="{BB962C8B-B14F-4D97-AF65-F5344CB8AC3E}">
        <p14:creationId xmlns:p14="http://schemas.microsoft.com/office/powerpoint/2010/main" val="2096476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3C70-FCCF-8B12-810B-427CC7E1FE8E}"/>
              </a:ext>
            </a:extLst>
          </p:cNvPr>
          <p:cNvSpPr>
            <a:spLocks noGrp="1"/>
          </p:cNvSpPr>
          <p:nvPr>
            <p:ph type="ctrTitle"/>
          </p:nvPr>
        </p:nvSpPr>
        <p:spPr>
          <a:xfrm>
            <a:off x="2193142" y="673657"/>
            <a:ext cx="6781175" cy="678221"/>
          </a:xfrm>
        </p:spPr>
        <p:txBody>
          <a:bodyPr/>
          <a:lstStyle/>
          <a:p>
            <a:r>
              <a:rPr lang="en-US" sz="4000" dirty="0"/>
              <a:t>DATA SCIENCE LIFE CYCLE</a:t>
            </a:r>
            <a:endParaRPr lang="en-IN" sz="4000"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CDE641C4-AD9D-A16D-F80D-CFF9AEEB138A}"/>
              </a:ext>
            </a:extLst>
          </p:cNvPr>
          <p:cNvGraphicFramePr>
            <a:graphicFrameLocks/>
          </p:cNvGraphicFramePr>
          <p:nvPr>
            <p:extLst>
              <p:ext uri="{D42A27DB-BD31-4B8C-83A1-F6EECF244321}">
                <p14:modId xmlns:p14="http://schemas.microsoft.com/office/powerpoint/2010/main" val="2534809394"/>
              </p:ext>
            </p:extLst>
          </p:nvPr>
        </p:nvGraphicFramePr>
        <p:xfrm>
          <a:off x="1344730" y="1692332"/>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9073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FEB4-475D-185D-F91F-E03DE9CCFEB8}"/>
              </a:ext>
            </a:extLst>
          </p:cNvPr>
          <p:cNvSpPr>
            <a:spLocks noGrp="1"/>
          </p:cNvSpPr>
          <p:nvPr>
            <p:ph type="ctrTitle"/>
          </p:nvPr>
        </p:nvSpPr>
        <p:spPr>
          <a:xfrm>
            <a:off x="2728979" y="414779"/>
            <a:ext cx="6734041" cy="691748"/>
          </a:xfrm>
        </p:spPr>
        <p:txBody>
          <a:bodyPr/>
          <a:lstStyle/>
          <a:p>
            <a:pPr algn="ctr"/>
            <a:r>
              <a:rPr lang="en-US" sz="4000" dirty="0"/>
              <a:t>DATA SCIENCE LIFE CYCLE</a:t>
            </a:r>
            <a:endParaRPr lang="en-IN" sz="4000" dirty="0"/>
          </a:p>
        </p:txBody>
      </p:sp>
      <p:graphicFrame>
        <p:nvGraphicFramePr>
          <p:cNvPr id="4" name="Content Placeholder 3" descr="Accent process showing 3 groups arranged from left to right with task descriptions under each group">
            <a:extLst>
              <a:ext uri="{FF2B5EF4-FFF2-40B4-BE49-F238E27FC236}">
                <a16:creationId xmlns:a16="http://schemas.microsoft.com/office/drawing/2014/main" id="{5635C132-F9F8-0843-C1F7-933A5A3AAB57}"/>
              </a:ext>
            </a:extLst>
          </p:cNvPr>
          <p:cNvGraphicFramePr>
            <a:graphicFrameLocks/>
          </p:cNvGraphicFramePr>
          <p:nvPr>
            <p:extLst>
              <p:ext uri="{D42A27DB-BD31-4B8C-83A1-F6EECF244321}">
                <p14:modId xmlns:p14="http://schemas.microsoft.com/office/powerpoint/2010/main" val="1598062647"/>
              </p:ext>
            </p:extLst>
          </p:nvPr>
        </p:nvGraphicFramePr>
        <p:xfrm>
          <a:off x="1528761" y="1569799"/>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5371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3466-A93D-BE10-E2D1-CD376670C565}"/>
              </a:ext>
            </a:extLst>
          </p:cNvPr>
          <p:cNvSpPr>
            <a:spLocks noGrp="1"/>
          </p:cNvSpPr>
          <p:nvPr>
            <p:ph type="ctrTitle"/>
          </p:nvPr>
        </p:nvSpPr>
        <p:spPr>
          <a:xfrm>
            <a:off x="3153185" y="544959"/>
            <a:ext cx="5885629" cy="691748"/>
          </a:xfrm>
        </p:spPr>
        <p:txBody>
          <a:bodyPr/>
          <a:lstStyle/>
          <a:p>
            <a:r>
              <a:rPr lang="en-IN" sz="4000" dirty="0"/>
              <a:t>MODEL BUILDING STEPS</a:t>
            </a:r>
          </a:p>
        </p:txBody>
      </p:sp>
      <p:sp>
        <p:nvSpPr>
          <p:cNvPr id="3" name="Text Placeholder 2">
            <a:extLst>
              <a:ext uri="{FF2B5EF4-FFF2-40B4-BE49-F238E27FC236}">
                <a16:creationId xmlns:a16="http://schemas.microsoft.com/office/drawing/2014/main" id="{FB66397D-2686-7DAA-0A61-A4C71235EC6B}"/>
              </a:ext>
            </a:extLst>
          </p:cNvPr>
          <p:cNvSpPr txBox="1">
            <a:spLocks/>
          </p:cNvSpPr>
          <p:nvPr/>
        </p:nvSpPr>
        <p:spPr>
          <a:xfrm>
            <a:off x="452487" y="2414281"/>
            <a:ext cx="3968685" cy="283746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a:p>
            <a:endParaRPr lang="en-IN" dirty="0"/>
          </a:p>
        </p:txBody>
      </p:sp>
      <p:pic>
        <p:nvPicPr>
          <p:cNvPr id="4" name="Picture 3">
            <a:extLst>
              <a:ext uri="{FF2B5EF4-FFF2-40B4-BE49-F238E27FC236}">
                <a16:creationId xmlns:a16="http://schemas.microsoft.com/office/drawing/2014/main" id="{A0B908D9-8DA8-90CA-7E40-B06F9C3F7E8D}"/>
              </a:ext>
            </a:extLst>
          </p:cNvPr>
          <p:cNvPicPr>
            <a:picLocks noChangeAspect="1"/>
          </p:cNvPicPr>
          <p:nvPr/>
        </p:nvPicPr>
        <p:blipFill>
          <a:blip r:embed="rId2"/>
          <a:stretch>
            <a:fillRect/>
          </a:stretch>
        </p:blipFill>
        <p:spPr>
          <a:xfrm>
            <a:off x="4738942" y="1848856"/>
            <a:ext cx="6573917" cy="3968318"/>
          </a:xfrm>
          <a:prstGeom prst="rect">
            <a:avLst/>
          </a:prstGeom>
        </p:spPr>
      </p:pic>
    </p:spTree>
    <p:extLst>
      <p:ext uri="{BB962C8B-B14F-4D97-AF65-F5344CB8AC3E}">
        <p14:creationId xmlns:p14="http://schemas.microsoft.com/office/powerpoint/2010/main" val="24501902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309</TotalTime>
  <Words>2072</Words>
  <Application>Microsoft Office PowerPoint</Application>
  <PresentationFormat>Widescreen</PresentationFormat>
  <Paragraphs>135</Paragraphs>
  <Slides>31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Century Gothic</vt:lpstr>
      <vt:lpstr>Courier New</vt:lpstr>
      <vt:lpstr>Wingdings</vt:lpstr>
      <vt:lpstr>Wingdings 3</vt:lpstr>
      <vt:lpstr>Ion Boardroom</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EXPLORATORY DATA ANALYSIS (EDA) AND VISUALIZATION</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AUC ROC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 presentation</dc:title>
  <dc:creator>VISHWAS PAI - 110909350</dc:creator>
  <cp:lastModifiedBy>Amit Pawar</cp:lastModifiedBy>
  <cp:revision>5</cp:revision>
  <dcterms:created xsi:type="dcterms:W3CDTF">2022-09-17T14:46:07Z</dcterms:created>
  <dcterms:modified xsi:type="dcterms:W3CDTF">2023-01-18T06:51:58Z</dcterms:modified>
</cp:coreProperties>
</file>