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83" r:id="rId6"/>
    <p:sldId id="265" r:id="rId7"/>
    <p:sldId id="266" r:id="rId8"/>
    <p:sldId id="271" r:id="rId9"/>
    <p:sldId id="282" r:id="rId10"/>
    <p:sldId id="276"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D98C8-E5EF-4A63-9EFE-B93F0B717BC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2D98C8-E5EF-4A63-9EFE-B93F0B717BC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D98C8-E5EF-4A63-9EFE-B93F0B717BC0}"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A2D98C8-E5EF-4A63-9EFE-B93F0B717BC0}" type="datetimeFigureOut">
              <a:rPr lang="en-IN" smtClean="0"/>
              <a:t>17-01-2023</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68144" y="5301208"/>
            <a:ext cx="2666157" cy="882119"/>
          </a:xfrm>
        </p:spPr>
        <p:txBody>
          <a:bodyPr>
            <a:normAutofit/>
          </a:bodyPr>
          <a:lstStyle/>
          <a:p>
            <a:pPr algn="just"/>
            <a:r>
              <a:rPr lang="en-IN" sz="2000" dirty="0">
                <a:solidFill>
                  <a:schemeClr val="tx1"/>
                </a:solidFill>
                <a:latin typeface="Arial" panose="020B0604020202020204" pitchFamily="34" charset="0"/>
                <a:cs typeface="Arial" panose="020B0604020202020204" pitchFamily="34" charset="0"/>
              </a:rPr>
              <a:t>Submitted by:</a:t>
            </a:r>
          </a:p>
          <a:p>
            <a:pPr algn="just"/>
            <a:r>
              <a:rPr lang="en-IN" b="1" dirty="0" smtClean="0">
                <a:solidFill>
                  <a:schemeClr val="tx1"/>
                </a:solidFill>
                <a:latin typeface="Arial" panose="020B0604020202020204" pitchFamily="34" charset="0"/>
                <a:cs typeface="Arial" panose="020B0604020202020204" pitchFamily="34" charset="0"/>
              </a:rPr>
              <a:t>Amit Pawar</a:t>
            </a:r>
            <a:endParaRPr lang="en-IN" b="1" dirty="0">
              <a:solidFill>
                <a:schemeClr val="tx1"/>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899592" y="2492896"/>
            <a:ext cx="7175351" cy="1793167"/>
          </a:xfrm>
        </p:spPr>
        <p:txBody>
          <a:bodyPr>
            <a:noAutofit/>
          </a:bodyPr>
          <a:lstStyle/>
          <a:p>
            <a:pPr marL="182880" indent="0" algn="ctr">
              <a:buNone/>
            </a:pPr>
            <a:r>
              <a:rPr lang="en-US" sz="4400" i="1" dirty="0">
                <a:solidFill>
                  <a:schemeClr val="tx1"/>
                </a:solidFill>
                <a:latin typeface="Arial" panose="020B0604020202020204" pitchFamily="34" charset="0"/>
                <a:cs typeface="Arial" panose="020B0604020202020204" pitchFamily="34" charset="0"/>
              </a:rPr>
              <a:t>FAKE NEWS DETECTION</a:t>
            </a:r>
            <a:br>
              <a:rPr lang="en-US" sz="4400" i="1" dirty="0">
                <a:solidFill>
                  <a:schemeClr val="tx1"/>
                </a:solidFill>
                <a:latin typeface="Arial" panose="020B0604020202020204" pitchFamily="34" charset="0"/>
                <a:cs typeface="Arial" panose="020B0604020202020204" pitchFamily="34" charset="0"/>
              </a:rPr>
            </a:br>
            <a:r>
              <a:rPr lang="en-US" sz="4400" i="1" dirty="0">
                <a:solidFill>
                  <a:schemeClr val="tx1"/>
                </a:solidFill>
                <a:latin typeface="Arial" panose="020B0604020202020204" pitchFamily="34" charset="0"/>
                <a:cs typeface="Arial" panose="020B0604020202020204" pitchFamily="34" charset="0"/>
              </a:rPr>
              <a:t>PROJECT</a:t>
            </a:r>
            <a:endParaRPr lang="en-IN" sz="8000" i="1" dirty="0">
              <a:solidFill>
                <a:schemeClr val="tx1"/>
              </a:solidFill>
              <a:latin typeface="Arial" panose="020B0604020202020204" pitchFamily="34" charset="0"/>
              <a:cs typeface="Arial" panose="020B0604020202020204" pitchFamily="34" charset="0"/>
            </a:endParaRPr>
          </a:p>
        </p:txBody>
      </p:sp>
      <p:pic>
        <p:nvPicPr>
          <p:cNvPr id="4" name="Picture 1"/>
          <p:cNvPicPr>
            <a:picLocks noChangeAspect="1" noChangeArrowheads="1"/>
          </p:cNvPicPr>
          <p:nvPr/>
        </p:nvPicPr>
        <p:blipFill>
          <a:blip r:embed="rId2"/>
          <a:srcRect/>
          <a:stretch>
            <a:fillRect/>
          </a:stretch>
        </p:blipFill>
        <p:spPr bwMode="auto">
          <a:xfrm>
            <a:off x="1907704" y="548680"/>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4" name="Picture 3">
            <a:extLst>
              <a:ext uri="{FF2B5EF4-FFF2-40B4-BE49-F238E27FC236}">
                <a16:creationId xmlns:a16="http://schemas.microsoft.com/office/drawing/2014/main" id="{99A7845E-24CB-1932-0C95-600B59FB4937}"/>
              </a:ext>
            </a:extLst>
          </p:cNvPr>
          <p:cNvPicPr>
            <a:picLocks noChangeAspect="1"/>
          </p:cNvPicPr>
          <p:nvPr/>
        </p:nvPicPr>
        <p:blipFill>
          <a:blip r:embed="rId2"/>
          <a:stretch>
            <a:fillRect/>
          </a:stretch>
        </p:blipFill>
        <p:spPr>
          <a:xfrm>
            <a:off x="0" y="977704"/>
            <a:ext cx="9144000" cy="5475632"/>
          </a:xfrm>
          <a:prstGeom prst="rect">
            <a:avLst/>
          </a:prstGeom>
        </p:spPr>
      </p:pic>
    </p:spTree>
    <p:extLst>
      <p:ext uri="{BB962C8B-B14F-4D97-AF65-F5344CB8AC3E}">
        <p14:creationId xmlns:p14="http://schemas.microsoft.com/office/powerpoint/2010/main" val="39939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517232"/>
            <a:ext cx="6512511" cy="1143000"/>
          </a:xfrm>
        </p:spPr>
        <p:txBody>
          <a:bodyPr>
            <a:noAutofit/>
          </a:bodyPr>
          <a:lstStyle/>
          <a:p>
            <a:r>
              <a:rPr lang="en-US" sz="4400" spc="-50" dirty="0">
                <a:solidFill>
                  <a:schemeClr val="tx1"/>
                </a:solidFill>
                <a:latin typeface="Arial" panose="020B0604020202020204" pitchFamily="34" charset="0"/>
                <a:cs typeface="Arial" panose="020B0604020202020204" pitchFamily="34" charset="0"/>
              </a:rPr>
              <a:t>Conclusion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467544" y="404664"/>
            <a:ext cx="8208912" cy="4896544"/>
          </a:xfrm>
        </p:spPr>
        <p:txBody>
          <a:bodyPr>
            <a:noAutofit/>
          </a:bodyPr>
          <a:lstStyle/>
          <a:p>
            <a:pPr>
              <a:lnSpc>
                <a:spcPct val="90000"/>
              </a:lnSpc>
              <a:buClrTx/>
            </a:pPr>
            <a:r>
              <a:rPr lang="en-US" sz="2800" dirty="0">
                <a:solidFill>
                  <a:schemeClr val="tx1"/>
                </a:solidFill>
                <a:latin typeface="Arial" panose="020B0604020202020204" pitchFamily="34" charset="0"/>
                <a:cs typeface="Arial" panose="020B0604020202020204" pitchFamily="34" charset="0"/>
              </a:rPr>
              <a:t>Machine Learning Algorithms like Logistic Regression, decision tree and </a:t>
            </a:r>
            <a:r>
              <a:rPr lang="en-US" sz="2800" dirty="0" err="1">
                <a:solidFill>
                  <a:schemeClr val="tx1"/>
                </a:solidFill>
                <a:latin typeface="Arial" panose="020B0604020202020204" pitchFamily="34" charset="0"/>
                <a:cs typeface="Arial" panose="020B0604020202020204" pitchFamily="34" charset="0"/>
              </a:rPr>
              <a:t>Randomforest</a:t>
            </a:r>
            <a:r>
              <a:rPr lang="en-US" sz="2800" dirty="0">
                <a:solidFill>
                  <a:schemeClr val="tx1"/>
                </a:solidFill>
                <a:latin typeface="Arial" panose="020B0604020202020204" pitchFamily="34" charset="0"/>
                <a:cs typeface="Arial" panose="020B0604020202020204" pitchFamily="34" charset="0"/>
              </a:rPr>
              <a:t> Classifier took 	an enormous amount of time to build the model. The saved model now can help to give an estimate of probability about the type of news being fake or real.</a:t>
            </a:r>
          </a:p>
          <a:p>
            <a:pPr>
              <a:lnSpc>
                <a:spcPct val="90000"/>
              </a:lnSpc>
              <a:buClrTx/>
            </a:pPr>
            <a:r>
              <a:rPr lang="en-US" sz="2800" dirty="0">
                <a:solidFill>
                  <a:schemeClr val="tx1"/>
                </a:solidFill>
                <a:latin typeface="Arial" panose="020B0604020202020204" pitchFamily="34" charset="0"/>
                <a:cs typeface="Arial" panose="020B0604020202020204" pitchFamily="34" charset="0"/>
              </a:rPr>
              <a:t> It was overall a nice experience on working on a real time project of NLP domain  to see how data science and machine learning is useful in this field.</a:t>
            </a:r>
          </a:p>
          <a:p>
            <a:pPr>
              <a:lnSpc>
                <a:spcPct val="90000"/>
              </a:lnSpc>
              <a:buClrTx/>
            </a:pP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75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17232"/>
            <a:ext cx="6512511" cy="1143000"/>
          </a:xfrm>
        </p:spPr>
        <p:txBody>
          <a:bodyPr/>
          <a:lstStyle/>
          <a:p>
            <a:r>
              <a:rPr lang="en-IN" sz="4400" dirty="0">
                <a:solidFill>
                  <a:schemeClr val="tx1"/>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sz="quarter" idx="13"/>
          </p:nvPr>
        </p:nvSpPr>
        <p:spPr>
          <a:xfrm>
            <a:off x="539552"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Fake news is a form of news consisting of deliberate disinformation or hoaxes spread via traditional news media or online social media. Such news items may contain false and/or exaggerated claims, and may end up being vitalized by algorithms, and users may end up in a filter bubble.</a:t>
            </a:r>
          </a:p>
          <a:p>
            <a:r>
              <a:rPr lang="en-IN" sz="2400" dirty="0">
                <a:solidFill>
                  <a:schemeClr val="tx1"/>
                </a:solidFill>
                <a:latin typeface="Arial" panose="020B0604020202020204" pitchFamily="34" charset="0"/>
                <a:cs typeface="Arial" panose="020B0604020202020204" pitchFamily="34" charset="0"/>
              </a:rPr>
              <a:t>Fake news is not a recent concept, but it is a commonly occurring phenomenon in current times. .With the widespread dissemination of information via digital media platforms, it is of utmost importance for individuals and societies to be able to judge the credibility of it.</a:t>
            </a:r>
          </a:p>
        </p:txBody>
      </p:sp>
    </p:spTree>
    <p:extLst>
      <p:ext uri="{BB962C8B-B14F-4D97-AF65-F5344CB8AC3E}">
        <p14:creationId xmlns:p14="http://schemas.microsoft.com/office/powerpoint/2010/main" val="351107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89240"/>
            <a:ext cx="6512511" cy="1143000"/>
          </a:xfrm>
        </p:spPr>
        <p:txBody>
          <a:bodyPr>
            <a:noAutofit/>
          </a:bodyPr>
          <a:lstStyle/>
          <a:p>
            <a:r>
              <a:rPr lang="en-US" altLang="en-US" sz="4400" dirty="0">
                <a:solidFill>
                  <a:schemeClr val="tx1"/>
                </a:solidFill>
                <a:latin typeface="Arial" panose="020B0604020202020204" pitchFamily="34" charset="0"/>
                <a:cs typeface="Arial" panose="020B0604020202020204" pitchFamily="34" charset="0"/>
              </a:rPr>
              <a:t>Problem statement</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323528"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p>
          <a:p>
            <a:r>
              <a:rPr lang="en-IN" sz="2400" dirty="0">
                <a:solidFill>
                  <a:schemeClr val="tx1"/>
                </a:solidFill>
                <a:latin typeface="Arial" panose="020B0604020202020204" pitchFamily="34" charset="0"/>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5472608"/>
          </a:xfrm>
        </p:spPr>
        <p:txBody>
          <a:bodyPr>
            <a:noAutofit/>
          </a:bodyPr>
          <a:lstStyle/>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shape of data.</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for null values in each </a:t>
            </a:r>
            <a:r>
              <a:rPr lang="en-US" sz="2400" dirty="0" err="1">
                <a:solidFill>
                  <a:schemeClr val="tx1"/>
                </a:solidFill>
                <a:latin typeface="Arial" panose="020B0604020202020204" pitchFamily="34" charset="0"/>
                <a:cs typeface="Arial" panose="020B0604020202020204" pitchFamily="34" charset="0"/>
              </a:rPr>
              <a:t>column,and</a:t>
            </a:r>
            <a:r>
              <a:rPr lang="en-US" sz="2400" dirty="0">
                <a:solidFill>
                  <a:schemeClr val="tx1"/>
                </a:solidFill>
                <a:latin typeface="Arial" panose="020B0604020202020204" pitchFamily="34" charset="0"/>
                <a:cs typeface="Arial" panose="020B0604020202020204" pitchFamily="34" charset="0"/>
              </a:rPr>
              <a:t> treating them.</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Pointing out irrelevant features in dataset like ‘id’,unnamed:0’.</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Addition of new features to check the length of headline and news before and after preprocessing.</a:t>
            </a:r>
          </a:p>
          <a:p>
            <a:pPr marL="285750" indent="-285750">
              <a:lnSpc>
                <a:spcPct val="90000"/>
              </a:lnSpc>
              <a:buClrTx/>
              <a:buFont typeface="Wingdings" pitchFamily="2" charset="2"/>
              <a:buChar char="v"/>
            </a:pPr>
            <a:r>
              <a:rPr lang="en-IN" sz="2400" dirty="0">
                <a:solidFill>
                  <a:schemeClr val="tx1"/>
                </a:solidFill>
                <a:latin typeface="Arial" pitchFamily="34" charset="0"/>
                <a:cs typeface="Arial" pitchFamily="34" charset="0"/>
              </a:rPr>
              <a:t>Cleaning the raw data-It involves deletion of words or special characters that do not add meaning to the text.</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4725144"/>
            <a:ext cx="8136904" cy="1569660"/>
          </a:xfrm>
          <a:prstGeom prst="rect">
            <a:avLst/>
          </a:prstGeom>
        </p:spPr>
        <p:txBody>
          <a:bodyPr wrap="square">
            <a:spAutoFit/>
          </a:bodyPr>
          <a:lstStyle/>
          <a:p>
            <a:pPr lvl="0"/>
            <a:r>
              <a:rPr lang="en-IN" sz="2400" dirty="0">
                <a:latin typeface="Arial" panose="020B0604020202020204" pitchFamily="34" charset="0"/>
                <a:cs typeface="Arial" panose="020B0604020202020204" pitchFamily="34" charset="0"/>
              </a:rPr>
              <a:t>We see that both news are equally distributed .</a:t>
            </a:r>
            <a:r>
              <a:rPr lang="en-IN" sz="2400" dirty="0" err="1">
                <a:latin typeface="Arial" panose="020B0604020202020204" pitchFamily="34" charset="0"/>
                <a:cs typeface="Arial" panose="020B0604020202020204" pitchFamily="34" charset="0"/>
              </a:rPr>
              <a:t>ie</a:t>
            </a:r>
            <a:r>
              <a:rPr lang="en-IN" sz="2400" dirty="0">
                <a:latin typeface="Arial" panose="020B0604020202020204" pitchFamily="34" charset="0"/>
                <a:cs typeface="Arial" panose="020B0604020202020204" pitchFamily="34" charset="0"/>
              </a:rPr>
              <a:t>  dataset is balanced which is good as it will help our model to classify more accurately, so we should expect good accuracy score.</a:t>
            </a:r>
          </a:p>
        </p:txBody>
      </p:sp>
      <p:sp>
        <p:nvSpPr>
          <p:cNvPr id="8" name="Rectangle 7"/>
          <p:cNvSpPr/>
          <p:nvPr/>
        </p:nvSpPr>
        <p:spPr>
          <a:xfrm>
            <a:off x="683568" y="680753"/>
            <a:ext cx="6624736" cy="461665"/>
          </a:xfrm>
          <a:prstGeom prst="rect">
            <a:avLst/>
          </a:prstGeom>
        </p:spPr>
        <p:txBody>
          <a:bodyPr wrap="square">
            <a:spAutoFit/>
          </a:bodyPr>
          <a:lstStyle/>
          <a:p>
            <a:pPr lvl="0"/>
            <a:r>
              <a:rPr lang="en-IN" sz="2400" b="1" dirty="0">
                <a:latin typeface="Arial" panose="020B0604020202020204" pitchFamily="34" charset="0"/>
                <a:cs typeface="Arial" panose="020B0604020202020204" pitchFamily="34" charset="0"/>
              </a:rPr>
              <a:t>Checking distribution of fake and real news</a:t>
            </a:r>
            <a:endParaRPr lang="en-IN" sz="2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0B394623-CF07-617A-A43C-39B12F27B094}"/>
              </a:ext>
            </a:extLst>
          </p:cNvPr>
          <p:cNvPicPr>
            <a:picLocks noGrp="1" noChangeAspect="1"/>
          </p:cNvPicPr>
          <p:nvPr>
            <p:ph sz="quarter" idx="13"/>
          </p:nvPr>
        </p:nvPicPr>
        <p:blipFill>
          <a:blip r:embed="rId2"/>
          <a:stretch>
            <a:fillRect/>
          </a:stretch>
        </p:blipFill>
        <p:spPr>
          <a:xfrm>
            <a:off x="2043139" y="1412776"/>
            <a:ext cx="4600521" cy="2952328"/>
          </a:xfrm>
        </p:spPr>
      </p:pic>
    </p:spTree>
    <p:extLst>
      <p:ext uri="{BB962C8B-B14F-4D97-AF65-F5344CB8AC3E}">
        <p14:creationId xmlns:p14="http://schemas.microsoft.com/office/powerpoint/2010/main" val="369263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pPr algn="l"/>
            <a:r>
              <a:rPr lang="en-IN" sz="2800" b="1" dirty="0">
                <a:solidFill>
                  <a:schemeClr val="tx1"/>
                </a:solidFill>
                <a:latin typeface="Arial" panose="020B0604020202020204" pitchFamily="34" charset="0"/>
                <a:cs typeface="Arial" panose="020B0604020202020204" pitchFamily="34" charset="0"/>
              </a:rPr>
              <a:t>graph to show distribution of word count before cleaning  and after cleaning</a:t>
            </a:r>
            <a:endParaRPr lang="en-IN" sz="28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422" y="1153329"/>
            <a:ext cx="4233907" cy="2365553"/>
          </a:xfrm>
          <a:prstGeom prst="rect">
            <a:avLst/>
          </a:prstGeom>
        </p:spPr>
      </p:pic>
      <p:sp>
        <p:nvSpPr>
          <p:cNvPr id="6" name="Rectangle 5"/>
          <p:cNvSpPr/>
          <p:nvPr/>
        </p:nvSpPr>
        <p:spPr>
          <a:xfrm>
            <a:off x="4860032" y="1391721"/>
            <a:ext cx="2592288" cy="369332"/>
          </a:xfrm>
          <a:prstGeom prst="rect">
            <a:avLst/>
          </a:prstGeom>
        </p:spPr>
        <p:txBody>
          <a:bodyPr wrap="square">
            <a:spAutoFit/>
          </a:bodyPr>
          <a:lstStyle/>
          <a:p>
            <a:r>
              <a:rPr lang="en-IN" b="1" dirty="0"/>
              <a:t>News Before cleaning</a:t>
            </a:r>
            <a:endParaRPr lang="en-IN" dirty="0"/>
          </a:p>
        </p:txBody>
      </p:sp>
      <p:sp>
        <p:nvSpPr>
          <p:cNvPr id="8" name="Rectangle 7"/>
          <p:cNvSpPr/>
          <p:nvPr/>
        </p:nvSpPr>
        <p:spPr>
          <a:xfrm>
            <a:off x="953068" y="4149080"/>
            <a:ext cx="2610819" cy="369332"/>
          </a:xfrm>
          <a:prstGeom prst="rect">
            <a:avLst/>
          </a:prstGeom>
        </p:spPr>
        <p:txBody>
          <a:bodyPr wrap="square">
            <a:spAutoFit/>
          </a:bodyPr>
          <a:lstStyle/>
          <a:p>
            <a:r>
              <a:rPr lang="en-IN" b="1" dirty="0"/>
              <a:t>News 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427984" y="3284984"/>
            <a:ext cx="4233907" cy="2088232"/>
          </a:xfrm>
          <a:prstGeom prst="rect">
            <a:avLst/>
          </a:prstGeom>
        </p:spPr>
      </p:pic>
      <p:sp>
        <p:nvSpPr>
          <p:cNvPr id="9" name="Rectangle 8"/>
          <p:cNvSpPr/>
          <p:nvPr/>
        </p:nvSpPr>
        <p:spPr>
          <a:xfrm>
            <a:off x="323528" y="5399144"/>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news. A word dictionary (</a:t>
            </a:r>
            <a:r>
              <a:rPr lang="en-IN" sz="2000" dirty="0" err="1">
                <a:latin typeface="Arial" panose="020B0604020202020204" pitchFamily="34" charset="0"/>
                <a:cs typeface="Arial" panose="020B0604020202020204" pitchFamily="34" charset="0"/>
              </a:rPr>
              <a:t>wordcloud</a:t>
            </a:r>
            <a:r>
              <a:rPr lang="en-IN" sz="2000" dirty="0">
                <a:latin typeface="Arial" panose="020B0604020202020204" pitchFamily="34" charset="0"/>
                <a:cs typeface="Arial" panose="020B0604020202020204" pitchFamily="34" charset="0"/>
              </a:rPr>
              <a:t>) was made showing the first 200 words highly occurred  in fake and real news for both headline and news column.</a:t>
            </a:r>
          </a:p>
        </p:txBody>
      </p:sp>
    </p:spTree>
    <p:extLst>
      <p:ext uri="{BB962C8B-B14F-4D97-AF65-F5344CB8AC3E}">
        <p14:creationId xmlns:p14="http://schemas.microsoft.com/office/powerpoint/2010/main" val="212979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a:solidFill>
                  <a:schemeClr val="tx1"/>
                </a:solidFill>
                <a:latin typeface="Arial" panose="020B0604020202020204" pitchFamily="34" charset="0"/>
                <a:ea typeface="Calibri" panose="020F0502020204030204" pitchFamily="34" charset="0"/>
                <a:cs typeface="Arial" panose="020B0604020202020204" pitchFamily="34" charset="0"/>
              </a:rPr>
              <a:t>Performance</a:t>
            </a:r>
            <a: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2492896"/>
            <a:ext cx="8136904" cy="3960440"/>
          </a:xfrm>
        </p:spPr>
        <p:txBody>
          <a:bodyPr>
            <a:normAutofit/>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binary classification type 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DecisionTreeClassifier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67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5589240"/>
            <a:ext cx="7024744" cy="961176"/>
          </a:xfrm>
        </p:spPr>
        <p:txBody>
          <a:bodyPr>
            <a:noAutofit/>
          </a:bodyPr>
          <a:lstStyle/>
          <a:p>
            <a:pPr marL="91440" lvl="0" indent="-127000">
              <a:lnSpc>
                <a:spcPct val="90000"/>
              </a:lnSpc>
              <a:spcBef>
                <a:spcPts val="0"/>
              </a:spcBef>
            </a:pPr>
            <a:r>
              <a:rPr lang="en-IN" sz="4000" b="1" dirty="0">
                <a:solidFill>
                  <a:schemeClr val="tx1"/>
                </a:solidFill>
                <a:latin typeface="Arial" panose="020B0604020202020204" pitchFamily="34" charset="0"/>
                <a:cs typeface="Arial" panose="020B0604020202020204" pitchFamily="34" charset="0"/>
              </a:rPr>
              <a:t>Evaluation Matrices</a:t>
            </a:r>
            <a:br>
              <a:rPr lang="en-IN" sz="4000" b="1" dirty="0">
                <a:solidFill>
                  <a:schemeClr val="tx1"/>
                </a:solidFill>
                <a:latin typeface="Arial" panose="020B0604020202020204" pitchFamily="34" charset="0"/>
                <a:cs typeface="Arial" panose="020B0604020202020204" pitchFamily="34" charset="0"/>
              </a:rPr>
            </a:br>
            <a:endParaRPr lang="en-IN"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11560" y="731520"/>
            <a:ext cx="8208912" cy="3474720"/>
          </a:xfrm>
        </p:spPr>
        <p:txBody>
          <a:bodyPr>
            <a:noAutofit/>
          </a:bodyPr>
          <a:lstStyle/>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Accuracy </a:t>
            </a:r>
            <a:r>
              <a:rPr lang="en-IN" sz="2000" dirty="0">
                <a:solidFill>
                  <a:schemeClr val="tx1"/>
                </a:solidFill>
                <a:latin typeface="Arial" panose="020B0604020202020204" pitchFamily="34" charset="0"/>
                <a:cs typeface="Arial" panose="020B0604020202020204" pitchFamily="34" charset="0"/>
              </a:rPr>
              <a:t>- it determines how often a model predicts default and non default correctly.</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Confusion matrices</a:t>
            </a:r>
            <a:r>
              <a:rPr lang="en-IN" sz="2000" dirty="0">
                <a:solidFill>
                  <a:schemeClr val="tx1"/>
                </a:solidFill>
                <a:latin typeface="Arial" panose="020B0604020202020204" pitchFamily="34" charset="0"/>
                <a:cs typeface="Arial" panose="020B0604020202020204" pitchFamily="34" charset="0"/>
              </a:rPr>
              <a:t> :It gives direct comparisons of values like True Positives, False Positives, True Negatives and False Negatives</a:t>
            </a:r>
            <a:endParaRPr lang="en-IN" sz="2000" b="1" dirty="0">
              <a:solidFill>
                <a:schemeClr val="tx1"/>
              </a:solidFill>
              <a:latin typeface="Arial" panose="020B0604020202020204" pitchFamily="34" charset="0"/>
              <a:cs typeface="Arial" panose="020B0604020202020204" pitchFamily="34" charset="0"/>
            </a:endParaRP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classification report</a:t>
            </a:r>
            <a:r>
              <a:rPr lang="en-IN" sz="2000" dirty="0">
                <a:solidFill>
                  <a:schemeClr val="tx1"/>
                </a:solidFill>
                <a:latin typeface="Arial" panose="020B0604020202020204" pitchFamily="34" charset="0"/>
                <a:cs typeface="Arial" panose="020B0604020202020204" pitchFamily="34" charset="0"/>
              </a:rPr>
              <a:t> :It displays the precision, recall, F1, and support scores for the model</a:t>
            </a: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F1 score </a:t>
            </a:r>
            <a:r>
              <a:rPr lang="en-IN" sz="2000" dirty="0">
                <a:solidFill>
                  <a:schemeClr val="tx1"/>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AUC: </a:t>
            </a:r>
            <a:r>
              <a:rPr lang="en-IN" sz="2000" dirty="0">
                <a:solidFill>
                  <a:schemeClr val="tx1"/>
                </a:solidFill>
                <a:latin typeface="Arial" panose="020B0604020202020204" pitchFamily="34" charset="0"/>
                <a:cs typeface="Arial" panose="020B0604020202020204" pitchFamily="34" charset="0"/>
              </a:rPr>
              <a:t>It</a:t>
            </a:r>
            <a:r>
              <a:rPr lang="en-IN" sz="2000" b="1" dirty="0">
                <a:solidFill>
                  <a:schemeClr val="tx1"/>
                </a:solidFill>
                <a:latin typeface="Arial" panose="020B0604020202020204" pitchFamily="34" charset="0"/>
                <a:cs typeface="Arial" panose="020B0604020202020204" pitchFamily="34" charset="0"/>
              </a:rPr>
              <a:t> </a:t>
            </a:r>
            <a:r>
              <a:rPr lang="en-IN" sz="2000" dirty="0">
                <a:solidFill>
                  <a:schemeClr val="tx1"/>
                </a:solidFill>
                <a:latin typeface="Arial" panose="020B0604020202020204" pitchFamily="34" charset="0"/>
                <a:cs typeface="Arial" panose="020B0604020202020204" pitchFamily="34" charset="0"/>
              </a:rPr>
              <a:t> represents the degree or measure of </a:t>
            </a:r>
            <a:r>
              <a:rPr lang="en-IN" sz="2000" dirty="0" err="1">
                <a:solidFill>
                  <a:schemeClr val="tx1"/>
                </a:solidFill>
                <a:latin typeface="Arial" panose="020B0604020202020204" pitchFamily="34" charset="0"/>
                <a:cs typeface="Arial" panose="020B0604020202020204" pitchFamily="34" charset="0"/>
              </a:rPr>
              <a:t>separability</a:t>
            </a:r>
            <a:r>
              <a:rPr lang="en-IN" sz="2000" dirty="0">
                <a:solidFill>
                  <a:schemeClr val="tx1"/>
                </a:solidFill>
                <a:latin typeface="Arial" panose="020B0604020202020204" pitchFamily="34" charset="0"/>
                <a:cs typeface="Arial" panose="020B0604020202020204" pitchFamily="34" charset="0"/>
              </a:rPr>
              <a:t>. It tells how much the model is capable of distinguishing between</a:t>
            </a:r>
          </a:p>
          <a:p>
            <a:pPr>
              <a:buFont typeface="Wingdings" pitchFamily="2" charset="2"/>
              <a:buChar char="v"/>
            </a:pPr>
            <a:r>
              <a:rPr lang="en-IN" sz="2000" b="1" dirty="0" err="1">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:For</a:t>
            </a:r>
            <a:r>
              <a:rPr lang="en-IN" sz="2000" dirty="0">
                <a:solidFill>
                  <a:schemeClr val="tx1"/>
                </a:solidFill>
                <a:latin typeface="Arial" panose="020B0604020202020204" pitchFamily="34" charset="0"/>
                <a:cs typeface="Arial" panose="020B0604020202020204" pitchFamily="34" charset="0"/>
              </a:rPr>
              <a:t> any given problem, a lower </a:t>
            </a:r>
            <a:r>
              <a:rPr lang="en-IN" sz="2000" b="1" dirty="0">
                <a:solidFill>
                  <a:schemeClr val="tx1"/>
                </a:solidFill>
                <a:latin typeface="Arial" panose="020B0604020202020204" pitchFamily="34" charset="0"/>
                <a:cs typeface="Arial" panose="020B0604020202020204" pitchFamily="34" charset="0"/>
              </a:rPr>
              <a:t>log loss</a:t>
            </a:r>
            <a:r>
              <a:rPr lang="en-IN" sz="2000" dirty="0">
                <a:solidFill>
                  <a:schemeClr val="tx1"/>
                </a:solidFill>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2216</TotalTime>
  <Words>670</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Trebuchet MS</vt:lpstr>
      <vt:lpstr>Wingdings</vt:lpstr>
      <vt:lpstr>Slipstream</vt:lpstr>
      <vt:lpstr>FAKE NEWS DETECTION PROJECT</vt:lpstr>
      <vt:lpstr>Introduction</vt:lpstr>
      <vt:lpstr>Problem statement</vt:lpstr>
      <vt:lpstr>Exploratory Data Analysis </vt:lpstr>
      <vt:lpstr>Exploratory Data Analysis </vt:lpstr>
      <vt:lpstr>PowerPoint Presentation</vt:lpstr>
      <vt:lpstr>graph to show distribution of word count before cleaning  and after cleaning</vt:lpstr>
      <vt:lpstr>Model Building &amp; Performance </vt:lpstr>
      <vt:lpstr>Evaluation Matrices </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Amit Pawar</cp:lastModifiedBy>
  <cp:revision>80</cp:revision>
  <dcterms:created xsi:type="dcterms:W3CDTF">2021-05-06T05:43:56Z</dcterms:created>
  <dcterms:modified xsi:type="dcterms:W3CDTF">2023-01-18T07:06:06Z</dcterms:modified>
</cp:coreProperties>
</file>