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60" r:id="rId2"/>
    <p:sldId id="256" r:id="rId3"/>
    <p:sldId id="451" r:id="rId4"/>
    <p:sldId id="452" r:id="rId5"/>
    <p:sldId id="453" r:id="rId6"/>
    <p:sldId id="455" r:id="rId7"/>
    <p:sldId id="454" r:id="rId8"/>
    <p:sldId id="347" r:id="rId9"/>
    <p:sldId id="290" r:id="rId10"/>
    <p:sldId id="412" r:id="rId11"/>
    <p:sldId id="309" r:id="rId12"/>
    <p:sldId id="310" r:id="rId13"/>
    <p:sldId id="349" r:id="rId14"/>
    <p:sldId id="293" r:id="rId15"/>
    <p:sldId id="413" r:id="rId16"/>
    <p:sldId id="326" r:id="rId17"/>
    <p:sldId id="328" r:id="rId18"/>
    <p:sldId id="415" r:id="rId19"/>
    <p:sldId id="416" r:id="rId20"/>
    <p:sldId id="419" r:id="rId21"/>
    <p:sldId id="420" r:id="rId22"/>
    <p:sldId id="421" r:id="rId23"/>
    <p:sldId id="329" r:id="rId24"/>
    <p:sldId id="411" r:id="rId25"/>
    <p:sldId id="299" r:id="rId26"/>
    <p:sldId id="298" r:id="rId27"/>
    <p:sldId id="341" r:id="rId28"/>
    <p:sldId id="352" r:id="rId29"/>
    <p:sldId id="423" r:id="rId30"/>
    <p:sldId id="424" r:id="rId31"/>
    <p:sldId id="425" r:id="rId32"/>
    <p:sldId id="426" r:id="rId33"/>
    <p:sldId id="427" r:id="rId34"/>
    <p:sldId id="428" r:id="rId35"/>
    <p:sldId id="461" r:id="rId36"/>
    <p:sldId id="462" r:id="rId37"/>
    <p:sldId id="463" r:id="rId38"/>
    <p:sldId id="464" r:id="rId39"/>
  </p:sldIdLst>
  <p:sldSz cx="9144000" cy="6858000" type="screen4x3"/>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2" d="100"/>
          <a:sy n="72" d="100"/>
        </p:scale>
        <p:origin x="135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Shape 7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74" name="Shape 7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451450269"/>
      </p:ext>
    </p:extLst>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ws.amazon.com/sqs/"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aws.amazon.com/kms/" TargetMode="External"/><Relationship Id="rId5" Type="http://schemas.openxmlformats.org/officeDocument/2006/relationships/hyperlink" Target="https://aws.amazon.com/lambda/" TargetMode="External"/><Relationship Id="rId4" Type="http://schemas.openxmlformats.org/officeDocument/2006/relationships/hyperlink" Target="https://aws.amazon.com/sns/"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ws.amazon.com/ec2/" TargetMode="External"/><Relationship Id="rId7" Type="http://schemas.openxmlformats.org/officeDocument/2006/relationships/hyperlink" Target="https://aws.amazon.com/hpc/"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aws.amazon.com/vpc/" TargetMode="External"/><Relationship Id="rId5" Type="http://schemas.openxmlformats.org/officeDocument/2006/relationships/hyperlink" Target="https://aws.amazon.com/sns/" TargetMode="External"/><Relationship Id="rId4" Type="http://schemas.openxmlformats.org/officeDocument/2006/relationships/hyperlink" Target="https://aws.amazon.com/cloudwatch/"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aws.amazon.com/what-is-cloud-computin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aws.amazon.com/vpc/" TargetMode="Externa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aws.amazon.com/cloudwatch/details/" TargetMode="External"/><Relationship Id="rId3" Type="http://schemas.openxmlformats.org/officeDocument/2006/relationships/hyperlink" Target="https://aws.amazon.com/ec2/" TargetMode="External"/><Relationship Id="rId7" Type="http://schemas.openxmlformats.org/officeDocument/2006/relationships/hyperlink" Target="https://aws.amazon.com/cloudwatch/details"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aws.amazon.com/rds/" TargetMode="External"/><Relationship Id="rId5" Type="http://schemas.openxmlformats.org/officeDocument/2006/relationships/hyperlink" Target="https://aws.amazon.com/elasticloadbalancing/" TargetMode="External"/><Relationship Id="rId4" Type="http://schemas.openxmlformats.org/officeDocument/2006/relationships/hyperlink" Target="https://aws.amazon.com/ebs/"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aws.amazon.com/what-is-cloud-computin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console.aws.amazon.com/"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aws.amazon.com/websites/" TargetMode="External"/><Relationship Id="rId3" Type="http://schemas.openxmlformats.org/officeDocument/2006/relationships/hyperlink" Target="https://aws.amazon.com/ec2/instance-types/" TargetMode="External"/><Relationship Id="rId7" Type="http://schemas.openxmlformats.org/officeDocument/2006/relationships/hyperlink" Target="https://aws.amazon.com/mobile/"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aws.amazon.com/ec2/previous-generation/" TargetMode="External"/><Relationship Id="rId5" Type="http://schemas.openxmlformats.org/officeDocument/2006/relationships/hyperlink" Target="https://aws.amazon.com/nosql/" TargetMode="External"/><Relationship Id="rId4" Type="http://schemas.openxmlformats.org/officeDocument/2006/relationships/hyperlink" Target="https://aws.amazon.com/ec2/faq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8758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baseline="0" dirty="0">
                <a:solidFill>
                  <a:schemeClr val="tx1"/>
                </a:solidFill>
                <a:latin typeface="+mn-lt"/>
                <a:ea typeface="+mn-ea"/>
                <a:cs typeface="+mn-cs"/>
              </a:rPr>
              <a:t>Amazon Simple Storage Service (Amazon S3) is storage for the Internet. It’s a simple storage service that offers software developers a highly-scalable, reliable, and low-latency data storage infrastructure at very low costs. Amazon S3 provides a simple web services interface that can be used to store and retrieve any amount of data, at any time, from within Amazon Elastic Compute Cloud (Amazon EC2) or from anywhere on the web. You can write, read, and delete objects containing from 1 byte to 5 terabytes of data each. The number of objects you can store in an Amazon S3 bucket is virtually unlimited. Amazon S3 is also highly secure, supporting encryption at rest, and providing multiple mechanisms to provide fine-grained control of access to Amazon S3 resources. Amazon S3 is also highly scalable, allowing concurrent read or write access to Amazon S3 data by many separate clients or application threads. Finally, Amazon S3 provides data lifecycle management capabilities, allowing users to define rules to automatically archive Amazon S3 data to Amazon Glacier, or to delete data at end of life. </a:t>
            </a:r>
            <a:endParaRPr lang="en-IN" dirty="0"/>
          </a:p>
          <a:p>
            <a:r>
              <a:rPr lang="en-IN" dirty="0"/>
              <a:t>Amazon S3 stores data as objects within buckets. An object consists of a file and optionally any metadata that describes that file. </a:t>
            </a:r>
          </a:p>
          <a:p>
            <a:r>
              <a:rPr lang="en-IN" dirty="0"/>
              <a:t>To store an object in Amazon S3, you upload the file you want to store to a bucket. When you upload a file, you can set permissions on the object as well as any metadata. </a:t>
            </a:r>
          </a:p>
          <a:p>
            <a:r>
              <a:rPr lang="en-IN" dirty="0"/>
              <a:t>Buckets are the containers for objects. You can have one or more buckets. For each bucket, you can control access to it (who can create, delete, and list objects in the bucket), view access logs for it and its objects, and choose the geographical region where Amazon S3 will store the bucket and its contents.</a:t>
            </a:r>
          </a:p>
          <a:p>
            <a:r>
              <a:rPr lang="en-IN" dirty="0"/>
              <a:t>When using the AWS Management Console, you can create folders to group objects, and you can nest folders (create folders within folders). </a:t>
            </a:r>
          </a:p>
          <a:p>
            <a:pPr eaLnBrk="1" hangingPunct="1">
              <a:spcBef>
                <a:spcPct val="0"/>
              </a:spcBef>
            </a:pPr>
            <a:endParaRPr lang="en-US" dirty="0">
              <a:latin typeface="Calibri" charset="0"/>
            </a:endParaRPr>
          </a:p>
          <a:p>
            <a:pPr eaLnBrk="1" hangingPunct="1">
              <a:spcBef>
                <a:spcPct val="0"/>
              </a:spcBef>
            </a:pPr>
            <a:endParaRPr lang="en-US" dirty="0">
              <a:latin typeface="Calibri" charset="0"/>
            </a:endParaRPr>
          </a:p>
        </p:txBody>
      </p:sp>
    </p:spTree>
    <p:extLst>
      <p:ext uri="{BB962C8B-B14F-4D97-AF65-F5344CB8AC3E}">
        <p14:creationId xmlns:p14="http://schemas.microsoft.com/office/powerpoint/2010/main" val="1655711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ct val="0"/>
              </a:spcBef>
              <a:spcAft>
                <a:spcPts val="0"/>
              </a:spcAft>
              <a:buClrTx/>
              <a:buSzTx/>
              <a:buFontTx/>
              <a:buNone/>
              <a:tabLst/>
              <a:defRPr/>
            </a:pPr>
            <a:r>
              <a:rPr lang="en-US" dirty="0">
                <a:latin typeface="Calibri" charset="0"/>
              </a:rPr>
              <a:t>Sign</a:t>
            </a:r>
            <a:r>
              <a:rPr lang="en-US" baseline="0" dirty="0">
                <a:latin typeface="Calibri" charset="0"/>
              </a:rPr>
              <a:t> up for S3 account- create bucket- create object within bucket-view object-move object- delete object</a:t>
            </a:r>
          </a:p>
          <a:p>
            <a:r>
              <a:rPr lang="en-IN" sz="1200" kern="1200" baseline="0" dirty="0">
                <a:solidFill>
                  <a:schemeClr val="tx1"/>
                </a:solidFill>
                <a:latin typeface="+mn-lt"/>
                <a:ea typeface="+mn-ea"/>
                <a:cs typeface="+mn-cs"/>
              </a:rPr>
              <a:t>Amazon S3 is also frequently used to host entire static websites. Amazon S3 provides a highly-available and highly-scalable solution for websites with only static content, including HTML files, images, videos, and client-side scripts such as JavaScript. </a:t>
            </a:r>
          </a:p>
          <a:p>
            <a:r>
              <a:rPr lang="en-IN" sz="1200" kern="1200" baseline="0" dirty="0">
                <a:solidFill>
                  <a:schemeClr val="tx1"/>
                </a:solidFill>
                <a:latin typeface="+mn-lt"/>
                <a:ea typeface="+mn-ea"/>
                <a:cs typeface="+mn-cs"/>
              </a:rPr>
              <a:t>Amazon S3 is also commonly used as a data store for computation and large-scale analytics, such as </a:t>
            </a:r>
            <a:r>
              <a:rPr lang="en-IN" sz="1200" kern="1200" baseline="0" dirty="0" err="1">
                <a:solidFill>
                  <a:schemeClr val="tx1"/>
                </a:solidFill>
                <a:latin typeface="+mn-lt"/>
                <a:ea typeface="+mn-ea"/>
                <a:cs typeface="+mn-cs"/>
              </a:rPr>
              <a:t>analyzing</a:t>
            </a:r>
            <a:r>
              <a:rPr lang="en-IN" sz="1200" kern="1200" baseline="0" dirty="0">
                <a:solidFill>
                  <a:schemeClr val="tx1"/>
                </a:solidFill>
                <a:latin typeface="+mn-lt"/>
                <a:ea typeface="+mn-ea"/>
                <a:cs typeface="+mn-cs"/>
              </a:rPr>
              <a:t> financial transactions, </a:t>
            </a:r>
            <a:r>
              <a:rPr lang="en-IN" sz="1200" kern="1200" baseline="0" dirty="0" err="1">
                <a:solidFill>
                  <a:schemeClr val="tx1"/>
                </a:solidFill>
                <a:latin typeface="+mn-lt"/>
                <a:ea typeface="+mn-ea"/>
                <a:cs typeface="+mn-cs"/>
              </a:rPr>
              <a:t>clickstream</a:t>
            </a:r>
            <a:r>
              <a:rPr lang="en-IN" sz="1200" kern="1200" baseline="0" dirty="0">
                <a:solidFill>
                  <a:schemeClr val="tx1"/>
                </a:solidFill>
                <a:latin typeface="+mn-lt"/>
                <a:ea typeface="+mn-ea"/>
                <a:cs typeface="+mn-cs"/>
              </a:rPr>
              <a:t> analytics, and media </a:t>
            </a:r>
            <a:r>
              <a:rPr lang="en-IN" sz="1200" kern="1200" baseline="0" dirty="0" err="1">
                <a:solidFill>
                  <a:schemeClr val="tx1"/>
                </a:solidFill>
                <a:latin typeface="+mn-lt"/>
                <a:ea typeface="+mn-ea"/>
                <a:cs typeface="+mn-cs"/>
              </a:rPr>
              <a:t>transcoding</a:t>
            </a:r>
            <a:r>
              <a:rPr lang="en-IN" sz="1200" kern="1200" baseline="0" dirty="0">
                <a:solidFill>
                  <a:schemeClr val="tx1"/>
                </a:solidFill>
                <a:latin typeface="+mn-lt"/>
                <a:ea typeface="+mn-ea"/>
                <a:cs typeface="+mn-cs"/>
              </a:rPr>
              <a:t>. Because of the horizontal scalability of Amazon S3, you can access your data from multiple computing nodes concurrently without being constrained by a single connection. </a:t>
            </a:r>
          </a:p>
          <a:p>
            <a:r>
              <a:rPr lang="en-IN" sz="1200" kern="1200" baseline="0" dirty="0">
                <a:solidFill>
                  <a:schemeClr val="tx1"/>
                </a:solidFill>
                <a:latin typeface="+mn-lt"/>
                <a:ea typeface="+mn-ea"/>
                <a:cs typeface="+mn-cs"/>
              </a:rPr>
              <a:t>Finally, Amazon S3 is often used as a highly durable, scalable, and secure solution for backup and archival of critical data, and to provide disaster recovery solutions for business continuity. Because Amazon S3 stores objects redundantly on multiple devices across multiple facilities, it provides the highly-durable storage infrastructure needed for these scenarios. Amazon S3’s versioning capability is available to protect critical data from inadvertent deletion. </a:t>
            </a:r>
            <a:endParaRPr lang="en-US" dirty="0">
              <a:latin typeface="Calibri" charset="0"/>
            </a:endParaRPr>
          </a:p>
          <a:p>
            <a:pPr marL="0" marR="0" indent="0" algn="l" defTabSz="457200" rtl="0" eaLnBrk="1" fontAlgn="auto" latinLnBrk="0" hangingPunct="1">
              <a:lnSpc>
                <a:spcPct val="100000"/>
              </a:lnSpc>
              <a:spcBef>
                <a:spcPct val="0"/>
              </a:spcBef>
              <a:spcAft>
                <a:spcPts val="0"/>
              </a:spcAft>
              <a:buClrTx/>
              <a:buSzTx/>
              <a:buFontTx/>
              <a:buNone/>
              <a:tabLst/>
              <a:defRPr/>
            </a:pPr>
            <a:endParaRPr lang="en-US" dirty="0">
              <a:latin typeface="Calibri" charset="0"/>
            </a:endParaRPr>
          </a:p>
        </p:txBody>
      </p:sp>
    </p:spTree>
    <p:extLst>
      <p:ext uri="{BB962C8B-B14F-4D97-AF65-F5344CB8AC3E}">
        <p14:creationId xmlns:p14="http://schemas.microsoft.com/office/powerpoint/2010/main" val="1655711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ct val="0"/>
              </a:spcBef>
              <a:spcAft>
                <a:spcPts val="0"/>
              </a:spcAft>
              <a:buClrTx/>
              <a:buSzTx/>
              <a:buFontTx/>
              <a:buNone/>
              <a:tabLst/>
              <a:defRPr/>
            </a:pPr>
            <a:r>
              <a:rPr lang="en-IN" sz="1200" kern="1200" baseline="0" dirty="0">
                <a:solidFill>
                  <a:schemeClr val="tx1"/>
                </a:solidFill>
                <a:latin typeface="+mn-lt"/>
                <a:ea typeface="+mn-ea"/>
                <a:cs typeface="+mn-cs"/>
              </a:rPr>
              <a:t>Amazon S3 use a higher-level toolkit or software development kit (SDK) that wraps the underlying REST API. AWS SDKs are available for Java, .NET, PHP, and Ruby. The integrated AWS Command Line Interface (AWS CLI) also provides a set of high-level, Linux-like Amazon S3 file commands for common operations, such as </a:t>
            </a:r>
            <a:r>
              <a:rPr lang="en-IN" sz="1200" b="1" kern="1200" baseline="0" dirty="0" err="1">
                <a:solidFill>
                  <a:schemeClr val="tx1"/>
                </a:solidFill>
                <a:latin typeface="+mn-lt"/>
                <a:ea typeface="+mn-ea"/>
                <a:cs typeface="+mn-cs"/>
              </a:rPr>
              <a:t>ls</a:t>
            </a:r>
            <a:r>
              <a:rPr lang="en-IN" sz="1200" b="1" kern="1200" baseline="0" dirty="0">
                <a:solidFill>
                  <a:schemeClr val="tx1"/>
                </a:solidFill>
                <a:latin typeface="+mn-lt"/>
                <a:ea typeface="+mn-ea"/>
                <a:cs typeface="+mn-cs"/>
              </a:rPr>
              <a:t>, cp, </a:t>
            </a:r>
            <a:r>
              <a:rPr lang="en-IN" sz="1200" b="1" kern="1200" baseline="0" dirty="0" err="1">
                <a:solidFill>
                  <a:schemeClr val="tx1"/>
                </a:solidFill>
                <a:latin typeface="+mn-lt"/>
                <a:ea typeface="+mn-ea"/>
                <a:cs typeface="+mn-cs"/>
              </a:rPr>
              <a:t>mv</a:t>
            </a:r>
            <a:r>
              <a:rPr lang="en-IN" sz="1200" b="1" kern="1200" baseline="0" dirty="0">
                <a:solidFill>
                  <a:schemeClr val="tx1"/>
                </a:solidFill>
                <a:latin typeface="+mn-lt"/>
                <a:ea typeface="+mn-ea"/>
                <a:cs typeface="+mn-cs"/>
              </a:rPr>
              <a:t>, sync, etc. The AWS CLI for Amazon S3 allows you to perform recursive uploads and downloads using a single folder-level Amazon S3 command, and supports parallel transfers. The AWS CLI also provides command-line access to the low-level Amazon S3 API. Finally, using the AWS Management Console, you can easily create and manage Amazon S3 buckets, upload and download objects, and browse the contents of your Amazon S3 buckets using a simple web-based user interface. </a:t>
            </a:r>
          </a:p>
          <a:p>
            <a:r>
              <a:rPr lang="en-IN" sz="1200" b="0" i="0" u="none" strike="noStrike" kern="1200" dirty="0">
                <a:solidFill>
                  <a:schemeClr val="tx1"/>
                </a:solidFill>
                <a:latin typeface="+mn-lt"/>
                <a:ea typeface="+mn-ea"/>
                <a:cs typeface="+mn-cs"/>
              </a:rPr>
              <a:t>Cross-Region Replication</a:t>
            </a:r>
            <a:endParaRPr lang="en-IN" sz="1200" b="0" i="0" kern="1200" dirty="0">
              <a:solidFill>
                <a:schemeClr val="tx1"/>
              </a:solidFill>
              <a:latin typeface="+mn-lt"/>
              <a:ea typeface="+mn-ea"/>
              <a:cs typeface="+mn-cs"/>
            </a:endParaRPr>
          </a:p>
          <a:p>
            <a:r>
              <a:rPr lang="en-IN" sz="1200" b="0" i="0" kern="1200" dirty="0">
                <a:solidFill>
                  <a:schemeClr val="tx1"/>
                </a:solidFill>
                <a:latin typeface="+mn-lt"/>
                <a:ea typeface="+mn-ea"/>
                <a:cs typeface="+mn-cs"/>
              </a:rPr>
              <a:t>Cross-region replication (CRR) provides automated, fast, reliable data replication across AWS regions. Every object uploaded to an S3 bucket is automatically replicated to a destination bucket in a different AWS region that you choose.</a:t>
            </a:r>
          </a:p>
          <a:p>
            <a:r>
              <a:rPr lang="en-IN" sz="1200" b="0" i="0" u="none" strike="noStrike" kern="1200" dirty="0">
                <a:solidFill>
                  <a:schemeClr val="tx1"/>
                </a:solidFill>
                <a:latin typeface="+mn-lt"/>
                <a:ea typeface="+mn-ea"/>
                <a:cs typeface="+mn-cs"/>
              </a:rPr>
              <a:t>Event Notifications</a:t>
            </a:r>
            <a:endParaRPr lang="en-IN" sz="1200" b="0" i="0" kern="1200" dirty="0">
              <a:solidFill>
                <a:schemeClr val="tx1"/>
              </a:solidFill>
              <a:latin typeface="+mn-lt"/>
              <a:ea typeface="+mn-ea"/>
              <a:cs typeface="+mn-cs"/>
            </a:endParaRPr>
          </a:p>
          <a:p>
            <a:r>
              <a:rPr lang="en-IN" sz="1200" b="0" i="0" kern="1200" dirty="0">
                <a:solidFill>
                  <a:schemeClr val="tx1"/>
                </a:solidFill>
                <a:latin typeface="+mn-lt"/>
                <a:ea typeface="+mn-ea"/>
                <a:cs typeface="+mn-cs"/>
              </a:rPr>
              <a:t>Amazon S3 event notifications can be sent when objects are uploaded to or deleted from Amazon S3. Event notifications can be delivered using </a:t>
            </a:r>
            <a:r>
              <a:rPr lang="en-IN" sz="1200" b="0" i="0" u="none" strike="noStrike" kern="1200" dirty="0">
                <a:solidFill>
                  <a:schemeClr val="tx1"/>
                </a:solidFill>
                <a:latin typeface="+mn-lt"/>
                <a:ea typeface="+mn-ea"/>
                <a:cs typeface="+mn-cs"/>
                <a:hlinkClick r:id="rId3"/>
              </a:rPr>
              <a:t>Amazon SQS</a:t>
            </a:r>
            <a:r>
              <a:rPr lang="en-IN" sz="1200" b="0" i="0" kern="1200" dirty="0">
                <a:solidFill>
                  <a:schemeClr val="tx1"/>
                </a:solidFill>
                <a:latin typeface="+mn-lt"/>
                <a:ea typeface="+mn-ea"/>
                <a:cs typeface="+mn-cs"/>
              </a:rPr>
              <a:t> or </a:t>
            </a:r>
            <a:r>
              <a:rPr lang="en-IN" sz="1200" b="0" i="0" u="none" strike="noStrike" kern="1200" dirty="0">
                <a:solidFill>
                  <a:schemeClr val="tx1"/>
                </a:solidFill>
                <a:latin typeface="+mn-lt"/>
                <a:ea typeface="+mn-ea"/>
                <a:cs typeface="+mn-cs"/>
                <a:hlinkClick r:id="rId4"/>
              </a:rPr>
              <a:t>Amazon SNS</a:t>
            </a:r>
            <a:r>
              <a:rPr lang="en-IN" sz="1200" b="0" i="0" kern="1200" dirty="0">
                <a:solidFill>
                  <a:schemeClr val="tx1"/>
                </a:solidFill>
                <a:latin typeface="+mn-lt"/>
                <a:ea typeface="+mn-ea"/>
                <a:cs typeface="+mn-cs"/>
              </a:rPr>
              <a:t>, or sent directly to </a:t>
            </a:r>
            <a:r>
              <a:rPr lang="en-IN" sz="1200" b="0" i="0" u="none" strike="noStrike" kern="1200" dirty="0">
                <a:solidFill>
                  <a:schemeClr val="tx1"/>
                </a:solidFill>
                <a:latin typeface="+mn-lt"/>
                <a:ea typeface="+mn-ea"/>
                <a:cs typeface="+mn-cs"/>
                <a:hlinkClick r:id="rId5"/>
              </a:rPr>
              <a:t>AWS Lambda</a:t>
            </a:r>
            <a:r>
              <a:rPr lang="en-IN" sz="1200" b="0" i="0" kern="1200" dirty="0">
                <a:solidFill>
                  <a:schemeClr val="tx1"/>
                </a:solidFill>
                <a:latin typeface="+mn-lt"/>
                <a:ea typeface="+mn-ea"/>
                <a:cs typeface="+mn-cs"/>
              </a:rPr>
              <a:t>, enabling you to trigger workflows, alerts, or other processing.</a:t>
            </a:r>
          </a:p>
          <a:p>
            <a:r>
              <a:rPr lang="en-IN" sz="1200" b="0" i="0" u="none" strike="noStrike" kern="1200" dirty="0">
                <a:solidFill>
                  <a:schemeClr val="tx1"/>
                </a:solidFill>
                <a:latin typeface="+mn-lt"/>
                <a:ea typeface="+mn-ea"/>
                <a:cs typeface="+mn-cs"/>
              </a:rPr>
              <a:t>Versioning</a:t>
            </a:r>
            <a:endParaRPr lang="en-IN" sz="1200" b="0" i="0" kern="1200" dirty="0">
              <a:solidFill>
                <a:schemeClr val="tx1"/>
              </a:solidFill>
              <a:latin typeface="+mn-lt"/>
              <a:ea typeface="+mn-ea"/>
              <a:cs typeface="+mn-cs"/>
            </a:endParaRPr>
          </a:p>
          <a:p>
            <a:r>
              <a:rPr lang="en-IN" sz="1200" b="0" i="0" kern="1200" dirty="0">
                <a:solidFill>
                  <a:schemeClr val="tx1"/>
                </a:solidFill>
                <a:latin typeface="+mn-lt"/>
                <a:ea typeface="+mn-ea"/>
                <a:cs typeface="+mn-cs"/>
              </a:rPr>
              <a:t>Amazon S3 allows you to enable versioning so you can preserve, retrieve, and restore every version of every object stored in an Amazon S3 bucket.</a:t>
            </a:r>
          </a:p>
          <a:p>
            <a:r>
              <a:rPr lang="en-IN" sz="1200" b="0" i="0" u="none" strike="noStrike" kern="1200" dirty="0">
                <a:solidFill>
                  <a:schemeClr val="tx1"/>
                </a:solidFill>
                <a:latin typeface="+mn-lt"/>
                <a:ea typeface="+mn-ea"/>
                <a:cs typeface="+mn-cs"/>
              </a:rPr>
              <a:t>Lifecycle Management</a:t>
            </a:r>
            <a:endParaRPr lang="en-IN" sz="1200" b="0" i="0" kern="1200" dirty="0">
              <a:solidFill>
                <a:schemeClr val="tx1"/>
              </a:solidFill>
              <a:latin typeface="+mn-lt"/>
              <a:ea typeface="+mn-ea"/>
              <a:cs typeface="+mn-cs"/>
            </a:endParaRPr>
          </a:p>
          <a:p>
            <a:r>
              <a:rPr lang="en-IN" sz="1200" b="0" i="0" kern="1200" dirty="0">
                <a:solidFill>
                  <a:schemeClr val="tx1"/>
                </a:solidFill>
                <a:latin typeface="+mn-lt"/>
                <a:ea typeface="+mn-ea"/>
                <a:cs typeface="+mn-cs"/>
              </a:rPr>
              <a:t>Amazon S3 provides a number of data stewardship capabilities, including automated </a:t>
            </a:r>
            <a:r>
              <a:rPr lang="en-IN" sz="1200" b="0" i="0" kern="1200" dirty="0" err="1">
                <a:solidFill>
                  <a:schemeClr val="tx1"/>
                </a:solidFill>
                <a:latin typeface="+mn-lt"/>
                <a:ea typeface="+mn-ea"/>
                <a:cs typeface="+mn-cs"/>
              </a:rPr>
              <a:t>artifact</a:t>
            </a:r>
            <a:r>
              <a:rPr lang="en-IN" sz="1200" b="0" i="0" kern="1200" dirty="0">
                <a:solidFill>
                  <a:schemeClr val="tx1"/>
                </a:solidFill>
                <a:latin typeface="+mn-lt"/>
                <a:ea typeface="+mn-ea"/>
                <a:cs typeface="+mn-cs"/>
              </a:rPr>
              <a:t> cleanup as well as data lifecycle migration from S3 Standard to S3 Standard - Infrequent Access and Amazon Glacier.</a:t>
            </a:r>
          </a:p>
          <a:p>
            <a:r>
              <a:rPr lang="en-IN" sz="1200" b="0" i="0" u="none" strike="noStrike" kern="1200" dirty="0">
                <a:solidFill>
                  <a:schemeClr val="tx1"/>
                </a:solidFill>
                <a:latin typeface="+mn-lt"/>
                <a:ea typeface="+mn-ea"/>
                <a:cs typeface="+mn-cs"/>
              </a:rPr>
              <a:t>Encryption</a:t>
            </a:r>
            <a:endParaRPr lang="en-IN" sz="1200" b="0" i="0" kern="1200" dirty="0">
              <a:solidFill>
                <a:schemeClr val="tx1"/>
              </a:solidFill>
              <a:latin typeface="+mn-lt"/>
              <a:ea typeface="+mn-ea"/>
              <a:cs typeface="+mn-cs"/>
            </a:endParaRPr>
          </a:p>
          <a:p>
            <a:r>
              <a:rPr lang="en-IN" sz="1200" b="0" i="0" kern="1200" dirty="0">
                <a:solidFill>
                  <a:schemeClr val="tx1"/>
                </a:solidFill>
                <a:latin typeface="+mn-lt"/>
                <a:ea typeface="+mn-ea"/>
                <a:cs typeface="+mn-cs"/>
              </a:rPr>
              <a:t>Amazon S3 encrypts data in transit via SSL-encrypted endpoints and can also encrypt data at rest with three options for managing encryption keys: directly by S3, through </a:t>
            </a:r>
            <a:r>
              <a:rPr lang="en-IN" sz="1200" b="0" i="0" u="none" strike="noStrike" kern="1200" dirty="0">
                <a:solidFill>
                  <a:schemeClr val="tx1"/>
                </a:solidFill>
                <a:latin typeface="+mn-lt"/>
                <a:ea typeface="+mn-ea"/>
                <a:cs typeface="+mn-cs"/>
                <a:hlinkClick r:id="rId6"/>
              </a:rPr>
              <a:t>AWS Key Management Service (AWS KMS)</a:t>
            </a:r>
            <a:r>
              <a:rPr lang="en-IN" sz="1200" b="0" i="0" kern="1200" dirty="0">
                <a:solidFill>
                  <a:schemeClr val="tx1"/>
                </a:solidFill>
                <a:latin typeface="+mn-lt"/>
                <a:ea typeface="+mn-ea"/>
                <a:cs typeface="+mn-cs"/>
              </a:rPr>
              <a:t>, or you can provide your own keys.</a:t>
            </a:r>
          </a:p>
          <a:p>
            <a:r>
              <a:rPr lang="en-IN" sz="1200" b="0" i="0" u="none" strike="noStrike" kern="1200" dirty="0">
                <a:solidFill>
                  <a:schemeClr val="tx1"/>
                </a:solidFill>
                <a:latin typeface="+mn-lt"/>
                <a:ea typeface="+mn-ea"/>
                <a:cs typeface="+mn-cs"/>
              </a:rPr>
              <a:t>Security and Access Management</a:t>
            </a:r>
            <a:endParaRPr lang="en-IN" sz="1200" b="0" i="0" kern="1200" dirty="0">
              <a:solidFill>
                <a:schemeClr val="tx1"/>
              </a:solidFill>
              <a:latin typeface="+mn-lt"/>
              <a:ea typeface="+mn-ea"/>
              <a:cs typeface="+mn-cs"/>
            </a:endParaRPr>
          </a:p>
          <a:p>
            <a:r>
              <a:rPr lang="en-IN" sz="1200" b="0" i="0" kern="1200" dirty="0">
                <a:solidFill>
                  <a:schemeClr val="tx1"/>
                </a:solidFill>
                <a:latin typeface="+mn-lt"/>
                <a:ea typeface="+mn-ea"/>
                <a:cs typeface="+mn-cs"/>
              </a:rPr>
              <a:t>Amazon S3 provides several mechanisms to control and monitor who can access your data as well as how, when, and where they can access it. VPC endpoints allow you to create a secure connection without a gateway or NAT instances.</a:t>
            </a:r>
          </a:p>
          <a:p>
            <a:r>
              <a:rPr lang="en-IN" sz="1200" b="0" i="0" u="none" strike="noStrike" kern="1200" dirty="0">
                <a:solidFill>
                  <a:schemeClr val="tx1"/>
                </a:solidFill>
                <a:latin typeface="+mn-lt"/>
                <a:ea typeface="+mn-ea"/>
                <a:cs typeface="+mn-cs"/>
              </a:rPr>
              <a:t>Programmatic Access Using the AWS SDKs</a:t>
            </a:r>
            <a:endParaRPr lang="en-IN" sz="1200" b="0" i="0" kern="1200" dirty="0">
              <a:solidFill>
                <a:schemeClr val="tx1"/>
              </a:solidFill>
              <a:latin typeface="+mn-lt"/>
              <a:ea typeface="+mn-ea"/>
              <a:cs typeface="+mn-cs"/>
            </a:endParaRPr>
          </a:p>
          <a:p>
            <a:r>
              <a:rPr lang="en-IN" sz="1200" b="0" i="0" kern="1200" dirty="0">
                <a:solidFill>
                  <a:schemeClr val="tx1"/>
                </a:solidFill>
                <a:latin typeface="+mn-lt"/>
                <a:ea typeface="+mn-ea"/>
                <a:cs typeface="+mn-cs"/>
              </a:rPr>
              <a:t>Amazon S3 is supported by the AWS SDKs for Java, PHP, .NET, Python, </a:t>
            </a:r>
            <a:r>
              <a:rPr lang="en-IN" sz="1200" b="0" i="0" kern="1200" dirty="0" err="1">
                <a:solidFill>
                  <a:schemeClr val="tx1"/>
                </a:solidFill>
                <a:latin typeface="+mn-lt"/>
                <a:ea typeface="+mn-ea"/>
                <a:cs typeface="+mn-cs"/>
              </a:rPr>
              <a:t>Node.js</a:t>
            </a:r>
            <a:r>
              <a:rPr lang="en-IN" sz="1200" b="0" i="0" kern="1200" dirty="0">
                <a:solidFill>
                  <a:schemeClr val="tx1"/>
                </a:solidFill>
                <a:latin typeface="+mn-lt"/>
                <a:ea typeface="+mn-ea"/>
                <a:cs typeface="+mn-cs"/>
              </a:rPr>
              <a:t>, Ruby, and the AWS Mobile SDK. The SDK libraries wrap the underlying REST API, simplifying your programming tasks.</a:t>
            </a:r>
          </a:p>
          <a:p>
            <a:r>
              <a:rPr lang="en-IN" sz="1200" b="0" i="0" u="none" strike="noStrike" kern="1200" dirty="0">
                <a:solidFill>
                  <a:schemeClr val="tx1"/>
                </a:solidFill>
                <a:latin typeface="+mn-lt"/>
                <a:ea typeface="+mn-ea"/>
                <a:cs typeface="+mn-cs"/>
              </a:rPr>
              <a:t>Cost Monitoring and Controls</a:t>
            </a:r>
            <a:endParaRPr lang="en-IN" sz="1200" b="0" i="0" kern="1200" dirty="0">
              <a:solidFill>
                <a:schemeClr val="tx1"/>
              </a:solidFill>
              <a:latin typeface="+mn-lt"/>
              <a:ea typeface="+mn-ea"/>
              <a:cs typeface="+mn-cs"/>
            </a:endParaRPr>
          </a:p>
          <a:p>
            <a:r>
              <a:rPr lang="en-IN" sz="1200" b="0" i="0" kern="1200" dirty="0">
                <a:solidFill>
                  <a:schemeClr val="tx1"/>
                </a:solidFill>
                <a:latin typeface="+mn-lt"/>
                <a:ea typeface="+mn-ea"/>
                <a:cs typeface="+mn-cs"/>
              </a:rPr>
              <a:t>Amazon S3 has several features for managing and controlling your costs, including bucket tagging to manage cost allocation and integration with Amazon </a:t>
            </a:r>
            <a:r>
              <a:rPr lang="en-IN" sz="1200" b="0" i="0" kern="1200" dirty="0" err="1">
                <a:solidFill>
                  <a:schemeClr val="tx1"/>
                </a:solidFill>
                <a:latin typeface="+mn-lt"/>
                <a:ea typeface="+mn-ea"/>
                <a:cs typeface="+mn-cs"/>
              </a:rPr>
              <a:t>CloudWatch</a:t>
            </a:r>
            <a:r>
              <a:rPr lang="en-IN" sz="1200" b="0" i="0" kern="1200" dirty="0">
                <a:solidFill>
                  <a:schemeClr val="tx1"/>
                </a:solidFill>
                <a:latin typeface="+mn-lt"/>
                <a:ea typeface="+mn-ea"/>
                <a:cs typeface="+mn-cs"/>
              </a:rPr>
              <a:t> to receive billing alerts.</a:t>
            </a:r>
          </a:p>
          <a:p>
            <a:r>
              <a:rPr lang="en-IN" sz="1200" b="0" i="0" u="none" strike="noStrike" kern="1200" dirty="0" err="1">
                <a:solidFill>
                  <a:schemeClr val="tx1"/>
                </a:solidFill>
                <a:latin typeface="+mn-lt"/>
                <a:ea typeface="+mn-ea"/>
                <a:cs typeface="+mn-cs"/>
              </a:rPr>
              <a:t>lexible</a:t>
            </a:r>
            <a:r>
              <a:rPr lang="en-IN" sz="1200" b="0" i="0" u="none" strike="noStrike" kern="1200" dirty="0">
                <a:solidFill>
                  <a:schemeClr val="tx1"/>
                </a:solidFill>
                <a:latin typeface="+mn-lt"/>
                <a:ea typeface="+mn-ea"/>
                <a:cs typeface="+mn-cs"/>
              </a:rPr>
              <a:t> Storage Options</a:t>
            </a:r>
            <a:endParaRPr lang="en-IN" sz="1200" b="0" i="0" kern="1200" dirty="0">
              <a:solidFill>
                <a:schemeClr val="tx1"/>
              </a:solidFill>
              <a:latin typeface="+mn-lt"/>
              <a:ea typeface="+mn-ea"/>
              <a:cs typeface="+mn-cs"/>
            </a:endParaRPr>
          </a:p>
          <a:p>
            <a:r>
              <a:rPr lang="en-IN" sz="1200" b="0" i="0" kern="1200" dirty="0">
                <a:solidFill>
                  <a:schemeClr val="tx1"/>
                </a:solidFill>
                <a:latin typeface="+mn-lt"/>
                <a:ea typeface="+mn-ea"/>
                <a:cs typeface="+mn-cs"/>
              </a:rPr>
              <a:t>Amazon S3 is designed for 99.999999999% durability and up to 99.99% availability of objects over a given year. In addition to S3 Standard, there is a lower-cost Standard - Infrequent Access option for infrequently accessed data, and Amazon Glacier for archiving cold data at the lowest possible cost.</a:t>
            </a:r>
          </a:p>
          <a:p>
            <a:endParaRPr lang="en-US" sz="1200" b="0" i="0" kern="1200" dirty="0">
              <a:solidFill>
                <a:schemeClr val="tx1"/>
              </a:solidFill>
              <a:latin typeface="+mn-lt"/>
              <a:ea typeface="+mn-ea"/>
              <a:cs typeface="+mn-cs"/>
            </a:endParaRPr>
          </a:p>
          <a:p>
            <a:endParaRPr lang="en-IN" sz="1200" b="0" i="0" kern="1200" dirty="0">
              <a:solidFill>
                <a:schemeClr val="tx1"/>
              </a:solidFill>
              <a:latin typeface="+mn-lt"/>
              <a:ea typeface="+mn-ea"/>
              <a:cs typeface="+mn-cs"/>
            </a:endParaRPr>
          </a:p>
          <a:p>
            <a:pPr eaLnBrk="1" hangingPunct="1">
              <a:spcBef>
                <a:spcPct val="0"/>
              </a:spcBef>
            </a:pPr>
            <a:endParaRPr lang="en-US" dirty="0">
              <a:latin typeface="Calibri" charset="0"/>
            </a:endParaRPr>
          </a:p>
        </p:txBody>
      </p:sp>
    </p:spTree>
    <p:extLst>
      <p:ext uri="{BB962C8B-B14F-4D97-AF65-F5344CB8AC3E}">
        <p14:creationId xmlns:p14="http://schemas.microsoft.com/office/powerpoint/2010/main" val="1655711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endParaRPr lang="en-US" dirty="0">
              <a:latin typeface="Calibri" charset="0"/>
            </a:endParaRPr>
          </a:p>
        </p:txBody>
      </p:sp>
    </p:spTree>
    <p:extLst>
      <p:ext uri="{BB962C8B-B14F-4D97-AF65-F5344CB8AC3E}">
        <p14:creationId xmlns:p14="http://schemas.microsoft.com/office/powerpoint/2010/main" val="1655711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latin typeface="+mn-lt"/>
                <a:ea typeface="+mn-ea"/>
                <a:cs typeface="+mn-cs"/>
              </a:rPr>
              <a:t>Auto Scaling helps you maintain application availability and allows you to scale your </a:t>
            </a:r>
            <a:r>
              <a:rPr lang="en-IN" sz="1200" b="0" i="0" u="none" strike="noStrike" kern="1200" dirty="0">
                <a:solidFill>
                  <a:schemeClr val="tx1"/>
                </a:solidFill>
                <a:latin typeface="+mn-lt"/>
                <a:ea typeface="+mn-ea"/>
                <a:cs typeface="+mn-cs"/>
                <a:hlinkClick r:id="rId3"/>
              </a:rPr>
              <a:t>Amazon EC2</a:t>
            </a:r>
            <a:r>
              <a:rPr lang="en-IN" sz="1200" b="0" i="0" kern="1200" dirty="0">
                <a:solidFill>
                  <a:schemeClr val="tx1"/>
                </a:solidFill>
                <a:latin typeface="+mn-lt"/>
                <a:ea typeface="+mn-ea"/>
                <a:cs typeface="+mn-cs"/>
              </a:rPr>
              <a:t> capacity up or down automatically according to conditions you define. You can use Auto Scaling to help ensure that you are running your desired number of Amazon EC2 instances. Auto Scaling can also automatically increase the number of Amazon EC2 instances during demand spikes to maintain performance and decrease capacity during lulls to reduce costs. Auto Scaling is well suited both to applications that have stable demand patterns or that experience hourly, daily, or weekly variability in usage. </a:t>
            </a:r>
          </a:p>
          <a:p>
            <a:r>
              <a:rPr lang="en-IN" sz="1200" b="0" i="0" kern="1200" dirty="0">
                <a:solidFill>
                  <a:schemeClr val="tx1"/>
                </a:solidFill>
                <a:latin typeface="+mn-lt"/>
                <a:ea typeface="+mn-ea"/>
                <a:cs typeface="+mn-cs"/>
              </a:rPr>
              <a:t>Scale out Amazon EC2 instances seamlessly and automatically when demand increases.</a:t>
            </a:r>
          </a:p>
          <a:p>
            <a:r>
              <a:rPr lang="en-IN" sz="1200" b="0" i="0" kern="1200" dirty="0">
                <a:solidFill>
                  <a:schemeClr val="tx1"/>
                </a:solidFill>
                <a:latin typeface="+mn-lt"/>
                <a:ea typeface="+mn-ea"/>
                <a:cs typeface="+mn-cs"/>
              </a:rPr>
              <a:t>Shed unneeded Amazon EC2 instances automatically and save money when demand subsides.</a:t>
            </a:r>
          </a:p>
          <a:p>
            <a:r>
              <a:rPr lang="en-IN" sz="1200" b="0" i="0" kern="1200" dirty="0">
                <a:solidFill>
                  <a:schemeClr val="tx1"/>
                </a:solidFill>
                <a:latin typeface="+mn-lt"/>
                <a:ea typeface="+mn-ea"/>
                <a:cs typeface="+mn-cs"/>
              </a:rPr>
              <a:t>Scale dynamically based on your </a:t>
            </a:r>
            <a:r>
              <a:rPr lang="en-IN" sz="1200" b="0" i="0" u="none" strike="noStrike" kern="1200" dirty="0">
                <a:solidFill>
                  <a:schemeClr val="tx1"/>
                </a:solidFill>
                <a:latin typeface="+mn-lt"/>
                <a:ea typeface="+mn-ea"/>
                <a:cs typeface="+mn-cs"/>
                <a:hlinkClick r:id="rId4"/>
              </a:rPr>
              <a:t>Amazon </a:t>
            </a:r>
            <a:r>
              <a:rPr lang="en-IN" sz="1200" b="0" i="0" u="none" strike="noStrike" kern="1200" dirty="0" err="1">
                <a:solidFill>
                  <a:schemeClr val="tx1"/>
                </a:solidFill>
                <a:latin typeface="+mn-lt"/>
                <a:ea typeface="+mn-ea"/>
                <a:cs typeface="+mn-cs"/>
                <a:hlinkClick r:id="rId4"/>
              </a:rPr>
              <a:t>CloudWatch</a:t>
            </a:r>
            <a:r>
              <a:rPr lang="en-IN" sz="1200" b="0" i="0" kern="1200" dirty="0">
                <a:solidFill>
                  <a:schemeClr val="tx1"/>
                </a:solidFill>
                <a:latin typeface="+mn-lt"/>
                <a:ea typeface="+mn-ea"/>
                <a:cs typeface="+mn-cs"/>
              </a:rPr>
              <a:t> metrics, or predictably according to a schedule that you define.</a:t>
            </a:r>
          </a:p>
          <a:p>
            <a:r>
              <a:rPr lang="en-IN" sz="1200" b="0" i="0" kern="1200" dirty="0">
                <a:solidFill>
                  <a:schemeClr val="tx1"/>
                </a:solidFill>
                <a:latin typeface="+mn-lt"/>
                <a:ea typeface="+mn-ea"/>
                <a:cs typeface="+mn-cs"/>
              </a:rPr>
              <a:t>Replace unhealthy or unreachable instances to maintain higher availability of your applications.</a:t>
            </a:r>
          </a:p>
          <a:p>
            <a:r>
              <a:rPr lang="en-IN" sz="1200" b="0" i="0" kern="1200" dirty="0">
                <a:solidFill>
                  <a:schemeClr val="tx1"/>
                </a:solidFill>
                <a:latin typeface="+mn-lt"/>
                <a:ea typeface="+mn-ea"/>
                <a:cs typeface="+mn-cs"/>
              </a:rPr>
              <a:t>Receive notifications via </a:t>
            </a:r>
            <a:r>
              <a:rPr lang="en-IN" sz="1200" b="0" i="0" u="none" strike="noStrike" kern="1200" dirty="0">
                <a:solidFill>
                  <a:schemeClr val="tx1"/>
                </a:solidFill>
                <a:latin typeface="+mn-lt"/>
                <a:ea typeface="+mn-ea"/>
                <a:cs typeface="+mn-cs"/>
                <a:hlinkClick r:id="rId5"/>
              </a:rPr>
              <a:t>Amazon Simple Notification Service</a:t>
            </a:r>
            <a:r>
              <a:rPr lang="en-IN" sz="1200" b="0" i="0" kern="1200" dirty="0">
                <a:solidFill>
                  <a:schemeClr val="tx1"/>
                </a:solidFill>
                <a:latin typeface="+mn-lt"/>
                <a:ea typeface="+mn-ea"/>
                <a:cs typeface="+mn-cs"/>
              </a:rPr>
              <a:t>(Amazon SNS) to be alerted when you use Amazon </a:t>
            </a:r>
            <a:r>
              <a:rPr lang="en-IN" sz="1200" b="0" i="0" kern="1200" dirty="0" err="1">
                <a:solidFill>
                  <a:schemeClr val="tx1"/>
                </a:solidFill>
                <a:latin typeface="+mn-lt"/>
                <a:ea typeface="+mn-ea"/>
                <a:cs typeface="+mn-cs"/>
              </a:rPr>
              <a:t>CloudWatch</a:t>
            </a:r>
            <a:r>
              <a:rPr lang="en-IN" sz="1200" b="0" i="0" kern="1200" dirty="0">
                <a:solidFill>
                  <a:schemeClr val="tx1"/>
                </a:solidFill>
                <a:latin typeface="+mn-lt"/>
                <a:ea typeface="+mn-ea"/>
                <a:cs typeface="+mn-cs"/>
              </a:rPr>
              <a:t> alarms to initiate Auto Scaling actions, or when Auto Scaling completes an action.</a:t>
            </a:r>
          </a:p>
          <a:p>
            <a:r>
              <a:rPr lang="en-IN" sz="1200" b="0" i="0" kern="1200" dirty="0">
                <a:solidFill>
                  <a:schemeClr val="tx1"/>
                </a:solidFill>
                <a:latin typeface="+mn-lt"/>
                <a:ea typeface="+mn-ea"/>
                <a:cs typeface="+mn-cs"/>
              </a:rPr>
              <a:t>Run On-Demand or Spot Instances, including those inside </a:t>
            </a:r>
            <a:r>
              <a:rPr lang="en-IN" sz="1200" b="0" i="0" kern="1200" dirty="0" err="1">
                <a:solidFill>
                  <a:schemeClr val="tx1"/>
                </a:solidFill>
                <a:latin typeface="+mn-lt"/>
                <a:ea typeface="+mn-ea"/>
                <a:cs typeface="+mn-cs"/>
              </a:rPr>
              <a:t>your</a:t>
            </a:r>
            <a:r>
              <a:rPr lang="en-IN" sz="1200" b="0" i="0" u="none" strike="noStrike" kern="1200" dirty="0" err="1">
                <a:solidFill>
                  <a:schemeClr val="tx1"/>
                </a:solidFill>
                <a:latin typeface="+mn-lt"/>
                <a:ea typeface="+mn-ea"/>
                <a:cs typeface="+mn-cs"/>
                <a:hlinkClick r:id="rId6"/>
              </a:rPr>
              <a:t>virtual</a:t>
            </a:r>
            <a:r>
              <a:rPr lang="en-IN" sz="1200" b="0" i="0" u="none" strike="noStrike" kern="1200" dirty="0">
                <a:solidFill>
                  <a:schemeClr val="tx1"/>
                </a:solidFill>
                <a:latin typeface="+mn-lt"/>
                <a:ea typeface="+mn-ea"/>
                <a:cs typeface="+mn-cs"/>
                <a:hlinkClick r:id="rId6"/>
              </a:rPr>
              <a:t> private cloud</a:t>
            </a:r>
            <a:r>
              <a:rPr lang="en-IN" sz="1200" b="0" i="0" kern="1200" dirty="0">
                <a:solidFill>
                  <a:schemeClr val="tx1"/>
                </a:solidFill>
                <a:latin typeface="+mn-lt"/>
                <a:ea typeface="+mn-ea"/>
                <a:cs typeface="+mn-cs"/>
              </a:rPr>
              <a:t> (VPC) or </a:t>
            </a:r>
            <a:r>
              <a:rPr lang="en-IN" sz="1200" b="0" i="0" u="none" strike="noStrike" kern="1200" dirty="0">
                <a:solidFill>
                  <a:schemeClr val="tx1"/>
                </a:solidFill>
                <a:latin typeface="+mn-lt"/>
                <a:ea typeface="+mn-ea"/>
                <a:cs typeface="+mn-cs"/>
                <a:hlinkClick r:id="rId7"/>
              </a:rPr>
              <a:t>high performance computing</a:t>
            </a:r>
            <a:r>
              <a:rPr lang="en-IN" sz="1200" b="0" i="0" kern="1200" dirty="0">
                <a:solidFill>
                  <a:schemeClr val="tx1"/>
                </a:solidFill>
                <a:latin typeface="+mn-lt"/>
                <a:ea typeface="+mn-ea"/>
                <a:cs typeface="+mn-cs"/>
              </a:rPr>
              <a:t> (HPC) clusters.</a:t>
            </a:r>
          </a:p>
          <a:p>
            <a:r>
              <a:rPr lang="en-IN" sz="1200" b="0" i="0" kern="1200" dirty="0">
                <a:solidFill>
                  <a:schemeClr val="tx1"/>
                </a:solidFill>
                <a:latin typeface="+mn-lt"/>
                <a:ea typeface="+mn-ea"/>
                <a:cs typeface="+mn-cs"/>
              </a:rPr>
              <a:t>If you’re signed up for the Amazon EC2 service, you’re already registered to use Auto Scaling and can begin using the feature via the API or command line interface.</a:t>
            </a:r>
          </a:p>
          <a:p>
            <a:endParaRPr lang="en-US" dirty="0">
              <a:latin typeface="Calibri" charset="0"/>
            </a:endParaRPr>
          </a:p>
        </p:txBody>
      </p:sp>
    </p:spTree>
    <p:extLst>
      <p:ext uri="{BB962C8B-B14F-4D97-AF65-F5344CB8AC3E}">
        <p14:creationId xmlns:p14="http://schemas.microsoft.com/office/powerpoint/2010/main" val="1655711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latin typeface="+mn-lt"/>
                <a:ea typeface="+mn-ea"/>
                <a:cs typeface="+mn-cs"/>
              </a:rPr>
              <a:t>Elastic Load Balancing automatically distributes incoming application traffic across multiple Amazon EC2 instances </a:t>
            </a:r>
            <a:r>
              <a:rPr lang="en-IN" sz="1200" b="0" i="0" kern="1200" dirty="0" err="1">
                <a:solidFill>
                  <a:schemeClr val="tx1"/>
                </a:solidFill>
                <a:latin typeface="+mn-lt"/>
                <a:ea typeface="+mn-ea"/>
                <a:cs typeface="+mn-cs"/>
              </a:rPr>
              <a:t>in</a:t>
            </a:r>
            <a:r>
              <a:rPr lang="en-IN" sz="1200" b="0" i="0" u="none" strike="noStrike" kern="1200" dirty="0" err="1">
                <a:solidFill>
                  <a:schemeClr val="tx1"/>
                </a:solidFill>
                <a:latin typeface="+mn-lt"/>
                <a:ea typeface="+mn-ea"/>
                <a:cs typeface="+mn-cs"/>
                <a:hlinkClick r:id="rId3"/>
              </a:rPr>
              <a:t>the</a:t>
            </a:r>
            <a:r>
              <a:rPr lang="en-IN" sz="1200" b="0" i="0" u="none" strike="noStrike" kern="1200" dirty="0">
                <a:solidFill>
                  <a:schemeClr val="tx1"/>
                </a:solidFill>
                <a:latin typeface="+mn-lt"/>
                <a:ea typeface="+mn-ea"/>
                <a:cs typeface="+mn-cs"/>
                <a:hlinkClick r:id="rId3"/>
              </a:rPr>
              <a:t> cloud</a:t>
            </a:r>
            <a:r>
              <a:rPr lang="en-IN" sz="1200" b="0" i="0" kern="1200" dirty="0">
                <a:solidFill>
                  <a:schemeClr val="tx1"/>
                </a:solidFill>
                <a:latin typeface="+mn-lt"/>
                <a:ea typeface="+mn-ea"/>
                <a:cs typeface="+mn-cs"/>
              </a:rPr>
              <a:t>. It enables you to achieve greater levels of fault tolerance in your applications, seamlessly providing the required amount of load balancing capacity needed to distribute application traffic.</a:t>
            </a:r>
          </a:p>
          <a:p>
            <a:r>
              <a:rPr lang="en-IN" sz="1200" b="0" i="0" u="none" strike="noStrike" kern="1200" dirty="0">
                <a:solidFill>
                  <a:schemeClr val="tx1"/>
                </a:solidFill>
                <a:latin typeface="+mn-lt"/>
                <a:ea typeface="+mn-ea"/>
                <a:cs typeface="+mn-cs"/>
              </a:rPr>
              <a:t>Available</a:t>
            </a:r>
            <a:endParaRPr lang="en-IN" sz="1200" b="0" i="0" kern="1200" dirty="0">
              <a:solidFill>
                <a:schemeClr val="tx1"/>
              </a:solidFill>
              <a:latin typeface="+mn-lt"/>
              <a:ea typeface="+mn-ea"/>
              <a:cs typeface="+mn-cs"/>
            </a:endParaRPr>
          </a:p>
          <a:p>
            <a:r>
              <a:rPr lang="en-IN" sz="1200" b="0" i="0" kern="1200" dirty="0">
                <a:solidFill>
                  <a:schemeClr val="tx1"/>
                </a:solidFill>
                <a:latin typeface="+mn-lt"/>
                <a:ea typeface="+mn-ea"/>
                <a:cs typeface="+mn-cs"/>
              </a:rPr>
              <a:t>Achieve higher levels of fault tolerance for your applications by using Elastic Load Balancing to automatically route traffic across multiple instances and multiple Availability Zones. Elastic Load Balancing ensures that only healthy Amazon EC2 instances receive traffic by detecting unhealthy instances and rerouting traffic across the remaining healthy instances. If all of your EC2 instances in one Availability Zone are unhealthy, and you have set up EC2 instances in multiple Availability Zones, Elastic Load Balancing will route traffic to your healthy EC2 instances in those other zones.</a:t>
            </a:r>
            <a:br>
              <a:rPr lang="en-IN" sz="1200" b="0" i="0" kern="1200" dirty="0">
                <a:solidFill>
                  <a:schemeClr val="tx1"/>
                </a:solidFill>
                <a:latin typeface="+mn-lt"/>
                <a:ea typeface="+mn-ea"/>
                <a:cs typeface="+mn-cs"/>
              </a:rPr>
            </a:br>
            <a:endParaRPr lang="en-IN" sz="1200" b="0" i="0" kern="1200" dirty="0">
              <a:solidFill>
                <a:schemeClr val="tx1"/>
              </a:solidFill>
              <a:latin typeface="+mn-lt"/>
              <a:ea typeface="+mn-ea"/>
              <a:cs typeface="+mn-cs"/>
            </a:endParaRPr>
          </a:p>
          <a:p>
            <a:r>
              <a:rPr lang="en-IN" sz="1200" b="0" i="0" u="none" strike="noStrike" kern="1200" dirty="0">
                <a:solidFill>
                  <a:schemeClr val="tx1"/>
                </a:solidFill>
                <a:latin typeface="+mn-lt"/>
                <a:ea typeface="+mn-ea"/>
                <a:cs typeface="+mn-cs"/>
              </a:rPr>
              <a:t>Elastic</a:t>
            </a:r>
            <a:endParaRPr lang="en-IN" sz="1200" b="0" i="0" kern="1200" dirty="0">
              <a:solidFill>
                <a:schemeClr val="tx1"/>
              </a:solidFill>
              <a:latin typeface="+mn-lt"/>
              <a:ea typeface="+mn-ea"/>
              <a:cs typeface="+mn-cs"/>
            </a:endParaRPr>
          </a:p>
          <a:p>
            <a:r>
              <a:rPr lang="en-IN" sz="1200" b="0" i="0" kern="1200" dirty="0">
                <a:solidFill>
                  <a:schemeClr val="tx1"/>
                </a:solidFill>
                <a:latin typeface="+mn-lt"/>
                <a:ea typeface="+mn-ea"/>
                <a:cs typeface="+mn-cs"/>
              </a:rPr>
              <a:t>Elastic Load Balancing automatically scales its request handling capacity to meet the demands of application traffic. Additionally, Elastic Load Balancing offers integration with Auto Scaling to ensure that you have back-end capacity to meet varying levels of traffic levels without requiring manual intervention.</a:t>
            </a:r>
            <a:br>
              <a:rPr lang="en-IN" sz="1200" b="0" i="0" kern="1200" dirty="0">
                <a:solidFill>
                  <a:schemeClr val="tx1"/>
                </a:solidFill>
                <a:latin typeface="+mn-lt"/>
                <a:ea typeface="+mn-ea"/>
                <a:cs typeface="+mn-cs"/>
              </a:rPr>
            </a:br>
            <a:endParaRPr lang="en-IN" sz="1200" b="0" i="0" kern="1200" dirty="0">
              <a:solidFill>
                <a:schemeClr val="tx1"/>
              </a:solidFill>
              <a:latin typeface="+mn-lt"/>
              <a:ea typeface="+mn-ea"/>
              <a:cs typeface="+mn-cs"/>
            </a:endParaRPr>
          </a:p>
          <a:p>
            <a:r>
              <a:rPr lang="en-IN" sz="1200" b="0" i="0" u="none" strike="noStrike" kern="1200" dirty="0">
                <a:solidFill>
                  <a:schemeClr val="tx1"/>
                </a:solidFill>
                <a:latin typeface="+mn-lt"/>
                <a:ea typeface="+mn-ea"/>
                <a:cs typeface="+mn-cs"/>
              </a:rPr>
              <a:t>Secure</a:t>
            </a:r>
            <a:endParaRPr lang="en-IN" sz="1200" b="0" i="0" kern="1200" dirty="0">
              <a:solidFill>
                <a:schemeClr val="tx1"/>
              </a:solidFill>
              <a:latin typeface="+mn-lt"/>
              <a:ea typeface="+mn-ea"/>
              <a:cs typeface="+mn-cs"/>
            </a:endParaRPr>
          </a:p>
          <a:p>
            <a:r>
              <a:rPr lang="en-IN" sz="1200" b="0" i="0" kern="1200" dirty="0">
                <a:solidFill>
                  <a:schemeClr val="tx1"/>
                </a:solidFill>
                <a:latin typeface="+mn-lt"/>
                <a:ea typeface="+mn-ea"/>
                <a:cs typeface="+mn-cs"/>
              </a:rPr>
              <a:t>Elastic Load Balancing works with </a:t>
            </a:r>
            <a:r>
              <a:rPr lang="en-IN" sz="1200" b="0" i="0" u="none" strike="noStrike" kern="1200" dirty="0">
                <a:solidFill>
                  <a:schemeClr val="tx1"/>
                </a:solidFill>
                <a:latin typeface="+mn-lt"/>
                <a:ea typeface="+mn-ea"/>
                <a:cs typeface="+mn-cs"/>
                <a:hlinkClick r:id="rId4"/>
              </a:rPr>
              <a:t>Amazon Virtual Private Cloud (VPC)</a:t>
            </a:r>
            <a:r>
              <a:rPr lang="en-IN" sz="1200" b="0" i="0" kern="1200" dirty="0">
                <a:solidFill>
                  <a:schemeClr val="tx1"/>
                </a:solidFill>
                <a:latin typeface="+mn-lt"/>
                <a:ea typeface="+mn-ea"/>
                <a:cs typeface="+mn-cs"/>
              </a:rPr>
              <a:t> to provide robust networking and security features. You can create an internal (non-internet facing) load balancer to route traffic using private IP addresses within your virtual network. You can implement a multi-tiered architecture using internal and internet-facing load balancers to route traffic between application tiers. With this multi-tier architecture, your application infrastructure can use private IP addresses and security groups, allowing you to expose only the internet-facing tier with public IP addresses.</a:t>
            </a:r>
          </a:p>
          <a:p>
            <a:r>
              <a:rPr lang="en-IN" sz="1200" b="0" i="0" kern="1200" dirty="0">
                <a:solidFill>
                  <a:schemeClr val="tx1"/>
                </a:solidFill>
                <a:latin typeface="+mn-lt"/>
                <a:ea typeface="+mn-ea"/>
                <a:cs typeface="+mn-cs"/>
              </a:rPr>
              <a:t>Elastic Load Balancing provides integrated certificate management and SSL decryption allowing you to centrally manage the SSL settings of the load balancer and offload CPU intensive work from your instances. Elastic Load Balancing also integrates with AWS Certificate Manager to make it easy to enable SSL/TLS for your site or application. You get integrated certificate management, managed certificate renewal and deployment, and SSL/TLS decryption, allowing you to centrally manage the SSL/TLS settings of the load balancer. </a:t>
            </a:r>
          </a:p>
          <a:p>
            <a:endParaRPr lang="en-US" dirty="0">
              <a:latin typeface="Calibri" charset="0"/>
            </a:endParaRPr>
          </a:p>
          <a:p>
            <a:endParaRPr lang="en-US" dirty="0">
              <a:latin typeface="Calibri" charset="0"/>
            </a:endParaRPr>
          </a:p>
        </p:txBody>
      </p:sp>
    </p:spTree>
    <p:extLst>
      <p:ext uri="{BB962C8B-B14F-4D97-AF65-F5344CB8AC3E}">
        <p14:creationId xmlns:p14="http://schemas.microsoft.com/office/powerpoint/2010/main" val="1655711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Amazon </a:t>
            </a:r>
            <a:r>
              <a:rPr lang="en-IN" dirty="0" err="1"/>
              <a:t>CloudWatch</a:t>
            </a:r>
            <a:r>
              <a:rPr lang="en-IN" dirty="0"/>
              <a:t> monitors your Amazon Web Services (AWS) resources and the applications you run on AWS in real-time.</a:t>
            </a:r>
          </a:p>
          <a:p>
            <a:r>
              <a:rPr lang="en-IN" dirty="0"/>
              <a:t> Use </a:t>
            </a:r>
            <a:r>
              <a:rPr lang="en-IN" dirty="0" err="1"/>
              <a:t>CloudWatch</a:t>
            </a:r>
            <a:r>
              <a:rPr lang="en-IN" dirty="0"/>
              <a:t> to collect and track metrics, which are the variables you want to measure for your resources and applications. </a:t>
            </a:r>
          </a:p>
          <a:p>
            <a:r>
              <a:rPr lang="en-IN" dirty="0" err="1"/>
              <a:t>CloudWatch</a:t>
            </a:r>
            <a:r>
              <a:rPr lang="en-IN" dirty="0"/>
              <a:t> alarms send notifications or automatically make changes to the resources you are monitoring based on rules that you define.</a:t>
            </a:r>
          </a:p>
          <a:p>
            <a:r>
              <a:rPr lang="en-IN" dirty="0"/>
              <a:t> Cloud Watch monitors the CPU usage and disk reads and writes of your Amazon Elastic Compute Cloud (Amazon EC2) instances and then use this data to determine whether you should launch additional instances to handle increased load. </a:t>
            </a:r>
          </a:p>
          <a:p>
            <a:r>
              <a:rPr lang="en-IN" dirty="0"/>
              <a:t>You can also use this data to stop under-used instances to save money.</a:t>
            </a:r>
          </a:p>
          <a:p>
            <a:r>
              <a:rPr lang="en-IN" dirty="0"/>
              <a:t>you can monitor your own custom metrics. With </a:t>
            </a:r>
            <a:r>
              <a:rPr lang="en-IN" dirty="0" err="1"/>
              <a:t>CloudWatch</a:t>
            </a:r>
            <a:r>
              <a:rPr lang="en-IN" dirty="0"/>
              <a:t>, you gain system-wide visibility into resource utilization, application performance, and operational health</a:t>
            </a:r>
            <a:endParaRPr lang="en-IN" sz="1200" b="0" i="0" kern="1200" dirty="0">
              <a:solidFill>
                <a:schemeClr val="tx1"/>
              </a:solidFill>
              <a:latin typeface="+mn-lt"/>
              <a:ea typeface="+mn-ea"/>
              <a:cs typeface="+mn-cs"/>
            </a:endParaRPr>
          </a:p>
          <a:p>
            <a:r>
              <a:rPr lang="en-IN" sz="1200" b="0" i="0" kern="1200" dirty="0">
                <a:solidFill>
                  <a:schemeClr val="tx1"/>
                </a:solidFill>
                <a:latin typeface="+mn-lt"/>
                <a:ea typeface="+mn-ea"/>
                <a:cs typeface="+mn-cs"/>
              </a:rPr>
              <a:t>Cloud resources and the applications you run on AWS. You can use Amazon </a:t>
            </a:r>
            <a:r>
              <a:rPr lang="en-IN" sz="1200" b="0" i="0" kern="1200" dirty="0" err="1">
                <a:solidFill>
                  <a:schemeClr val="tx1"/>
                </a:solidFill>
                <a:latin typeface="+mn-lt"/>
                <a:ea typeface="+mn-ea"/>
                <a:cs typeface="+mn-cs"/>
              </a:rPr>
              <a:t>CloudWatch</a:t>
            </a:r>
            <a:r>
              <a:rPr lang="en-IN" sz="1200" b="0" i="0" kern="1200" dirty="0">
                <a:solidFill>
                  <a:schemeClr val="tx1"/>
                </a:solidFill>
                <a:latin typeface="+mn-lt"/>
                <a:ea typeface="+mn-ea"/>
                <a:cs typeface="+mn-cs"/>
              </a:rPr>
              <a:t> to collect and track metrics, collect and monitor log files, set alarms, and automatically react to changes in your AWS resources. Amazon </a:t>
            </a:r>
            <a:r>
              <a:rPr lang="en-IN" sz="1200" b="0" i="0" kern="1200" dirty="0" err="1">
                <a:solidFill>
                  <a:schemeClr val="tx1"/>
                </a:solidFill>
                <a:latin typeface="+mn-lt"/>
                <a:ea typeface="+mn-ea"/>
                <a:cs typeface="+mn-cs"/>
              </a:rPr>
              <a:t>CloudWatch</a:t>
            </a:r>
            <a:r>
              <a:rPr lang="en-IN" sz="1200" b="0" i="0" kern="1200" dirty="0">
                <a:solidFill>
                  <a:schemeClr val="tx1"/>
                </a:solidFill>
                <a:latin typeface="+mn-lt"/>
                <a:ea typeface="+mn-ea"/>
                <a:cs typeface="+mn-cs"/>
              </a:rPr>
              <a:t> can monitor AWS resources such as Amazon EC2 instances, Amazon </a:t>
            </a:r>
            <a:r>
              <a:rPr lang="en-IN" sz="1200" b="0" i="0" kern="1200" dirty="0" err="1">
                <a:solidFill>
                  <a:schemeClr val="tx1"/>
                </a:solidFill>
                <a:latin typeface="+mn-lt"/>
                <a:ea typeface="+mn-ea"/>
                <a:cs typeface="+mn-cs"/>
              </a:rPr>
              <a:t>DynamoDB</a:t>
            </a:r>
            <a:r>
              <a:rPr lang="en-IN" sz="1200" b="0" i="0" kern="1200" dirty="0">
                <a:solidFill>
                  <a:schemeClr val="tx1"/>
                </a:solidFill>
                <a:latin typeface="+mn-lt"/>
                <a:ea typeface="+mn-ea"/>
                <a:cs typeface="+mn-cs"/>
              </a:rPr>
              <a:t> tables, and Amazon RDS DB instances, as well as custom metrics generated by your applications and services, and any log files your applications generate. You can use Amazon </a:t>
            </a:r>
            <a:r>
              <a:rPr lang="en-IN" sz="1200" b="0" i="0" kern="1200" dirty="0" err="1">
                <a:solidFill>
                  <a:schemeClr val="tx1"/>
                </a:solidFill>
                <a:latin typeface="+mn-lt"/>
                <a:ea typeface="+mn-ea"/>
                <a:cs typeface="+mn-cs"/>
              </a:rPr>
              <a:t>CloudWatch</a:t>
            </a:r>
            <a:r>
              <a:rPr lang="en-IN" sz="1200" b="0" i="0" kern="1200" dirty="0">
                <a:solidFill>
                  <a:schemeClr val="tx1"/>
                </a:solidFill>
                <a:latin typeface="+mn-lt"/>
                <a:ea typeface="+mn-ea"/>
                <a:cs typeface="+mn-cs"/>
              </a:rPr>
              <a:t> to gain system-wide visibility into resource utilization, application performance, and operational health. You can use these insights to react and keep your application running smoothly.</a:t>
            </a:r>
          </a:p>
          <a:p>
            <a:r>
              <a:rPr lang="en-IN" sz="1200" b="0" i="0" kern="1200" dirty="0">
                <a:solidFill>
                  <a:schemeClr val="tx1"/>
                </a:solidFill>
                <a:latin typeface="+mn-lt"/>
                <a:ea typeface="+mn-ea"/>
                <a:cs typeface="+mn-cs"/>
              </a:rPr>
              <a:t>Amazon </a:t>
            </a:r>
            <a:r>
              <a:rPr lang="en-IN" sz="1200" b="0" i="0" kern="1200" dirty="0" err="1">
                <a:solidFill>
                  <a:schemeClr val="tx1"/>
                </a:solidFill>
                <a:latin typeface="+mn-lt"/>
                <a:ea typeface="+mn-ea"/>
                <a:cs typeface="+mn-cs"/>
              </a:rPr>
              <a:t>CloudWatch</a:t>
            </a:r>
            <a:r>
              <a:rPr lang="en-IN" sz="1200" b="0" i="0" kern="1200" dirty="0">
                <a:solidFill>
                  <a:schemeClr val="tx1"/>
                </a:solidFill>
                <a:latin typeface="+mn-lt"/>
                <a:ea typeface="+mn-ea"/>
                <a:cs typeface="+mn-cs"/>
              </a:rPr>
              <a:t> provides a reliable, scalable, and flexible monitoring solution that you can start using within minutes. You no longer need to set up, manage, and scale your own monitoring systems and infrastructure. </a:t>
            </a:r>
          </a:p>
          <a:p>
            <a:r>
              <a:rPr lang="en-IN" sz="1200" b="0" i="0" kern="1200" dirty="0">
                <a:solidFill>
                  <a:schemeClr val="tx1"/>
                </a:solidFill>
                <a:latin typeface="+mn-lt"/>
                <a:ea typeface="+mn-ea"/>
                <a:cs typeface="+mn-cs"/>
              </a:rPr>
              <a:t>Amazon </a:t>
            </a:r>
            <a:r>
              <a:rPr lang="en-IN" sz="1200" b="0" i="0" kern="1200" dirty="0" err="1">
                <a:solidFill>
                  <a:schemeClr val="tx1"/>
                </a:solidFill>
                <a:latin typeface="+mn-lt"/>
                <a:ea typeface="+mn-ea"/>
                <a:cs typeface="+mn-cs"/>
              </a:rPr>
              <a:t>CloudWatch</a:t>
            </a:r>
            <a:r>
              <a:rPr lang="en-IN" sz="1200" b="0" i="0" kern="1200" dirty="0">
                <a:solidFill>
                  <a:schemeClr val="tx1"/>
                </a:solidFill>
                <a:latin typeface="+mn-lt"/>
                <a:ea typeface="+mn-ea"/>
                <a:cs typeface="+mn-cs"/>
              </a:rPr>
              <a:t> enables you to monitor your AWS resources in near real-time, including </a:t>
            </a:r>
            <a:r>
              <a:rPr lang="en-IN" sz="1200" b="0" i="0" u="none" strike="noStrike" kern="1200" dirty="0">
                <a:solidFill>
                  <a:schemeClr val="tx1"/>
                </a:solidFill>
                <a:latin typeface="+mn-lt"/>
                <a:ea typeface="+mn-ea"/>
                <a:cs typeface="+mn-cs"/>
                <a:hlinkClick r:id="rId3"/>
              </a:rPr>
              <a:t>Amazon EC2</a:t>
            </a:r>
            <a:r>
              <a:rPr lang="en-IN" sz="1200" b="0" i="0" kern="1200" dirty="0">
                <a:solidFill>
                  <a:schemeClr val="tx1"/>
                </a:solidFill>
                <a:latin typeface="+mn-lt"/>
                <a:ea typeface="+mn-ea"/>
                <a:cs typeface="+mn-cs"/>
              </a:rPr>
              <a:t> instances, </a:t>
            </a:r>
            <a:r>
              <a:rPr lang="en-IN" sz="1200" b="0" i="0" u="none" strike="noStrike" kern="1200" dirty="0">
                <a:solidFill>
                  <a:schemeClr val="tx1"/>
                </a:solidFill>
                <a:latin typeface="+mn-lt"/>
                <a:ea typeface="+mn-ea"/>
                <a:cs typeface="+mn-cs"/>
                <a:hlinkClick r:id="rId4"/>
              </a:rPr>
              <a:t>Amazon </a:t>
            </a:r>
            <a:r>
              <a:rPr lang="en-IN" sz="1200" b="0" i="0" u="none" strike="noStrike" kern="1200" dirty="0" err="1">
                <a:solidFill>
                  <a:schemeClr val="tx1"/>
                </a:solidFill>
                <a:latin typeface="+mn-lt"/>
                <a:ea typeface="+mn-ea"/>
                <a:cs typeface="+mn-cs"/>
                <a:hlinkClick r:id="rId4"/>
              </a:rPr>
              <a:t>EBS</a:t>
            </a:r>
            <a:r>
              <a:rPr lang="en-IN" sz="1200" b="0" i="0" kern="1200" dirty="0" err="1">
                <a:solidFill>
                  <a:schemeClr val="tx1"/>
                </a:solidFill>
                <a:latin typeface="+mn-lt"/>
                <a:ea typeface="+mn-ea"/>
                <a:cs typeface="+mn-cs"/>
              </a:rPr>
              <a:t>volumes</a:t>
            </a:r>
            <a:r>
              <a:rPr lang="en-IN" sz="1200" b="0" i="0" kern="1200" dirty="0">
                <a:solidFill>
                  <a:schemeClr val="tx1"/>
                </a:solidFill>
                <a:latin typeface="+mn-lt"/>
                <a:ea typeface="+mn-ea"/>
                <a:cs typeface="+mn-cs"/>
              </a:rPr>
              <a:t>, </a:t>
            </a:r>
            <a:r>
              <a:rPr lang="en-IN" sz="1200" b="0" i="0" u="none" strike="noStrike" kern="1200" dirty="0">
                <a:solidFill>
                  <a:schemeClr val="tx1"/>
                </a:solidFill>
                <a:latin typeface="+mn-lt"/>
                <a:ea typeface="+mn-ea"/>
                <a:cs typeface="+mn-cs"/>
                <a:hlinkClick r:id="rId5"/>
              </a:rPr>
              <a:t>Elastic Load Balancers</a:t>
            </a:r>
            <a:r>
              <a:rPr lang="en-IN" sz="1200" b="0" i="0" kern="1200" dirty="0">
                <a:solidFill>
                  <a:schemeClr val="tx1"/>
                </a:solidFill>
                <a:latin typeface="+mn-lt"/>
                <a:ea typeface="+mn-ea"/>
                <a:cs typeface="+mn-cs"/>
              </a:rPr>
              <a:t>, and </a:t>
            </a:r>
            <a:r>
              <a:rPr lang="en-IN" sz="1200" b="0" i="0" u="none" strike="noStrike" kern="1200" dirty="0">
                <a:solidFill>
                  <a:schemeClr val="tx1"/>
                </a:solidFill>
                <a:latin typeface="+mn-lt"/>
                <a:ea typeface="+mn-ea"/>
                <a:cs typeface="+mn-cs"/>
                <a:hlinkClick r:id="rId6"/>
              </a:rPr>
              <a:t>Amazon RDS</a:t>
            </a:r>
            <a:r>
              <a:rPr lang="en-IN" sz="1200" b="0" i="0" kern="1200" dirty="0">
                <a:solidFill>
                  <a:schemeClr val="tx1"/>
                </a:solidFill>
                <a:latin typeface="+mn-lt"/>
                <a:ea typeface="+mn-ea"/>
                <a:cs typeface="+mn-cs"/>
              </a:rPr>
              <a:t> DB instances. Metrics such as CPU utilization, latency, and request counts are provided automatically for these AWS resources. You can also supply your own logs or custom application and system metrics, such as memory usage, transaction volumes, or error rates, and Amazon </a:t>
            </a:r>
            <a:r>
              <a:rPr lang="en-IN" sz="1200" b="0" i="0" kern="1200" dirty="0" err="1">
                <a:solidFill>
                  <a:schemeClr val="tx1"/>
                </a:solidFill>
                <a:latin typeface="+mn-lt"/>
                <a:ea typeface="+mn-ea"/>
                <a:cs typeface="+mn-cs"/>
              </a:rPr>
              <a:t>CloudWatch</a:t>
            </a:r>
            <a:r>
              <a:rPr lang="en-IN" sz="1200" b="0" i="0" kern="1200" dirty="0">
                <a:solidFill>
                  <a:schemeClr val="tx1"/>
                </a:solidFill>
                <a:latin typeface="+mn-lt"/>
                <a:ea typeface="+mn-ea"/>
                <a:cs typeface="+mn-cs"/>
              </a:rPr>
              <a:t> will monitor these too. </a:t>
            </a:r>
          </a:p>
          <a:p>
            <a:r>
              <a:rPr lang="en-IN" sz="1200" b="0" i="0" kern="1200" dirty="0">
                <a:solidFill>
                  <a:schemeClr val="tx1"/>
                </a:solidFill>
                <a:latin typeface="+mn-lt"/>
                <a:ea typeface="+mn-ea"/>
                <a:cs typeface="+mn-cs"/>
              </a:rPr>
              <a:t>With Amazon </a:t>
            </a:r>
            <a:r>
              <a:rPr lang="en-IN" sz="1200" b="0" i="0" kern="1200" dirty="0" err="1">
                <a:solidFill>
                  <a:schemeClr val="tx1"/>
                </a:solidFill>
                <a:latin typeface="+mn-lt"/>
                <a:ea typeface="+mn-ea"/>
                <a:cs typeface="+mn-cs"/>
              </a:rPr>
              <a:t>CloudWatch</a:t>
            </a:r>
            <a:r>
              <a:rPr lang="en-IN" sz="1200" b="0" i="0" kern="1200" dirty="0">
                <a:solidFill>
                  <a:schemeClr val="tx1"/>
                </a:solidFill>
                <a:latin typeface="+mn-lt"/>
                <a:ea typeface="+mn-ea"/>
                <a:cs typeface="+mn-cs"/>
              </a:rPr>
              <a:t>, you can access up-to-the-minute statistics, view graphs, and set alarms for your metric data to help you troubleshoot, spot trends, and take automated action based on the state of your cloud environment. Amazon </a:t>
            </a:r>
            <a:r>
              <a:rPr lang="en-IN" sz="1200" b="0" i="0" kern="1200" dirty="0" err="1">
                <a:solidFill>
                  <a:schemeClr val="tx1"/>
                </a:solidFill>
                <a:latin typeface="+mn-lt"/>
                <a:ea typeface="+mn-ea"/>
                <a:cs typeface="+mn-cs"/>
              </a:rPr>
              <a:t>CloudWatch</a:t>
            </a:r>
            <a:r>
              <a:rPr lang="en-IN" sz="1200" b="0" i="0" kern="1200" dirty="0">
                <a:solidFill>
                  <a:schemeClr val="tx1"/>
                </a:solidFill>
                <a:latin typeface="+mn-lt"/>
                <a:ea typeface="+mn-ea"/>
                <a:cs typeface="+mn-cs"/>
              </a:rPr>
              <a:t> functionality is accessible via API, command-line tools, the AWS SDK, and the AWS Management Console.</a:t>
            </a:r>
          </a:p>
          <a:p>
            <a:r>
              <a:rPr lang="en-IN" sz="1200" b="0" i="0" kern="1200" dirty="0" err="1">
                <a:solidFill>
                  <a:schemeClr val="tx1"/>
                </a:solidFill>
                <a:latin typeface="+mn-lt"/>
                <a:ea typeface="+mn-ea"/>
                <a:cs typeface="+mn-cs"/>
              </a:rPr>
              <a:t>mazon</a:t>
            </a:r>
            <a:r>
              <a:rPr lang="en-IN" sz="1200" b="0" i="0" kern="1200" dirty="0">
                <a:solidFill>
                  <a:schemeClr val="tx1"/>
                </a:solidFill>
                <a:latin typeface="+mn-lt"/>
                <a:ea typeface="+mn-ea"/>
                <a:cs typeface="+mn-cs"/>
              </a:rPr>
              <a:t> </a:t>
            </a:r>
            <a:r>
              <a:rPr lang="en-IN" sz="1200" b="0" i="0" kern="1200" dirty="0" err="1">
                <a:solidFill>
                  <a:schemeClr val="tx1"/>
                </a:solidFill>
                <a:latin typeface="+mn-lt"/>
                <a:ea typeface="+mn-ea"/>
                <a:cs typeface="+mn-cs"/>
              </a:rPr>
              <a:t>CloudWatch</a:t>
            </a:r>
            <a:r>
              <a:rPr lang="en-IN" sz="1200" b="0" i="0" kern="1200" dirty="0">
                <a:solidFill>
                  <a:schemeClr val="tx1"/>
                </a:solidFill>
                <a:latin typeface="+mn-lt"/>
                <a:ea typeface="+mn-ea"/>
                <a:cs typeface="+mn-cs"/>
              </a:rPr>
              <a:t> automatically monitors Elastic Load Balancers for metrics such as request count and latency; Amazon EBS volumes for metrics such as read/write latency; Amazon RDS DB instances for metrics such as </a:t>
            </a:r>
            <a:r>
              <a:rPr lang="en-IN" sz="1200" b="0" i="0" kern="1200" dirty="0" err="1">
                <a:solidFill>
                  <a:schemeClr val="tx1"/>
                </a:solidFill>
                <a:latin typeface="+mn-lt"/>
                <a:ea typeface="+mn-ea"/>
                <a:cs typeface="+mn-cs"/>
              </a:rPr>
              <a:t>freeable</a:t>
            </a:r>
            <a:r>
              <a:rPr lang="en-IN" sz="1200" b="0" i="0" kern="1200" dirty="0">
                <a:solidFill>
                  <a:schemeClr val="tx1"/>
                </a:solidFill>
                <a:latin typeface="+mn-lt"/>
                <a:ea typeface="+mn-ea"/>
                <a:cs typeface="+mn-cs"/>
              </a:rPr>
              <a:t> memory and available storage space; Amazon SQS queues for metrics such as number of messages sent and received; and Amazon SNS topics for metrics such as number of messages published and delivered. No additional software needs to be installed to monitor other AWS resources.</a:t>
            </a:r>
          </a:p>
          <a:p>
            <a:r>
              <a:rPr lang="en-IN" sz="1200" b="0" i="0" u="none" strike="noStrike" kern="1200" dirty="0">
                <a:solidFill>
                  <a:schemeClr val="tx1"/>
                </a:solidFill>
                <a:latin typeface="+mn-lt"/>
                <a:ea typeface="+mn-ea"/>
                <a:cs typeface="+mn-cs"/>
              </a:rPr>
              <a:t>Features &amp; Benefits</a:t>
            </a:r>
            <a:endParaRPr lang="en-IN" sz="1200" b="0" i="0" kern="1200" dirty="0">
              <a:solidFill>
                <a:schemeClr val="tx1"/>
              </a:solidFill>
              <a:latin typeface="+mn-lt"/>
              <a:ea typeface="+mn-ea"/>
              <a:cs typeface="+mn-cs"/>
            </a:endParaRPr>
          </a:p>
          <a:p>
            <a:r>
              <a:rPr lang="en-IN" sz="1200" b="0" i="0" u="none" strike="noStrike" kern="1200" dirty="0">
                <a:solidFill>
                  <a:schemeClr val="tx1"/>
                </a:solidFill>
                <a:latin typeface="+mn-lt"/>
                <a:ea typeface="+mn-ea"/>
                <a:cs typeface="+mn-cs"/>
              </a:rPr>
              <a:t>Monitor Amazon EC2</a:t>
            </a:r>
            <a:endParaRPr lang="en-IN" sz="1200" b="0" i="0" kern="1200" dirty="0">
              <a:solidFill>
                <a:schemeClr val="tx1"/>
              </a:solidFill>
              <a:latin typeface="+mn-lt"/>
              <a:ea typeface="+mn-ea"/>
              <a:cs typeface="+mn-cs"/>
            </a:endParaRPr>
          </a:p>
          <a:p>
            <a:r>
              <a:rPr lang="en-IN" sz="1200" b="0" i="0" kern="1200" dirty="0">
                <a:solidFill>
                  <a:schemeClr val="tx1"/>
                </a:solidFill>
                <a:latin typeface="+mn-lt"/>
                <a:ea typeface="+mn-ea"/>
                <a:cs typeface="+mn-cs"/>
              </a:rPr>
              <a:t>View metrics for CPU utilization, data transfer, and disk usage activity from Amazon EC2 instances (Basic Monitoring) for no additional charge. For an additional charge, </a:t>
            </a:r>
            <a:r>
              <a:rPr lang="en-IN" sz="1200" b="0" i="0" kern="1200" dirty="0" err="1">
                <a:solidFill>
                  <a:schemeClr val="tx1"/>
                </a:solidFill>
                <a:latin typeface="+mn-lt"/>
                <a:ea typeface="+mn-ea"/>
                <a:cs typeface="+mn-cs"/>
              </a:rPr>
              <a:t>CloudWatch</a:t>
            </a:r>
            <a:r>
              <a:rPr lang="en-IN" sz="1200" b="0" i="0" kern="1200" dirty="0">
                <a:solidFill>
                  <a:schemeClr val="tx1"/>
                </a:solidFill>
                <a:latin typeface="+mn-lt"/>
                <a:ea typeface="+mn-ea"/>
                <a:cs typeface="+mn-cs"/>
              </a:rPr>
              <a:t> provides Detailed Monitoring for EC2 instances with higher resolution and metric aggregation. No additional software needs to be installed.</a:t>
            </a:r>
            <a:br>
              <a:rPr lang="en-IN" sz="1200" b="0" i="0" kern="1200" dirty="0">
                <a:solidFill>
                  <a:schemeClr val="tx1"/>
                </a:solidFill>
                <a:latin typeface="+mn-lt"/>
                <a:ea typeface="+mn-ea"/>
                <a:cs typeface="+mn-cs"/>
              </a:rPr>
            </a:br>
            <a:endParaRPr lang="en-IN" sz="1200" b="0" i="0" kern="1200" dirty="0">
              <a:solidFill>
                <a:schemeClr val="tx1"/>
              </a:solidFill>
              <a:latin typeface="+mn-lt"/>
              <a:ea typeface="+mn-ea"/>
              <a:cs typeface="+mn-cs"/>
            </a:endParaRPr>
          </a:p>
          <a:p>
            <a:r>
              <a:rPr lang="en-IN" sz="1200" b="0" i="0" u="none" strike="noStrike" kern="1200" dirty="0">
                <a:solidFill>
                  <a:schemeClr val="tx1"/>
                </a:solidFill>
                <a:latin typeface="+mn-lt"/>
                <a:ea typeface="+mn-ea"/>
                <a:cs typeface="+mn-cs"/>
                <a:hlinkClick r:id="rId7"/>
              </a:rPr>
              <a:t>Learn more »</a:t>
            </a:r>
            <a:endParaRPr lang="en-IN" sz="1200" b="0" i="0" kern="1200" dirty="0">
              <a:solidFill>
                <a:schemeClr val="tx1"/>
              </a:solidFill>
              <a:latin typeface="+mn-lt"/>
              <a:ea typeface="+mn-ea"/>
              <a:cs typeface="+mn-cs"/>
            </a:endParaRPr>
          </a:p>
          <a:p>
            <a:r>
              <a:rPr lang="en-IN" sz="1200" b="0" i="0" u="none" strike="noStrike" kern="1200" dirty="0">
                <a:solidFill>
                  <a:schemeClr val="tx1"/>
                </a:solidFill>
                <a:latin typeface="+mn-lt"/>
                <a:ea typeface="+mn-ea"/>
                <a:cs typeface="+mn-cs"/>
              </a:rPr>
              <a:t>Monitor Other AWS Resources</a:t>
            </a:r>
            <a:endParaRPr lang="en-IN" sz="1200" b="0" i="0" kern="1200" dirty="0">
              <a:solidFill>
                <a:schemeClr val="tx1"/>
              </a:solidFill>
              <a:latin typeface="+mn-lt"/>
              <a:ea typeface="+mn-ea"/>
              <a:cs typeface="+mn-cs"/>
            </a:endParaRPr>
          </a:p>
          <a:p>
            <a:r>
              <a:rPr lang="en-IN" sz="1200" b="0" i="0" kern="1200" dirty="0">
                <a:solidFill>
                  <a:schemeClr val="tx1"/>
                </a:solidFill>
                <a:latin typeface="+mn-lt"/>
                <a:ea typeface="+mn-ea"/>
                <a:cs typeface="+mn-cs"/>
              </a:rPr>
              <a:t>Monitor metrics on Amazon </a:t>
            </a:r>
            <a:r>
              <a:rPr lang="en-IN" sz="1200" b="0" i="0" kern="1200" dirty="0" err="1">
                <a:solidFill>
                  <a:schemeClr val="tx1"/>
                </a:solidFill>
                <a:latin typeface="+mn-lt"/>
                <a:ea typeface="+mn-ea"/>
                <a:cs typeface="+mn-cs"/>
              </a:rPr>
              <a:t>DynamoDB</a:t>
            </a:r>
            <a:r>
              <a:rPr lang="en-IN" sz="1200" b="0" i="0" kern="1200" dirty="0">
                <a:solidFill>
                  <a:schemeClr val="tx1"/>
                </a:solidFill>
                <a:latin typeface="+mn-lt"/>
                <a:ea typeface="+mn-ea"/>
                <a:cs typeface="+mn-cs"/>
              </a:rPr>
              <a:t> tables, Amazon EBS volumes, Amazon RDS DB instances, Amazon Elastic </a:t>
            </a:r>
            <a:r>
              <a:rPr lang="en-IN" sz="1200" b="0" i="0" kern="1200" dirty="0" err="1">
                <a:solidFill>
                  <a:schemeClr val="tx1"/>
                </a:solidFill>
                <a:latin typeface="+mn-lt"/>
                <a:ea typeface="+mn-ea"/>
                <a:cs typeface="+mn-cs"/>
              </a:rPr>
              <a:t>MapReduce</a:t>
            </a:r>
            <a:r>
              <a:rPr lang="en-IN" sz="1200" b="0" i="0" kern="1200" dirty="0">
                <a:solidFill>
                  <a:schemeClr val="tx1"/>
                </a:solidFill>
                <a:latin typeface="+mn-lt"/>
                <a:ea typeface="+mn-ea"/>
                <a:cs typeface="+mn-cs"/>
              </a:rPr>
              <a:t> job flows, Elastic Load Balancers, Amazon SQS queues, Amazon SNS topics, and more for no additional charge. No additional software needs to be installed.</a:t>
            </a:r>
            <a:br>
              <a:rPr lang="en-IN" sz="1200" b="0" i="0" kern="1200" dirty="0">
                <a:solidFill>
                  <a:schemeClr val="tx1"/>
                </a:solidFill>
                <a:latin typeface="+mn-lt"/>
                <a:ea typeface="+mn-ea"/>
                <a:cs typeface="+mn-cs"/>
              </a:rPr>
            </a:br>
            <a:endParaRPr lang="en-IN" sz="1200" b="0" i="0" kern="1200" dirty="0">
              <a:solidFill>
                <a:schemeClr val="tx1"/>
              </a:solidFill>
              <a:latin typeface="+mn-lt"/>
              <a:ea typeface="+mn-ea"/>
              <a:cs typeface="+mn-cs"/>
            </a:endParaRPr>
          </a:p>
          <a:p>
            <a:r>
              <a:rPr lang="en-IN" sz="1200" b="0" i="0" u="none" strike="noStrike" kern="1200" dirty="0">
                <a:solidFill>
                  <a:schemeClr val="tx1"/>
                </a:solidFill>
                <a:latin typeface="+mn-lt"/>
                <a:ea typeface="+mn-ea"/>
                <a:cs typeface="+mn-cs"/>
                <a:hlinkClick r:id="rId7"/>
              </a:rPr>
              <a:t>Learn more »</a:t>
            </a:r>
            <a:endParaRPr lang="en-IN" sz="1200" b="0" i="0" kern="1200" dirty="0">
              <a:solidFill>
                <a:schemeClr val="tx1"/>
              </a:solidFill>
              <a:latin typeface="+mn-lt"/>
              <a:ea typeface="+mn-ea"/>
              <a:cs typeface="+mn-cs"/>
            </a:endParaRPr>
          </a:p>
          <a:p>
            <a:r>
              <a:rPr lang="en-IN" sz="1200" b="0" i="0" u="none" strike="noStrike" kern="1200" dirty="0">
                <a:solidFill>
                  <a:schemeClr val="tx1"/>
                </a:solidFill>
                <a:latin typeface="+mn-lt"/>
                <a:ea typeface="+mn-ea"/>
                <a:cs typeface="+mn-cs"/>
              </a:rPr>
              <a:t>Monitor Custom Metrics</a:t>
            </a:r>
            <a:endParaRPr lang="en-IN" sz="1200" b="0" i="0" kern="1200" dirty="0">
              <a:solidFill>
                <a:schemeClr val="tx1"/>
              </a:solidFill>
              <a:latin typeface="+mn-lt"/>
              <a:ea typeface="+mn-ea"/>
              <a:cs typeface="+mn-cs"/>
            </a:endParaRPr>
          </a:p>
          <a:p>
            <a:r>
              <a:rPr lang="en-IN" sz="1200" b="0" i="0" kern="1200" dirty="0">
                <a:solidFill>
                  <a:schemeClr val="tx1"/>
                </a:solidFill>
                <a:latin typeface="+mn-lt"/>
                <a:ea typeface="+mn-ea"/>
                <a:cs typeface="+mn-cs"/>
              </a:rPr>
              <a:t>Submit Custom Metrics generated by your own applications via a simple API request and have them monitored by Amazon </a:t>
            </a:r>
            <a:r>
              <a:rPr lang="en-IN" sz="1200" b="0" i="0" kern="1200" dirty="0" err="1">
                <a:solidFill>
                  <a:schemeClr val="tx1"/>
                </a:solidFill>
                <a:latin typeface="+mn-lt"/>
                <a:ea typeface="+mn-ea"/>
                <a:cs typeface="+mn-cs"/>
              </a:rPr>
              <a:t>CloudWatch</a:t>
            </a:r>
            <a:r>
              <a:rPr lang="en-IN" sz="1200" b="0" i="0" kern="1200" dirty="0">
                <a:solidFill>
                  <a:schemeClr val="tx1"/>
                </a:solidFill>
                <a:latin typeface="+mn-lt"/>
                <a:ea typeface="+mn-ea"/>
                <a:cs typeface="+mn-cs"/>
              </a:rPr>
              <a:t>. You can send and store metrics that are important to your application’s operational performance to help you troubleshoot and spot trends.</a:t>
            </a:r>
          </a:p>
          <a:p>
            <a:r>
              <a:rPr lang="en-IN" sz="1200" b="0" i="0" u="none" strike="noStrike" kern="1200" dirty="0">
                <a:solidFill>
                  <a:schemeClr val="tx1"/>
                </a:solidFill>
                <a:latin typeface="+mn-lt"/>
                <a:ea typeface="+mn-ea"/>
                <a:cs typeface="+mn-cs"/>
                <a:hlinkClick r:id="rId7"/>
              </a:rPr>
              <a:t>Learn more »</a:t>
            </a:r>
            <a:endParaRPr lang="en-IN" sz="1200" b="0" i="0" kern="1200" dirty="0">
              <a:solidFill>
                <a:schemeClr val="tx1"/>
              </a:solidFill>
              <a:latin typeface="+mn-lt"/>
              <a:ea typeface="+mn-ea"/>
              <a:cs typeface="+mn-cs"/>
            </a:endParaRPr>
          </a:p>
          <a:p>
            <a:r>
              <a:rPr lang="en-IN" sz="1200" b="0" i="0" u="none" strike="noStrike" kern="1200" dirty="0">
                <a:solidFill>
                  <a:schemeClr val="tx1"/>
                </a:solidFill>
                <a:latin typeface="+mn-lt"/>
                <a:ea typeface="+mn-ea"/>
                <a:cs typeface="+mn-cs"/>
              </a:rPr>
              <a:t>Monitor and Store Logs</a:t>
            </a:r>
            <a:endParaRPr lang="en-IN" sz="1200" b="0" i="0" kern="1200" dirty="0">
              <a:solidFill>
                <a:schemeClr val="tx1"/>
              </a:solidFill>
              <a:latin typeface="+mn-lt"/>
              <a:ea typeface="+mn-ea"/>
              <a:cs typeface="+mn-cs"/>
            </a:endParaRPr>
          </a:p>
          <a:p>
            <a:r>
              <a:rPr lang="en-IN" sz="1200" b="0" i="0" kern="1200" dirty="0">
                <a:solidFill>
                  <a:schemeClr val="tx1"/>
                </a:solidFill>
                <a:latin typeface="+mn-lt"/>
                <a:ea typeface="+mn-ea"/>
                <a:cs typeface="+mn-cs"/>
              </a:rPr>
              <a:t>You can use </a:t>
            </a:r>
            <a:r>
              <a:rPr lang="en-IN" sz="1200" b="0" i="0" kern="1200" dirty="0" err="1">
                <a:solidFill>
                  <a:schemeClr val="tx1"/>
                </a:solidFill>
                <a:latin typeface="+mn-lt"/>
                <a:ea typeface="+mn-ea"/>
                <a:cs typeface="+mn-cs"/>
              </a:rPr>
              <a:t>CloudWatch</a:t>
            </a:r>
            <a:r>
              <a:rPr lang="en-IN" sz="1200" b="0" i="0" kern="1200" dirty="0">
                <a:solidFill>
                  <a:schemeClr val="tx1"/>
                </a:solidFill>
                <a:latin typeface="+mn-lt"/>
                <a:ea typeface="+mn-ea"/>
                <a:cs typeface="+mn-cs"/>
              </a:rPr>
              <a:t> Logs to monitor and troubleshoot your systems and applications using your existing system, application, and custom log files. You can send your existing system, application, and custom log files to </a:t>
            </a:r>
            <a:r>
              <a:rPr lang="en-IN" sz="1200" b="0" i="0" kern="1200" dirty="0" err="1">
                <a:solidFill>
                  <a:schemeClr val="tx1"/>
                </a:solidFill>
                <a:latin typeface="+mn-lt"/>
                <a:ea typeface="+mn-ea"/>
                <a:cs typeface="+mn-cs"/>
              </a:rPr>
              <a:t>CloudWatch</a:t>
            </a:r>
            <a:r>
              <a:rPr lang="en-IN" sz="1200" b="0" i="0" kern="1200" dirty="0">
                <a:solidFill>
                  <a:schemeClr val="tx1"/>
                </a:solidFill>
                <a:latin typeface="+mn-lt"/>
                <a:ea typeface="+mn-ea"/>
                <a:cs typeface="+mn-cs"/>
              </a:rPr>
              <a:t> Logs and monitor these logs in near real-time. This can help you better understand and operate your systems and applications, and you can store your logs using highly durable, low-cost storage for later access.</a:t>
            </a:r>
            <a:br>
              <a:rPr lang="en-IN" sz="1200" b="0" i="0" kern="1200" dirty="0">
                <a:solidFill>
                  <a:schemeClr val="tx1"/>
                </a:solidFill>
                <a:latin typeface="+mn-lt"/>
                <a:ea typeface="+mn-ea"/>
                <a:cs typeface="+mn-cs"/>
              </a:rPr>
            </a:br>
            <a:endParaRPr lang="en-IN" sz="1200" b="0" i="0" kern="1200" dirty="0">
              <a:solidFill>
                <a:schemeClr val="tx1"/>
              </a:solidFill>
              <a:latin typeface="+mn-lt"/>
              <a:ea typeface="+mn-ea"/>
              <a:cs typeface="+mn-cs"/>
            </a:endParaRPr>
          </a:p>
          <a:p>
            <a:r>
              <a:rPr lang="en-IN" sz="1200" b="0" i="0" u="none" strike="noStrike" kern="1200" dirty="0">
                <a:solidFill>
                  <a:schemeClr val="tx1"/>
                </a:solidFill>
                <a:latin typeface="+mn-lt"/>
                <a:ea typeface="+mn-ea"/>
                <a:cs typeface="+mn-cs"/>
                <a:hlinkClick r:id="rId7"/>
              </a:rPr>
              <a:t>Learn more »</a:t>
            </a:r>
            <a:endParaRPr lang="en-IN" sz="1200" b="0" i="0" kern="1200" dirty="0">
              <a:solidFill>
                <a:schemeClr val="tx1"/>
              </a:solidFill>
              <a:latin typeface="+mn-lt"/>
              <a:ea typeface="+mn-ea"/>
              <a:cs typeface="+mn-cs"/>
            </a:endParaRPr>
          </a:p>
          <a:p>
            <a:r>
              <a:rPr lang="en-IN" sz="1200" b="0" i="0" u="none" strike="noStrike" kern="1200" dirty="0">
                <a:solidFill>
                  <a:schemeClr val="tx1"/>
                </a:solidFill>
                <a:latin typeface="+mn-lt"/>
                <a:ea typeface="+mn-ea"/>
                <a:cs typeface="+mn-cs"/>
              </a:rPr>
              <a:t>Set Alarms</a:t>
            </a:r>
            <a:endParaRPr lang="en-IN" sz="1200" b="0" i="0" kern="1200" dirty="0">
              <a:solidFill>
                <a:schemeClr val="tx1"/>
              </a:solidFill>
              <a:latin typeface="+mn-lt"/>
              <a:ea typeface="+mn-ea"/>
              <a:cs typeface="+mn-cs"/>
            </a:endParaRPr>
          </a:p>
          <a:p>
            <a:r>
              <a:rPr lang="en-IN" sz="1200" b="0" i="0" kern="1200" dirty="0">
                <a:solidFill>
                  <a:schemeClr val="tx1"/>
                </a:solidFill>
                <a:latin typeface="+mn-lt"/>
                <a:ea typeface="+mn-ea"/>
                <a:cs typeface="+mn-cs"/>
              </a:rPr>
              <a:t>Set alarms on any of your metrics to send you notifications or take other automated actions. For example, when a specific Amazon EC2 metric crosses your alarm threshold, you can use Auto Scaling to dynamically add or remove EC2 instances or send you a notification.</a:t>
            </a:r>
          </a:p>
          <a:p>
            <a:r>
              <a:rPr lang="en-IN" sz="1200" b="0" i="0" u="none" strike="noStrike" kern="1200" dirty="0">
                <a:solidFill>
                  <a:schemeClr val="tx1"/>
                </a:solidFill>
                <a:latin typeface="+mn-lt"/>
                <a:ea typeface="+mn-ea"/>
                <a:cs typeface="+mn-cs"/>
                <a:hlinkClick r:id="rId7"/>
              </a:rPr>
              <a:t>Learn more »</a:t>
            </a:r>
            <a:endParaRPr lang="en-IN" sz="1200" b="0" i="0" kern="1200" dirty="0">
              <a:solidFill>
                <a:schemeClr val="tx1"/>
              </a:solidFill>
              <a:latin typeface="+mn-lt"/>
              <a:ea typeface="+mn-ea"/>
              <a:cs typeface="+mn-cs"/>
            </a:endParaRPr>
          </a:p>
          <a:p>
            <a:r>
              <a:rPr lang="en-IN" sz="1200" b="0" i="0" u="none" strike="noStrike" kern="1200" dirty="0">
                <a:solidFill>
                  <a:schemeClr val="tx1"/>
                </a:solidFill>
                <a:latin typeface="+mn-lt"/>
                <a:ea typeface="+mn-ea"/>
                <a:cs typeface="+mn-cs"/>
              </a:rPr>
              <a:t>View Graphs and Statistics</a:t>
            </a:r>
            <a:endParaRPr lang="en-IN" sz="1200" b="0" i="0" kern="1200" dirty="0">
              <a:solidFill>
                <a:schemeClr val="tx1"/>
              </a:solidFill>
              <a:latin typeface="+mn-lt"/>
              <a:ea typeface="+mn-ea"/>
              <a:cs typeface="+mn-cs"/>
            </a:endParaRPr>
          </a:p>
          <a:p>
            <a:r>
              <a:rPr lang="en-IN" sz="1200" b="0" i="0" kern="1200" dirty="0">
                <a:solidFill>
                  <a:schemeClr val="tx1"/>
                </a:solidFill>
                <a:latin typeface="+mn-lt"/>
                <a:ea typeface="+mn-ea"/>
                <a:cs typeface="+mn-cs"/>
              </a:rPr>
              <a:t>Amazon </a:t>
            </a:r>
            <a:r>
              <a:rPr lang="en-IN" sz="1200" b="0" i="0" kern="1200" dirty="0" err="1">
                <a:solidFill>
                  <a:schemeClr val="tx1"/>
                </a:solidFill>
                <a:latin typeface="+mn-lt"/>
                <a:ea typeface="+mn-ea"/>
                <a:cs typeface="+mn-cs"/>
              </a:rPr>
              <a:t>Cloudwatch</a:t>
            </a:r>
            <a:r>
              <a:rPr lang="en-IN" sz="1200" b="0" i="0" kern="1200" dirty="0">
                <a:solidFill>
                  <a:schemeClr val="tx1"/>
                </a:solidFill>
                <a:latin typeface="+mn-lt"/>
                <a:ea typeface="+mn-ea"/>
                <a:cs typeface="+mn-cs"/>
              </a:rPr>
              <a:t> Dashboards enable you to create re-usable graphs of AWS resources and custom metrics so you can quickly monitor operational status and identify issues at a glance. Metric data is kept for a period of two weeks enabling you to view up to the minute data and also historical data. Amazon </a:t>
            </a:r>
            <a:r>
              <a:rPr lang="en-IN" sz="1200" b="0" i="0" kern="1200" dirty="0" err="1">
                <a:solidFill>
                  <a:schemeClr val="tx1"/>
                </a:solidFill>
                <a:latin typeface="+mn-lt"/>
                <a:ea typeface="+mn-ea"/>
                <a:cs typeface="+mn-cs"/>
              </a:rPr>
              <a:t>CloudWatch</a:t>
            </a:r>
            <a:r>
              <a:rPr lang="en-IN" sz="1200" b="0" i="0" kern="1200" dirty="0">
                <a:solidFill>
                  <a:schemeClr val="tx1"/>
                </a:solidFill>
                <a:latin typeface="+mn-lt"/>
                <a:ea typeface="+mn-ea"/>
                <a:cs typeface="+mn-cs"/>
              </a:rPr>
              <a:t> can load all the metrics in your account for search and graphing with the AWS Management Console. This includes logs, AWS resource metrics, and application metrics that you provide.</a:t>
            </a:r>
            <a:br>
              <a:rPr lang="en-IN" sz="1200" b="0" i="0" kern="1200" dirty="0">
                <a:solidFill>
                  <a:schemeClr val="tx1"/>
                </a:solidFill>
                <a:latin typeface="+mn-lt"/>
                <a:ea typeface="+mn-ea"/>
                <a:cs typeface="+mn-cs"/>
              </a:rPr>
            </a:br>
            <a:endParaRPr lang="en-IN" sz="1200" b="0" i="0" kern="1200" dirty="0">
              <a:solidFill>
                <a:schemeClr val="tx1"/>
              </a:solidFill>
              <a:latin typeface="+mn-lt"/>
              <a:ea typeface="+mn-ea"/>
              <a:cs typeface="+mn-cs"/>
            </a:endParaRPr>
          </a:p>
          <a:p>
            <a:r>
              <a:rPr lang="en-IN" sz="1200" b="0" i="0" u="none" strike="noStrike" kern="1200" dirty="0">
                <a:solidFill>
                  <a:schemeClr val="tx1"/>
                </a:solidFill>
                <a:latin typeface="+mn-lt"/>
                <a:ea typeface="+mn-ea"/>
                <a:cs typeface="+mn-cs"/>
                <a:hlinkClick r:id="rId8"/>
              </a:rPr>
              <a:t>Learn more »</a:t>
            </a:r>
            <a:br>
              <a:rPr lang="en-IN" sz="1200" b="0" i="0" u="none" strike="noStrike" kern="1200" dirty="0">
                <a:solidFill>
                  <a:schemeClr val="tx1"/>
                </a:solidFill>
                <a:latin typeface="+mn-lt"/>
                <a:ea typeface="+mn-ea"/>
                <a:cs typeface="+mn-cs"/>
                <a:hlinkClick r:id="rId8"/>
              </a:rPr>
            </a:br>
            <a:endParaRPr lang="en-IN" sz="1200" b="0" i="0" kern="1200" dirty="0">
              <a:solidFill>
                <a:schemeClr val="tx1"/>
              </a:solidFill>
              <a:latin typeface="+mn-lt"/>
              <a:ea typeface="+mn-ea"/>
              <a:cs typeface="+mn-cs"/>
            </a:endParaRPr>
          </a:p>
          <a:p>
            <a:r>
              <a:rPr lang="en-IN" sz="1200" b="0" i="0" u="none" strike="noStrike" kern="1200" dirty="0">
                <a:solidFill>
                  <a:schemeClr val="tx1"/>
                </a:solidFill>
                <a:latin typeface="+mn-lt"/>
                <a:ea typeface="+mn-ea"/>
                <a:cs typeface="+mn-cs"/>
              </a:rPr>
              <a:t>Monitor and React to Resource Changes</a:t>
            </a:r>
            <a:endParaRPr lang="en-IN" sz="1200" b="0" i="0" kern="1200" dirty="0">
              <a:solidFill>
                <a:schemeClr val="tx1"/>
              </a:solidFill>
              <a:latin typeface="+mn-lt"/>
              <a:ea typeface="+mn-ea"/>
              <a:cs typeface="+mn-cs"/>
            </a:endParaRPr>
          </a:p>
          <a:p>
            <a:r>
              <a:rPr lang="en-IN" sz="1200" b="0" i="0" kern="1200" dirty="0" err="1">
                <a:solidFill>
                  <a:schemeClr val="tx1"/>
                </a:solidFill>
                <a:latin typeface="+mn-lt"/>
                <a:ea typeface="+mn-ea"/>
                <a:cs typeface="+mn-cs"/>
              </a:rPr>
              <a:t>CloudWatch</a:t>
            </a:r>
            <a:r>
              <a:rPr lang="en-IN" sz="1200" b="0" i="0" kern="1200" dirty="0">
                <a:solidFill>
                  <a:schemeClr val="tx1"/>
                </a:solidFill>
                <a:latin typeface="+mn-lt"/>
                <a:ea typeface="+mn-ea"/>
                <a:cs typeface="+mn-cs"/>
              </a:rPr>
              <a:t> Events provides a stream of events describing changes to your AWS resources. You can easily build workflows that automatically take actions you define, such as invoking an AWS Lambda function, when an event of interest occurs.</a:t>
            </a:r>
          </a:p>
          <a:p>
            <a:endParaRPr lang="en-US" dirty="0">
              <a:latin typeface="Calibri" charset="0"/>
            </a:endParaRPr>
          </a:p>
        </p:txBody>
      </p:sp>
    </p:spTree>
    <p:extLst>
      <p:ext uri="{BB962C8B-B14F-4D97-AF65-F5344CB8AC3E}">
        <p14:creationId xmlns:p14="http://schemas.microsoft.com/office/powerpoint/2010/main" val="1655711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baseline="0" dirty="0">
                <a:solidFill>
                  <a:schemeClr val="tx1"/>
                </a:solidFill>
                <a:latin typeface="+mn-lt"/>
                <a:ea typeface="+mn-ea"/>
                <a:cs typeface="+mn-cs"/>
              </a:rPr>
              <a:t>Amazon </a:t>
            </a:r>
            <a:r>
              <a:rPr lang="en-IN" sz="1200" kern="1200" baseline="0" dirty="0" err="1">
                <a:solidFill>
                  <a:schemeClr val="tx1"/>
                </a:solidFill>
                <a:latin typeface="+mn-lt"/>
                <a:ea typeface="+mn-ea"/>
                <a:cs typeface="+mn-cs"/>
              </a:rPr>
              <a:t>CloudFront</a:t>
            </a:r>
            <a:r>
              <a:rPr lang="en-IN" sz="1200" kern="1200" baseline="0" dirty="0">
                <a:solidFill>
                  <a:schemeClr val="tx1"/>
                </a:solidFill>
                <a:latin typeface="+mn-lt"/>
                <a:ea typeface="+mn-ea"/>
                <a:cs typeface="+mn-cs"/>
              </a:rPr>
              <a:t> content delivery network (CDN) is a web service for content delivery. Amazon </a:t>
            </a:r>
            <a:r>
              <a:rPr lang="en-IN" sz="1200" kern="1200" baseline="0" dirty="0" err="1">
                <a:solidFill>
                  <a:schemeClr val="tx1"/>
                </a:solidFill>
                <a:latin typeface="+mn-lt"/>
                <a:ea typeface="+mn-ea"/>
                <a:cs typeface="+mn-cs"/>
              </a:rPr>
              <a:t>CloudFront</a:t>
            </a:r>
            <a:r>
              <a:rPr lang="en-IN" sz="1200" kern="1200" baseline="0" dirty="0">
                <a:solidFill>
                  <a:schemeClr val="tx1"/>
                </a:solidFill>
                <a:latin typeface="+mn-lt"/>
                <a:ea typeface="+mn-ea"/>
                <a:cs typeface="+mn-cs"/>
              </a:rPr>
              <a:t> makes your website's dynamic, static, and streaming content available from a global network of edge locations. When a visitor requests a file from your website, he or she is invisibly redirected to a copy of the file at the nearest edge location, which results in faster download times than if the visitor had accessed the content from a data </a:t>
            </a:r>
            <a:r>
              <a:rPr lang="en-IN" sz="1200" kern="1200" baseline="0" dirty="0" err="1">
                <a:solidFill>
                  <a:schemeClr val="tx1"/>
                </a:solidFill>
                <a:latin typeface="+mn-lt"/>
                <a:ea typeface="+mn-ea"/>
                <a:cs typeface="+mn-cs"/>
              </a:rPr>
              <a:t>center</a:t>
            </a:r>
            <a:r>
              <a:rPr lang="en-IN" sz="1200" kern="1200" baseline="0" dirty="0">
                <a:solidFill>
                  <a:schemeClr val="tx1"/>
                </a:solidFill>
                <a:latin typeface="+mn-lt"/>
                <a:ea typeface="+mn-ea"/>
                <a:cs typeface="+mn-cs"/>
              </a:rPr>
              <a:t> farther away. Amazon </a:t>
            </a:r>
            <a:r>
              <a:rPr lang="en-IN" sz="1200" kern="1200" baseline="0" dirty="0" err="1">
                <a:solidFill>
                  <a:schemeClr val="tx1"/>
                </a:solidFill>
                <a:latin typeface="+mn-lt"/>
                <a:ea typeface="+mn-ea"/>
                <a:cs typeface="+mn-cs"/>
              </a:rPr>
              <a:t>CloudFront</a:t>
            </a:r>
            <a:r>
              <a:rPr lang="en-IN" sz="1200" kern="1200" baseline="0" dirty="0">
                <a:solidFill>
                  <a:schemeClr val="tx1"/>
                </a:solidFill>
                <a:latin typeface="+mn-lt"/>
                <a:ea typeface="+mn-ea"/>
                <a:cs typeface="+mn-cs"/>
              </a:rPr>
              <a:t> caches content at edge locations for a period of time that you specify. </a:t>
            </a:r>
          </a:p>
          <a:p>
            <a:r>
              <a:rPr lang="en-IN" sz="1200" kern="1200" baseline="0" dirty="0">
                <a:solidFill>
                  <a:schemeClr val="tx1"/>
                </a:solidFill>
                <a:latin typeface="+mn-lt"/>
                <a:ea typeface="+mn-ea"/>
                <a:cs typeface="+mn-cs"/>
              </a:rPr>
              <a:t>Amazon </a:t>
            </a:r>
            <a:r>
              <a:rPr lang="en-IN" sz="1200" kern="1200" baseline="0" dirty="0" err="1">
                <a:solidFill>
                  <a:schemeClr val="tx1"/>
                </a:solidFill>
                <a:latin typeface="+mn-lt"/>
                <a:ea typeface="+mn-ea"/>
                <a:cs typeface="+mn-cs"/>
              </a:rPr>
              <a:t>CloudFront</a:t>
            </a:r>
            <a:r>
              <a:rPr lang="en-IN" sz="1200" kern="1200" baseline="0" dirty="0">
                <a:solidFill>
                  <a:schemeClr val="tx1"/>
                </a:solidFill>
                <a:latin typeface="+mn-lt"/>
                <a:ea typeface="+mn-ea"/>
                <a:cs typeface="+mn-cs"/>
              </a:rPr>
              <a:t> supports all files that can be served over HTTP. This includes dynamic web pages, such as HTML or PHP pages, any popular static files that are a part of your web application, such as website images, audio, video, media files or software downloads. For on-demand media files, you can also choose to stream your content using Real-Time Messaging Protocol (RTMP) delivery. Amazon </a:t>
            </a:r>
            <a:r>
              <a:rPr lang="en-IN" sz="1200" kern="1200" baseline="0" dirty="0" err="1">
                <a:solidFill>
                  <a:schemeClr val="tx1"/>
                </a:solidFill>
                <a:latin typeface="+mn-lt"/>
                <a:ea typeface="+mn-ea"/>
                <a:cs typeface="+mn-cs"/>
              </a:rPr>
              <a:t>CloudFront</a:t>
            </a:r>
            <a:r>
              <a:rPr lang="en-IN" sz="1200" kern="1200" baseline="0" dirty="0">
                <a:solidFill>
                  <a:schemeClr val="tx1"/>
                </a:solidFill>
                <a:latin typeface="+mn-lt"/>
                <a:ea typeface="+mn-ea"/>
                <a:cs typeface="+mn-cs"/>
              </a:rPr>
              <a:t> also supports delivery of live media over HTTP. </a:t>
            </a:r>
          </a:p>
          <a:p>
            <a:r>
              <a:rPr lang="en-IN" sz="1200" kern="1200" baseline="0" dirty="0">
                <a:solidFill>
                  <a:schemeClr val="tx1"/>
                </a:solidFill>
                <a:latin typeface="+mn-lt"/>
                <a:ea typeface="+mn-ea"/>
                <a:cs typeface="+mn-cs"/>
              </a:rPr>
              <a:t>Amazon </a:t>
            </a:r>
            <a:r>
              <a:rPr lang="en-IN" sz="1200" kern="1200" baseline="0" dirty="0" err="1">
                <a:solidFill>
                  <a:schemeClr val="tx1"/>
                </a:solidFill>
                <a:latin typeface="+mn-lt"/>
                <a:ea typeface="+mn-ea"/>
                <a:cs typeface="+mn-cs"/>
              </a:rPr>
              <a:t>CloudFront</a:t>
            </a:r>
            <a:r>
              <a:rPr lang="en-IN" sz="1200" kern="1200" baseline="0" dirty="0">
                <a:solidFill>
                  <a:schemeClr val="tx1"/>
                </a:solidFill>
                <a:latin typeface="+mn-lt"/>
                <a:ea typeface="+mn-ea"/>
                <a:cs typeface="+mn-cs"/>
              </a:rPr>
              <a:t> has two pricing components: regional data transfer out (per GB) and requests (per 10,000). Note that it is often cheaper (as well as faster) to deliver popular content from Amazon S3 through Amazon </a:t>
            </a:r>
            <a:r>
              <a:rPr lang="en-IN" sz="1200" kern="1200" baseline="0" dirty="0" err="1">
                <a:solidFill>
                  <a:schemeClr val="tx1"/>
                </a:solidFill>
                <a:latin typeface="+mn-lt"/>
                <a:ea typeface="+mn-ea"/>
                <a:cs typeface="+mn-cs"/>
              </a:rPr>
              <a:t>CloudFront</a:t>
            </a:r>
            <a:r>
              <a:rPr lang="en-IN" sz="1200" kern="1200" baseline="0" dirty="0">
                <a:solidFill>
                  <a:schemeClr val="tx1"/>
                </a:solidFill>
                <a:latin typeface="+mn-lt"/>
                <a:ea typeface="+mn-ea"/>
                <a:cs typeface="+mn-cs"/>
              </a:rPr>
              <a:t> rather than directly from Amazon S3. </a:t>
            </a:r>
            <a:endParaRPr lang="en-US" dirty="0">
              <a:latin typeface="Calibri" charset="0"/>
            </a:endParaRPr>
          </a:p>
          <a:p>
            <a:endParaRPr lang="en-US" dirty="0">
              <a:latin typeface="Calibri" charset="0"/>
            </a:endParaRPr>
          </a:p>
        </p:txBody>
      </p:sp>
    </p:spTree>
    <p:extLst>
      <p:ext uri="{BB962C8B-B14F-4D97-AF65-F5344CB8AC3E}">
        <p14:creationId xmlns:p14="http://schemas.microsoft.com/office/powerpoint/2010/main" val="1655711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Route 53 is a highly available and scalable cloud Domain Name System (DNS) web service. It is designed to give developers and businesses an extremely reliable and cost effective way to route end users to Internet applications by translating names like </a:t>
            </a:r>
            <a:r>
              <a:rPr lang="en-IN" dirty="0" err="1"/>
              <a:t>www.example.com</a:t>
            </a:r>
            <a:r>
              <a:rPr lang="en-IN" dirty="0"/>
              <a:t> into the numeric IP addresses like 192.0.2.1 that computers use to connect to each other.</a:t>
            </a:r>
          </a:p>
          <a:p>
            <a:r>
              <a:rPr lang="en-IN" dirty="0"/>
              <a:t>Amazon Route 53 effectively connects user requests to infrastructure running in AWS – such as Amazon EC2 instances, Elastic Load Balancing load balancers, or Amazon S3 buckets – and can also be used to route users to infrastructure outside of AWS.</a:t>
            </a:r>
            <a:endParaRPr lang="en-US" dirty="0"/>
          </a:p>
          <a:p>
            <a:endParaRPr lang="en-US" dirty="0">
              <a:latin typeface="Calibri" charset="0"/>
            </a:endParaRPr>
          </a:p>
        </p:txBody>
      </p:sp>
    </p:spTree>
    <p:extLst>
      <p:ext uri="{BB962C8B-B14F-4D97-AF65-F5344CB8AC3E}">
        <p14:creationId xmlns:p14="http://schemas.microsoft.com/office/powerpoint/2010/main" val="1655711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endParaRPr lang="en-US" dirty="0">
              <a:latin typeface="Calibri" charset="0"/>
            </a:endParaRPr>
          </a:p>
        </p:txBody>
      </p:sp>
    </p:spTree>
    <p:extLst>
      <p:ext uri="{BB962C8B-B14F-4D97-AF65-F5344CB8AC3E}">
        <p14:creationId xmlns:p14="http://schemas.microsoft.com/office/powerpoint/2010/main" val="1655711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RL 3.1</a:t>
            </a:r>
          </a:p>
        </p:txBody>
      </p:sp>
    </p:spTree>
    <p:extLst>
      <p:ext uri="{BB962C8B-B14F-4D97-AF65-F5344CB8AC3E}">
        <p14:creationId xmlns:p14="http://schemas.microsoft.com/office/powerpoint/2010/main" val="3417854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endParaRPr lang="en-US" dirty="0">
              <a:latin typeface="Calibri" charset="0"/>
            </a:endParaRPr>
          </a:p>
        </p:txBody>
      </p:sp>
    </p:spTree>
    <p:extLst>
      <p:ext uri="{BB962C8B-B14F-4D97-AF65-F5344CB8AC3E}">
        <p14:creationId xmlns:p14="http://schemas.microsoft.com/office/powerpoint/2010/main" val="16557113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latin typeface="+mn-lt"/>
                <a:ea typeface="+mn-ea"/>
                <a:cs typeface="+mn-cs"/>
              </a:rPr>
              <a:t>Amazon RDS makes it easy to set up, operate, and scale Oracle Database deployments in </a:t>
            </a:r>
            <a:r>
              <a:rPr lang="en-IN" sz="1200" b="0" i="0" u="none" strike="noStrike" kern="1200" dirty="0">
                <a:solidFill>
                  <a:schemeClr val="tx1"/>
                </a:solidFill>
                <a:latin typeface="+mn-lt"/>
                <a:ea typeface="+mn-ea"/>
                <a:cs typeface="+mn-cs"/>
                <a:hlinkClick r:id="rId3"/>
              </a:rPr>
              <a:t>the cloud</a:t>
            </a:r>
            <a:r>
              <a:rPr lang="en-IN" sz="1200" b="0" i="0" kern="1200" dirty="0">
                <a:solidFill>
                  <a:schemeClr val="tx1"/>
                </a:solidFill>
                <a:latin typeface="+mn-lt"/>
                <a:ea typeface="+mn-ea"/>
                <a:cs typeface="+mn-cs"/>
              </a:rPr>
              <a:t>. With Amazon RDS, you can deploy multiple editions of Oracle Database in minutes with cost-efficient and re-sizable hardware capacity. Amazon RDS frees you up to focus on application development by managing time-consuming database administration tasks including provisioning, backups, software patching, monitoring, and hardware scaling.</a:t>
            </a:r>
          </a:p>
          <a:p>
            <a:r>
              <a:rPr lang="en-IN" sz="1200" kern="1200" baseline="0" dirty="0">
                <a:solidFill>
                  <a:schemeClr val="tx1"/>
                </a:solidFill>
                <a:latin typeface="+mn-lt"/>
                <a:ea typeface="+mn-ea"/>
                <a:cs typeface="+mn-cs"/>
              </a:rPr>
              <a:t>Amazon RDS delivers high performance through a combination of configurable instances running on Amazon’s proven, world-class infrastructure with fully-automated maintenance and backup operations. Available database configurations range from a small instance (64-bit platform with 1.7 GB of RAM and 1 Amazon EC2 compute unit (ECU)) up to a quadruple extra-large instance (64-bit platform with 68 GB of RAM and 26 </a:t>
            </a:r>
            <a:r>
              <a:rPr lang="en-IN" sz="1200" kern="1200" baseline="0" dirty="0" err="1">
                <a:solidFill>
                  <a:schemeClr val="tx1"/>
                </a:solidFill>
                <a:latin typeface="+mn-lt"/>
                <a:ea typeface="+mn-ea"/>
                <a:cs typeface="+mn-cs"/>
              </a:rPr>
              <a:t>ECUs</a:t>
            </a:r>
            <a:r>
              <a:rPr lang="en-IN" sz="1200" kern="1200" baseline="0" dirty="0">
                <a:solidFill>
                  <a:schemeClr val="tx1"/>
                </a:solidFill>
                <a:latin typeface="+mn-lt"/>
                <a:ea typeface="+mn-ea"/>
                <a:cs typeface="+mn-cs"/>
              </a:rPr>
              <a:t>). </a:t>
            </a:r>
          </a:p>
          <a:p>
            <a:r>
              <a:rPr lang="en-IN" sz="1200" kern="1200" baseline="0" dirty="0">
                <a:solidFill>
                  <a:schemeClr val="tx1"/>
                </a:solidFill>
                <a:latin typeface="+mn-lt"/>
                <a:ea typeface="+mn-ea"/>
                <a:cs typeface="+mn-cs"/>
              </a:rPr>
              <a:t>Available database configurations range from a small instance (64-bit platform with 1.7 GB of RAM and 1 Amazon EC2 compute unit (ECU)) up to a quadruple extra-large instance (64-bit platform with 68 GB of RAM and 26 </a:t>
            </a:r>
            <a:r>
              <a:rPr lang="en-IN" sz="1200" kern="1200" baseline="0" dirty="0" err="1">
                <a:solidFill>
                  <a:schemeClr val="tx1"/>
                </a:solidFill>
                <a:latin typeface="+mn-lt"/>
                <a:ea typeface="+mn-ea"/>
                <a:cs typeface="+mn-cs"/>
              </a:rPr>
              <a:t>ECUs</a:t>
            </a:r>
            <a:r>
              <a:rPr lang="en-IN" sz="1200" kern="1200" baseline="0" dirty="0">
                <a:solidFill>
                  <a:schemeClr val="tx1"/>
                </a:solidFill>
                <a:latin typeface="+mn-lt"/>
                <a:ea typeface="+mn-ea"/>
                <a:cs typeface="+mn-cs"/>
              </a:rPr>
              <a:t>). </a:t>
            </a:r>
          </a:p>
          <a:p>
            <a:r>
              <a:rPr lang="en-IN" sz="1200" kern="1200" baseline="0" dirty="0">
                <a:solidFill>
                  <a:schemeClr val="tx1"/>
                </a:solidFill>
                <a:latin typeface="+mn-lt"/>
                <a:ea typeface="+mn-ea"/>
                <a:cs typeface="+mn-cs"/>
              </a:rPr>
              <a:t>Amazon RDS Provisioned IOPS provides a high-performance storage option designed to deliver fast, predictable, and consistent performance for I/O intensive transactional database workloads. When creating a new DB instance using the Amazon RDS Provisioned IOPS storage, you can specify the IOPS your instance needs from 1,000 IOPS to 30,000 IOPS and Amazon RDS provisions that IOPS rate for the lifetime of the instance. </a:t>
            </a:r>
            <a:endParaRPr lang="en-US" dirty="0">
              <a:latin typeface="Calibri" charset="0"/>
            </a:endParaRPr>
          </a:p>
          <a:p>
            <a:endParaRPr lang="en-IN"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2818924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latin typeface="+mn-lt"/>
                <a:ea typeface="+mn-ea"/>
                <a:cs typeface="+mn-cs"/>
              </a:rPr>
              <a:t>Working with Amazon RDS</a:t>
            </a:r>
            <a:endParaRPr lang="en-IN" sz="1200" b="0" i="0" kern="1200" dirty="0">
              <a:solidFill>
                <a:schemeClr val="tx1"/>
              </a:solidFill>
              <a:latin typeface="+mn-lt"/>
              <a:ea typeface="+mn-ea"/>
              <a:cs typeface="+mn-cs"/>
            </a:endParaRPr>
          </a:p>
          <a:p>
            <a:r>
              <a:rPr lang="en-IN" sz="1200" b="0" i="0" kern="1200" dirty="0">
                <a:solidFill>
                  <a:schemeClr val="tx1"/>
                </a:solidFill>
                <a:latin typeface="+mn-lt"/>
                <a:ea typeface="+mn-ea"/>
                <a:cs typeface="+mn-cs"/>
              </a:rPr>
              <a:t>Amazon RDS allows you to use the </a:t>
            </a:r>
            <a:r>
              <a:rPr lang="en-IN" sz="1200" b="0" i="0" u="none" strike="noStrike" kern="1200" dirty="0">
                <a:solidFill>
                  <a:schemeClr val="tx1"/>
                </a:solidFill>
                <a:latin typeface="+mn-lt"/>
                <a:ea typeface="+mn-ea"/>
                <a:cs typeface="+mn-cs"/>
                <a:hlinkClick r:id="rId3"/>
              </a:rPr>
              <a:t>AWS Management Console</a:t>
            </a:r>
            <a:r>
              <a:rPr lang="en-IN" sz="1200" b="0" i="0" kern="1200" dirty="0">
                <a:solidFill>
                  <a:schemeClr val="tx1"/>
                </a:solidFill>
                <a:latin typeface="+mn-lt"/>
                <a:ea typeface="+mn-ea"/>
                <a:cs typeface="+mn-cs"/>
              </a:rPr>
              <a:t> or a simple set of web services APIs to create, delete and modify relational database instances (DB Instances). You can also control access and security for your instance(s) and manage your database backups and snapshots. For a full list of the available Amazon RDS APIs, please see the Amazon RDS API Guide. Some of the most commonly used APIs and their functionality are listed below:</a:t>
            </a:r>
          </a:p>
          <a:p>
            <a:r>
              <a:rPr lang="en-IN" sz="1200" b="0" i="0" kern="1200" dirty="0" err="1">
                <a:solidFill>
                  <a:schemeClr val="tx1"/>
                </a:solidFill>
                <a:latin typeface="+mn-lt"/>
                <a:ea typeface="+mn-ea"/>
                <a:cs typeface="+mn-cs"/>
              </a:rPr>
              <a:t>CreateDBInstance</a:t>
            </a:r>
            <a:r>
              <a:rPr lang="en-IN" sz="1200" b="0" i="0" kern="1200" dirty="0">
                <a:solidFill>
                  <a:schemeClr val="tx1"/>
                </a:solidFill>
                <a:latin typeface="+mn-lt"/>
                <a:ea typeface="+mn-ea"/>
                <a:cs typeface="+mn-cs"/>
              </a:rPr>
              <a:t> — Provision a new DB Instance, specifying the DB Engine (Oracle Database edition), license model, DB Instance class, storage capacity, DB Engine version (optional), character set (optional, default is AL32UTF8), the backup retention policy you wish to use, and whether you want to run the DB Instance as a Multi-AZ deployment. This one API call is all that’s needed to give you access to a running Oracle Database, with the software pre-installed and the available resource capacity you request.</a:t>
            </a:r>
          </a:p>
          <a:p>
            <a:r>
              <a:rPr lang="en-IN" sz="1200" b="0" i="0" kern="1200" dirty="0" err="1">
                <a:solidFill>
                  <a:schemeClr val="tx1"/>
                </a:solidFill>
                <a:latin typeface="+mn-lt"/>
                <a:ea typeface="+mn-ea"/>
                <a:cs typeface="+mn-cs"/>
              </a:rPr>
              <a:t>ModifyDBInstance</a:t>
            </a:r>
            <a:r>
              <a:rPr lang="en-IN" sz="1200" b="0" i="0" kern="1200" dirty="0">
                <a:solidFill>
                  <a:schemeClr val="tx1"/>
                </a:solidFill>
                <a:latin typeface="+mn-lt"/>
                <a:ea typeface="+mn-ea"/>
                <a:cs typeface="+mn-cs"/>
              </a:rPr>
              <a:t> — Modify settings for a running DB Instance. This lets you use a single API call to scale the resources available to your DB Instance in response to the load on your database, or change how it is automatically backed up and maintained on your behalf. You can also use this API to gain optional control over how DB Engine versions are upgraded.</a:t>
            </a:r>
          </a:p>
          <a:p>
            <a:r>
              <a:rPr lang="en-IN" sz="1200" b="0" i="0" kern="1200" dirty="0" err="1">
                <a:solidFill>
                  <a:schemeClr val="tx1"/>
                </a:solidFill>
                <a:latin typeface="+mn-lt"/>
                <a:ea typeface="+mn-ea"/>
                <a:cs typeface="+mn-cs"/>
              </a:rPr>
              <a:t>DeleteDBInstance</a:t>
            </a:r>
            <a:r>
              <a:rPr lang="en-IN" sz="1200" b="0" i="0" kern="1200" dirty="0">
                <a:solidFill>
                  <a:schemeClr val="tx1"/>
                </a:solidFill>
                <a:latin typeface="+mn-lt"/>
                <a:ea typeface="+mn-ea"/>
                <a:cs typeface="+mn-cs"/>
              </a:rPr>
              <a:t> — Delete a running DB Instance. With Amazon RDS, you can terminate your DB Instance at any time and pay only for the resources you used.</a:t>
            </a:r>
          </a:p>
          <a:p>
            <a:r>
              <a:rPr lang="en-IN" sz="1200" b="0" i="0" kern="1200" dirty="0" err="1">
                <a:solidFill>
                  <a:schemeClr val="tx1"/>
                </a:solidFill>
                <a:latin typeface="+mn-lt"/>
                <a:ea typeface="+mn-ea"/>
                <a:cs typeface="+mn-cs"/>
              </a:rPr>
              <a:t>CreateDBSnapshot</a:t>
            </a:r>
            <a:r>
              <a:rPr lang="en-IN" sz="1200" b="0" i="0" kern="1200" dirty="0">
                <a:solidFill>
                  <a:schemeClr val="tx1"/>
                </a:solidFill>
                <a:latin typeface="+mn-lt"/>
                <a:ea typeface="+mn-ea"/>
                <a:cs typeface="+mn-cs"/>
              </a:rPr>
              <a:t> — Generate a snapshot of your DB Instance. You can restore your DB Instance to these user-created snapshots at any point, even to reinstate a previously deleted DB Instance.</a:t>
            </a:r>
          </a:p>
          <a:p>
            <a:r>
              <a:rPr lang="en-IN" sz="1200" b="0" i="0" kern="1200" dirty="0" err="1">
                <a:solidFill>
                  <a:schemeClr val="tx1"/>
                </a:solidFill>
                <a:latin typeface="+mn-lt"/>
                <a:ea typeface="+mn-ea"/>
                <a:cs typeface="+mn-cs"/>
              </a:rPr>
              <a:t>RestoreDBInstanceToPointInTIme</a:t>
            </a:r>
            <a:r>
              <a:rPr lang="en-IN" sz="1200" b="0" i="0" kern="1200" dirty="0">
                <a:solidFill>
                  <a:schemeClr val="tx1"/>
                </a:solidFill>
                <a:latin typeface="+mn-lt"/>
                <a:ea typeface="+mn-ea"/>
                <a:cs typeface="+mn-cs"/>
              </a:rPr>
              <a:t> — Create a new DB Instance from a point-in-time backup. You can restore to any point within the retention period you specified, usually up to the last five minutes of your database’s usage.</a:t>
            </a:r>
          </a:p>
          <a:p>
            <a:r>
              <a:rPr lang="en-IN" sz="1200" b="0" i="0" kern="1200" dirty="0">
                <a:solidFill>
                  <a:schemeClr val="tx1"/>
                </a:solidFill>
                <a:latin typeface="+mn-lt"/>
                <a:ea typeface="+mn-ea"/>
                <a:cs typeface="+mn-cs"/>
              </a:rPr>
              <a:t>https://aws.amazon.com/rds/oracle/details</a:t>
            </a:r>
            <a:endParaRPr lang="en-IN" sz="1200" kern="1200" baseline="0" dirty="0">
              <a:solidFill>
                <a:schemeClr val="tx1"/>
              </a:solidFill>
              <a:latin typeface="+mn-lt"/>
              <a:ea typeface="+mn-ea"/>
              <a:cs typeface="+mn-cs"/>
            </a:endParaRPr>
          </a:p>
          <a:p>
            <a:pPr eaLnBrk="1" hangingPunct="1">
              <a:spcBef>
                <a:spcPct val="0"/>
              </a:spcBef>
            </a:pPr>
            <a:r>
              <a:rPr lang="en-IN" sz="1200" kern="1200" baseline="0" dirty="0">
                <a:solidFill>
                  <a:schemeClr val="tx1"/>
                </a:solidFill>
                <a:latin typeface="+mn-lt"/>
                <a:ea typeface="+mn-ea"/>
                <a:cs typeface="+mn-cs"/>
              </a:rPr>
              <a:t>Amazon RDS offers a tiered pricing structure, based on the size of the database instance, the deployment type (Single-AZ/Multi-AZ), and the AWS region. Pricing for Amazon RDS is based on several factors: the DB instance hours (per hour), the amount of provisioned database storage (per GB-month and per million I/O requests), additional backup storage (per GB-month), and data transfer in / out (per GB per month). Pricing information can be found at Amazon Relational Database Service Pricing. </a:t>
            </a:r>
            <a:endParaRPr lang="en-US" dirty="0">
              <a:latin typeface="Calibri" charset="0"/>
            </a:endParaRPr>
          </a:p>
        </p:txBody>
      </p:sp>
    </p:spTree>
    <p:extLst>
      <p:ext uri="{BB962C8B-B14F-4D97-AF65-F5344CB8AC3E}">
        <p14:creationId xmlns:p14="http://schemas.microsoft.com/office/powerpoint/2010/main" val="2562416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endParaRPr lang="en-US" dirty="0">
              <a:latin typeface="Calibri" charset="0"/>
            </a:endParaRPr>
          </a:p>
        </p:txBody>
      </p:sp>
    </p:spTree>
    <p:extLst>
      <p:ext uri="{BB962C8B-B14F-4D97-AF65-F5344CB8AC3E}">
        <p14:creationId xmlns:p14="http://schemas.microsoft.com/office/powerpoint/2010/main" val="10108754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endParaRPr lang="en-US" dirty="0">
              <a:latin typeface="Calibri" charset="0"/>
            </a:endParaRPr>
          </a:p>
        </p:txBody>
      </p:sp>
    </p:spTree>
    <p:extLst>
      <p:ext uri="{BB962C8B-B14F-4D97-AF65-F5344CB8AC3E}">
        <p14:creationId xmlns:p14="http://schemas.microsoft.com/office/powerpoint/2010/main" val="231739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3048458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endParaRPr lang="en-US" dirty="0">
              <a:latin typeface="Calibri" charset="0"/>
            </a:endParaRPr>
          </a:p>
        </p:txBody>
      </p:sp>
    </p:spTree>
    <p:extLst>
      <p:ext uri="{BB962C8B-B14F-4D97-AF65-F5344CB8AC3E}">
        <p14:creationId xmlns:p14="http://schemas.microsoft.com/office/powerpoint/2010/main" val="1655711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IN" sz="1200" b="0" i="0" kern="1200" dirty="0">
                <a:solidFill>
                  <a:schemeClr val="tx1"/>
                </a:solidFill>
                <a:latin typeface="+mn-lt"/>
                <a:ea typeface="+mn-ea"/>
                <a:cs typeface="+mn-cs"/>
              </a:rPr>
              <a:t>Amazon EC2 provides a wide selection of instance types optimized to fit different use cases. Instance types comprise varying combinations of CPU, memory, storage, and networking capacity and give you the flexibility to choose the appropriate mix of resources for your applications. Each instance type includes one or more instance sizes, allowing you to scale your resources to the requirements of your target workload.</a:t>
            </a:r>
          </a:p>
          <a:p>
            <a:r>
              <a:rPr lang="en-IN" sz="1200" b="0" u="none" strike="noStrike" kern="1200" dirty="0">
                <a:solidFill>
                  <a:schemeClr val="tx1"/>
                </a:solidFill>
                <a:latin typeface="+mn-lt"/>
                <a:ea typeface="+mn-ea"/>
                <a:cs typeface="+mn-cs"/>
              </a:rPr>
              <a:t>General Purpose</a:t>
            </a:r>
            <a:endParaRPr lang="en-IN" sz="1200" b="0" kern="1200" dirty="0">
              <a:solidFill>
                <a:schemeClr val="tx1"/>
              </a:solidFill>
              <a:latin typeface="+mn-lt"/>
              <a:ea typeface="+mn-ea"/>
              <a:cs typeface="+mn-cs"/>
            </a:endParaRPr>
          </a:p>
          <a:p>
            <a:r>
              <a:rPr lang="en-IN" sz="1200" b="0" u="none" strike="noStrike" kern="1200" dirty="0">
                <a:solidFill>
                  <a:schemeClr val="tx1"/>
                </a:solidFill>
                <a:latin typeface="+mn-lt"/>
                <a:ea typeface="+mn-ea"/>
                <a:cs typeface="+mn-cs"/>
              </a:rPr>
              <a:t>T2</a:t>
            </a:r>
            <a:endParaRPr lang="en-IN" sz="1200" b="0" kern="1200" dirty="0">
              <a:solidFill>
                <a:schemeClr val="tx1"/>
              </a:solidFill>
              <a:latin typeface="+mn-lt"/>
              <a:ea typeface="+mn-ea"/>
              <a:cs typeface="+mn-cs"/>
            </a:endParaRPr>
          </a:p>
          <a:p>
            <a:r>
              <a:rPr lang="en-IN" sz="1200" kern="1200" dirty="0">
                <a:solidFill>
                  <a:schemeClr val="tx1"/>
                </a:solidFill>
                <a:latin typeface="+mn-lt"/>
                <a:ea typeface="+mn-ea"/>
                <a:cs typeface="+mn-cs"/>
              </a:rPr>
              <a:t>T2 instances are </a:t>
            </a:r>
            <a:r>
              <a:rPr lang="en-IN" sz="1200" u="none" strike="noStrike" kern="1200" dirty="0" err="1">
                <a:solidFill>
                  <a:schemeClr val="tx1"/>
                </a:solidFill>
                <a:latin typeface="+mn-lt"/>
                <a:ea typeface="+mn-ea"/>
                <a:cs typeface="+mn-cs"/>
                <a:hlinkClick r:id="rId3"/>
              </a:rPr>
              <a:t>Burstable</a:t>
            </a:r>
            <a:r>
              <a:rPr lang="en-IN" sz="1200" u="none" strike="noStrike" kern="1200" dirty="0">
                <a:solidFill>
                  <a:schemeClr val="tx1"/>
                </a:solidFill>
                <a:latin typeface="+mn-lt"/>
                <a:ea typeface="+mn-ea"/>
                <a:cs typeface="+mn-cs"/>
                <a:hlinkClick r:id="rId3"/>
              </a:rPr>
              <a:t> Performance </a:t>
            </a:r>
            <a:r>
              <a:rPr lang="en-IN" sz="1200" u="none" strike="noStrike" kern="1200" dirty="0" err="1">
                <a:solidFill>
                  <a:schemeClr val="tx1"/>
                </a:solidFill>
                <a:latin typeface="+mn-lt"/>
                <a:ea typeface="+mn-ea"/>
                <a:cs typeface="+mn-cs"/>
                <a:hlinkClick r:id="rId3"/>
              </a:rPr>
              <a:t>Instances</a:t>
            </a:r>
            <a:r>
              <a:rPr lang="en-IN" sz="1200" kern="1200" dirty="0" err="1">
                <a:solidFill>
                  <a:schemeClr val="tx1"/>
                </a:solidFill>
                <a:latin typeface="+mn-lt"/>
                <a:ea typeface="+mn-ea"/>
                <a:cs typeface="+mn-cs"/>
              </a:rPr>
              <a:t>that</a:t>
            </a:r>
            <a:r>
              <a:rPr lang="en-IN" sz="1200" kern="1200" dirty="0">
                <a:solidFill>
                  <a:schemeClr val="tx1"/>
                </a:solidFill>
                <a:latin typeface="+mn-lt"/>
                <a:ea typeface="+mn-ea"/>
                <a:cs typeface="+mn-cs"/>
              </a:rPr>
              <a:t> provide a baseline level of CPU performance with the ability to burst above the baseline. The baseline performance and ability to burst are governed by CPU Credits. Each T2 instance receives CPU Credits continuously at a set rate depending on the instance size.  T2 instances accrue CPU Credits when they are idle, and use CPU credits when they are active.  T2 instances are a good choice for workloads that don’t use the full CPU often or consistently, but occasionally need to burst (e.g. web servers, developer environments and small databases). For more information </a:t>
            </a:r>
            <a:r>
              <a:rPr lang="en-IN" sz="1200" kern="1200" dirty="0" err="1">
                <a:solidFill>
                  <a:schemeClr val="tx1"/>
                </a:solidFill>
                <a:latin typeface="+mn-lt"/>
                <a:ea typeface="+mn-ea"/>
                <a:cs typeface="+mn-cs"/>
              </a:rPr>
              <a:t>see</a:t>
            </a:r>
            <a:r>
              <a:rPr lang="en-IN" sz="1200" u="none" strike="noStrike" kern="1200" dirty="0" err="1">
                <a:solidFill>
                  <a:schemeClr val="tx1"/>
                </a:solidFill>
                <a:latin typeface="+mn-lt"/>
                <a:ea typeface="+mn-ea"/>
                <a:cs typeface="+mn-cs"/>
                <a:hlinkClick r:id="rId3"/>
              </a:rPr>
              <a:t>Burstable</a:t>
            </a:r>
            <a:r>
              <a:rPr lang="en-IN" sz="1200" u="none" strike="noStrike" kern="1200" dirty="0">
                <a:solidFill>
                  <a:schemeClr val="tx1"/>
                </a:solidFill>
                <a:latin typeface="+mn-lt"/>
                <a:ea typeface="+mn-ea"/>
                <a:cs typeface="+mn-cs"/>
                <a:hlinkClick r:id="rId3"/>
              </a:rPr>
              <a:t> Performance Instances</a:t>
            </a:r>
            <a:r>
              <a:rPr lang="en-IN" sz="1200" kern="1200" dirty="0">
                <a:solidFill>
                  <a:schemeClr val="tx1"/>
                </a:solidFill>
                <a:latin typeface="+mn-lt"/>
                <a:ea typeface="+mn-ea"/>
                <a:cs typeface="+mn-cs"/>
              </a:rPr>
              <a:t>.</a:t>
            </a:r>
            <a:br>
              <a:rPr lang="en-IN" sz="1200" kern="1200" dirty="0">
                <a:solidFill>
                  <a:schemeClr val="tx1"/>
                </a:solidFill>
                <a:latin typeface="+mn-lt"/>
                <a:ea typeface="+mn-ea"/>
                <a:cs typeface="+mn-cs"/>
              </a:rPr>
            </a:br>
            <a:endParaRPr lang="en-IN" sz="1200" kern="1200" dirty="0">
              <a:solidFill>
                <a:schemeClr val="tx1"/>
              </a:solidFill>
              <a:latin typeface="+mn-lt"/>
              <a:ea typeface="+mn-ea"/>
              <a:cs typeface="+mn-cs"/>
            </a:endParaRPr>
          </a:p>
          <a:p>
            <a:r>
              <a:rPr lang="en-IN" sz="1200" b="0" i="0" kern="1200" dirty="0">
                <a:solidFill>
                  <a:schemeClr val="tx1"/>
                </a:solidFill>
                <a:latin typeface="+mn-lt"/>
                <a:ea typeface="+mn-ea"/>
                <a:cs typeface="+mn-cs"/>
              </a:rPr>
              <a:t>Features:</a:t>
            </a:r>
            <a:endParaRPr lang="en-IN" sz="1200" kern="1200" dirty="0">
              <a:solidFill>
                <a:schemeClr val="tx1"/>
              </a:solidFill>
              <a:latin typeface="+mn-lt"/>
              <a:ea typeface="+mn-ea"/>
              <a:cs typeface="+mn-cs"/>
            </a:endParaRPr>
          </a:p>
          <a:p>
            <a:r>
              <a:rPr lang="en-IN" sz="1200" kern="1200" dirty="0">
                <a:solidFill>
                  <a:schemeClr val="tx1"/>
                </a:solidFill>
                <a:latin typeface="+mn-lt"/>
                <a:ea typeface="+mn-ea"/>
                <a:cs typeface="+mn-cs"/>
              </a:rPr>
              <a:t>High Frequency Intel Xeon Processors with Turbo up to 3.3GHz</a:t>
            </a:r>
            <a:br>
              <a:rPr lang="en-IN" sz="1200" kern="1200" dirty="0">
                <a:solidFill>
                  <a:schemeClr val="tx1"/>
                </a:solidFill>
                <a:latin typeface="+mn-lt"/>
                <a:ea typeface="+mn-ea"/>
                <a:cs typeface="+mn-cs"/>
              </a:rPr>
            </a:br>
            <a:endParaRPr lang="en-IN" sz="1200" kern="1200" dirty="0">
              <a:solidFill>
                <a:schemeClr val="tx1"/>
              </a:solidFill>
              <a:latin typeface="+mn-lt"/>
              <a:ea typeface="+mn-ea"/>
              <a:cs typeface="+mn-cs"/>
            </a:endParaRPr>
          </a:p>
          <a:p>
            <a:r>
              <a:rPr lang="en-IN" sz="1200" kern="1200" dirty="0" err="1">
                <a:solidFill>
                  <a:schemeClr val="tx1"/>
                </a:solidFill>
                <a:latin typeface="+mn-lt"/>
                <a:ea typeface="+mn-ea"/>
                <a:cs typeface="+mn-cs"/>
              </a:rPr>
              <a:t>Burstable</a:t>
            </a:r>
            <a:r>
              <a:rPr lang="en-IN" sz="1200" kern="1200" dirty="0">
                <a:solidFill>
                  <a:schemeClr val="tx1"/>
                </a:solidFill>
                <a:latin typeface="+mn-lt"/>
                <a:ea typeface="+mn-ea"/>
                <a:cs typeface="+mn-cs"/>
              </a:rPr>
              <a:t> CPU, governed by CPU Credits, and consistent baseline performance</a:t>
            </a:r>
          </a:p>
          <a:p>
            <a:r>
              <a:rPr lang="en-IN" sz="1200" kern="1200" dirty="0">
                <a:solidFill>
                  <a:schemeClr val="tx1"/>
                </a:solidFill>
                <a:latin typeface="+mn-lt"/>
                <a:ea typeface="+mn-ea"/>
                <a:cs typeface="+mn-cs"/>
              </a:rPr>
              <a:t>Lowest-cost general purpose instance type, and Free Tier eligible (t2.micro only)</a:t>
            </a:r>
          </a:p>
          <a:p>
            <a:r>
              <a:rPr lang="en-IN" sz="1200" kern="1200" dirty="0">
                <a:solidFill>
                  <a:schemeClr val="tx1"/>
                </a:solidFill>
                <a:latin typeface="+mn-lt"/>
                <a:ea typeface="+mn-ea"/>
                <a:cs typeface="+mn-cs"/>
              </a:rPr>
              <a:t>Balance of compute, memory, and network resources</a:t>
            </a:r>
          </a:p>
          <a:p>
            <a:r>
              <a:rPr lang="en-IN" dirty="0" err="1"/>
              <a:t>ModelvCPUCPU</a:t>
            </a:r>
            <a:r>
              <a:rPr lang="en-IN" dirty="0"/>
              <a:t> Credits / hour</a:t>
            </a:r>
            <a:br>
              <a:rPr lang="en-IN" dirty="0"/>
            </a:br>
            <a:r>
              <a:rPr lang="en-IN" dirty="0" err="1"/>
              <a:t>Mem</a:t>
            </a:r>
            <a:r>
              <a:rPr lang="en-IN" dirty="0"/>
              <a:t> (</a:t>
            </a:r>
            <a:r>
              <a:rPr lang="en-IN" dirty="0" err="1"/>
              <a:t>GiB</a:t>
            </a:r>
            <a:r>
              <a:rPr lang="en-IN" dirty="0"/>
              <a:t>) Storage</a:t>
            </a:r>
            <a:br>
              <a:rPr lang="en-IN" dirty="0"/>
            </a:br>
            <a:r>
              <a:rPr lang="en-IN" dirty="0"/>
              <a:t>t2.nano130.5EBS-Onlyt2.micro161EBS-Only</a:t>
            </a:r>
            <a:br>
              <a:rPr lang="en-IN" dirty="0"/>
            </a:br>
            <a:r>
              <a:rPr lang="en-IN" dirty="0"/>
              <a:t>t2.small1122EBS-Only</a:t>
            </a:r>
            <a:br>
              <a:rPr lang="en-IN" dirty="0"/>
            </a:br>
            <a:r>
              <a:rPr lang="en-IN" dirty="0"/>
              <a:t>t2.medium2244EBS-Only</a:t>
            </a:r>
            <a:br>
              <a:rPr lang="en-IN" dirty="0"/>
            </a:br>
            <a:r>
              <a:rPr lang="en-IN" dirty="0"/>
              <a:t>t2.large2368EBS-Only</a:t>
            </a:r>
          </a:p>
          <a:p>
            <a:r>
              <a:rPr lang="en-IN" sz="1200" b="0" i="0" kern="1200" dirty="0">
                <a:solidFill>
                  <a:schemeClr val="tx1"/>
                </a:solidFill>
                <a:latin typeface="+mn-lt"/>
                <a:ea typeface="+mn-ea"/>
                <a:cs typeface="+mn-cs"/>
              </a:rPr>
              <a:t>Use Cases</a:t>
            </a:r>
            <a:endParaRPr lang="en-IN" sz="1200" kern="1200" dirty="0">
              <a:solidFill>
                <a:schemeClr val="tx1"/>
              </a:solidFill>
              <a:latin typeface="+mn-lt"/>
              <a:ea typeface="+mn-ea"/>
              <a:cs typeface="+mn-cs"/>
            </a:endParaRPr>
          </a:p>
          <a:p>
            <a:r>
              <a:rPr lang="en-IN" sz="1200" kern="1200" dirty="0">
                <a:solidFill>
                  <a:schemeClr val="tx1"/>
                </a:solidFill>
                <a:latin typeface="+mn-lt"/>
                <a:ea typeface="+mn-ea"/>
                <a:cs typeface="+mn-cs"/>
              </a:rPr>
              <a:t>Development environments, build servers, code repositories, low-traffic websites and web applications, micro services, early product experiments, small databases.</a:t>
            </a:r>
          </a:p>
          <a:p>
            <a:r>
              <a:rPr lang="en-IN" sz="1200" b="0" u="none" strike="noStrike" kern="1200" dirty="0">
                <a:solidFill>
                  <a:schemeClr val="tx1"/>
                </a:solidFill>
                <a:latin typeface="+mn-lt"/>
                <a:ea typeface="+mn-ea"/>
                <a:cs typeface="+mn-cs"/>
              </a:rPr>
              <a:t>M4</a:t>
            </a:r>
            <a:endParaRPr lang="en-IN" sz="1200" b="0" kern="1200" dirty="0">
              <a:solidFill>
                <a:schemeClr val="tx1"/>
              </a:solidFill>
              <a:latin typeface="+mn-lt"/>
              <a:ea typeface="+mn-ea"/>
              <a:cs typeface="+mn-cs"/>
            </a:endParaRPr>
          </a:p>
          <a:p>
            <a:r>
              <a:rPr lang="en-IN" sz="1200" kern="1200" dirty="0">
                <a:solidFill>
                  <a:schemeClr val="tx1"/>
                </a:solidFill>
                <a:latin typeface="+mn-lt"/>
                <a:ea typeface="+mn-ea"/>
                <a:cs typeface="+mn-cs"/>
              </a:rPr>
              <a:t>M4 instances are the latest generation of General Purpose Instances. This family provides a balance of compute, memory, and network resources, and it is a good choice for many applications.</a:t>
            </a:r>
          </a:p>
          <a:p>
            <a:r>
              <a:rPr lang="en-IN" sz="1200" b="0" i="0" kern="1200" dirty="0">
                <a:solidFill>
                  <a:schemeClr val="tx1"/>
                </a:solidFill>
                <a:latin typeface="+mn-lt"/>
                <a:ea typeface="+mn-ea"/>
                <a:cs typeface="+mn-cs"/>
              </a:rPr>
              <a:t>Features:</a:t>
            </a:r>
            <a:endParaRPr lang="en-IN" sz="1200" kern="1200" dirty="0">
              <a:solidFill>
                <a:schemeClr val="tx1"/>
              </a:solidFill>
              <a:latin typeface="+mn-lt"/>
              <a:ea typeface="+mn-ea"/>
              <a:cs typeface="+mn-cs"/>
            </a:endParaRPr>
          </a:p>
          <a:p>
            <a:r>
              <a:rPr lang="en-IN" sz="1200" kern="1200" dirty="0">
                <a:solidFill>
                  <a:schemeClr val="tx1"/>
                </a:solidFill>
                <a:latin typeface="+mn-lt"/>
                <a:ea typeface="+mn-ea"/>
                <a:cs typeface="+mn-cs"/>
              </a:rPr>
              <a:t>2.4 GHz Intel Xeon® E5-2676 v3 (</a:t>
            </a:r>
            <a:r>
              <a:rPr lang="en-IN" sz="1200" kern="1200" dirty="0" err="1">
                <a:solidFill>
                  <a:schemeClr val="tx1"/>
                </a:solidFill>
                <a:latin typeface="+mn-lt"/>
                <a:ea typeface="+mn-ea"/>
                <a:cs typeface="+mn-cs"/>
              </a:rPr>
              <a:t>Haswell</a:t>
            </a:r>
            <a:r>
              <a:rPr lang="en-IN" sz="1200" kern="1200" dirty="0">
                <a:solidFill>
                  <a:schemeClr val="tx1"/>
                </a:solidFill>
                <a:latin typeface="+mn-lt"/>
                <a:ea typeface="+mn-ea"/>
                <a:cs typeface="+mn-cs"/>
              </a:rPr>
              <a:t>) processors</a:t>
            </a:r>
          </a:p>
          <a:p>
            <a:r>
              <a:rPr lang="en-IN" sz="1200" kern="1200" dirty="0">
                <a:solidFill>
                  <a:schemeClr val="tx1"/>
                </a:solidFill>
                <a:latin typeface="+mn-lt"/>
                <a:ea typeface="+mn-ea"/>
                <a:cs typeface="+mn-cs"/>
              </a:rPr>
              <a:t>EBS-optimized by default at no additional cost</a:t>
            </a:r>
          </a:p>
          <a:p>
            <a:r>
              <a:rPr lang="en-IN" sz="1200" kern="1200" dirty="0">
                <a:solidFill>
                  <a:schemeClr val="tx1"/>
                </a:solidFill>
                <a:latin typeface="+mn-lt"/>
                <a:ea typeface="+mn-ea"/>
                <a:cs typeface="+mn-cs"/>
              </a:rPr>
              <a:t>Support for Enhanced Networking</a:t>
            </a:r>
          </a:p>
          <a:p>
            <a:r>
              <a:rPr lang="en-IN" sz="1200" kern="1200" dirty="0">
                <a:solidFill>
                  <a:schemeClr val="tx1"/>
                </a:solidFill>
                <a:latin typeface="+mn-lt"/>
                <a:ea typeface="+mn-ea"/>
                <a:cs typeface="+mn-cs"/>
              </a:rPr>
              <a:t>Balance of compute, memory, and network resources</a:t>
            </a:r>
            <a:br>
              <a:rPr lang="en-IN" sz="1200" kern="1200" dirty="0">
                <a:solidFill>
                  <a:schemeClr val="tx1"/>
                </a:solidFill>
                <a:latin typeface="+mn-lt"/>
                <a:ea typeface="+mn-ea"/>
                <a:cs typeface="+mn-cs"/>
              </a:rPr>
            </a:br>
            <a:endParaRPr lang="en-IN" sz="1200" kern="1200" dirty="0">
              <a:solidFill>
                <a:schemeClr val="tx1"/>
              </a:solidFill>
              <a:latin typeface="+mn-lt"/>
              <a:ea typeface="+mn-ea"/>
              <a:cs typeface="+mn-cs"/>
            </a:endParaRPr>
          </a:p>
          <a:p>
            <a:r>
              <a:rPr lang="en-IN" dirty="0" err="1"/>
              <a:t>ModelvCPUMem</a:t>
            </a:r>
            <a:r>
              <a:rPr lang="en-IN" dirty="0"/>
              <a:t> (</a:t>
            </a:r>
            <a:r>
              <a:rPr lang="en-IN" dirty="0" err="1"/>
              <a:t>GiB</a:t>
            </a:r>
            <a:r>
              <a:rPr lang="en-IN" dirty="0"/>
              <a:t>)SSD Storage (GB)Dedicated EBS Throughput (Mbps)m4.large2</a:t>
            </a:r>
            <a:br>
              <a:rPr lang="en-IN" dirty="0"/>
            </a:br>
            <a:r>
              <a:rPr lang="en-IN" dirty="0"/>
              <a:t>8EBS-only</a:t>
            </a:r>
            <a:br>
              <a:rPr lang="en-IN" dirty="0"/>
            </a:br>
            <a:r>
              <a:rPr lang="en-IN" dirty="0"/>
              <a:t>450</a:t>
            </a:r>
          </a:p>
          <a:p>
            <a:r>
              <a:rPr lang="en-IN" dirty="0"/>
              <a:t>m4.xlarge4</a:t>
            </a:r>
            <a:br>
              <a:rPr lang="en-IN" dirty="0"/>
            </a:br>
            <a:r>
              <a:rPr lang="en-IN" dirty="0"/>
              <a:t>16EBS-only</a:t>
            </a:r>
            <a:br>
              <a:rPr lang="en-IN" dirty="0"/>
            </a:br>
            <a:r>
              <a:rPr lang="en-IN" dirty="0"/>
              <a:t>750</a:t>
            </a:r>
          </a:p>
          <a:p>
            <a:r>
              <a:rPr lang="en-IN" dirty="0"/>
              <a:t>m4.2xlarge8</a:t>
            </a:r>
            <a:br>
              <a:rPr lang="en-IN" dirty="0"/>
            </a:br>
            <a:r>
              <a:rPr lang="en-IN" dirty="0"/>
              <a:t>32</a:t>
            </a:r>
            <a:br>
              <a:rPr lang="en-IN" dirty="0"/>
            </a:br>
            <a:r>
              <a:rPr lang="en-IN" dirty="0"/>
              <a:t>EBS-only1,000</a:t>
            </a:r>
          </a:p>
          <a:p>
            <a:r>
              <a:rPr lang="en-IN" dirty="0"/>
              <a:t>m4.4xlarge16</a:t>
            </a:r>
            <a:br>
              <a:rPr lang="en-IN" dirty="0"/>
            </a:br>
            <a:r>
              <a:rPr lang="en-IN" dirty="0"/>
              <a:t>64</a:t>
            </a:r>
            <a:br>
              <a:rPr lang="en-IN" dirty="0"/>
            </a:br>
            <a:r>
              <a:rPr lang="en-IN" dirty="0"/>
              <a:t>EBS-only2,000</a:t>
            </a:r>
          </a:p>
          <a:p>
            <a:r>
              <a:rPr lang="en-IN" dirty="0"/>
              <a:t>m4.10xlarge</a:t>
            </a:r>
            <a:br>
              <a:rPr lang="en-IN" dirty="0"/>
            </a:br>
            <a:r>
              <a:rPr lang="en-IN" dirty="0"/>
              <a:t>40</a:t>
            </a:r>
            <a:br>
              <a:rPr lang="en-IN" dirty="0"/>
            </a:br>
            <a:r>
              <a:rPr lang="en-IN" dirty="0"/>
              <a:t>160</a:t>
            </a:r>
            <a:br>
              <a:rPr lang="en-IN" dirty="0"/>
            </a:br>
            <a:r>
              <a:rPr lang="en-IN" dirty="0"/>
              <a:t>EBS-only4,000</a:t>
            </a:r>
          </a:p>
          <a:p>
            <a:r>
              <a:rPr lang="en-IN" sz="1200" b="0" u="none" strike="noStrike" kern="1200" dirty="0">
                <a:solidFill>
                  <a:schemeClr val="tx1"/>
                </a:solidFill>
                <a:latin typeface="+mn-lt"/>
                <a:ea typeface="+mn-ea"/>
                <a:cs typeface="+mn-cs"/>
              </a:rPr>
              <a:t>M3</a:t>
            </a:r>
            <a:endParaRPr lang="en-IN" sz="1200" b="0" kern="1200" dirty="0">
              <a:solidFill>
                <a:schemeClr val="tx1"/>
              </a:solidFill>
              <a:latin typeface="+mn-lt"/>
              <a:ea typeface="+mn-ea"/>
              <a:cs typeface="+mn-cs"/>
            </a:endParaRPr>
          </a:p>
          <a:p>
            <a:r>
              <a:rPr lang="en-IN" sz="1200" kern="1200" dirty="0">
                <a:solidFill>
                  <a:schemeClr val="tx1"/>
                </a:solidFill>
                <a:latin typeface="+mn-lt"/>
                <a:ea typeface="+mn-ea"/>
                <a:cs typeface="+mn-cs"/>
              </a:rPr>
              <a:t>This family includes the M3 instance types and provides a balance of compute, memory, and network resources, and it is a good choice for many applications.</a:t>
            </a:r>
            <a:br>
              <a:rPr lang="en-IN" sz="1200" kern="1200" dirty="0">
                <a:solidFill>
                  <a:schemeClr val="tx1"/>
                </a:solidFill>
                <a:latin typeface="+mn-lt"/>
                <a:ea typeface="+mn-ea"/>
                <a:cs typeface="+mn-cs"/>
              </a:rPr>
            </a:br>
            <a:endParaRPr lang="en-IN" sz="1200" kern="1200" dirty="0">
              <a:solidFill>
                <a:schemeClr val="tx1"/>
              </a:solidFill>
              <a:latin typeface="+mn-lt"/>
              <a:ea typeface="+mn-ea"/>
              <a:cs typeface="+mn-cs"/>
            </a:endParaRPr>
          </a:p>
          <a:p>
            <a:r>
              <a:rPr lang="en-IN" sz="1200" b="0" i="0" kern="1200" dirty="0">
                <a:solidFill>
                  <a:schemeClr val="tx1"/>
                </a:solidFill>
                <a:latin typeface="+mn-lt"/>
                <a:ea typeface="+mn-ea"/>
                <a:cs typeface="+mn-cs"/>
              </a:rPr>
              <a:t>Features:</a:t>
            </a:r>
            <a:endParaRPr lang="en-IN" sz="1200" kern="1200" dirty="0">
              <a:solidFill>
                <a:schemeClr val="tx1"/>
              </a:solidFill>
              <a:latin typeface="+mn-lt"/>
              <a:ea typeface="+mn-ea"/>
              <a:cs typeface="+mn-cs"/>
            </a:endParaRPr>
          </a:p>
          <a:p>
            <a:r>
              <a:rPr lang="en-IN" sz="1200" kern="1200" dirty="0">
                <a:solidFill>
                  <a:schemeClr val="tx1"/>
                </a:solidFill>
                <a:latin typeface="+mn-lt"/>
                <a:ea typeface="+mn-ea"/>
                <a:cs typeface="+mn-cs"/>
              </a:rPr>
              <a:t>High Frequency Intel Xeon E5-2670 v2 (Ivy Bridge) Processors*</a:t>
            </a:r>
          </a:p>
          <a:p>
            <a:r>
              <a:rPr lang="en-IN" sz="1200" kern="1200" dirty="0">
                <a:solidFill>
                  <a:schemeClr val="tx1"/>
                </a:solidFill>
                <a:latin typeface="+mn-lt"/>
                <a:ea typeface="+mn-ea"/>
                <a:cs typeface="+mn-cs"/>
              </a:rPr>
              <a:t>SSD-based instance storage for fast I/O performance</a:t>
            </a:r>
          </a:p>
          <a:p>
            <a:r>
              <a:rPr lang="en-IN" sz="1200" kern="1200" dirty="0">
                <a:solidFill>
                  <a:schemeClr val="tx1"/>
                </a:solidFill>
                <a:latin typeface="+mn-lt"/>
                <a:ea typeface="+mn-ea"/>
                <a:cs typeface="+mn-cs"/>
              </a:rPr>
              <a:t>Balance of compute, memory, and network resources</a:t>
            </a:r>
          </a:p>
          <a:p>
            <a:r>
              <a:rPr lang="en-IN" dirty="0" err="1"/>
              <a:t>ModelvCPUMem</a:t>
            </a:r>
            <a:r>
              <a:rPr lang="en-IN" dirty="0"/>
              <a:t> (</a:t>
            </a:r>
            <a:r>
              <a:rPr lang="en-IN" dirty="0" err="1"/>
              <a:t>GiB</a:t>
            </a:r>
            <a:r>
              <a:rPr lang="en-IN" dirty="0"/>
              <a:t>)SSD Storage (GB)m3.medium13.751 x 4 m3.large27.51 x 32m3.xlarge4152 x 40m3.2xlarge8302 x 80 </a:t>
            </a:r>
          </a:p>
          <a:p>
            <a:r>
              <a:rPr lang="en-IN" sz="1200" b="0" i="0" kern="1200" dirty="0">
                <a:solidFill>
                  <a:schemeClr val="tx1"/>
                </a:solidFill>
                <a:latin typeface="+mn-lt"/>
                <a:ea typeface="+mn-ea"/>
                <a:cs typeface="+mn-cs"/>
              </a:rPr>
              <a:t>Use Cases</a:t>
            </a:r>
            <a:endParaRPr lang="en-IN" sz="1200" kern="1200" dirty="0">
              <a:solidFill>
                <a:schemeClr val="tx1"/>
              </a:solidFill>
              <a:latin typeface="+mn-lt"/>
              <a:ea typeface="+mn-ea"/>
              <a:cs typeface="+mn-cs"/>
            </a:endParaRPr>
          </a:p>
          <a:p>
            <a:r>
              <a:rPr lang="en-IN" sz="1200" kern="1200" dirty="0">
                <a:solidFill>
                  <a:schemeClr val="tx1"/>
                </a:solidFill>
                <a:latin typeface="+mn-lt"/>
                <a:ea typeface="+mn-ea"/>
                <a:cs typeface="+mn-cs"/>
              </a:rPr>
              <a:t>Small and mid-size databases, data processing tasks that require additional memory, caching fleets, and for running backend servers for SAP, Microsoft SharePoint, cluster computing, and other enterprise applications.</a:t>
            </a:r>
          </a:p>
          <a:p>
            <a:r>
              <a:rPr lang="en-IN" sz="1200" kern="1200" dirty="0">
                <a:solidFill>
                  <a:schemeClr val="tx1"/>
                </a:solidFill>
                <a:latin typeface="+mn-lt"/>
                <a:ea typeface="+mn-ea"/>
                <a:cs typeface="+mn-cs"/>
              </a:rPr>
              <a:t>*M3 instances may also launch as an Intel Xeon E5-2670 (Sandy Bridge) Processor running at 2.6 GHz.</a:t>
            </a:r>
            <a:br>
              <a:rPr lang="en-IN" sz="1200" kern="1200" dirty="0">
                <a:solidFill>
                  <a:schemeClr val="tx1"/>
                </a:solidFill>
                <a:latin typeface="+mn-lt"/>
                <a:ea typeface="+mn-ea"/>
                <a:cs typeface="+mn-cs"/>
              </a:rPr>
            </a:br>
            <a:endParaRPr lang="en-IN" sz="1200" kern="1200" dirty="0">
              <a:solidFill>
                <a:schemeClr val="tx1"/>
              </a:solidFill>
              <a:latin typeface="+mn-lt"/>
              <a:ea typeface="+mn-ea"/>
              <a:cs typeface="+mn-cs"/>
            </a:endParaRPr>
          </a:p>
          <a:p>
            <a:r>
              <a:rPr lang="en-IN" sz="1200" b="0" u="none" strike="noStrike" kern="1200" dirty="0">
                <a:solidFill>
                  <a:schemeClr val="tx1"/>
                </a:solidFill>
                <a:latin typeface="+mn-lt"/>
                <a:ea typeface="+mn-ea"/>
                <a:cs typeface="+mn-cs"/>
              </a:rPr>
              <a:t>Compute Optimized</a:t>
            </a:r>
            <a:endParaRPr lang="en-IN" sz="1200" b="0" kern="1200" dirty="0">
              <a:solidFill>
                <a:schemeClr val="tx1"/>
              </a:solidFill>
              <a:latin typeface="+mn-lt"/>
              <a:ea typeface="+mn-ea"/>
              <a:cs typeface="+mn-cs"/>
            </a:endParaRPr>
          </a:p>
          <a:p>
            <a:r>
              <a:rPr lang="en-IN" sz="1200" b="0" u="none" strike="noStrike" kern="1200" dirty="0">
                <a:solidFill>
                  <a:schemeClr val="tx1"/>
                </a:solidFill>
                <a:latin typeface="+mn-lt"/>
                <a:ea typeface="+mn-ea"/>
                <a:cs typeface="+mn-cs"/>
              </a:rPr>
              <a:t>C4</a:t>
            </a:r>
            <a:endParaRPr lang="en-IN" sz="1200" b="0" kern="1200" dirty="0">
              <a:solidFill>
                <a:schemeClr val="tx1"/>
              </a:solidFill>
              <a:latin typeface="+mn-lt"/>
              <a:ea typeface="+mn-ea"/>
              <a:cs typeface="+mn-cs"/>
            </a:endParaRPr>
          </a:p>
          <a:p>
            <a:r>
              <a:rPr lang="en-IN" sz="1200" kern="1200" dirty="0">
                <a:solidFill>
                  <a:schemeClr val="tx1"/>
                </a:solidFill>
                <a:latin typeface="+mn-lt"/>
                <a:ea typeface="+mn-ea"/>
                <a:cs typeface="+mn-cs"/>
              </a:rPr>
              <a:t>C4 instances are the latest generation of Compute-optimized instances, featuring the highest performing processors and the lowest price/compute performance in EC2.</a:t>
            </a:r>
            <a:br>
              <a:rPr lang="en-IN" sz="1200" kern="1200" dirty="0">
                <a:solidFill>
                  <a:schemeClr val="tx1"/>
                </a:solidFill>
                <a:latin typeface="+mn-lt"/>
                <a:ea typeface="+mn-ea"/>
                <a:cs typeface="+mn-cs"/>
              </a:rPr>
            </a:br>
            <a:endParaRPr lang="en-IN" sz="1200" kern="1200" dirty="0">
              <a:solidFill>
                <a:schemeClr val="tx1"/>
              </a:solidFill>
              <a:latin typeface="+mn-lt"/>
              <a:ea typeface="+mn-ea"/>
              <a:cs typeface="+mn-cs"/>
            </a:endParaRPr>
          </a:p>
          <a:p>
            <a:r>
              <a:rPr lang="en-IN" sz="1200" b="0" i="0" kern="1200" dirty="0">
                <a:solidFill>
                  <a:schemeClr val="tx1"/>
                </a:solidFill>
                <a:latin typeface="+mn-lt"/>
                <a:ea typeface="+mn-ea"/>
                <a:cs typeface="+mn-cs"/>
              </a:rPr>
              <a:t>Features:</a:t>
            </a:r>
            <a:endParaRPr lang="en-IN" sz="1200" kern="1200" dirty="0">
              <a:solidFill>
                <a:schemeClr val="tx1"/>
              </a:solidFill>
              <a:latin typeface="+mn-lt"/>
              <a:ea typeface="+mn-ea"/>
              <a:cs typeface="+mn-cs"/>
            </a:endParaRPr>
          </a:p>
          <a:p>
            <a:r>
              <a:rPr lang="en-IN" sz="1200" kern="1200" dirty="0">
                <a:solidFill>
                  <a:schemeClr val="tx1"/>
                </a:solidFill>
                <a:latin typeface="+mn-lt"/>
                <a:ea typeface="+mn-ea"/>
                <a:cs typeface="+mn-cs"/>
              </a:rPr>
              <a:t>High frequency Intel Xeon E5-2666 v3 (</a:t>
            </a:r>
            <a:r>
              <a:rPr lang="en-IN" sz="1200" kern="1200" dirty="0" err="1">
                <a:solidFill>
                  <a:schemeClr val="tx1"/>
                </a:solidFill>
                <a:latin typeface="+mn-lt"/>
                <a:ea typeface="+mn-ea"/>
                <a:cs typeface="+mn-cs"/>
              </a:rPr>
              <a:t>Haswell</a:t>
            </a:r>
            <a:r>
              <a:rPr lang="en-IN" sz="1200" kern="1200" dirty="0">
                <a:solidFill>
                  <a:schemeClr val="tx1"/>
                </a:solidFill>
                <a:latin typeface="+mn-lt"/>
                <a:ea typeface="+mn-ea"/>
                <a:cs typeface="+mn-cs"/>
              </a:rPr>
              <a:t>) processors optimized specifically for EC2</a:t>
            </a:r>
          </a:p>
          <a:p>
            <a:r>
              <a:rPr lang="en-IN" sz="1200" kern="1200" dirty="0">
                <a:solidFill>
                  <a:schemeClr val="tx1"/>
                </a:solidFill>
                <a:latin typeface="+mn-lt"/>
                <a:ea typeface="+mn-ea"/>
                <a:cs typeface="+mn-cs"/>
              </a:rPr>
              <a:t>EBS-optimized by default and at no additional cost</a:t>
            </a:r>
          </a:p>
          <a:p>
            <a:r>
              <a:rPr lang="en-IN" sz="1200" kern="1200" dirty="0">
                <a:solidFill>
                  <a:schemeClr val="tx1"/>
                </a:solidFill>
                <a:latin typeface="+mn-lt"/>
                <a:ea typeface="+mn-ea"/>
                <a:cs typeface="+mn-cs"/>
              </a:rPr>
              <a:t>Ability to control processor C-state and P-state configuration on the c4.8xlarge instance type</a:t>
            </a:r>
          </a:p>
          <a:p>
            <a:r>
              <a:rPr lang="en-IN" sz="1200" kern="1200" dirty="0">
                <a:solidFill>
                  <a:schemeClr val="tx1"/>
                </a:solidFill>
                <a:latin typeface="+mn-lt"/>
                <a:ea typeface="+mn-ea"/>
                <a:cs typeface="+mn-cs"/>
              </a:rPr>
              <a:t>Support for </a:t>
            </a:r>
            <a:r>
              <a:rPr lang="en-IN" sz="1200" u="none" strike="noStrike" kern="1200" dirty="0">
                <a:solidFill>
                  <a:schemeClr val="tx1"/>
                </a:solidFill>
                <a:latin typeface="+mn-lt"/>
                <a:ea typeface="+mn-ea"/>
                <a:cs typeface="+mn-cs"/>
                <a:hlinkClick r:id="rId3"/>
              </a:rPr>
              <a:t>Enhanced Networking</a:t>
            </a:r>
            <a:r>
              <a:rPr lang="en-IN" sz="1200" kern="1200" dirty="0">
                <a:solidFill>
                  <a:schemeClr val="tx1"/>
                </a:solidFill>
                <a:latin typeface="+mn-lt"/>
                <a:ea typeface="+mn-ea"/>
                <a:cs typeface="+mn-cs"/>
              </a:rPr>
              <a:t> and Clustering</a:t>
            </a:r>
          </a:p>
          <a:p>
            <a:r>
              <a:rPr lang="en-IN" dirty="0" err="1"/>
              <a:t>ModelvCPUMem</a:t>
            </a:r>
            <a:r>
              <a:rPr lang="en-IN" dirty="0"/>
              <a:t> (</a:t>
            </a:r>
            <a:r>
              <a:rPr lang="en-IN" dirty="0" err="1"/>
              <a:t>GiB</a:t>
            </a:r>
            <a:r>
              <a:rPr lang="en-IN" dirty="0"/>
              <a:t>)Storage</a:t>
            </a:r>
            <a:br>
              <a:rPr lang="en-IN" dirty="0"/>
            </a:br>
            <a:r>
              <a:rPr lang="en-IN" dirty="0"/>
              <a:t>Dedicated EBS</a:t>
            </a:r>
            <a:br>
              <a:rPr lang="en-IN" dirty="0"/>
            </a:br>
            <a:r>
              <a:rPr lang="en-IN" dirty="0"/>
              <a:t>Throughput</a:t>
            </a:r>
            <a:br>
              <a:rPr lang="en-IN" dirty="0"/>
            </a:br>
            <a:r>
              <a:rPr lang="en-IN" dirty="0"/>
              <a:t>(Mbps)</a:t>
            </a:r>
            <a:br>
              <a:rPr lang="en-IN" dirty="0"/>
            </a:br>
            <a:r>
              <a:rPr lang="en-IN" dirty="0"/>
              <a:t>c4.large23.75EBS-Only500</a:t>
            </a:r>
            <a:br>
              <a:rPr lang="en-IN" dirty="0"/>
            </a:br>
            <a:r>
              <a:rPr lang="en-IN" dirty="0"/>
              <a:t>c4.xlarge47.5EBS-Only750</a:t>
            </a:r>
            <a:br>
              <a:rPr lang="en-IN" dirty="0"/>
            </a:br>
            <a:r>
              <a:rPr lang="en-IN" dirty="0"/>
              <a:t>c4.2xlarge815EBS-Only1,000</a:t>
            </a:r>
            <a:br>
              <a:rPr lang="en-IN" dirty="0"/>
            </a:br>
            <a:r>
              <a:rPr lang="en-IN" dirty="0"/>
              <a:t>c4.4xlarge1630EBS-Only2,000</a:t>
            </a:r>
            <a:br>
              <a:rPr lang="en-IN" dirty="0"/>
            </a:br>
            <a:r>
              <a:rPr lang="en-IN" dirty="0"/>
              <a:t>c4.8xlarge3660EBS-Only4,000</a:t>
            </a:r>
            <a:br>
              <a:rPr lang="en-IN" dirty="0"/>
            </a:br>
            <a:endParaRPr lang="en-IN" dirty="0"/>
          </a:p>
          <a:p>
            <a:r>
              <a:rPr lang="en-IN" sz="1200" b="0" u="none" strike="noStrike" kern="1200" dirty="0">
                <a:solidFill>
                  <a:schemeClr val="tx1"/>
                </a:solidFill>
                <a:latin typeface="+mn-lt"/>
                <a:ea typeface="+mn-ea"/>
                <a:cs typeface="+mn-cs"/>
              </a:rPr>
              <a:t>C3</a:t>
            </a:r>
            <a:endParaRPr lang="en-IN" sz="1200" b="0" kern="1200" dirty="0">
              <a:solidFill>
                <a:schemeClr val="tx1"/>
              </a:solidFill>
              <a:latin typeface="+mn-lt"/>
              <a:ea typeface="+mn-ea"/>
              <a:cs typeface="+mn-cs"/>
            </a:endParaRPr>
          </a:p>
          <a:p>
            <a:r>
              <a:rPr lang="en-IN" sz="1200" b="0" i="0" kern="1200" dirty="0">
                <a:solidFill>
                  <a:schemeClr val="tx1"/>
                </a:solidFill>
                <a:latin typeface="+mn-lt"/>
                <a:ea typeface="+mn-ea"/>
                <a:cs typeface="+mn-cs"/>
              </a:rPr>
              <a:t>Features:</a:t>
            </a:r>
            <a:endParaRPr lang="en-IN" sz="1200" kern="1200" dirty="0">
              <a:solidFill>
                <a:schemeClr val="tx1"/>
              </a:solidFill>
              <a:latin typeface="+mn-lt"/>
              <a:ea typeface="+mn-ea"/>
              <a:cs typeface="+mn-cs"/>
            </a:endParaRPr>
          </a:p>
          <a:p>
            <a:r>
              <a:rPr lang="en-IN" sz="1200" kern="1200" dirty="0">
                <a:solidFill>
                  <a:schemeClr val="tx1"/>
                </a:solidFill>
                <a:latin typeface="+mn-lt"/>
                <a:ea typeface="+mn-ea"/>
                <a:cs typeface="+mn-cs"/>
              </a:rPr>
              <a:t>High Frequency Intel Xeon E5-2680 v2 (Ivy Bridge) Processors</a:t>
            </a:r>
          </a:p>
          <a:p>
            <a:r>
              <a:rPr lang="en-IN" sz="1200" kern="1200" dirty="0">
                <a:solidFill>
                  <a:schemeClr val="tx1"/>
                </a:solidFill>
                <a:latin typeface="+mn-lt"/>
                <a:ea typeface="+mn-ea"/>
                <a:cs typeface="+mn-cs"/>
              </a:rPr>
              <a:t>Support for </a:t>
            </a:r>
            <a:r>
              <a:rPr lang="en-IN" sz="1200" u="none" strike="noStrike" kern="1200" dirty="0">
                <a:solidFill>
                  <a:schemeClr val="tx1"/>
                </a:solidFill>
                <a:latin typeface="+mn-lt"/>
                <a:ea typeface="+mn-ea"/>
                <a:cs typeface="+mn-cs"/>
                <a:hlinkClick r:id="rId3"/>
              </a:rPr>
              <a:t>Enhanced Networking</a:t>
            </a:r>
            <a:endParaRPr lang="en-IN" sz="1200" kern="1200" dirty="0">
              <a:solidFill>
                <a:schemeClr val="tx1"/>
              </a:solidFill>
              <a:latin typeface="+mn-lt"/>
              <a:ea typeface="+mn-ea"/>
              <a:cs typeface="+mn-cs"/>
            </a:endParaRPr>
          </a:p>
          <a:p>
            <a:r>
              <a:rPr lang="en-IN" sz="1200" kern="1200" dirty="0">
                <a:solidFill>
                  <a:schemeClr val="tx1"/>
                </a:solidFill>
                <a:latin typeface="+mn-lt"/>
                <a:ea typeface="+mn-ea"/>
                <a:cs typeface="+mn-cs"/>
              </a:rPr>
              <a:t>Support for clustering</a:t>
            </a:r>
          </a:p>
          <a:p>
            <a:r>
              <a:rPr lang="en-IN" sz="1200" kern="1200" dirty="0">
                <a:solidFill>
                  <a:schemeClr val="tx1"/>
                </a:solidFill>
                <a:latin typeface="+mn-lt"/>
                <a:ea typeface="+mn-ea"/>
                <a:cs typeface="+mn-cs"/>
              </a:rPr>
              <a:t>SSD-backed instance storage</a:t>
            </a:r>
          </a:p>
          <a:p>
            <a:r>
              <a:rPr lang="en-IN" dirty="0" err="1"/>
              <a:t>ModelvCPUMem</a:t>
            </a:r>
            <a:r>
              <a:rPr lang="en-IN" dirty="0"/>
              <a:t> (</a:t>
            </a:r>
            <a:r>
              <a:rPr lang="en-IN" dirty="0" err="1"/>
              <a:t>GiB</a:t>
            </a:r>
            <a:r>
              <a:rPr lang="en-IN" dirty="0"/>
              <a:t>)SSD Storage  (GB)c3.large23.752 x 16c3.xlarge47.52 x 40c3.2xlarge8152 x 80c3.4xlarge16302 x 160c3.8xlarge32602 x 320</a:t>
            </a:r>
          </a:p>
          <a:p>
            <a:r>
              <a:rPr lang="en-IN" sz="1200" b="0" i="0" kern="1200" dirty="0">
                <a:solidFill>
                  <a:schemeClr val="tx1"/>
                </a:solidFill>
                <a:latin typeface="+mn-lt"/>
                <a:ea typeface="+mn-ea"/>
                <a:cs typeface="+mn-cs"/>
              </a:rPr>
              <a:t>Use Cases</a:t>
            </a:r>
            <a:endParaRPr lang="en-IN" sz="1200" kern="1200" dirty="0">
              <a:solidFill>
                <a:schemeClr val="tx1"/>
              </a:solidFill>
              <a:latin typeface="+mn-lt"/>
              <a:ea typeface="+mn-ea"/>
              <a:cs typeface="+mn-cs"/>
            </a:endParaRPr>
          </a:p>
          <a:p>
            <a:r>
              <a:rPr lang="en-IN" sz="1200" kern="1200" dirty="0">
                <a:solidFill>
                  <a:schemeClr val="tx1"/>
                </a:solidFill>
                <a:latin typeface="+mn-lt"/>
                <a:ea typeface="+mn-ea"/>
                <a:cs typeface="+mn-cs"/>
              </a:rPr>
              <a:t>High performance front-end fleets, web-servers, batch processing, distributed analytics, high performance science and engineering applications, ad serving, MMO gaming, and video-encoding.</a:t>
            </a:r>
            <a:br>
              <a:rPr lang="en-IN" sz="1200" kern="1200" dirty="0">
                <a:solidFill>
                  <a:schemeClr val="tx1"/>
                </a:solidFill>
                <a:latin typeface="+mn-lt"/>
                <a:ea typeface="+mn-ea"/>
                <a:cs typeface="+mn-cs"/>
              </a:rPr>
            </a:br>
            <a:endParaRPr lang="en-IN" sz="1200" kern="1200" dirty="0">
              <a:solidFill>
                <a:schemeClr val="tx1"/>
              </a:solidFill>
              <a:latin typeface="+mn-lt"/>
              <a:ea typeface="+mn-ea"/>
              <a:cs typeface="+mn-cs"/>
            </a:endParaRPr>
          </a:p>
          <a:p>
            <a:r>
              <a:rPr lang="en-IN" sz="1200" b="0" u="none" strike="noStrike" kern="1200" dirty="0">
                <a:solidFill>
                  <a:schemeClr val="tx1"/>
                </a:solidFill>
                <a:latin typeface="+mn-lt"/>
                <a:ea typeface="+mn-ea"/>
                <a:cs typeface="+mn-cs"/>
              </a:rPr>
              <a:t>Memory Optimized</a:t>
            </a:r>
            <a:endParaRPr lang="en-IN" sz="1200" b="0" kern="1200" dirty="0">
              <a:solidFill>
                <a:schemeClr val="tx1"/>
              </a:solidFill>
              <a:latin typeface="+mn-lt"/>
              <a:ea typeface="+mn-ea"/>
              <a:cs typeface="+mn-cs"/>
            </a:endParaRPr>
          </a:p>
          <a:p>
            <a:r>
              <a:rPr lang="en-IN" sz="1200" b="0" u="none" strike="noStrike" kern="1200" dirty="0">
                <a:solidFill>
                  <a:schemeClr val="tx1"/>
                </a:solidFill>
                <a:latin typeface="+mn-lt"/>
                <a:ea typeface="+mn-ea"/>
                <a:cs typeface="+mn-cs"/>
              </a:rPr>
              <a:t>R3</a:t>
            </a:r>
            <a:endParaRPr lang="en-IN" sz="1200" b="0" kern="1200" dirty="0">
              <a:solidFill>
                <a:schemeClr val="tx1"/>
              </a:solidFill>
              <a:latin typeface="+mn-lt"/>
              <a:ea typeface="+mn-ea"/>
              <a:cs typeface="+mn-cs"/>
            </a:endParaRPr>
          </a:p>
          <a:p>
            <a:r>
              <a:rPr lang="en-IN" sz="1200" kern="1200" dirty="0">
                <a:solidFill>
                  <a:schemeClr val="tx1"/>
                </a:solidFill>
                <a:latin typeface="+mn-lt"/>
                <a:ea typeface="+mn-ea"/>
                <a:cs typeface="+mn-cs"/>
              </a:rPr>
              <a:t>R3 instances are optimized for memory-intensive applications and have the lowest cost per </a:t>
            </a:r>
            <a:r>
              <a:rPr lang="en-IN" sz="1200" kern="1200" dirty="0" err="1">
                <a:solidFill>
                  <a:schemeClr val="tx1"/>
                </a:solidFill>
                <a:latin typeface="+mn-lt"/>
                <a:ea typeface="+mn-ea"/>
                <a:cs typeface="+mn-cs"/>
              </a:rPr>
              <a:t>GiB</a:t>
            </a:r>
            <a:r>
              <a:rPr lang="en-IN" sz="1200" kern="1200" dirty="0">
                <a:solidFill>
                  <a:schemeClr val="tx1"/>
                </a:solidFill>
                <a:latin typeface="+mn-lt"/>
                <a:ea typeface="+mn-ea"/>
                <a:cs typeface="+mn-cs"/>
              </a:rPr>
              <a:t> of RAM among Amazon EC2 instance types.</a:t>
            </a:r>
          </a:p>
          <a:p>
            <a:r>
              <a:rPr lang="en-IN" sz="1200" b="0" i="0" kern="1200" dirty="0">
                <a:solidFill>
                  <a:schemeClr val="tx1"/>
                </a:solidFill>
                <a:latin typeface="+mn-lt"/>
                <a:ea typeface="+mn-ea"/>
                <a:cs typeface="+mn-cs"/>
              </a:rPr>
              <a:t>Features:</a:t>
            </a:r>
            <a:endParaRPr lang="en-IN" sz="1200" kern="1200" dirty="0">
              <a:solidFill>
                <a:schemeClr val="tx1"/>
              </a:solidFill>
              <a:latin typeface="+mn-lt"/>
              <a:ea typeface="+mn-ea"/>
              <a:cs typeface="+mn-cs"/>
            </a:endParaRPr>
          </a:p>
          <a:p>
            <a:r>
              <a:rPr lang="en-IN" sz="1200" kern="1200" dirty="0">
                <a:solidFill>
                  <a:schemeClr val="tx1"/>
                </a:solidFill>
                <a:latin typeface="+mn-lt"/>
                <a:ea typeface="+mn-ea"/>
                <a:cs typeface="+mn-cs"/>
              </a:rPr>
              <a:t>High Frequency Intel Xeon E5-2670 v2 (Ivy Bridge) Processors</a:t>
            </a:r>
          </a:p>
          <a:p>
            <a:r>
              <a:rPr lang="en-IN" sz="1200" kern="1200" dirty="0">
                <a:solidFill>
                  <a:schemeClr val="tx1"/>
                </a:solidFill>
                <a:latin typeface="+mn-lt"/>
                <a:ea typeface="+mn-ea"/>
                <a:cs typeface="+mn-cs"/>
              </a:rPr>
              <a:t>Lowest price point per </a:t>
            </a:r>
            <a:r>
              <a:rPr lang="en-IN" sz="1200" kern="1200" dirty="0" err="1">
                <a:solidFill>
                  <a:schemeClr val="tx1"/>
                </a:solidFill>
                <a:latin typeface="+mn-lt"/>
                <a:ea typeface="+mn-ea"/>
                <a:cs typeface="+mn-cs"/>
              </a:rPr>
              <a:t>GiB</a:t>
            </a:r>
            <a:r>
              <a:rPr lang="en-IN" sz="1200" kern="1200" dirty="0">
                <a:solidFill>
                  <a:schemeClr val="tx1"/>
                </a:solidFill>
                <a:latin typeface="+mn-lt"/>
                <a:ea typeface="+mn-ea"/>
                <a:cs typeface="+mn-cs"/>
              </a:rPr>
              <a:t> of RAM</a:t>
            </a:r>
          </a:p>
          <a:p>
            <a:r>
              <a:rPr lang="en-IN" sz="1200" kern="1200" dirty="0">
                <a:solidFill>
                  <a:schemeClr val="tx1"/>
                </a:solidFill>
                <a:latin typeface="+mn-lt"/>
                <a:ea typeface="+mn-ea"/>
                <a:cs typeface="+mn-cs"/>
              </a:rPr>
              <a:t>SSD Storage</a:t>
            </a:r>
            <a:br>
              <a:rPr lang="en-IN" sz="1200" kern="1200" dirty="0">
                <a:solidFill>
                  <a:schemeClr val="tx1"/>
                </a:solidFill>
                <a:latin typeface="+mn-lt"/>
                <a:ea typeface="+mn-ea"/>
                <a:cs typeface="+mn-cs"/>
              </a:rPr>
            </a:br>
            <a:endParaRPr lang="en-IN" sz="1200" kern="1200" dirty="0">
              <a:solidFill>
                <a:schemeClr val="tx1"/>
              </a:solidFill>
              <a:latin typeface="+mn-lt"/>
              <a:ea typeface="+mn-ea"/>
              <a:cs typeface="+mn-cs"/>
            </a:endParaRPr>
          </a:p>
          <a:p>
            <a:r>
              <a:rPr lang="en-IN" sz="1200" kern="1200" dirty="0">
                <a:solidFill>
                  <a:schemeClr val="tx1"/>
                </a:solidFill>
                <a:latin typeface="+mn-lt"/>
                <a:ea typeface="+mn-ea"/>
                <a:cs typeface="+mn-cs"/>
              </a:rPr>
              <a:t>Support for </a:t>
            </a:r>
            <a:r>
              <a:rPr lang="en-IN" sz="1200" u="none" strike="noStrike" kern="1200" dirty="0">
                <a:solidFill>
                  <a:schemeClr val="tx1"/>
                </a:solidFill>
                <a:latin typeface="+mn-lt"/>
                <a:ea typeface="+mn-ea"/>
                <a:cs typeface="+mn-cs"/>
                <a:hlinkClick r:id="rId4"/>
              </a:rPr>
              <a:t>Enhanced Networking</a:t>
            </a:r>
            <a:endParaRPr lang="en-IN" sz="1200" kern="1200" dirty="0">
              <a:solidFill>
                <a:schemeClr val="tx1"/>
              </a:solidFill>
              <a:latin typeface="+mn-lt"/>
              <a:ea typeface="+mn-ea"/>
              <a:cs typeface="+mn-cs"/>
            </a:endParaRPr>
          </a:p>
          <a:p>
            <a:r>
              <a:rPr lang="en-IN" dirty="0" err="1"/>
              <a:t>ModelvCPUMem</a:t>
            </a:r>
            <a:r>
              <a:rPr lang="en-IN" dirty="0"/>
              <a:t> (</a:t>
            </a:r>
            <a:r>
              <a:rPr lang="en-IN" dirty="0" err="1"/>
              <a:t>GiB</a:t>
            </a:r>
            <a:r>
              <a:rPr lang="en-IN" dirty="0"/>
              <a:t>)SSD Storage (GB)r3.large215.251 x 32</a:t>
            </a:r>
            <a:br>
              <a:rPr lang="en-IN" dirty="0"/>
            </a:br>
            <a:r>
              <a:rPr lang="en-IN" dirty="0"/>
              <a:t>r3.xlarge430.51 x 80</a:t>
            </a:r>
            <a:br>
              <a:rPr lang="en-IN" dirty="0"/>
            </a:br>
            <a:r>
              <a:rPr lang="en-IN" dirty="0"/>
              <a:t>r3.2xlarge8611 x 160</a:t>
            </a:r>
            <a:br>
              <a:rPr lang="en-IN" dirty="0"/>
            </a:br>
            <a:r>
              <a:rPr lang="en-IN" dirty="0"/>
              <a:t>r3.4xlarge161221 x 320</a:t>
            </a:r>
            <a:br>
              <a:rPr lang="en-IN" dirty="0"/>
            </a:br>
            <a:r>
              <a:rPr lang="en-IN" dirty="0"/>
              <a:t>r3.8xlarge</a:t>
            </a:r>
            <a:br>
              <a:rPr lang="en-IN" dirty="0"/>
            </a:br>
            <a:r>
              <a:rPr lang="en-IN" dirty="0"/>
              <a:t>32</a:t>
            </a:r>
            <a:br>
              <a:rPr lang="en-IN" dirty="0"/>
            </a:br>
            <a:r>
              <a:rPr lang="en-IN" dirty="0"/>
              <a:t>244</a:t>
            </a:r>
            <a:br>
              <a:rPr lang="en-IN" dirty="0"/>
            </a:br>
            <a:r>
              <a:rPr lang="en-IN" dirty="0"/>
              <a:t>2 x 320</a:t>
            </a:r>
            <a:br>
              <a:rPr lang="en-IN" dirty="0"/>
            </a:br>
            <a:endParaRPr lang="en-IN" dirty="0"/>
          </a:p>
          <a:p>
            <a:r>
              <a:rPr lang="en-IN" sz="1200" b="0" i="0" kern="1200" dirty="0">
                <a:solidFill>
                  <a:schemeClr val="tx1"/>
                </a:solidFill>
                <a:latin typeface="+mn-lt"/>
                <a:ea typeface="+mn-ea"/>
                <a:cs typeface="+mn-cs"/>
              </a:rPr>
              <a:t>Use Cases</a:t>
            </a:r>
            <a:endParaRPr lang="en-IN" sz="1200" kern="1200" dirty="0">
              <a:solidFill>
                <a:schemeClr val="tx1"/>
              </a:solidFill>
              <a:latin typeface="+mn-lt"/>
              <a:ea typeface="+mn-ea"/>
              <a:cs typeface="+mn-cs"/>
            </a:endParaRPr>
          </a:p>
          <a:p>
            <a:r>
              <a:rPr lang="en-IN" sz="1200" kern="1200" dirty="0">
                <a:solidFill>
                  <a:schemeClr val="tx1"/>
                </a:solidFill>
                <a:latin typeface="+mn-lt"/>
                <a:ea typeface="+mn-ea"/>
                <a:cs typeface="+mn-cs"/>
              </a:rPr>
              <a:t>We recommend memory-optimized instances for high performance databases, distributed memory caches, in-memory analytics, genome assembly and analysis, larger deployments of SAP, Microsoft SharePoint, and other enterprise applications.</a:t>
            </a:r>
            <a:br>
              <a:rPr lang="en-IN" sz="1200" kern="1200" dirty="0">
                <a:solidFill>
                  <a:schemeClr val="tx1"/>
                </a:solidFill>
                <a:latin typeface="+mn-lt"/>
                <a:ea typeface="+mn-ea"/>
                <a:cs typeface="+mn-cs"/>
              </a:rPr>
            </a:br>
            <a:endParaRPr lang="en-IN" sz="1200" kern="1200" dirty="0">
              <a:solidFill>
                <a:schemeClr val="tx1"/>
              </a:solidFill>
              <a:latin typeface="+mn-lt"/>
              <a:ea typeface="+mn-ea"/>
              <a:cs typeface="+mn-cs"/>
            </a:endParaRPr>
          </a:p>
          <a:p>
            <a:r>
              <a:rPr lang="en-IN" sz="1200" b="0" u="none" strike="noStrike" kern="1200" dirty="0">
                <a:solidFill>
                  <a:schemeClr val="tx1"/>
                </a:solidFill>
                <a:latin typeface="+mn-lt"/>
                <a:ea typeface="+mn-ea"/>
                <a:cs typeface="+mn-cs"/>
              </a:rPr>
              <a:t>GPU</a:t>
            </a:r>
            <a:endParaRPr lang="en-IN" sz="1200" b="0" kern="1200" dirty="0">
              <a:solidFill>
                <a:schemeClr val="tx1"/>
              </a:solidFill>
              <a:latin typeface="+mn-lt"/>
              <a:ea typeface="+mn-ea"/>
              <a:cs typeface="+mn-cs"/>
            </a:endParaRPr>
          </a:p>
          <a:p>
            <a:r>
              <a:rPr lang="en-IN" sz="1200" b="0" u="none" strike="noStrike" kern="1200" dirty="0">
                <a:solidFill>
                  <a:schemeClr val="tx1"/>
                </a:solidFill>
                <a:latin typeface="+mn-lt"/>
                <a:ea typeface="+mn-ea"/>
                <a:cs typeface="+mn-cs"/>
              </a:rPr>
              <a:t>G2</a:t>
            </a:r>
            <a:endParaRPr lang="en-IN" sz="1200" b="0" kern="1200" dirty="0">
              <a:solidFill>
                <a:schemeClr val="tx1"/>
              </a:solidFill>
              <a:latin typeface="+mn-lt"/>
              <a:ea typeface="+mn-ea"/>
              <a:cs typeface="+mn-cs"/>
            </a:endParaRPr>
          </a:p>
          <a:p>
            <a:r>
              <a:rPr lang="en-IN" sz="1200" kern="1200" dirty="0">
                <a:solidFill>
                  <a:schemeClr val="tx1"/>
                </a:solidFill>
                <a:latin typeface="+mn-lt"/>
                <a:ea typeface="+mn-ea"/>
                <a:cs typeface="+mn-cs"/>
              </a:rPr>
              <a:t>This family includes G2 instances intended for graphics and general purpose GPU compute applications. </a:t>
            </a:r>
            <a:br>
              <a:rPr lang="en-IN" sz="1200" kern="1200" dirty="0">
                <a:solidFill>
                  <a:schemeClr val="tx1"/>
                </a:solidFill>
                <a:latin typeface="+mn-lt"/>
                <a:ea typeface="+mn-ea"/>
                <a:cs typeface="+mn-cs"/>
              </a:rPr>
            </a:br>
            <a:endParaRPr lang="en-IN" sz="1200" kern="1200" dirty="0">
              <a:solidFill>
                <a:schemeClr val="tx1"/>
              </a:solidFill>
              <a:latin typeface="+mn-lt"/>
              <a:ea typeface="+mn-ea"/>
              <a:cs typeface="+mn-cs"/>
            </a:endParaRPr>
          </a:p>
          <a:p>
            <a:r>
              <a:rPr lang="en-IN" sz="1200" b="0" i="0" kern="1200" dirty="0">
                <a:solidFill>
                  <a:schemeClr val="tx1"/>
                </a:solidFill>
                <a:latin typeface="+mn-lt"/>
                <a:ea typeface="+mn-ea"/>
                <a:cs typeface="+mn-cs"/>
              </a:rPr>
              <a:t>Features:</a:t>
            </a:r>
            <a:endParaRPr lang="en-IN" sz="1200" kern="1200" dirty="0">
              <a:solidFill>
                <a:schemeClr val="tx1"/>
              </a:solidFill>
              <a:latin typeface="+mn-lt"/>
              <a:ea typeface="+mn-ea"/>
              <a:cs typeface="+mn-cs"/>
            </a:endParaRPr>
          </a:p>
          <a:p>
            <a:r>
              <a:rPr lang="en-IN" sz="1200" kern="1200" dirty="0">
                <a:solidFill>
                  <a:schemeClr val="tx1"/>
                </a:solidFill>
                <a:latin typeface="+mn-lt"/>
                <a:ea typeface="+mn-ea"/>
                <a:cs typeface="+mn-cs"/>
              </a:rPr>
              <a:t>High Frequency Intel Xeon E5-2670 (Sandy Bridge) Processors</a:t>
            </a:r>
          </a:p>
          <a:p>
            <a:r>
              <a:rPr lang="en-IN" sz="1200" kern="1200" dirty="0">
                <a:solidFill>
                  <a:schemeClr val="tx1"/>
                </a:solidFill>
                <a:latin typeface="+mn-lt"/>
                <a:ea typeface="+mn-ea"/>
                <a:cs typeface="+mn-cs"/>
              </a:rPr>
              <a:t>High-performance NVIDIA </a:t>
            </a:r>
            <a:r>
              <a:rPr lang="en-IN" sz="1200" kern="1200" dirty="0" err="1">
                <a:solidFill>
                  <a:schemeClr val="tx1"/>
                </a:solidFill>
                <a:latin typeface="+mn-lt"/>
                <a:ea typeface="+mn-ea"/>
                <a:cs typeface="+mn-cs"/>
              </a:rPr>
              <a:t>GPUs</a:t>
            </a:r>
            <a:r>
              <a:rPr lang="en-IN" sz="1200" kern="1200" dirty="0">
                <a:solidFill>
                  <a:schemeClr val="tx1"/>
                </a:solidFill>
                <a:latin typeface="+mn-lt"/>
                <a:ea typeface="+mn-ea"/>
                <a:cs typeface="+mn-cs"/>
              </a:rPr>
              <a:t>, each with 1,536 CUDA cores and 4GB of video memory</a:t>
            </a:r>
          </a:p>
          <a:p>
            <a:r>
              <a:rPr lang="en-IN" sz="1200" kern="1200" dirty="0">
                <a:solidFill>
                  <a:schemeClr val="tx1"/>
                </a:solidFill>
                <a:latin typeface="+mn-lt"/>
                <a:ea typeface="+mn-ea"/>
                <a:cs typeface="+mn-cs"/>
              </a:rPr>
              <a:t>Each GPU features an on-board hardware video encoder designed to support up to eight real-time HD video streams (720p@30fps) or up to four real-time full HD video streams (1080p@30fps)</a:t>
            </a:r>
          </a:p>
          <a:p>
            <a:r>
              <a:rPr lang="en-IN" sz="1200" kern="1200" dirty="0">
                <a:solidFill>
                  <a:schemeClr val="tx1"/>
                </a:solidFill>
                <a:latin typeface="+mn-lt"/>
                <a:ea typeface="+mn-ea"/>
                <a:cs typeface="+mn-cs"/>
              </a:rPr>
              <a:t>Support for low-latency frame capture and encoding for either the full operating system or select render targets, enabling high-quality interactive streaming experiences</a:t>
            </a:r>
          </a:p>
          <a:p>
            <a:r>
              <a:rPr lang="en-IN" dirty="0" err="1"/>
              <a:t>ModelGPUsvCPUMem</a:t>
            </a:r>
            <a:r>
              <a:rPr lang="en-IN" dirty="0"/>
              <a:t> (</a:t>
            </a:r>
            <a:r>
              <a:rPr lang="en-IN" dirty="0" err="1"/>
              <a:t>GiB</a:t>
            </a:r>
            <a:r>
              <a:rPr lang="en-IN" dirty="0"/>
              <a:t>)SSD Storage (GB)g2.2xlarge18151 x 60g2.8xlarge432602 x 120</a:t>
            </a:r>
          </a:p>
          <a:p>
            <a:r>
              <a:rPr lang="en-IN" sz="1200" b="0" i="0" kern="1200" dirty="0">
                <a:solidFill>
                  <a:schemeClr val="tx1"/>
                </a:solidFill>
                <a:latin typeface="+mn-lt"/>
                <a:ea typeface="+mn-ea"/>
                <a:cs typeface="+mn-cs"/>
              </a:rPr>
              <a:t>Use Cases</a:t>
            </a:r>
            <a:endParaRPr lang="en-IN" sz="1200" kern="1200" dirty="0">
              <a:solidFill>
                <a:schemeClr val="tx1"/>
              </a:solidFill>
              <a:latin typeface="+mn-lt"/>
              <a:ea typeface="+mn-ea"/>
              <a:cs typeface="+mn-cs"/>
            </a:endParaRPr>
          </a:p>
          <a:p>
            <a:r>
              <a:rPr lang="en-IN" sz="1200" kern="1200" dirty="0">
                <a:solidFill>
                  <a:schemeClr val="tx1"/>
                </a:solidFill>
                <a:latin typeface="+mn-lt"/>
                <a:ea typeface="+mn-ea"/>
                <a:cs typeface="+mn-cs"/>
              </a:rPr>
              <a:t>3D application streaming, machine learning, video encoding, and other server-side graphics or GPU compute workloads.</a:t>
            </a:r>
            <a:br>
              <a:rPr lang="en-IN" sz="1200" kern="1200" dirty="0">
                <a:solidFill>
                  <a:schemeClr val="tx1"/>
                </a:solidFill>
                <a:latin typeface="+mn-lt"/>
                <a:ea typeface="+mn-ea"/>
                <a:cs typeface="+mn-cs"/>
              </a:rPr>
            </a:br>
            <a:endParaRPr lang="en-IN" sz="1200" kern="1200" dirty="0">
              <a:solidFill>
                <a:schemeClr val="tx1"/>
              </a:solidFill>
              <a:latin typeface="+mn-lt"/>
              <a:ea typeface="+mn-ea"/>
              <a:cs typeface="+mn-cs"/>
            </a:endParaRPr>
          </a:p>
          <a:p>
            <a:r>
              <a:rPr lang="en-IN" sz="1200" b="0" u="none" strike="noStrike" kern="1200" dirty="0">
                <a:solidFill>
                  <a:schemeClr val="tx1"/>
                </a:solidFill>
                <a:latin typeface="+mn-lt"/>
                <a:ea typeface="+mn-ea"/>
                <a:cs typeface="+mn-cs"/>
              </a:rPr>
              <a:t>Storage Optimized</a:t>
            </a:r>
            <a:endParaRPr lang="en-IN" sz="1200" b="0" kern="1200" dirty="0">
              <a:solidFill>
                <a:schemeClr val="tx1"/>
              </a:solidFill>
              <a:latin typeface="+mn-lt"/>
              <a:ea typeface="+mn-ea"/>
              <a:cs typeface="+mn-cs"/>
            </a:endParaRPr>
          </a:p>
          <a:p>
            <a:r>
              <a:rPr lang="en-IN" sz="1200" b="0" u="none" strike="noStrike" kern="1200" dirty="0">
                <a:solidFill>
                  <a:schemeClr val="tx1"/>
                </a:solidFill>
                <a:latin typeface="+mn-lt"/>
                <a:ea typeface="+mn-ea"/>
                <a:cs typeface="+mn-cs"/>
              </a:rPr>
              <a:t>I2 – High I/O Instances</a:t>
            </a:r>
            <a:endParaRPr lang="en-IN" sz="1200" b="0" kern="1200" dirty="0">
              <a:solidFill>
                <a:schemeClr val="tx1"/>
              </a:solidFill>
              <a:latin typeface="+mn-lt"/>
              <a:ea typeface="+mn-ea"/>
              <a:cs typeface="+mn-cs"/>
            </a:endParaRPr>
          </a:p>
          <a:p>
            <a:r>
              <a:rPr lang="en-IN" sz="1200" kern="1200" dirty="0">
                <a:solidFill>
                  <a:schemeClr val="tx1"/>
                </a:solidFill>
                <a:latin typeface="+mn-lt"/>
                <a:ea typeface="+mn-ea"/>
                <a:cs typeface="+mn-cs"/>
              </a:rPr>
              <a:t>This family includes the High Storage Instances that provide very fast SSD-backed instance storage optimized for very high random I/O performance, and provide high IOPS at a low cost.</a:t>
            </a:r>
            <a:br>
              <a:rPr lang="en-IN" sz="1200" kern="1200" dirty="0">
                <a:solidFill>
                  <a:schemeClr val="tx1"/>
                </a:solidFill>
                <a:latin typeface="+mn-lt"/>
                <a:ea typeface="+mn-ea"/>
                <a:cs typeface="+mn-cs"/>
              </a:rPr>
            </a:br>
            <a:endParaRPr lang="en-IN"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p>
          <a:p>
            <a:r>
              <a:rPr lang="en-IN" sz="1200" b="0" i="0" kern="1200" dirty="0">
                <a:solidFill>
                  <a:schemeClr val="tx1"/>
                </a:solidFill>
                <a:latin typeface="+mn-lt"/>
                <a:ea typeface="+mn-ea"/>
                <a:cs typeface="+mn-cs"/>
              </a:rPr>
              <a:t>Features:</a:t>
            </a:r>
            <a:endParaRPr lang="en-IN" sz="1200" kern="1200" dirty="0">
              <a:solidFill>
                <a:schemeClr val="tx1"/>
              </a:solidFill>
              <a:latin typeface="+mn-lt"/>
              <a:ea typeface="+mn-ea"/>
              <a:cs typeface="+mn-cs"/>
            </a:endParaRPr>
          </a:p>
          <a:p>
            <a:r>
              <a:rPr lang="en-IN" sz="1200" kern="1200" dirty="0">
                <a:solidFill>
                  <a:schemeClr val="tx1"/>
                </a:solidFill>
                <a:latin typeface="+mn-lt"/>
                <a:ea typeface="+mn-ea"/>
                <a:cs typeface="+mn-cs"/>
              </a:rPr>
              <a:t>High Frequency Intel Xeon E5-2670 v2 (Ivy Bridge) Processors</a:t>
            </a:r>
          </a:p>
          <a:p>
            <a:r>
              <a:rPr lang="en-IN" sz="1200" kern="1200" dirty="0">
                <a:solidFill>
                  <a:schemeClr val="tx1"/>
                </a:solidFill>
                <a:latin typeface="+mn-lt"/>
                <a:ea typeface="+mn-ea"/>
                <a:cs typeface="+mn-cs"/>
              </a:rPr>
              <a:t>SSD Storage</a:t>
            </a:r>
          </a:p>
          <a:p>
            <a:r>
              <a:rPr lang="en-IN" sz="1200" kern="1200" dirty="0">
                <a:solidFill>
                  <a:schemeClr val="tx1"/>
                </a:solidFill>
                <a:latin typeface="+mn-lt"/>
                <a:ea typeface="+mn-ea"/>
                <a:cs typeface="+mn-cs"/>
              </a:rPr>
              <a:t>Support for TRIM</a:t>
            </a:r>
          </a:p>
          <a:p>
            <a:r>
              <a:rPr lang="en-IN" sz="1200" kern="1200" dirty="0">
                <a:solidFill>
                  <a:schemeClr val="tx1"/>
                </a:solidFill>
                <a:latin typeface="+mn-lt"/>
                <a:ea typeface="+mn-ea"/>
                <a:cs typeface="+mn-cs"/>
              </a:rPr>
              <a:t>Support for </a:t>
            </a:r>
            <a:r>
              <a:rPr lang="en-IN" sz="1200" u="none" strike="noStrike" kern="1200" dirty="0">
                <a:solidFill>
                  <a:schemeClr val="tx1"/>
                </a:solidFill>
                <a:latin typeface="+mn-lt"/>
                <a:ea typeface="+mn-ea"/>
                <a:cs typeface="+mn-cs"/>
                <a:hlinkClick r:id="rId3"/>
              </a:rPr>
              <a:t>Enhanced Networking</a:t>
            </a:r>
            <a:endParaRPr lang="en-IN" sz="1200" kern="1200" dirty="0">
              <a:solidFill>
                <a:schemeClr val="tx1"/>
              </a:solidFill>
              <a:latin typeface="+mn-lt"/>
              <a:ea typeface="+mn-ea"/>
              <a:cs typeface="+mn-cs"/>
            </a:endParaRPr>
          </a:p>
          <a:p>
            <a:r>
              <a:rPr lang="en-IN" sz="1200" kern="1200" dirty="0">
                <a:solidFill>
                  <a:schemeClr val="tx1"/>
                </a:solidFill>
                <a:latin typeface="+mn-lt"/>
                <a:ea typeface="+mn-ea"/>
                <a:cs typeface="+mn-cs"/>
              </a:rPr>
              <a:t>High Random I/O performance</a:t>
            </a:r>
          </a:p>
          <a:p>
            <a:r>
              <a:rPr lang="en-IN" dirty="0" err="1"/>
              <a:t>ModelvCPUMem</a:t>
            </a:r>
            <a:r>
              <a:rPr lang="en-IN" dirty="0"/>
              <a:t> (</a:t>
            </a:r>
            <a:r>
              <a:rPr lang="en-IN" dirty="0" err="1"/>
              <a:t>GiB</a:t>
            </a:r>
            <a:r>
              <a:rPr lang="en-IN" dirty="0"/>
              <a:t>)Storage (GB)i2.xlarge430.51 x 800 SSDi2.2xlarge8612 x 800 SSDi2.4xlarge161224 x 800 SSDi2.8xlarge322448 x 800 SSD</a:t>
            </a:r>
          </a:p>
          <a:p>
            <a:r>
              <a:rPr lang="en-IN" sz="1200" b="0" i="0" kern="1200" dirty="0">
                <a:solidFill>
                  <a:schemeClr val="tx1"/>
                </a:solidFill>
                <a:latin typeface="+mn-lt"/>
                <a:ea typeface="+mn-ea"/>
                <a:cs typeface="+mn-cs"/>
              </a:rPr>
              <a:t>Use Cases</a:t>
            </a:r>
            <a:endParaRPr lang="en-IN" sz="1200" kern="1200" dirty="0">
              <a:solidFill>
                <a:schemeClr val="tx1"/>
              </a:solidFill>
              <a:latin typeface="+mn-lt"/>
              <a:ea typeface="+mn-ea"/>
              <a:cs typeface="+mn-cs"/>
            </a:endParaRPr>
          </a:p>
          <a:p>
            <a:r>
              <a:rPr lang="en-IN" sz="1200" u="none" strike="noStrike" kern="1200" dirty="0" err="1">
                <a:solidFill>
                  <a:schemeClr val="tx1"/>
                </a:solidFill>
                <a:latin typeface="+mn-lt"/>
                <a:ea typeface="+mn-ea"/>
                <a:cs typeface="+mn-cs"/>
                <a:hlinkClick r:id="rId5"/>
              </a:rPr>
              <a:t>NoSQL</a:t>
            </a:r>
            <a:r>
              <a:rPr lang="en-IN" sz="1200" u="none" strike="noStrike" kern="1200" dirty="0">
                <a:solidFill>
                  <a:schemeClr val="tx1"/>
                </a:solidFill>
                <a:latin typeface="+mn-lt"/>
                <a:ea typeface="+mn-ea"/>
                <a:cs typeface="+mn-cs"/>
                <a:hlinkClick r:id="rId5"/>
              </a:rPr>
              <a:t> databases</a:t>
            </a:r>
            <a:r>
              <a:rPr lang="en-IN" sz="1200" kern="1200" dirty="0">
                <a:solidFill>
                  <a:schemeClr val="tx1"/>
                </a:solidFill>
                <a:latin typeface="+mn-lt"/>
                <a:ea typeface="+mn-ea"/>
                <a:cs typeface="+mn-cs"/>
              </a:rPr>
              <a:t> like Cassandra and </a:t>
            </a:r>
            <a:r>
              <a:rPr lang="en-IN" sz="1200" kern="1200" dirty="0" err="1">
                <a:solidFill>
                  <a:schemeClr val="tx1"/>
                </a:solidFill>
                <a:latin typeface="+mn-lt"/>
                <a:ea typeface="+mn-ea"/>
                <a:cs typeface="+mn-cs"/>
              </a:rPr>
              <a:t>MongoDB</a:t>
            </a:r>
            <a:r>
              <a:rPr lang="en-IN" sz="1200" kern="1200" dirty="0">
                <a:solidFill>
                  <a:schemeClr val="tx1"/>
                </a:solidFill>
                <a:latin typeface="+mn-lt"/>
                <a:ea typeface="+mn-ea"/>
                <a:cs typeface="+mn-cs"/>
              </a:rPr>
              <a:t>, scale out transactional databases, data warehousing, </a:t>
            </a:r>
            <a:r>
              <a:rPr lang="en-IN" sz="1200" kern="1200" dirty="0" err="1">
                <a:solidFill>
                  <a:schemeClr val="tx1"/>
                </a:solidFill>
                <a:latin typeface="+mn-lt"/>
                <a:ea typeface="+mn-ea"/>
                <a:cs typeface="+mn-cs"/>
              </a:rPr>
              <a:t>Hadoop</a:t>
            </a:r>
            <a:r>
              <a:rPr lang="en-IN" sz="1200" kern="1200" dirty="0">
                <a:solidFill>
                  <a:schemeClr val="tx1"/>
                </a:solidFill>
                <a:latin typeface="+mn-lt"/>
                <a:ea typeface="+mn-ea"/>
                <a:cs typeface="+mn-cs"/>
              </a:rPr>
              <a:t>, and cluster file systems.</a:t>
            </a:r>
            <a:br>
              <a:rPr lang="en-IN" sz="1200" kern="1200" dirty="0">
                <a:solidFill>
                  <a:schemeClr val="tx1"/>
                </a:solidFill>
                <a:latin typeface="+mn-lt"/>
                <a:ea typeface="+mn-ea"/>
                <a:cs typeface="+mn-cs"/>
              </a:rPr>
            </a:br>
            <a:endParaRPr lang="en-IN" sz="1200" kern="1200" dirty="0">
              <a:solidFill>
                <a:schemeClr val="tx1"/>
              </a:solidFill>
              <a:latin typeface="+mn-lt"/>
              <a:ea typeface="+mn-ea"/>
              <a:cs typeface="+mn-cs"/>
            </a:endParaRPr>
          </a:p>
          <a:p>
            <a:r>
              <a:rPr lang="en-IN" sz="1200" b="0" u="none" strike="noStrike" kern="1200" dirty="0">
                <a:solidFill>
                  <a:schemeClr val="tx1"/>
                </a:solidFill>
                <a:latin typeface="+mn-lt"/>
                <a:ea typeface="+mn-ea"/>
                <a:cs typeface="+mn-cs"/>
              </a:rPr>
              <a:t>D2 – Dense-storage Instances</a:t>
            </a:r>
            <a:endParaRPr lang="en-IN" sz="1200" b="0" kern="1200" dirty="0">
              <a:solidFill>
                <a:schemeClr val="tx1"/>
              </a:solidFill>
              <a:latin typeface="+mn-lt"/>
              <a:ea typeface="+mn-ea"/>
              <a:cs typeface="+mn-cs"/>
            </a:endParaRPr>
          </a:p>
          <a:p>
            <a:r>
              <a:rPr lang="en-IN" sz="1200" kern="1200" dirty="0">
                <a:solidFill>
                  <a:schemeClr val="tx1"/>
                </a:solidFill>
                <a:latin typeface="+mn-lt"/>
                <a:ea typeface="+mn-ea"/>
                <a:cs typeface="+mn-cs"/>
              </a:rPr>
              <a:t>D2 instances feature up to 48 TB of HDD-based local storage, deliver high disk throughput, and offer the lowest price per disk throughput performance on Amazon EC2.</a:t>
            </a:r>
            <a:br>
              <a:rPr lang="en-IN" sz="1200" kern="1200" dirty="0">
                <a:solidFill>
                  <a:schemeClr val="tx1"/>
                </a:solidFill>
                <a:latin typeface="+mn-lt"/>
                <a:ea typeface="+mn-ea"/>
                <a:cs typeface="+mn-cs"/>
              </a:rPr>
            </a:br>
            <a:endParaRPr lang="en-IN" sz="1200" kern="1200" dirty="0">
              <a:solidFill>
                <a:schemeClr val="tx1"/>
              </a:solidFill>
              <a:latin typeface="+mn-lt"/>
              <a:ea typeface="+mn-ea"/>
              <a:cs typeface="+mn-cs"/>
            </a:endParaRPr>
          </a:p>
          <a:p>
            <a:r>
              <a:rPr lang="en-IN" sz="1200" b="0" i="0" kern="1200" dirty="0">
                <a:solidFill>
                  <a:schemeClr val="tx1"/>
                </a:solidFill>
                <a:latin typeface="+mn-lt"/>
                <a:ea typeface="+mn-ea"/>
                <a:cs typeface="+mn-cs"/>
              </a:rPr>
              <a:t>Features:</a:t>
            </a:r>
            <a:endParaRPr lang="en-IN" sz="1200" kern="1200" dirty="0">
              <a:solidFill>
                <a:schemeClr val="tx1"/>
              </a:solidFill>
              <a:latin typeface="+mn-lt"/>
              <a:ea typeface="+mn-ea"/>
              <a:cs typeface="+mn-cs"/>
            </a:endParaRPr>
          </a:p>
          <a:p>
            <a:r>
              <a:rPr lang="en-IN" sz="1200" kern="1200" dirty="0">
                <a:solidFill>
                  <a:schemeClr val="tx1"/>
                </a:solidFill>
                <a:latin typeface="+mn-lt"/>
                <a:ea typeface="+mn-ea"/>
                <a:cs typeface="+mn-cs"/>
              </a:rPr>
              <a:t>High-frequency Intel Xeon E5-2676v3 (</a:t>
            </a:r>
            <a:r>
              <a:rPr lang="en-IN" sz="1200" kern="1200" dirty="0" err="1">
                <a:solidFill>
                  <a:schemeClr val="tx1"/>
                </a:solidFill>
                <a:latin typeface="+mn-lt"/>
                <a:ea typeface="+mn-ea"/>
                <a:cs typeface="+mn-cs"/>
              </a:rPr>
              <a:t>Haswell</a:t>
            </a:r>
            <a:r>
              <a:rPr lang="en-IN" sz="1200" kern="1200" dirty="0">
                <a:solidFill>
                  <a:schemeClr val="tx1"/>
                </a:solidFill>
                <a:latin typeface="+mn-lt"/>
                <a:ea typeface="+mn-ea"/>
                <a:cs typeface="+mn-cs"/>
              </a:rPr>
              <a:t>) processors</a:t>
            </a:r>
          </a:p>
          <a:p>
            <a:r>
              <a:rPr lang="en-IN" sz="1200" kern="1200" dirty="0">
                <a:solidFill>
                  <a:schemeClr val="tx1"/>
                </a:solidFill>
                <a:latin typeface="+mn-lt"/>
                <a:ea typeface="+mn-ea"/>
                <a:cs typeface="+mn-cs"/>
              </a:rPr>
              <a:t>HDD storage</a:t>
            </a:r>
          </a:p>
          <a:p>
            <a:r>
              <a:rPr lang="en-IN" sz="1200" kern="1200" dirty="0">
                <a:solidFill>
                  <a:schemeClr val="tx1"/>
                </a:solidFill>
                <a:latin typeface="+mn-lt"/>
                <a:ea typeface="+mn-ea"/>
                <a:cs typeface="+mn-cs"/>
              </a:rPr>
              <a:t>Consistent high performance at launch time</a:t>
            </a:r>
          </a:p>
          <a:p>
            <a:r>
              <a:rPr lang="en-IN" sz="1200" kern="1200" dirty="0">
                <a:solidFill>
                  <a:schemeClr val="tx1"/>
                </a:solidFill>
                <a:latin typeface="+mn-lt"/>
                <a:ea typeface="+mn-ea"/>
                <a:cs typeface="+mn-cs"/>
              </a:rPr>
              <a:t>High disk throughput</a:t>
            </a:r>
          </a:p>
          <a:p>
            <a:r>
              <a:rPr lang="en-IN" sz="1200" kern="1200" dirty="0">
                <a:solidFill>
                  <a:schemeClr val="tx1"/>
                </a:solidFill>
                <a:latin typeface="+mn-lt"/>
                <a:ea typeface="+mn-ea"/>
                <a:cs typeface="+mn-cs"/>
              </a:rPr>
              <a:t>Support for Amazon EC2 Enhanced Networking</a:t>
            </a:r>
          </a:p>
          <a:p>
            <a:r>
              <a:rPr lang="en-IN" dirty="0" err="1"/>
              <a:t>ModelvCPUMem</a:t>
            </a:r>
            <a:r>
              <a:rPr lang="en-IN" dirty="0"/>
              <a:t> (</a:t>
            </a:r>
            <a:r>
              <a:rPr lang="en-IN" dirty="0" err="1"/>
              <a:t>GiB</a:t>
            </a:r>
            <a:r>
              <a:rPr lang="en-IN" dirty="0"/>
              <a:t>)Storage (GB)d2.xlarge430.53 x 2000 HDD</a:t>
            </a:r>
            <a:br>
              <a:rPr lang="en-IN" dirty="0"/>
            </a:br>
            <a:r>
              <a:rPr lang="en-IN" dirty="0"/>
              <a:t>d2.2xlarge8616 x 2000 HDDd2.4xlarge1612212 x 2000 HDDd2.8xlarge3624424 x 2000 HDD</a:t>
            </a:r>
          </a:p>
          <a:p>
            <a:r>
              <a:rPr lang="en-IN" sz="1200" b="0" i="0" kern="1200" dirty="0">
                <a:solidFill>
                  <a:schemeClr val="tx1"/>
                </a:solidFill>
                <a:latin typeface="+mn-lt"/>
                <a:ea typeface="+mn-ea"/>
                <a:cs typeface="+mn-cs"/>
              </a:rPr>
              <a:t>Use Cases</a:t>
            </a:r>
            <a:endParaRPr lang="en-IN" sz="1200" kern="1200" dirty="0">
              <a:solidFill>
                <a:schemeClr val="tx1"/>
              </a:solidFill>
              <a:latin typeface="+mn-lt"/>
              <a:ea typeface="+mn-ea"/>
              <a:cs typeface="+mn-cs"/>
            </a:endParaRPr>
          </a:p>
          <a:p>
            <a:r>
              <a:rPr lang="en-IN" sz="1200" kern="1200" dirty="0">
                <a:solidFill>
                  <a:schemeClr val="tx1"/>
                </a:solidFill>
                <a:latin typeface="+mn-lt"/>
                <a:ea typeface="+mn-ea"/>
                <a:cs typeface="+mn-cs"/>
              </a:rPr>
              <a:t>Massively Parallel Processing (MPP) data warehousing, </a:t>
            </a:r>
            <a:r>
              <a:rPr lang="en-IN" sz="1200" kern="1200" dirty="0" err="1">
                <a:solidFill>
                  <a:schemeClr val="tx1"/>
                </a:solidFill>
                <a:latin typeface="+mn-lt"/>
                <a:ea typeface="+mn-ea"/>
                <a:cs typeface="+mn-cs"/>
              </a:rPr>
              <a:t>MapReduce</a:t>
            </a:r>
            <a:r>
              <a:rPr lang="en-IN" sz="1200" kern="1200" dirty="0">
                <a:solidFill>
                  <a:schemeClr val="tx1"/>
                </a:solidFill>
                <a:latin typeface="+mn-lt"/>
                <a:ea typeface="+mn-ea"/>
                <a:cs typeface="+mn-cs"/>
              </a:rPr>
              <a:t> and </a:t>
            </a:r>
            <a:r>
              <a:rPr lang="en-IN" sz="1200" kern="1200" dirty="0" err="1">
                <a:solidFill>
                  <a:schemeClr val="tx1"/>
                </a:solidFill>
                <a:latin typeface="+mn-lt"/>
                <a:ea typeface="+mn-ea"/>
                <a:cs typeface="+mn-cs"/>
              </a:rPr>
              <a:t>Hadoop</a:t>
            </a:r>
            <a:r>
              <a:rPr lang="en-IN" sz="1200" kern="1200" dirty="0">
                <a:solidFill>
                  <a:schemeClr val="tx1"/>
                </a:solidFill>
                <a:latin typeface="+mn-lt"/>
                <a:ea typeface="+mn-ea"/>
                <a:cs typeface="+mn-cs"/>
              </a:rPr>
              <a:t> distributed computing, distributed file systems, network file systems, log or data-processing applications</a:t>
            </a:r>
            <a:br>
              <a:rPr lang="en-IN" sz="1200" kern="1200" dirty="0">
                <a:solidFill>
                  <a:schemeClr val="tx1"/>
                </a:solidFill>
                <a:latin typeface="+mn-lt"/>
                <a:ea typeface="+mn-ea"/>
                <a:cs typeface="+mn-cs"/>
              </a:rPr>
            </a:br>
            <a:endParaRPr lang="en-IN" sz="1200" kern="1200" dirty="0">
              <a:solidFill>
                <a:schemeClr val="tx1"/>
              </a:solidFill>
              <a:latin typeface="+mn-lt"/>
              <a:ea typeface="+mn-ea"/>
              <a:cs typeface="+mn-cs"/>
            </a:endParaRPr>
          </a:p>
          <a:p>
            <a:r>
              <a:rPr lang="en-IN" sz="1200" b="0" u="none" strike="noStrike" kern="1200" dirty="0">
                <a:solidFill>
                  <a:schemeClr val="tx1"/>
                </a:solidFill>
                <a:latin typeface="+mn-lt"/>
                <a:ea typeface="+mn-ea"/>
                <a:cs typeface="+mn-cs"/>
              </a:rPr>
              <a:t>Instance Types Matrix</a:t>
            </a:r>
            <a:endParaRPr lang="en-IN" sz="1200" b="0" kern="1200" dirty="0">
              <a:solidFill>
                <a:schemeClr val="tx1"/>
              </a:solidFill>
              <a:latin typeface="+mn-lt"/>
              <a:ea typeface="+mn-ea"/>
              <a:cs typeface="+mn-cs"/>
            </a:endParaRPr>
          </a:p>
          <a:p>
            <a:r>
              <a:rPr lang="en-IN" dirty="0"/>
              <a:t>Instance </a:t>
            </a:r>
            <a:r>
              <a:rPr lang="en-IN" dirty="0" err="1"/>
              <a:t>TypevCPUMemory</a:t>
            </a:r>
            <a:r>
              <a:rPr lang="en-IN" dirty="0"/>
              <a:t> (</a:t>
            </a:r>
            <a:r>
              <a:rPr lang="en-IN" dirty="0" err="1"/>
              <a:t>GiB</a:t>
            </a:r>
            <a:r>
              <a:rPr lang="en-IN" dirty="0"/>
              <a:t>) Storage (GB)Networking Performance</a:t>
            </a:r>
            <a:br>
              <a:rPr lang="en-IN" dirty="0"/>
            </a:br>
            <a:r>
              <a:rPr lang="en-IN" dirty="0"/>
              <a:t>Physical </a:t>
            </a:r>
            <a:r>
              <a:rPr lang="en-IN" dirty="0" err="1"/>
              <a:t>ProcessorClock</a:t>
            </a:r>
            <a:r>
              <a:rPr lang="en-IN" dirty="0"/>
              <a:t> Speed (GHz)</a:t>
            </a:r>
            <a:r>
              <a:rPr lang="en-IN" sz="1200" u="none" strike="noStrike" kern="1200" dirty="0">
                <a:solidFill>
                  <a:schemeClr val="tx1"/>
                </a:solidFill>
                <a:latin typeface="+mn-lt"/>
                <a:ea typeface="+mn-ea"/>
                <a:cs typeface="+mn-cs"/>
                <a:hlinkClick r:id="rId3"/>
              </a:rPr>
              <a:t>Intel </a:t>
            </a:r>
            <a:r>
              <a:rPr lang="en-IN" sz="1200" u="none" strike="noStrike" kern="1200" dirty="0" err="1">
                <a:solidFill>
                  <a:schemeClr val="tx1"/>
                </a:solidFill>
                <a:latin typeface="+mn-lt"/>
                <a:ea typeface="+mn-ea"/>
                <a:cs typeface="+mn-cs"/>
                <a:hlinkClick r:id="rId3"/>
              </a:rPr>
              <a:t>AVX</a:t>
            </a:r>
            <a:r>
              <a:rPr lang="en-IN" sz="1200" u="none" strike="noStrike" kern="1200" baseline="30000" dirty="0" err="1">
                <a:solidFill>
                  <a:schemeClr val="tx1"/>
                </a:solidFill>
                <a:latin typeface="+mn-lt"/>
                <a:ea typeface="+mn-ea"/>
                <a:cs typeface="+mn-cs"/>
                <a:hlinkClick r:id="rId3"/>
              </a:rPr>
              <a:t>†</a:t>
            </a:r>
            <a:r>
              <a:rPr lang="en-IN" sz="1200" u="none" strike="noStrike" kern="1200" dirty="0" err="1">
                <a:solidFill>
                  <a:schemeClr val="tx1"/>
                </a:solidFill>
                <a:latin typeface="+mn-lt"/>
                <a:ea typeface="+mn-ea"/>
                <a:cs typeface="+mn-cs"/>
                <a:hlinkClick r:id="rId3"/>
              </a:rPr>
              <a:t>Intel</a:t>
            </a:r>
            <a:r>
              <a:rPr lang="en-IN" sz="1200" u="none" strike="noStrike" kern="1200" dirty="0">
                <a:solidFill>
                  <a:schemeClr val="tx1"/>
                </a:solidFill>
                <a:latin typeface="+mn-lt"/>
                <a:ea typeface="+mn-ea"/>
                <a:cs typeface="+mn-cs"/>
                <a:hlinkClick r:id="rId3"/>
              </a:rPr>
              <a:t> AVX2</a:t>
            </a:r>
            <a:r>
              <a:rPr lang="en-IN" sz="1200" u="none" strike="noStrike" kern="1200" baseline="30000" dirty="0">
                <a:solidFill>
                  <a:schemeClr val="tx1"/>
                </a:solidFill>
                <a:latin typeface="+mn-lt"/>
                <a:ea typeface="+mn-ea"/>
                <a:cs typeface="+mn-cs"/>
                <a:hlinkClick r:id="rId3"/>
              </a:rPr>
              <a:t>†</a:t>
            </a:r>
            <a:r>
              <a:rPr lang="en-IN" sz="1200" u="none" strike="noStrike" kern="1200" dirty="0">
                <a:solidFill>
                  <a:schemeClr val="tx1"/>
                </a:solidFill>
                <a:latin typeface="+mn-lt"/>
                <a:ea typeface="+mn-ea"/>
                <a:cs typeface="+mn-cs"/>
                <a:hlinkClick r:id="rId3"/>
              </a:rPr>
              <a:t>Intel </a:t>
            </a:r>
            <a:r>
              <a:rPr lang="en-IN" sz="1200" u="none" strike="noStrike" kern="1200" dirty="0" err="1">
                <a:solidFill>
                  <a:schemeClr val="tx1"/>
                </a:solidFill>
                <a:latin typeface="+mn-lt"/>
                <a:ea typeface="+mn-ea"/>
                <a:cs typeface="+mn-cs"/>
                <a:hlinkClick r:id="rId3"/>
              </a:rPr>
              <a:t>TurboEBS</a:t>
            </a:r>
            <a:r>
              <a:rPr lang="en-IN" sz="1200" u="none" strike="noStrike" kern="1200" dirty="0">
                <a:solidFill>
                  <a:schemeClr val="tx1"/>
                </a:solidFill>
                <a:latin typeface="+mn-lt"/>
                <a:ea typeface="+mn-ea"/>
                <a:cs typeface="+mn-cs"/>
                <a:hlinkClick r:id="rId3"/>
              </a:rPr>
              <a:t> OPT</a:t>
            </a:r>
            <a:br>
              <a:rPr lang="en-IN" sz="1200" u="none" strike="noStrike" kern="1200" dirty="0">
                <a:solidFill>
                  <a:schemeClr val="tx1"/>
                </a:solidFill>
                <a:latin typeface="+mn-lt"/>
                <a:ea typeface="+mn-ea"/>
                <a:cs typeface="+mn-cs"/>
                <a:hlinkClick r:id="rId3"/>
              </a:rPr>
            </a:br>
            <a:r>
              <a:rPr lang="en-IN" sz="1200" u="none" strike="noStrike" kern="1200" dirty="0">
                <a:solidFill>
                  <a:schemeClr val="tx1"/>
                </a:solidFill>
                <a:latin typeface="+mn-lt"/>
                <a:ea typeface="+mn-ea"/>
                <a:cs typeface="+mn-cs"/>
                <a:hlinkClick r:id="rId3"/>
              </a:rPr>
              <a:t>Enhanced Networking</a:t>
            </a:r>
            <a:r>
              <a:rPr lang="en-IN" sz="1200" u="none" strike="noStrike" kern="1200" baseline="30000" dirty="0">
                <a:solidFill>
                  <a:schemeClr val="tx1"/>
                </a:solidFill>
                <a:latin typeface="+mn-lt"/>
                <a:ea typeface="+mn-ea"/>
                <a:cs typeface="+mn-cs"/>
                <a:hlinkClick r:id="rId3"/>
              </a:rPr>
              <a:t>†</a:t>
            </a:r>
            <a:r>
              <a:rPr lang="en-IN" dirty="0"/>
              <a:t>t2.nano10.5EBS </a:t>
            </a:r>
            <a:r>
              <a:rPr lang="en-IN" dirty="0" err="1"/>
              <a:t>OnlyLowIntel</a:t>
            </a:r>
            <a:r>
              <a:rPr lang="en-IN" dirty="0"/>
              <a:t> Xeon </a:t>
            </a:r>
            <a:r>
              <a:rPr lang="en-IN" dirty="0" err="1"/>
              <a:t>familyup</a:t>
            </a:r>
            <a:r>
              <a:rPr lang="en-IN" dirty="0"/>
              <a:t> to 3.3Yes-Yes--t2.micro11EBS </a:t>
            </a:r>
            <a:r>
              <a:rPr lang="en-IN" dirty="0" err="1"/>
              <a:t>OnlyLow</a:t>
            </a:r>
            <a:r>
              <a:rPr lang="en-IN" dirty="0"/>
              <a:t> to </a:t>
            </a:r>
            <a:r>
              <a:rPr lang="en-IN" dirty="0" err="1"/>
              <a:t>ModerateIntel</a:t>
            </a:r>
            <a:r>
              <a:rPr lang="en-IN" dirty="0"/>
              <a:t> Xeon </a:t>
            </a:r>
            <a:r>
              <a:rPr lang="en-IN" dirty="0" err="1"/>
              <a:t>familyUp</a:t>
            </a:r>
            <a:r>
              <a:rPr lang="en-IN" dirty="0"/>
              <a:t> to 3.3</a:t>
            </a:r>
            <a:br>
              <a:rPr lang="en-IN" dirty="0"/>
            </a:br>
            <a:r>
              <a:rPr lang="en-IN" dirty="0"/>
              <a:t>Yes-Yes--t2.small1</a:t>
            </a:r>
            <a:br>
              <a:rPr lang="en-IN" dirty="0"/>
            </a:br>
            <a:r>
              <a:rPr lang="en-IN" dirty="0"/>
              <a:t>2</a:t>
            </a:r>
            <a:br>
              <a:rPr lang="en-IN" dirty="0"/>
            </a:br>
            <a:r>
              <a:rPr lang="en-IN" dirty="0"/>
              <a:t>EBS Only</a:t>
            </a:r>
            <a:br>
              <a:rPr lang="en-IN" dirty="0"/>
            </a:br>
            <a:r>
              <a:rPr lang="en-IN" dirty="0"/>
              <a:t>Low to Moderate</a:t>
            </a:r>
            <a:br>
              <a:rPr lang="en-IN" dirty="0"/>
            </a:br>
            <a:r>
              <a:rPr lang="en-IN" dirty="0"/>
              <a:t>Intel Xeon family</a:t>
            </a:r>
            <a:br>
              <a:rPr lang="en-IN" dirty="0"/>
            </a:br>
            <a:r>
              <a:rPr lang="en-IN" dirty="0"/>
              <a:t>Up to 3.3Yes</a:t>
            </a:r>
            <a:br>
              <a:rPr lang="en-IN" dirty="0"/>
            </a:br>
            <a:r>
              <a:rPr lang="en-IN" dirty="0"/>
              <a:t>-</a:t>
            </a:r>
            <a:br>
              <a:rPr lang="en-IN" dirty="0"/>
            </a:br>
            <a:r>
              <a:rPr lang="en-IN" dirty="0"/>
              <a:t>Yes</a:t>
            </a:r>
            <a:br>
              <a:rPr lang="en-IN" dirty="0"/>
            </a:br>
            <a:r>
              <a:rPr lang="en-IN" dirty="0"/>
              <a:t>-</a:t>
            </a:r>
            <a:br>
              <a:rPr lang="en-IN" dirty="0"/>
            </a:br>
            <a:r>
              <a:rPr lang="en-IN" dirty="0"/>
              <a:t>-</a:t>
            </a:r>
            <a:br>
              <a:rPr lang="en-IN" dirty="0"/>
            </a:br>
            <a:r>
              <a:rPr lang="en-IN" dirty="0"/>
              <a:t>t2.medium24EBS </a:t>
            </a:r>
            <a:r>
              <a:rPr lang="en-IN" dirty="0" err="1"/>
              <a:t>OnlyLow</a:t>
            </a:r>
            <a:r>
              <a:rPr lang="en-IN" dirty="0"/>
              <a:t> to </a:t>
            </a:r>
            <a:r>
              <a:rPr lang="en-IN" dirty="0" err="1"/>
              <a:t>ModerateIntel</a:t>
            </a:r>
            <a:r>
              <a:rPr lang="en-IN" dirty="0"/>
              <a:t> Xeon family</a:t>
            </a:r>
            <a:br>
              <a:rPr lang="en-IN" dirty="0"/>
            </a:br>
            <a:r>
              <a:rPr lang="en-IN" dirty="0"/>
              <a:t>Up to 3.3Yes</a:t>
            </a:r>
            <a:br>
              <a:rPr lang="en-IN" dirty="0"/>
            </a:br>
            <a:r>
              <a:rPr lang="en-IN" dirty="0"/>
              <a:t>-</a:t>
            </a:r>
            <a:br>
              <a:rPr lang="en-IN" dirty="0"/>
            </a:br>
            <a:r>
              <a:rPr lang="en-IN" dirty="0"/>
              <a:t>Yes</a:t>
            </a:r>
            <a:br>
              <a:rPr lang="en-IN" dirty="0"/>
            </a:br>
            <a:r>
              <a:rPr lang="en-IN" dirty="0"/>
              <a:t>-</a:t>
            </a:r>
            <a:br>
              <a:rPr lang="en-IN" dirty="0"/>
            </a:br>
            <a:r>
              <a:rPr lang="en-IN" dirty="0"/>
              <a:t>-</a:t>
            </a:r>
            <a:br>
              <a:rPr lang="en-IN" dirty="0"/>
            </a:br>
            <a:r>
              <a:rPr lang="en-IN" dirty="0"/>
              <a:t>t2.large28</a:t>
            </a:r>
            <a:br>
              <a:rPr lang="en-IN" dirty="0"/>
            </a:br>
            <a:r>
              <a:rPr lang="en-IN" dirty="0"/>
              <a:t>EBS </a:t>
            </a:r>
            <a:r>
              <a:rPr lang="en-IN" dirty="0" err="1"/>
              <a:t>OnlyLow</a:t>
            </a:r>
            <a:r>
              <a:rPr lang="en-IN" dirty="0"/>
              <a:t> to </a:t>
            </a:r>
            <a:r>
              <a:rPr lang="en-IN" dirty="0" err="1"/>
              <a:t>ModerateIntel</a:t>
            </a:r>
            <a:r>
              <a:rPr lang="en-IN" dirty="0"/>
              <a:t> Xeon family</a:t>
            </a:r>
            <a:br>
              <a:rPr lang="en-IN" dirty="0"/>
            </a:br>
            <a:r>
              <a:rPr lang="en-IN" dirty="0"/>
              <a:t>Up to 3.0</a:t>
            </a:r>
            <a:br>
              <a:rPr lang="en-IN" dirty="0"/>
            </a:br>
            <a:r>
              <a:rPr lang="en-IN" dirty="0"/>
              <a:t>Yes</a:t>
            </a:r>
            <a:br>
              <a:rPr lang="en-IN" dirty="0"/>
            </a:br>
            <a:r>
              <a:rPr lang="en-IN" dirty="0"/>
              <a:t>-</a:t>
            </a:r>
            <a:br>
              <a:rPr lang="en-IN" dirty="0"/>
            </a:br>
            <a:r>
              <a:rPr lang="en-IN" dirty="0"/>
              <a:t>Yes</a:t>
            </a:r>
            <a:br>
              <a:rPr lang="en-IN" dirty="0"/>
            </a:br>
            <a:r>
              <a:rPr lang="en-IN" dirty="0"/>
              <a:t>-</a:t>
            </a:r>
            <a:br>
              <a:rPr lang="en-IN" dirty="0"/>
            </a:br>
            <a:r>
              <a:rPr lang="en-IN" dirty="0"/>
              <a:t>-</a:t>
            </a:r>
            <a:br>
              <a:rPr lang="en-IN" dirty="0"/>
            </a:br>
            <a:r>
              <a:rPr lang="en-IN" dirty="0"/>
              <a:t>m4.large28EBS Only</a:t>
            </a:r>
            <a:br>
              <a:rPr lang="en-IN" dirty="0"/>
            </a:br>
            <a:r>
              <a:rPr lang="en-IN" dirty="0" err="1"/>
              <a:t>ModerateIntel</a:t>
            </a:r>
            <a:r>
              <a:rPr lang="en-IN" dirty="0"/>
              <a:t> Xeon E5-2676 v32.4YesYesYesYesYesm4.xlarge416EBS </a:t>
            </a:r>
            <a:r>
              <a:rPr lang="en-IN" dirty="0" err="1"/>
              <a:t>OnlyHighIntel</a:t>
            </a:r>
            <a:r>
              <a:rPr lang="en-IN" dirty="0"/>
              <a:t> Xeon E5-2676 v32.4YesYesYesYesYesm4.2xlarge832EBS </a:t>
            </a:r>
            <a:r>
              <a:rPr lang="en-IN" dirty="0" err="1"/>
              <a:t>OnlyHighIntel</a:t>
            </a:r>
            <a:r>
              <a:rPr lang="en-IN" dirty="0"/>
              <a:t> Xeon E5-2676 v32.4YesYesYesYesYesm4.4xlarge1664EBS </a:t>
            </a:r>
            <a:r>
              <a:rPr lang="en-IN" dirty="0" err="1"/>
              <a:t>OnlyHighIntel</a:t>
            </a:r>
            <a:r>
              <a:rPr lang="en-IN" dirty="0"/>
              <a:t> Xeon E5-2676 v32.4YesYesYesYesYesm4.10xlarge40160EBS Only10 Gigabit</a:t>
            </a:r>
            <a:br>
              <a:rPr lang="en-IN" dirty="0"/>
            </a:br>
            <a:r>
              <a:rPr lang="en-IN" dirty="0"/>
              <a:t>Intel Xeon E5-2676 v32.4YesYesYesYesYesm3.medium13.751 x 4 </a:t>
            </a:r>
            <a:r>
              <a:rPr lang="en-IN" dirty="0" err="1"/>
              <a:t>SSDModerateIntel</a:t>
            </a:r>
            <a:r>
              <a:rPr lang="en-IN" dirty="0"/>
              <a:t> Xeon E5-2670 v2*2.5Yes-Yes--m3.large27.51 x 32 </a:t>
            </a:r>
            <a:r>
              <a:rPr lang="en-IN" dirty="0" err="1"/>
              <a:t>SSDModerateIntel</a:t>
            </a:r>
            <a:r>
              <a:rPr lang="en-IN" dirty="0"/>
              <a:t> Xeon E5-2670 v2*2.5Yes-Yes--m3.xlarge4152 x 40 </a:t>
            </a:r>
            <a:r>
              <a:rPr lang="en-IN" dirty="0" err="1"/>
              <a:t>SSDHighIntel</a:t>
            </a:r>
            <a:r>
              <a:rPr lang="en-IN" dirty="0"/>
              <a:t> Xeon E5-2670 v2*2.5Yes-YesYes-m3.2xlarge8302 x 80 </a:t>
            </a:r>
            <a:r>
              <a:rPr lang="en-IN" dirty="0" err="1"/>
              <a:t>SSDHighIntel</a:t>
            </a:r>
            <a:r>
              <a:rPr lang="en-IN" dirty="0"/>
              <a:t> Xeon E5-2670 v2*2.5Yes-YesYes-c4.large</a:t>
            </a:r>
            <a:br>
              <a:rPr lang="en-IN" dirty="0"/>
            </a:br>
            <a:r>
              <a:rPr lang="en-IN" dirty="0"/>
              <a:t>2</a:t>
            </a:r>
            <a:br>
              <a:rPr lang="en-IN" dirty="0"/>
            </a:br>
            <a:r>
              <a:rPr lang="en-IN" dirty="0"/>
              <a:t>3.75</a:t>
            </a:r>
            <a:br>
              <a:rPr lang="en-IN" dirty="0"/>
            </a:br>
            <a:r>
              <a:rPr lang="en-IN" dirty="0"/>
              <a:t>EBS Only</a:t>
            </a:r>
            <a:br>
              <a:rPr lang="en-IN" dirty="0"/>
            </a:br>
            <a:r>
              <a:rPr lang="en-IN" dirty="0"/>
              <a:t>Moderate</a:t>
            </a:r>
            <a:br>
              <a:rPr lang="en-IN" dirty="0"/>
            </a:br>
            <a:r>
              <a:rPr lang="en-IN" dirty="0"/>
              <a:t>Intel Xeon E5-2666 v3</a:t>
            </a:r>
            <a:br>
              <a:rPr lang="en-IN" dirty="0"/>
            </a:br>
            <a:r>
              <a:rPr lang="en-IN" dirty="0"/>
              <a:t>2.9</a:t>
            </a:r>
            <a:br>
              <a:rPr lang="en-IN" dirty="0"/>
            </a:br>
            <a:r>
              <a:rPr lang="en-IN" dirty="0"/>
              <a:t>Yes</a:t>
            </a:r>
            <a:br>
              <a:rPr lang="en-IN" dirty="0"/>
            </a:br>
            <a:r>
              <a:rPr lang="en-IN" dirty="0" err="1"/>
              <a:t>Yes</a:t>
            </a:r>
            <a:br>
              <a:rPr lang="en-IN" dirty="0"/>
            </a:br>
            <a:r>
              <a:rPr lang="en-IN" dirty="0" err="1"/>
              <a:t>Yes</a:t>
            </a:r>
            <a:br>
              <a:rPr lang="en-IN" dirty="0"/>
            </a:br>
            <a:r>
              <a:rPr lang="en-IN" dirty="0" err="1"/>
              <a:t>Yes</a:t>
            </a:r>
            <a:br>
              <a:rPr lang="en-IN" dirty="0"/>
            </a:br>
            <a:r>
              <a:rPr lang="en-IN" dirty="0" err="1"/>
              <a:t>Yes</a:t>
            </a:r>
            <a:br>
              <a:rPr lang="en-IN" dirty="0"/>
            </a:br>
            <a:r>
              <a:rPr lang="en-IN" dirty="0"/>
              <a:t>c4.xlarge</a:t>
            </a:r>
            <a:br>
              <a:rPr lang="en-IN" dirty="0"/>
            </a:br>
            <a:r>
              <a:rPr lang="en-IN" dirty="0"/>
              <a:t>4</a:t>
            </a:r>
            <a:br>
              <a:rPr lang="en-IN" dirty="0"/>
            </a:br>
            <a:r>
              <a:rPr lang="en-IN" dirty="0"/>
              <a:t>7.5</a:t>
            </a:r>
            <a:br>
              <a:rPr lang="en-IN" dirty="0"/>
            </a:br>
            <a:r>
              <a:rPr lang="en-IN" dirty="0"/>
              <a:t>EBS </a:t>
            </a:r>
            <a:r>
              <a:rPr lang="en-IN" dirty="0" err="1"/>
              <a:t>OnlyHigh</a:t>
            </a:r>
            <a:br>
              <a:rPr lang="en-IN" dirty="0"/>
            </a:br>
            <a:r>
              <a:rPr lang="en-IN" dirty="0"/>
              <a:t>Intel Xeon E5-2666 v32.9</a:t>
            </a:r>
            <a:br>
              <a:rPr lang="en-IN" dirty="0"/>
            </a:br>
            <a:r>
              <a:rPr lang="en-IN" dirty="0" err="1"/>
              <a:t>YesYes</a:t>
            </a:r>
            <a:br>
              <a:rPr lang="en-IN" dirty="0"/>
            </a:br>
            <a:r>
              <a:rPr lang="en-IN" dirty="0"/>
              <a:t>YesYesYesc4.2xlarge</a:t>
            </a:r>
            <a:br>
              <a:rPr lang="en-IN" dirty="0"/>
            </a:br>
            <a:r>
              <a:rPr lang="en-IN" dirty="0"/>
              <a:t>8</a:t>
            </a:r>
            <a:br>
              <a:rPr lang="en-IN" dirty="0"/>
            </a:br>
            <a:r>
              <a:rPr lang="en-IN" dirty="0"/>
              <a:t>15</a:t>
            </a:r>
            <a:br>
              <a:rPr lang="en-IN" dirty="0"/>
            </a:br>
            <a:r>
              <a:rPr lang="en-IN" dirty="0"/>
              <a:t>EBS </a:t>
            </a:r>
            <a:r>
              <a:rPr lang="en-IN" dirty="0" err="1"/>
              <a:t>OnlyHigh</a:t>
            </a:r>
            <a:br>
              <a:rPr lang="en-IN" dirty="0"/>
            </a:br>
            <a:r>
              <a:rPr lang="en-IN" dirty="0"/>
              <a:t>Intel Xeon E5-2666 v32.9</a:t>
            </a:r>
            <a:br>
              <a:rPr lang="en-IN" dirty="0"/>
            </a:br>
            <a:r>
              <a:rPr lang="en-IN" dirty="0" err="1"/>
              <a:t>YesYes</a:t>
            </a:r>
            <a:br>
              <a:rPr lang="en-IN" dirty="0"/>
            </a:br>
            <a:r>
              <a:rPr lang="en-IN" dirty="0"/>
              <a:t>YesYesYesc4.4xlarge</a:t>
            </a:r>
            <a:br>
              <a:rPr lang="en-IN" dirty="0"/>
            </a:br>
            <a:r>
              <a:rPr lang="en-IN" dirty="0"/>
              <a:t>16</a:t>
            </a:r>
            <a:br>
              <a:rPr lang="en-IN" dirty="0"/>
            </a:br>
            <a:r>
              <a:rPr lang="en-IN" dirty="0"/>
              <a:t>30</a:t>
            </a:r>
            <a:br>
              <a:rPr lang="en-IN" dirty="0"/>
            </a:br>
            <a:r>
              <a:rPr lang="en-IN" dirty="0"/>
              <a:t>EBS </a:t>
            </a:r>
            <a:r>
              <a:rPr lang="en-IN" dirty="0" err="1"/>
              <a:t>OnlyHigh</a:t>
            </a:r>
            <a:br>
              <a:rPr lang="en-IN" dirty="0"/>
            </a:br>
            <a:r>
              <a:rPr lang="en-IN" dirty="0"/>
              <a:t>Intel Xeon E5-2666 v32.9</a:t>
            </a:r>
            <a:br>
              <a:rPr lang="en-IN" dirty="0"/>
            </a:br>
            <a:r>
              <a:rPr lang="en-IN" dirty="0" err="1"/>
              <a:t>YesYes</a:t>
            </a:r>
            <a:br>
              <a:rPr lang="en-IN" dirty="0"/>
            </a:br>
            <a:r>
              <a:rPr lang="en-IN" dirty="0"/>
              <a:t>YesYesYesc4.8xlarge</a:t>
            </a:r>
            <a:br>
              <a:rPr lang="en-IN" dirty="0"/>
            </a:br>
            <a:r>
              <a:rPr lang="en-IN" dirty="0"/>
              <a:t>36</a:t>
            </a:r>
            <a:br>
              <a:rPr lang="en-IN" dirty="0"/>
            </a:br>
            <a:r>
              <a:rPr lang="en-IN" dirty="0"/>
              <a:t>60</a:t>
            </a:r>
            <a:br>
              <a:rPr lang="en-IN" dirty="0"/>
            </a:br>
            <a:r>
              <a:rPr lang="en-IN" dirty="0"/>
              <a:t>EBS Only10 Gigabit</a:t>
            </a:r>
            <a:br>
              <a:rPr lang="en-IN" dirty="0"/>
            </a:br>
            <a:r>
              <a:rPr lang="en-IN" dirty="0"/>
              <a:t>Intel Xeon E5-2666 v32.9</a:t>
            </a:r>
            <a:br>
              <a:rPr lang="en-IN" dirty="0"/>
            </a:br>
            <a:r>
              <a:rPr lang="en-IN" dirty="0" err="1"/>
              <a:t>YesYes</a:t>
            </a:r>
            <a:br>
              <a:rPr lang="en-IN" dirty="0"/>
            </a:br>
            <a:r>
              <a:rPr lang="en-IN" dirty="0"/>
              <a:t>YesYesYesc3.large23.752 x 16 </a:t>
            </a:r>
            <a:r>
              <a:rPr lang="en-IN" dirty="0" err="1"/>
              <a:t>SSDModerateIntel</a:t>
            </a:r>
            <a:r>
              <a:rPr lang="en-IN" dirty="0"/>
              <a:t> Xeon E5-2680 v22.8Yes-Yes-Yesc3.xlarge47.52 x 40 </a:t>
            </a:r>
            <a:r>
              <a:rPr lang="en-IN" dirty="0" err="1"/>
              <a:t>SSDModerateIntel</a:t>
            </a:r>
            <a:r>
              <a:rPr lang="en-IN" dirty="0"/>
              <a:t> Xeon E5-2680 v22.8Yes-YesYesYesc3.2xlarge8152 x 80 </a:t>
            </a:r>
            <a:r>
              <a:rPr lang="en-IN" dirty="0" err="1"/>
              <a:t>SSDHighIntel</a:t>
            </a:r>
            <a:r>
              <a:rPr lang="en-IN" dirty="0"/>
              <a:t> Xeon E5-2680 v22.8Yes-YesYesYesc3.4xlarge16302 x 160 </a:t>
            </a:r>
            <a:r>
              <a:rPr lang="en-IN" dirty="0" err="1"/>
              <a:t>SSDHighIntel</a:t>
            </a:r>
            <a:r>
              <a:rPr lang="en-IN" dirty="0"/>
              <a:t> Xeon E5-2680 v22.8Yes-YesYesYesc3.8xlarge32602 x 320 SSD10 </a:t>
            </a:r>
            <a:r>
              <a:rPr lang="en-IN" dirty="0" err="1"/>
              <a:t>GigabitIntel</a:t>
            </a:r>
            <a:r>
              <a:rPr lang="en-IN" dirty="0"/>
              <a:t> Xeon E5-2680 v22.8Yes-Yes-Yesg2.2xlarge8151 x 60 </a:t>
            </a:r>
            <a:r>
              <a:rPr lang="en-IN" dirty="0" err="1"/>
              <a:t>SSDHighIntel</a:t>
            </a:r>
            <a:r>
              <a:rPr lang="en-IN" dirty="0"/>
              <a:t> Xeon  E5-2670</a:t>
            </a:r>
            <a:br>
              <a:rPr lang="en-IN" dirty="0"/>
            </a:br>
            <a:r>
              <a:rPr lang="en-IN" dirty="0"/>
              <a:t>2.6Yes</a:t>
            </a:r>
            <a:br>
              <a:rPr lang="en-IN" dirty="0"/>
            </a:br>
            <a:r>
              <a:rPr lang="en-IN" dirty="0"/>
              <a:t>-YesYes-g2.8xlarge32602 x 120 SSD10 </a:t>
            </a:r>
            <a:r>
              <a:rPr lang="en-IN" dirty="0" err="1"/>
              <a:t>GigabitIntel</a:t>
            </a:r>
            <a:r>
              <a:rPr lang="en-IN" dirty="0"/>
              <a:t> Xeon E5-26702.6Yes-Yes  -- r3.large215.251 x 32 </a:t>
            </a:r>
            <a:r>
              <a:rPr lang="en-IN" dirty="0" err="1"/>
              <a:t>SSDModerateIntel</a:t>
            </a:r>
            <a:r>
              <a:rPr lang="en-IN" dirty="0"/>
              <a:t> Xeon E5-2670 v22.5Yes-Yes-Yesr3.xlarge430.51 x 80 </a:t>
            </a:r>
            <a:r>
              <a:rPr lang="en-IN" dirty="0" err="1"/>
              <a:t>SSDModerateIntel</a:t>
            </a:r>
            <a:r>
              <a:rPr lang="en-IN" dirty="0"/>
              <a:t> Xeon E5-2670 v22.5</a:t>
            </a:r>
            <a:br>
              <a:rPr lang="en-IN" dirty="0"/>
            </a:br>
            <a:r>
              <a:rPr lang="en-IN" dirty="0"/>
              <a:t>Yes</a:t>
            </a:r>
            <a:br>
              <a:rPr lang="en-IN" dirty="0"/>
            </a:br>
            <a:r>
              <a:rPr lang="en-IN" dirty="0"/>
              <a:t>-</a:t>
            </a:r>
            <a:br>
              <a:rPr lang="en-IN" dirty="0"/>
            </a:br>
            <a:r>
              <a:rPr lang="en-IN" dirty="0"/>
              <a:t>Yes</a:t>
            </a:r>
            <a:br>
              <a:rPr lang="en-IN" dirty="0"/>
            </a:br>
            <a:r>
              <a:rPr lang="en-IN" dirty="0"/>
              <a:t>YesYesr3.2xlarge8611 x 160 </a:t>
            </a:r>
            <a:r>
              <a:rPr lang="en-IN" dirty="0" err="1"/>
              <a:t>SSDHighIntel</a:t>
            </a:r>
            <a:r>
              <a:rPr lang="en-IN" dirty="0"/>
              <a:t> Xeon E5-2670 v22.5</a:t>
            </a:r>
            <a:br>
              <a:rPr lang="en-IN" dirty="0"/>
            </a:br>
            <a:r>
              <a:rPr lang="en-IN" dirty="0"/>
              <a:t>Yes</a:t>
            </a:r>
            <a:br>
              <a:rPr lang="en-IN" dirty="0"/>
            </a:br>
            <a:r>
              <a:rPr lang="en-IN" dirty="0"/>
              <a:t>-</a:t>
            </a:r>
            <a:br>
              <a:rPr lang="en-IN" dirty="0"/>
            </a:br>
            <a:r>
              <a:rPr lang="en-IN" dirty="0"/>
              <a:t>Yes</a:t>
            </a:r>
            <a:br>
              <a:rPr lang="en-IN" dirty="0"/>
            </a:br>
            <a:r>
              <a:rPr lang="en-IN" dirty="0"/>
              <a:t>YesYesr3.4xlarge161221 x 320 </a:t>
            </a:r>
            <a:r>
              <a:rPr lang="en-IN" dirty="0" err="1"/>
              <a:t>SSDHighIntel</a:t>
            </a:r>
            <a:r>
              <a:rPr lang="en-IN" dirty="0"/>
              <a:t> Xeon E5-2670 v22.5</a:t>
            </a:r>
            <a:br>
              <a:rPr lang="en-IN" dirty="0"/>
            </a:br>
            <a:r>
              <a:rPr lang="en-IN" dirty="0"/>
              <a:t>Yes</a:t>
            </a:r>
            <a:br>
              <a:rPr lang="en-IN" dirty="0"/>
            </a:br>
            <a:r>
              <a:rPr lang="en-IN" dirty="0"/>
              <a:t>-</a:t>
            </a:r>
            <a:br>
              <a:rPr lang="en-IN" dirty="0"/>
            </a:br>
            <a:r>
              <a:rPr lang="en-IN" dirty="0"/>
              <a:t>Yes</a:t>
            </a:r>
            <a:br>
              <a:rPr lang="en-IN" dirty="0"/>
            </a:br>
            <a:r>
              <a:rPr lang="en-IN" dirty="0"/>
              <a:t>YesYesr3.8xlarge322442 x 320 SSD10 </a:t>
            </a:r>
            <a:r>
              <a:rPr lang="en-IN" dirty="0" err="1"/>
              <a:t>GigabitIntel</a:t>
            </a:r>
            <a:r>
              <a:rPr lang="en-IN" dirty="0"/>
              <a:t> Xeon E5-2670 v22.5</a:t>
            </a:r>
            <a:br>
              <a:rPr lang="en-IN" dirty="0"/>
            </a:br>
            <a:r>
              <a:rPr lang="en-IN" dirty="0"/>
              <a:t>Yes</a:t>
            </a:r>
            <a:br>
              <a:rPr lang="en-IN" dirty="0"/>
            </a:br>
            <a:r>
              <a:rPr lang="en-IN" dirty="0"/>
              <a:t>-</a:t>
            </a:r>
            <a:br>
              <a:rPr lang="en-IN" dirty="0"/>
            </a:br>
            <a:r>
              <a:rPr lang="en-IN" dirty="0"/>
              <a:t>Yes</a:t>
            </a:r>
            <a:br>
              <a:rPr lang="en-IN" dirty="0"/>
            </a:br>
            <a:r>
              <a:rPr lang="en-IN" dirty="0"/>
              <a:t>-Yesi2.xlarge430.51 x 800 </a:t>
            </a:r>
            <a:r>
              <a:rPr lang="en-IN" dirty="0" err="1"/>
              <a:t>SSDModerateIntel</a:t>
            </a:r>
            <a:r>
              <a:rPr lang="en-IN" dirty="0"/>
              <a:t> Xeon E5-2670 v22.5Yes-YesYesYesi2.2xlarge8612 x 800 </a:t>
            </a:r>
            <a:r>
              <a:rPr lang="en-IN" dirty="0" err="1"/>
              <a:t>SSDHighIntel</a:t>
            </a:r>
            <a:r>
              <a:rPr lang="en-IN" dirty="0"/>
              <a:t> Xeon E5-2670 v22.5Yes-YesYesYesi2.4xlarge161224 x 800 </a:t>
            </a:r>
            <a:r>
              <a:rPr lang="en-IN" dirty="0" err="1"/>
              <a:t>SSDHighIntel</a:t>
            </a:r>
            <a:r>
              <a:rPr lang="en-IN" dirty="0"/>
              <a:t> Xeon E5-2670 v22.5Yes-YesYesYesi2.8xlarge322448 x 800 SSD10 </a:t>
            </a:r>
            <a:r>
              <a:rPr lang="en-IN" dirty="0" err="1"/>
              <a:t>GigabitIntel</a:t>
            </a:r>
            <a:r>
              <a:rPr lang="en-IN" dirty="0"/>
              <a:t> Xeon E5-2670 v22.5Yes-Yes-Yesd2.xlarge430.53 x 2000ModerateIntel Xeon E5-2676 v32.4YesYesYesYesYesd2.2xlarge8616 x 2000HighIntel Xeon E5-2676 v32.4YesYesYesYesYesd2.4xlarge1612212 x 2000HighIntel Xeon E5-2676 v32.4YesYesYesYesYesd2.8xlarge3624424 x 200010 </a:t>
            </a:r>
            <a:r>
              <a:rPr lang="en-IN" dirty="0" err="1"/>
              <a:t>GigabitIntel</a:t>
            </a:r>
            <a:r>
              <a:rPr lang="en-IN" dirty="0"/>
              <a:t> Xeon E5-2676 v32.4YesYesYesYesYes</a:t>
            </a:r>
          </a:p>
          <a:p>
            <a:r>
              <a:rPr lang="en-IN" sz="1200" kern="1200" dirty="0">
                <a:solidFill>
                  <a:schemeClr val="tx1"/>
                </a:solidFill>
                <a:latin typeface="+mn-lt"/>
                <a:ea typeface="+mn-ea"/>
                <a:cs typeface="+mn-cs"/>
              </a:rPr>
              <a:t>Each </a:t>
            </a:r>
            <a:r>
              <a:rPr lang="en-IN" sz="1200" kern="1200" dirty="0" err="1">
                <a:solidFill>
                  <a:schemeClr val="tx1"/>
                </a:solidFill>
                <a:latin typeface="+mn-lt"/>
                <a:ea typeface="+mn-ea"/>
                <a:cs typeface="+mn-cs"/>
              </a:rPr>
              <a:t>vCPU</a:t>
            </a:r>
            <a:r>
              <a:rPr lang="en-IN" sz="1200" kern="1200" dirty="0">
                <a:solidFill>
                  <a:schemeClr val="tx1"/>
                </a:solidFill>
                <a:latin typeface="+mn-lt"/>
                <a:ea typeface="+mn-ea"/>
                <a:cs typeface="+mn-cs"/>
              </a:rPr>
              <a:t> is a </a:t>
            </a:r>
            <a:r>
              <a:rPr lang="en-IN" sz="1200" kern="1200" dirty="0" err="1">
                <a:solidFill>
                  <a:schemeClr val="tx1"/>
                </a:solidFill>
                <a:latin typeface="+mn-lt"/>
                <a:ea typeface="+mn-ea"/>
                <a:cs typeface="+mn-cs"/>
              </a:rPr>
              <a:t>hyperthread</a:t>
            </a:r>
            <a:r>
              <a:rPr lang="en-IN" sz="1200" kern="1200" dirty="0">
                <a:solidFill>
                  <a:schemeClr val="tx1"/>
                </a:solidFill>
                <a:latin typeface="+mn-lt"/>
                <a:ea typeface="+mn-ea"/>
                <a:cs typeface="+mn-cs"/>
              </a:rPr>
              <a:t> of an Intel Xeon core for M4, M3, C4, C3, R3, HS1, G2, I2, and D2.</a:t>
            </a:r>
          </a:p>
          <a:p>
            <a:r>
              <a:rPr lang="en-IN" sz="1200" kern="1200" dirty="0">
                <a:solidFill>
                  <a:schemeClr val="tx1"/>
                </a:solidFill>
                <a:latin typeface="+mn-lt"/>
                <a:ea typeface="+mn-ea"/>
                <a:cs typeface="+mn-cs"/>
              </a:rPr>
              <a:t>*M3 instances may also launch as an Intel Xeon E5-2670 (Sandy Bridge) Processor running at 2.6 GHz.</a:t>
            </a:r>
          </a:p>
          <a:p>
            <a:r>
              <a:rPr lang="en-IN" sz="1200" kern="1200" dirty="0">
                <a:solidFill>
                  <a:schemeClr val="tx1"/>
                </a:solidFill>
                <a:latin typeface="+mn-lt"/>
                <a:ea typeface="+mn-ea"/>
                <a:cs typeface="+mn-cs"/>
              </a:rPr>
              <a:t>† AVX, AVX2, and Enhanced Networking are only available on instances launched with HVM </a:t>
            </a:r>
            <a:r>
              <a:rPr lang="en-IN" sz="1200" kern="1200" dirty="0" err="1">
                <a:solidFill>
                  <a:schemeClr val="tx1"/>
                </a:solidFill>
                <a:latin typeface="+mn-lt"/>
                <a:ea typeface="+mn-ea"/>
                <a:cs typeface="+mn-cs"/>
              </a:rPr>
              <a:t>AMIs</a:t>
            </a:r>
            <a:r>
              <a:rPr lang="en-IN" sz="1200" kern="1200" dirty="0">
                <a:solidFill>
                  <a:schemeClr val="tx1"/>
                </a:solidFill>
                <a:latin typeface="+mn-lt"/>
                <a:ea typeface="+mn-ea"/>
                <a:cs typeface="+mn-cs"/>
              </a:rPr>
              <a:t>.</a:t>
            </a:r>
            <a:br>
              <a:rPr lang="en-IN" sz="1200" kern="1200" dirty="0">
                <a:solidFill>
                  <a:schemeClr val="tx1"/>
                </a:solidFill>
                <a:latin typeface="+mn-lt"/>
                <a:ea typeface="+mn-ea"/>
                <a:cs typeface="+mn-cs"/>
              </a:rPr>
            </a:br>
            <a:endParaRPr lang="en-IN" sz="1200" kern="1200" dirty="0">
              <a:solidFill>
                <a:schemeClr val="tx1"/>
              </a:solidFill>
              <a:latin typeface="+mn-lt"/>
              <a:ea typeface="+mn-ea"/>
              <a:cs typeface="+mn-cs"/>
            </a:endParaRPr>
          </a:p>
          <a:p>
            <a:r>
              <a:rPr lang="en-IN" sz="1200" kern="1200" dirty="0">
                <a:solidFill>
                  <a:schemeClr val="tx1"/>
                </a:solidFill>
                <a:latin typeface="+mn-lt"/>
                <a:ea typeface="+mn-ea"/>
                <a:cs typeface="+mn-cs"/>
              </a:rPr>
              <a:t>Looking for T1, M1, C1, CC2, M2, CR1, CG1, HS1, or HI1 Instances? See the </a:t>
            </a:r>
            <a:r>
              <a:rPr lang="en-IN" sz="1200" u="none" strike="noStrike" kern="1200" dirty="0">
                <a:solidFill>
                  <a:schemeClr val="tx1"/>
                </a:solidFill>
                <a:latin typeface="+mn-lt"/>
                <a:ea typeface="+mn-ea"/>
                <a:cs typeface="+mn-cs"/>
                <a:hlinkClick r:id="rId6"/>
              </a:rPr>
              <a:t>Previous Generation </a:t>
            </a:r>
            <a:r>
              <a:rPr lang="en-IN" sz="1200" u="none" strike="noStrike" kern="1200" dirty="0" err="1">
                <a:solidFill>
                  <a:schemeClr val="tx1"/>
                </a:solidFill>
                <a:latin typeface="+mn-lt"/>
                <a:ea typeface="+mn-ea"/>
                <a:cs typeface="+mn-cs"/>
                <a:hlinkClick r:id="rId6"/>
              </a:rPr>
              <a:t>Instances</a:t>
            </a:r>
            <a:r>
              <a:rPr lang="en-IN" sz="1200" kern="1200" dirty="0" err="1">
                <a:solidFill>
                  <a:schemeClr val="tx1"/>
                </a:solidFill>
                <a:latin typeface="+mn-lt"/>
                <a:ea typeface="+mn-ea"/>
                <a:cs typeface="+mn-cs"/>
              </a:rPr>
              <a:t>page</a:t>
            </a:r>
            <a:r>
              <a:rPr lang="en-IN" sz="1200" kern="1200" dirty="0">
                <a:solidFill>
                  <a:schemeClr val="tx1"/>
                </a:solidFill>
                <a:latin typeface="+mn-lt"/>
                <a:ea typeface="+mn-ea"/>
                <a:cs typeface="+mn-cs"/>
              </a:rPr>
              <a:t>.</a:t>
            </a:r>
          </a:p>
          <a:p>
            <a:r>
              <a:rPr lang="en-IN" sz="1200" kern="1200" dirty="0">
                <a:solidFill>
                  <a:schemeClr val="tx1"/>
                </a:solidFill>
                <a:latin typeface="+mn-lt"/>
                <a:ea typeface="+mn-ea"/>
                <a:cs typeface="+mn-cs"/>
              </a:rPr>
              <a:t> </a:t>
            </a:r>
          </a:p>
          <a:p>
            <a:r>
              <a:rPr lang="en-IN" sz="1200" b="0" i="0" u="none" strike="noStrike" kern="1200" cap="all" dirty="0">
                <a:solidFill>
                  <a:schemeClr val="tx1"/>
                </a:solidFill>
                <a:latin typeface="+mn-lt"/>
                <a:ea typeface="+mn-ea"/>
                <a:cs typeface="+mn-cs"/>
                <a:hlinkClick r:id="rId7"/>
              </a:rPr>
              <a:t>AWS MOBILE SERVICES</a:t>
            </a:r>
          </a:p>
          <a:p>
            <a:r>
              <a:rPr lang="en-IN" sz="1200" b="0" u="none" strike="noStrike" kern="1200" dirty="0">
                <a:solidFill>
                  <a:schemeClr val="tx1"/>
                </a:solidFill>
                <a:latin typeface="+mn-lt"/>
                <a:ea typeface="+mn-ea"/>
                <a:cs typeface="+mn-cs"/>
                <a:hlinkClick r:id="rId7"/>
              </a:rPr>
              <a:t>Easily build or enhance your app with AWS Mobile Services</a:t>
            </a:r>
          </a:p>
          <a:p>
            <a:br>
              <a:rPr lang="en-IN" sz="1200" b="0" i="0" u="none" strike="noStrike" kern="1200" dirty="0">
                <a:solidFill>
                  <a:schemeClr val="tx1"/>
                </a:solidFill>
                <a:latin typeface="+mn-lt"/>
                <a:ea typeface="+mn-ea"/>
                <a:cs typeface="+mn-cs"/>
                <a:hlinkClick r:id="rId8"/>
              </a:rPr>
            </a:br>
            <a:endParaRPr lang="en-US" dirty="0">
              <a:latin typeface="Calibri" charset="0"/>
            </a:endParaRPr>
          </a:p>
        </p:txBody>
      </p:sp>
    </p:spTree>
    <p:extLst>
      <p:ext uri="{BB962C8B-B14F-4D97-AF65-F5344CB8AC3E}">
        <p14:creationId xmlns:p14="http://schemas.microsoft.com/office/powerpoint/2010/main" val="1655711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endParaRPr lang="en-US" dirty="0">
              <a:latin typeface="Calibri" charset="0"/>
            </a:endParaRPr>
          </a:p>
        </p:txBody>
      </p:sp>
    </p:spTree>
    <p:extLst>
      <p:ext uri="{BB962C8B-B14F-4D97-AF65-F5344CB8AC3E}">
        <p14:creationId xmlns:p14="http://schemas.microsoft.com/office/powerpoint/2010/main" val="1655711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endParaRPr lang="en-US" dirty="0">
              <a:latin typeface="Calibri" charset="0"/>
            </a:endParaRPr>
          </a:p>
        </p:txBody>
      </p:sp>
    </p:spTree>
    <p:extLst>
      <p:ext uri="{BB962C8B-B14F-4D97-AF65-F5344CB8AC3E}">
        <p14:creationId xmlns:p14="http://schemas.microsoft.com/office/powerpoint/2010/main" val="1655711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endParaRPr lang="en-US" dirty="0">
              <a:latin typeface="Calibri" charset="0"/>
            </a:endParaRPr>
          </a:p>
        </p:txBody>
      </p:sp>
    </p:spTree>
    <p:extLst>
      <p:ext uri="{BB962C8B-B14F-4D97-AF65-F5344CB8AC3E}">
        <p14:creationId xmlns:p14="http://schemas.microsoft.com/office/powerpoint/2010/main" val="1655711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baseline="0" dirty="0">
                <a:solidFill>
                  <a:schemeClr val="tx1"/>
                </a:solidFill>
                <a:latin typeface="+mn-lt"/>
                <a:ea typeface="+mn-ea"/>
                <a:cs typeface="+mn-cs"/>
              </a:rPr>
              <a:t>Amazon Elastic Block Store (Amazon EBS) volumes provide durable block-level storage for use with Amazon EC2 instances (virtual machines). Amazon EBS volumes are off-instance, network-attached storage (NAS) that persists independently from the running life of a single Amazon EC2 instance. After an Amazon EBS volume is attached to an instance, you can use it like a physical hard drive, typically by formatting it with the file system of your choice and using the file I/O interface provided by the instance operating system. You can use an Amazon EBS volume to boot an Amazon EC2 instance (Amazon EBS-root </a:t>
            </a:r>
            <a:r>
              <a:rPr lang="en-IN" sz="1200" kern="1200" baseline="0" dirty="0" err="1">
                <a:solidFill>
                  <a:schemeClr val="tx1"/>
                </a:solidFill>
                <a:latin typeface="+mn-lt"/>
                <a:ea typeface="+mn-ea"/>
                <a:cs typeface="+mn-cs"/>
              </a:rPr>
              <a:t>AMIs</a:t>
            </a:r>
            <a:r>
              <a:rPr lang="en-IN" sz="1200" kern="1200" baseline="0" dirty="0">
                <a:solidFill>
                  <a:schemeClr val="tx1"/>
                </a:solidFill>
                <a:latin typeface="+mn-lt"/>
                <a:ea typeface="+mn-ea"/>
                <a:cs typeface="+mn-cs"/>
              </a:rPr>
              <a:t> only), and you can attach multiple Amazon EBS volumes to a single Amazon EC2 instance. Note, however, that any single Amazon EBS volume may be attached to only one Amazon EC2 instance at any point in time. </a:t>
            </a:r>
            <a:endParaRPr lang="en-US" sz="1100" dirty="0">
              <a:latin typeface="Arial"/>
            </a:endParaRPr>
          </a:p>
          <a:p>
            <a:pPr eaLnBrk="1" hangingPunct="1">
              <a:spcBef>
                <a:spcPct val="0"/>
              </a:spcBef>
            </a:pPr>
            <a:endParaRPr lang="en-US" dirty="0">
              <a:latin typeface="Calibri" charset="0"/>
            </a:endParaRPr>
          </a:p>
          <a:p>
            <a:pPr eaLnBrk="1" hangingPunct="1">
              <a:spcBef>
                <a:spcPct val="0"/>
              </a:spcBef>
            </a:pPr>
            <a:endParaRPr lang="en-US" dirty="0">
              <a:latin typeface="Calibri" charset="0"/>
            </a:endParaRPr>
          </a:p>
        </p:txBody>
      </p:sp>
    </p:spTree>
    <p:extLst>
      <p:ext uri="{BB962C8B-B14F-4D97-AF65-F5344CB8AC3E}">
        <p14:creationId xmlns:p14="http://schemas.microsoft.com/office/powerpoint/2010/main" val="1655711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pPr>
            <a:r>
              <a:rPr sz="4400"/>
              <a:t>Title Text</a:t>
            </a:r>
          </a:p>
        </p:txBody>
      </p:sp>
      <p:sp>
        <p:nvSpPr>
          <p:cNvPr id="11" name="Shape 11"/>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7" name="Shape 47"/>
          <p:cNvSpPr/>
          <p:nvPr/>
        </p:nvSpPr>
        <p:spPr>
          <a:xfrm>
            <a:off x="0" y="3352800"/>
            <a:ext cx="8686800" cy="2743200"/>
          </a:xfrm>
          <a:prstGeom prst="rect">
            <a:avLst/>
          </a:prstGeom>
          <a:solidFill>
            <a:srgbClr val="101141"/>
          </a:solidFill>
          <a:ln w="12700">
            <a:miter lim="400000"/>
          </a:ln>
        </p:spPr>
        <p:txBody>
          <a:bodyPr lIns="0" tIns="0" rIns="0" bIns="0" anchor="ctr"/>
          <a:lstStyle/>
          <a:p>
            <a:pPr lvl="0" algn="ctr">
              <a:defRPr>
                <a:solidFill>
                  <a:srgbClr val="FFFFFF"/>
                </a:solidFill>
                <a:latin typeface="Arial"/>
                <a:ea typeface="Arial"/>
                <a:cs typeface="Arial"/>
                <a:sym typeface="Arial"/>
              </a:defRPr>
            </a:pPr>
            <a:endParaRPr/>
          </a:p>
        </p:txBody>
      </p:sp>
      <p:sp>
        <p:nvSpPr>
          <p:cNvPr id="48" name="Shape 48"/>
          <p:cNvSpPr/>
          <p:nvPr/>
        </p:nvSpPr>
        <p:spPr>
          <a:xfrm>
            <a:off x="2895600" y="6096000"/>
            <a:ext cx="2895600" cy="76200"/>
          </a:xfrm>
          <a:prstGeom prst="rect">
            <a:avLst/>
          </a:prstGeom>
          <a:solidFill>
            <a:srgbClr val="76C2E5"/>
          </a:solidFill>
          <a:ln w="12700">
            <a:miter lim="400000"/>
          </a:ln>
        </p:spPr>
        <p:txBody>
          <a:bodyPr lIns="0" tIns="0" rIns="0" bIns="0" anchor="ctr"/>
          <a:lstStyle/>
          <a:p>
            <a:pPr lvl="0" algn="ctr">
              <a:defRPr>
                <a:solidFill>
                  <a:srgbClr val="FFFFFF"/>
                </a:solidFill>
              </a:defRPr>
            </a:pPr>
            <a:endParaRPr/>
          </a:p>
        </p:txBody>
      </p:sp>
      <p:sp>
        <p:nvSpPr>
          <p:cNvPr id="49" name="Shape 49"/>
          <p:cNvSpPr/>
          <p:nvPr/>
        </p:nvSpPr>
        <p:spPr>
          <a:xfrm>
            <a:off x="0" y="6096000"/>
            <a:ext cx="2895600" cy="76200"/>
          </a:xfrm>
          <a:prstGeom prst="rect">
            <a:avLst/>
          </a:prstGeom>
          <a:solidFill>
            <a:srgbClr val="FCB017"/>
          </a:solidFill>
          <a:ln w="12700">
            <a:miter lim="400000"/>
          </a:ln>
        </p:spPr>
        <p:txBody>
          <a:bodyPr lIns="0" tIns="0" rIns="0" bIns="0" anchor="ctr"/>
          <a:lstStyle/>
          <a:p>
            <a:pPr lvl="0" algn="ctr">
              <a:defRPr>
                <a:solidFill>
                  <a:srgbClr val="FFFFFF"/>
                </a:solidFill>
              </a:defRPr>
            </a:pPr>
            <a:endParaRPr/>
          </a:p>
        </p:txBody>
      </p:sp>
      <p:sp>
        <p:nvSpPr>
          <p:cNvPr id="50" name="Shape 50"/>
          <p:cNvSpPr/>
          <p:nvPr/>
        </p:nvSpPr>
        <p:spPr>
          <a:xfrm>
            <a:off x="5791200" y="6096000"/>
            <a:ext cx="2895600" cy="76200"/>
          </a:xfrm>
          <a:prstGeom prst="rect">
            <a:avLst/>
          </a:prstGeom>
          <a:solidFill>
            <a:srgbClr val="FF0000"/>
          </a:solidFill>
          <a:ln w="12700">
            <a:miter lim="400000"/>
          </a:ln>
        </p:spPr>
        <p:txBody>
          <a:bodyPr lIns="0" tIns="0" rIns="0" bIns="0" anchor="ctr"/>
          <a:lstStyle/>
          <a:p>
            <a:pPr lvl="0" algn="ctr">
              <a:defRPr>
                <a:solidFill>
                  <a:srgbClr val="FFFFFF"/>
                </a:solidFill>
              </a:defRPr>
            </a:pPr>
            <a:endParaRPr/>
          </a:p>
        </p:txBody>
      </p:sp>
      <p:pic>
        <p:nvPicPr>
          <p:cNvPr id="51" name="image2.png" descr="BITS_university_logo_whitevert.png"/>
          <p:cNvPicPr/>
          <p:nvPr/>
        </p:nvPicPr>
        <p:blipFill>
          <a:blip r:embed="rId3"/>
          <a:srcRect t="1" b="28591"/>
          <a:stretch>
            <a:fillRect/>
          </a:stretch>
        </p:blipFill>
        <p:spPr>
          <a:xfrm>
            <a:off x="76200" y="3352800"/>
            <a:ext cx="2057400" cy="1979615"/>
          </a:xfrm>
          <a:prstGeom prst="rect">
            <a:avLst/>
          </a:prstGeom>
          <a:ln w="12700">
            <a:miter lim="400000"/>
          </a:ln>
        </p:spPr>
      </p:pic>
      <p:sp>
        <p:nvSpPr>
          <p:cNvPr id="52" name="Shape 52"/>
          <p:cNvSpPr/>
          <p:nvPr/>
        </p:nvSpPr>
        <p:spPr>
          <a:xfrm>
            <a:off x="-76200" y="5257800"/>
            <a:ext cx="2209800" cy="49849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lgn="ctr"/>
            <a:r>
              <a:rPr sz="2900" b="1" spc="-150">
                <a:solidFill>
                  <a:srgbClr val="FFFFFF"/>
                </a:solidFill>
                <a:latin typeface="Arial"/>
                <a:ea typeface="Arial"/>
                <a:cs typeface="Arial"/>
                <a:sym typeface="Arial"/>
              </a:rPr>
              <a:t>BITS</a:t>
            </a:r>
            <a:r>
              <a:rPr sz="2900" spc="-150">
                <a:solidFill>
                  <a:srgbClr val="FFFFFF"/>
                </a:solidFill>
                <a:latin typeface="Arial"/>
                <a:ea typeface="Arial"/>
                <a:cs typeface="Arial"/>
                <a:sym typeface="Arial"/>
              </a:rPr>
              <a:t> Pilani</a:t>
            </a:r>
          </a:p>
        </p:txBody>
      </p:sp>
      <p:sp>
        <p:nvSpPr>
          <p:cNvPr id="53" name="Shape 53"/>
          <p:cNvSpPr>
            <a:spLocks noGrp="1"/>
          </p:cNvSpPr>
          <p:nvPr>
            <p:ph type="body" idx="1"/>
          </p:nvPr>
        </p:nvSpPr>
        <p:spPr>
          <a:xfrm>
            <a:off x="2514600" y="5359400"/>
            <a:ext cx="6019800" cy="584200"/>
          </a:xfrm>
          <a:prstGeom prst="rect">
            <a:avLst/>
          </a:prstGeom>
        </p:spPr>
        <p:txBody>
          <a:bodyPr anchor="b">
            <a:noAutofit/>
          </a:bodyPr>
          <a:lstStyle>
            <a:lvl1pPr marL="0" indent="0" algn="r">
              <a:lnSpc>
                <a:spcPts val="1800"/>
              </a:lnSpc>
              <a:spcBef>
                <a:spcPts val="0"/>
              </a:spcBef>
              <a:buSzTx/>
              <a:buFontTx/>
              <a:buNone/>
              <a:defRPr sz="1800">
                <a:solidFill>
                  <a:srgbClr val="FFFFFF"/>
                </a:solidFill>
              </a:defRPr>
            </a:lvl1pPr>
            <a:lvl2pPr marL="640896" indent="-183696" algn="r">
              <a:lnSpc>
                <a:spcPts val="1800"/>
              </a:lnSpc>
              <a:spcBef>
                <a:spcPts val="0"/>
              </a:spcBef>
              <a:buFontTx/>
              <a:defRPr sz="1800">
                <a:solidFill>
                  <a:srgbClr val="FFFFFF"/>
                </a:solidFill>
              </a:defRPr>
            </a:lvl2pPr>
            <a:lvl3pPr marL="1085850" indent="-171450" algn="r">
              <a:lnSpc>
                <a:spcPts val="1800"/>
              </a:lnSpc>
              <a:spcBef>
                <a:spcPts val="0"/>
              </a:spcBef>
              <a:buFontTx/>
              <a:defRPr sz="1800">
                <a:solidFill>
                  <a:srgbClr val="FFFFFF"/>
                </a:solidFill>
              </a:defRPr>
            </a:lvl3pPr>
            <a:lvl4pPr marL="1577338" indent="-205738" algn="r">
              <a:lnSpc>
                <a:spcPts val="1800"/>
              </a:lnSpc>
              <a:spcBef>
                <a:spcPts val="0"/>
              </a:spcBef>
              <a:buFontTx/>
              <a:defRPr sz="1800">
                <a:solidFill>
                  <a:srgbClr val="FFFFFF"/>
                </a:solidFill>
              </a:defRPr>
            </a:lvl4pPr>
            <a:lvl5pPr marL="2034538" indent="-205738" algn="r">
              <a:lnSpc>
                <a:spcPts val="1800"/>
              </a:lnSpc>
              <a:spcBef>
                <a:spcPts val="0"/>
              </a:spcBef>
              <a:buFontTx/>
              <a:defRPr sz="1800">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54" name="Shape 54"/>
          <p:cNvSpPr>
            <a:spLocks noGrp="1"/>
          </p:cNvSpPr>
          <p:nvPr>
            <p:ph type="title"/>
          </p:nvPr>
        </p:nvSpPr>
        <p:spPr>
          <a:xfrm>
            <a:off x="2514600" y="3784600"/>
            <a:ext cx="6019800" cy="1574800"/>
          </a:xfrm>
          <a:prstGeom prst="rect">
            <a:avLst/>
          </a:prstGeom>
        </p:spPr>
        <p:txBody>
          <a:bodyPr>
            <a:noAutofit/>
          </a:bodyPr>
          <a:lstStyle>
            <a:lvl1pPr algn="l">
              <a:lnSpc>
                <a:spcPts val="4000"/>
              </a:lnSpc>
              <a:defRPr>
                <a:solidFill>
                  <a:srgbClr val="FFFFFF"/>
                </a:solidFill>
              </a:defRPr>
            </a:lvl1pPr>
          </a:lstStyle>
          <a:p>
            <a:pPr lvl="0">
              <a:defRPr sz="1800">
                <a:solidFill>
                  <a:srgbClr val="000000"/>
                </a:solidFill>
              </a:defRPr>
            </a:pPr>
            <a:r>
              <a:rPr sz="4400">
                <a:solidFill>
                  <a:srgbClr val="FFFFFF"/>
                </a:solidFill>
              </a:rPr>
              <a:t>Title Text</a:t>
            </a:r>
          </a:p>
        </p:txBody>
      </p:sp>
      <p:sp>
        <p:nvSpPr>
          <p:cNvPr id="55" name="Shape 55"/>
          <p:cNvSpPr>
            <a:spLocks noGrp="1"/>
          </p:cNvSpPr>
          <p:nvPr>
            <p:ph type="sldNum" sz="quarter" idx="2"/>
          </p:nvPr>
        </p:nvSpPr>
        <p:spPr>
          <a:xfrm>
            <a:off x="6553200" y="6221730"/>
            <a:ext cx="2133600" cy="269241"/>
          </a:xfrm>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57" name="Shape 57"/>
          <p:cNvSpPr/>
          <p:nvPr/>
        </p:nvSpPr>
        <p:spPr>
          <a:xfrm>
            <a:off x="3276600" y="6596063"/>
            <a:ext cx="5867400" cy="23927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lgn="r"/>
            <a:r>
              <a:rPr sz="1100" b="1">
                <a:solidFill>
                  <a:srgbClr val="101141"/>
                </a:solidFill>
                <a:latin typeface="Arial"/>
                <a:ea typeface="Arial"/>
                <a:cs typeface="Arial"/>
                <a:sym typeface="Arial"/>
              </a:rPr>
              <a:t>BITS </a:t>
            </a:r>
            <a:r>
              <a:rPr sz="1100">
                <a:solidFill>
                  <a:srgbClr val="101141"/>
                </a:solidFill>
                <a:latin typeface="Arial"/>
                <a:ea typeface="Arial"/>
                <a:cs typeface="Arial"/>
                <a:sym typeface="Arial"/>
              </a:rPr>
              <a:t>Pilani</a:t>
            </a:r>
          </a:p>
        </p:txBody>
      </p:sp>
      <p:grpSp>
        <p:nvGrpSpPr>
          <p:cNvPr id="61" name="Group 61"/>
          <p:cNvGrpSpPr/>
          <p:nvPr/>
        </p:nvGrpSpPr>
        <p:grpSpPr>
          <a:xfrm>
            <a:off x="2084388" y="6550024"/>
            <a:ext cx="7059613" cy="49215"/>
            <a:chOff x="0" y="0"/>
            <a:chExt cx="7059612" cy="49214"/>
          </a:xfrm>
        </p:grpSpPr>
        <p:sp>
          <p:nvSpPr>
            <p:cNvPr id="58" name="Shape 58"/>
            <p:cNvSpPr/>
            <p:nvPr/>
          </p:nvSpPr>
          <p:spPr>
            <a:xfrm>
              <a:off x="2546349" y="-1"/>
              <a:ext cx="2328864" cy="49215"/>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59" name="Shape 59"/>
            <p:cNvSpPr/>
            <p:nvPr/>
          </p:nvSpPr>
          <p:spPr>
            <a:xfrm>
              <a:off x="4824412" y="0"/>
              <a:ext cx="2235201" cy="46038"/>
            </a:xfrm>
            <a:prstGeom prst="rect">
              <a:avLst/>
            </a:prstGeom>
            <a:solidFill>
              <a:srgbClr val="E31C24"/>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0" name="Shape 60"/>
            <p:cNvSpPr/>
            <p:nvPr/>
          </p:nvSpPr>
          <p:spPr>
            <a:xfrm>
              <a:off x="-1" y="-1"/>
              <a:ext cx="2581277" cy="49215"/>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nvGrpSpPr>
          <p:cNvPr id="66" name="Group 66"/>
          <p:cNvGrpSpPr/>
          <p:nvPr/>
        </p:nvGrpSpPr>
        <p:grpSpPr>
          <a:xfrm>
            <a:off x="2133598" y="6553199"/>
            <a:ext cx="7010402" cy="46040"/>
            <a:chOff x="0" y="0"/>
            <a:chExt cx="7010401" cy="46039"/>
          </a:xfrm>
        </p:grpSpPr>
        <p:sp>
          <p:nvSpPr>
            <p:cNvPr id="63" name="Shape 63"/>
            <p:cNvSpPr/>
            <p:nvPr/>
          </p:nvSpPr>
          <p:spPr>
            <a:xfrm>
              <a:off x="2362200" y="-1"/>
              <a:ext cx="2328865" cy="46040"/>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4" name="Shape 64"/>
            <p:cNvSpPr/>
            <p:nvPr/>
          </p:nvSpPr>
          <p:spPr>
            <a:xfrm>
              <a:off x="-1" y="-1"/>
              <a:ext cx="2362201" cy="46040"/>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5" name="Shape 65"/>
            <p:cNvSpPr/>
            <p:nvPr/>
          </p:nvSpPr>
          <p:spPr>
            <a:xfrm>
              <a:off x="4681537" y="-1"/>
              <a:ext cx="2328864" cy="46040"/>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nvGrpSpPr>
          <p:cNvPr id="70" name="Group 70"/>
          <p:cNvGrpSpPr/>
          <p:nvPr/>
        </p:nvGrpSpPr>
        <p:grpSpPr>
          <a:xfrm>
            <a:off x="-2" y="1295399"/>
            <a:ext cx="7010402" cy="46040"/>
            <a:chOff x="0" y="0"/>
            <a:chExt cx="7010401" cy="46039"/>
          </a:xfrm>
        </p:grpSpPr>
        <p:sp>
          <p:nvSpPr>
            <p:cNvPr id="67" name="Shape 67"/>
            <p:cNvSpPr/>
            <p:nvPr/>
          </p:nvSpPr>
          <p:spPr>
            <a:xfrm>
              <a:off x="2362200" y="-1"/>
              <a:ext cx="2328865" cy="46040"/>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8" name="Shape 68"/>
            <p:cNvSpPr/>
            <p:nvPr/>
          </p:nvSpPr>
          <p:spPr>
            <a:xfrm>
              <a:off x="-1" y="-1"/>
              <a:ext cx="2362201" cy="46040"/>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9" name="Shape 69"/>
            <p:cNvSpPr/>
            <p:nvPr/>
          </p:nvSpPr>
          <p:spPr>
            <a:xfrm>
              <a:off x="4681537" y="-1"/>
              <a:ext cx="2328864" cy="46040"/>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sp>
        <p:nvSpPr>
          <p:cNvPr id="71" name="Shape 71"/>
          <p:cNvSpPr>
            <a:spLocks noGrp="1"/>
          </p:cNvSpPr>
          <p:nvPr>
            <p:ph type="body" idx="1"/>
          </p:nvPr>
        </p:nvSpPr>
        <p:spPr>
          <a:xfrm>
            <a:off x="304800" y="1493837"/>
            <a:ext cx="8229600" cy="5364163"/>
          </a:xfrm>
          <a:prstGeom prst="rect">
            <a:avLst/>
          </a:prstGeom>
        </p:spPr>
        <p:txBody>
          <a:bodyPr/>
          <a:lstStyle>
            <a:lvl1pPr>
              <a:spcBef>
                <a:spcPts val="500"/>
              </a:spcBef>
              <a:buSzTx/>
              <a:buFontTx/>
              <a:buNone/>
              <a:defRPr sz="2400">
                <a:latin typeface="Arial"/>
                <a:ea typeface="Arial"/>
                <a:cs typeface="Arial"/>
                <a:sym typeface="Arial"/>
              </a:defRPr>
            </a:lvl1pPr>
            <a:lvl2pPr marL="885825" indent="-428625">
              <a:spcBef>
                <a:spcPts val="500"/>
              </a:spcBef>
              <a:buFontTx/>
              <a:defRPr sz="2400">
                <a:latin typeface="Arial"/>
                <a:ea typeface="Arial"/>
                <a:cs typeface="Arial"/>
                <a:sym typeface="Arial"/>
              </a:defRPr>
            </a:lvl2pPr>
            <a:lvl3pPr marL="1143000" indent="-228600">
              <a:spcBef>
                <a:spcPts val="500"/>
              </a:spcBef>
              <a:buFontTx/>
              <a:defRPr sz="2400">
                <a:latin typeface="Arial"/>
                <a:ea typeface="Arial"/>
                <a:cs typeface="Arial"/>
                <a:sym typeface="Arial"/>
              </a:defRPr>
            </a:lvl3pPr>
            <a:lvl4pPr marL="1645920" indent="-274319">
              <a:spcBef>
                <a:spcPts val="500"/>
              </a:spcBef>
              <a:buFontTx/>
              <a:defRPr sz="2400">
                <a:latin typeface="Arial"/>
                <a:ea typeface="Arial"/>
                <a:cs typeface="Arial"/>
                <a:sym typeface="Arial"/>
              </a:defRPr>
            </a:lvl4pPr>
            <a:lvl5pPr marL="2103120" indent="-274320">
              <a:spcBef>
                <a:spcPts val="500"/>
              </a:spcBef>
              <a:buFontTx/>
              <a:defRPr sz="2400">
                <a:latin typeface="Arial"/>
                <a:ea typeface="Arial"/>
                <a:cs typeface="Arial"/>
                <a:sym typeface="Arial"/>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72" name="Shape 72"/>
          <p:cNvSpPr>
            <a:spLocks noGrp="1"/>
          </p:cNvSpPr>
          <p:nvPr>
            <p:ph type="sldNum" sz="quarter" idx="2"/>
          </p:nvPr>
        </p:nvSpPr>
        <p:spPr>
          <a:xfrm>
            <a:off x="6553200" y="6221730"/>
            <a:ext cx="2133600" cy="269241"/>
          </a:xfrm>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70B794E-742D-4744-8B4B-F241A2DC8911}" type="datetimeFigureOut">
              <a:rPr lang="en-US" smtClean="0"/>
              <a:pPr/>
              <a:t>9/5/2022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371C379-C52A-4F44-8EE5-3B910F604BB6}" type="slidenum">
              <a:rPr lang="en-US" smtClean="0"/>
              <a:pPr/>
              <a:t>‹#›</a:t>
            </a:fld>
            <a:endParaRPr lang="en-US"/>
          </a:p>
        </p:txBody>
      </p:sp>
    </p:spTree>
    <p:extLst>
      <p:ext uri="{BB962C8B-B14F-4D97-AF65-F5344CB8AC3E}">
        <p14:creationId xmlns:p14="http://schemas.microsoft.com/office/powerpoint/2010/main" val="847732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70B794E-742D-4744-8B4B-F241A2DC8911}" type="datetimeFigureOut">
              <a:rPr lang="en-US" smtClean="0"/>
              <a:pPr/>
              <a:t>9/5/2022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371C379-C52A-4F44-8EE5-3B910F604BB6}" type="slidenum">
              <a:rPr lang="en-US" smtClean="0"/>
              <a:pPr/>
              <a:t>‹#›</a:t>
            </a:fld>
            <a:endParaRPr lang="en-US"/>
          </a:p>
        </p:txBody>
      </p:sp>
    </p:spTree>
    <p:extLst>
      <p:ext uri="{BB962C8B-B14F-4D97-AF65-F5344CB8AC3E}">
        <p14:creationId xmlns:p14="http://schemas.microsoft.com/office/powerpoint/2010/main" val="3309864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C70B794E-742D-4744-8B4B-F241A2DC8911}" type="datetimeFigureOut">
              <a:rPr lang="en-US" smtClean="0"/>
              <a:pPr/>
              <a:t>9/5/2022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4371C379-C52A-4F44-8EE5-3B910F604BB6}" type="slidenum">
              <a:rPr lang="en-US" smtClean="0"/>
              <a:pPr/>
              <a:t>‹#›</a:t>
            </a:fld>
            <a:endParaRPr lang="en-US"/>
          </a:p>
        </p:txBody>
      </p:sp>
    </p:spTree>
    <p:extLst>
      <p:ext uri="{BB962C8B-B14F-4D97-AF65-F5344CB8AC3E}">
        <p14:creationId xmlns:p14="http://schemas.microsoft.com/office/powerpoint/2010/main" val="1728178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r" eaLnBrk="1" fontAlgn="auto" hangingPunct="1">
              <a:spcBef>
                <a:spcPts val="0"/>
              </a:spcBef>
              <a:spcAft>
                <a:spcPts val="0"/>
              </a:spcAft>
              <a:defRPr/>
            </a:pPr>
            <a:r>
              <a:rPr lang="en-US" sz="1100" b="1" dirty="0">
                <a:solidFill>
                  <a:srgbClr val="101141"/>
                </a:solidFill>
                <a:latin typeface="Arial" charset="0"/>
              </a:rPr>
              <a:t>BITS </a:t>
            </a:r>
            <a:r>
              <a:rPr lang="en-US" sz="1100" dirty="0" err="1">
                <a:solidFill>
                  <a:srgbClr val="101141"/>
                </a:solidFill>
                <a:latin typeface="Arial" charset="0"/>
              </a:rPr>
              <a:t>Pilani</a:t>
            </a:r>
            <a:endParaRPr lang="en-US" sz="1100" dirty="0">
              <a:solidFill>
                <a:srgbClr val="101141"/>
              </a:solidFill>
              <a:latin typeface="Arial" charset="0"/>
            </a:endParaRPr>
          </a:p>
        </p:txBody>
      </p:sp>
      <p:grpSp>
        <p:nvGrpSpPr>
          <p:cNvPr id="2" name="Group 7"/>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12"/>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6"/>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52635B0-845C-4894-0F9C-590DD88E2ACC}"/>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D90F1E3F-B90E-839E-0DE9-3C3416B5E3DA}"/>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06953B4B-34D6-1A63-B46F-4B8822BC4F08}"/>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984857E7-14B7-0EB5-02CD-58E693E9072F}"/>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Picture 10" descr="BITS_university_logo_whitevert.png">
            <a:extLst>
              <a:ext uri="{FF2B5EF4-FFF2-40B4-BE49-F238E27FC236}">
                <a16:creationId xmlns:a16="http://schemas.microsoft.com/office/drawing/2014/main" id="{C428E6D5-7B0A-3CCC-00B9-3B3256F1FD70}"/>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144F1C03-6817-7C3B-30D8-CFF194C71966}"/>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12">
            <a:extLst>
              <a:ext uri="{FF2B5EF4-FFF2-40B4-BE49-F238E27FC236}">
                <a16:creationId xmlns:a16="http://schemas.microsoft.com/office/drawing/2014/main" id="{37C857B2-FCF9-C33D-7BB0-9FB5CE043028}"/>
              </a:ext>
            </a:extLst>
          </p:cNvPr>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FFFFFF"/>
                </a:solidFil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79623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722312" y="4406900"/>
            <a:ext cx="7772401" cy="1362075"/>
          </a:xfrm>
          <a:prstGeom prst="rect">
            <a:avLst/>
          </a:prstGeom>
        </p:spPr>
        <p:txBody>
          <a:bodyPr anchor="t"/>
          <a:lstStyle>
            <a:lvl1pPr algn="l">
              <a:defRPr sz="4000" b="1" cap="all"/>
            </a:lvl1pPr>
          </a:lstStyle>
          <a:p>
            <a:pPr lvl="0">
              <a:defRPr sz="1800" b="0" cap="none"/>
            </a:pPr>
            <a:r>
              <a:rPr sz="4000" b="1" cap="all"/>
              <a:t>Title Text</a:t>
            </a:r>
          </a:p>
        </p:txBody>
      </p:sp>
      <p:sp>
        <p:nvSpPr>
          <p:cNvPr id="15" name="Shape 15"/>
          <p:cNvSpPr>
            <a:spLocks noGrp="1"/>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Body Level One</a:t>
            </a:r>
          </a:p>
          <a:p>
            <a:pPr lvl="1">
              <a:defRPr sz="1800">
                <a:solidFill>
                  <a:srgbClr val="000000"/>
                </a:solidFill>
              </a:defRPr>
            </a:pPr>
            <a:r>
              <a:rPr sz="2000">
                <a:solidFill>
                  <a:srgbClr val="888888"/>
                </a:solidFill>
              </a:rPr>
              <a:t>Body Level Two</a:t>
            </a:r>
          </a:p>
          <a:p>
            <a:pPr lvl="2">
              <a:defRPr sz="1800">
                <a:solidFill>
                  <a:srgbClr val="000000"/>
                </a:solidFill>
              </a:defRPr>
            </a:pPr>
            <a:r>
              <a:rPr sz="2000">
                <a:solidFill>
                  <a:srgbClr val="888888"/>
                </a:solidFill>
              </a:rPr>
              <a:t>Body Level Three</a:t>
            </a:r>
          </a:p>
          <a:p>
            <a:pPr lvl="3">
              <a:defRPr sz="1800">
                <a:solidFill>
                  <a:srgbClr val="000000"/>
                </a:solidFill>
              </a:defRPr>
            </a:pPr>
            <a:r>
              <a:rPr sz="2000">
                <a:solidFill>
                  <a:srgbClr val="888888"/>
                </a:solidFill>
              </a:rPr>
              <a:t>Body Level Four</a:t>
            </a:r>
          </a:p>
          <a:p>
            <a:pPr lvl="4">
              <a:defRPr sz="1800">
                <a:solidFill>
                  <a:srgbClr val="000000"/>
                </a:solidFill>
              </a:defRPr>
            </a:pPr>
            <a:r>
              <a:rPr sz="2000">
                <a:solidFill>
                  <a:srgbClr val="888888"/>
                </a:solidFill>
              </a:rPr>
              <a:t>Body Level Five</a:t>
            </a:r>
          </a:p>
        </p:txBody>
      </p:sp>
      <p:sp>
        <p:nvSpPr>
          <p:cNvPr id="16" name="Shape 16"/>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4400"/>
              <a:t>Title Text</a:t>
            </a:r>
          </a:p>
        </p:txBody>
      </p:sp>
      <p:sp>
        <p:nvSpPr>
          <p:cNvPr id="19" name="Shape 19"/>
          <p:cNvSpPr>
            <a:spLocks noGrp="1"/>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20" name="Shape 20"/>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2" name="Shape 22"/>
          <p:cNvSpPr>
            <a:spLocks noGrp="1"/>
          </p:cNvSpPr>
          <p:nvPr>
            <p:ph type="title"/>
          </p:nvPr>
        </p:nvSpPr>
        <p:spPr>
          <a:xfrm>
            <a:off x="457200" y="256810"/>
            <a:ext cx="8229600" cy="1178656"/>
          </a:xfrm>
          <a:prstGeom prst="rect">
            <a:avLst/>
          </a:prstGeom>
        </p:spPr>
        <p:txBody>
          <a:bodyPr/>
          <a:lstStyle/>
          <a:p>
            <a:pPr lvl="0">
              <a:defRPr sz="1800"/>
            </a:pPr>
            <a:r>
              <a:rPr sz="4400"/>
              <a:t>Title Text</a:t>
            </a:r>
          </a:p>
        </p:txBody>
      </p:sp>
      <p:sp>
        <p:nvSpPr>
          <p:cNvPr id="23" name="Shape 23"/>
          <p:cNvSpPr>
            <a:spLocks noGrp="1"/>
          </p:cNvSpPr>
          <p:nvPr>
            <p:ph type="body" idx="1"/>
          </p:nvPr>
        </p:nvSpPr>
        <p:spPr>
          <a:xfrm>
            <a:off x="457200" y="1435465"/>
            <a:ext cx="4040188" cy="739411"/>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pPr lvl="0">
              <a:defRPr sz="1800" b="0"/>
            </a:pPr>
            <a:r>
              <a:rPr sz="2400" b="1"/>
              <a:t>Body Level One</a:t>
            </a:r>
          </a:p>
          <a:p>
            <a:pPr lvl="1">
              <a:defRPr sz="1800" b="0"/>
            </a:pPr>
            <a:r>
              <a:rPr sz="2400" b="1"/>
              <a:t>Body Level Two</a:t>
            </a:r>
          </a:p>
          <a:p>
            <a:pPr lvl="2">
              <a:defRPr sz="1800" b="0"/>
            </a:pPr>
            <a:r>
              <a:rPr sz="2400" b="1"/>
              <a:t>Body Level Three</a:t>
            </a:r>
          </a:p>
          <a:p>
            <a:pPr lvl="3">
              <a:defRPr sz="1800" b="0"/>
            </a:pPr>
            <a:r>
              <a:rPr sz="2400" b="1"/>
              <a:t>Body Level Four</a:t>
            </a:r>
          </a:p>
          <a:p>
            <a:pPr lvl="4">
              <a:defRPr sz="1800" b="0"/>
            </a:pPr>
            <a:r>
              <a:rPr sz="2400" b="1"/>
              <a:t>Body Level Five</a:t>
            </a:r>
          </a:p>
        </p:txBody>
      </p:sp>
      <p:sp>
        <p:nvSpPr>
          <p:cNvPr id="24" name="Shape 24"/>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pPr lvl="0">
              <a:defRPr sz="1800"/>
            </a:pPr>
            <a:r>
              <a:rPr sz="4400"/>
              <a:t>Title Text</a:t>
            </a:r>
          </a:p>
        </p:txBody>
      </p:sp>
      <p:sp>
        <p:nvSpPr>
          <p:cNvPr id="27" name="Shape 27"/>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457200" y="0"/>
            <a:ext cx="3008314" cy="1435100"/>
          </a:xfrm>
          <a:prstGeom prst="rect">
            <a:avLst/>
          </a:prstGeom>
        </p:spPr>
        <p:txBody>
          <a:bodyPr anchor="b"/>
          <a:lstStyle>
            <a:lvl1pPr algn="l">
              <a:defRPr sz="2000" b="1"/>
            </a:lvl1pPr>
          </a:lstStyle>
          <a:p>
            <a:pPr lvl="0">
              <a:defRPr sz="1800" b="0"/>
            </a:pPr>
            <a:r>
              <a:rPr sz="2000" b="1"/>
              <a:t>Title Text</a:t>
            </a:r>
          </a:p>
        </p:txBody>
      </p:sp>
      <p:sp>
        <p:nvSpPr>
          <p:cNvPr id="32" name="Shape 32"/>
          <p:cNvSpPr>
            <a:spLocks noGrp="1"/>
          </p:cNvSpPr>
          <p:nvPr>
            <p:ph type="body" idx="1"/>
          </p:nvPr>
        </p:nvSpPr>
        <p:spPr>
          <a:xfrm>
            <a:off x="3575050" y="273050"/>
            <a:ext cx="5111750" cy="6584950"/>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3" name="Shape 33"/>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5" name="Shape 35"/>
          <p:cNvSpPr>
            <a:spLocks noGrp="1"/>
          </p:cNvSpPr>
          <p:nvPr>
            <p:ph type="title"/>
          </p:nvPr>
        </p:nvSpPr>
        <p:spPr>
          <a:xfrm>
            <a:off x="1792288" y="4800600"/>
            <a:ext cx="5486401" cy="566738"/>
          </a:xfrm>
          <a:prstGeom prst="rect">
            <a:avLst/>
          </a:prstGeom>
        </p:spPr>
        <p:txBody>
          <a:bodyPr anchor="b"/>
          <a:lstStyle>
            <a:lvl1pPr algn="l">
              <a:defRPr sz="2000" b="1"/>
            </a:lvl1pPr>
          </a:lstStyle>
          <a:p>
            <a:pPr lvl="0">
              <a:defRPr sz="1800" b="0"/>
            </a:pPr>
            <a:r>
              <a:rPr sz="2000" b="1"/>
              <a:t>Title Text</a:t>
            </a:r>
          </a:p>
        </p:txBody>
      </p:sp>
      <p:sp>
        <p:nvSpPr>
          <p:cNvPr id="36" name="Shape 36"/>
          <p:cNvSpPr>
            <a:spLocks noGrp="1"/>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4400"/>
              <a:t>Title Text</a:t>
            </a:r>
          </a:p>
        </p:txBody>
      </p:sp>
      <p:sp>
        <p:nvSpPr>
          <p:cNvPr id="40" name="Shape 40"/>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3" name="Shape 43"/>
          <p:cNvSpPr>
            <a:spLocks noGrp="1"/>
          </p:cNvSpPr>
          <p:nvPr>
            <p:ph type="title"/>
          </p:nvPr>
        </p:nvSpPr>
        <p:spPr>
          <a:xfrm>
            <a:off x="6629400" y="0"/>
            <a:ext cx="2057400" cy="6400802"/>
          </a:xfrm>
          <a:prstGeom prst="rect">
            <a:avLst/>
          </a:prstGeom>
        </p:spPr>
        <p:txBody>
          <a:bodyPr/>
          <a:lstStyle/>
          <a:p>
            <a:pPr lvl="0">
              <a:defRPr sz="1800"/>
            </a:pPr>
            <a:r>
              <a:rPr sz="4400"/>
              <a:t>Title Text</a:t>
            </a:r>
          </a:p>
        </p:txBody>
      </p:sp>
      <p:sp>
        <p:nvSpPr>
          <p:cNvPr id="44" name="Shape 44"/>
          <p:cNvSpPr>
            <a:spLocks noGrp="1"/>
          </p:cNvSpPr>
          <p:nvPr>
            <p:ph type="body" idx="1"/>
          </p:nvPr>
        </p:nvSpPr>
        <p:spPr>
          <a:xfrm>
            <a:off x="457200" y="274638"/>
            <a:ext cx="6019800" cy="6583363"/>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5" name="Shape 45"/>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6"/>
            <a:ext cx="8229600" cy="1508125"/>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pPr lvl="0">
              <a:defRPr sz="1800"/>
            </a:pPr>
            <a:r>
              <a:rPr sz="4400"/>
              <a:t>Title Text</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 name="Shape 4"/>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rPr/>
              <a:pPr lvl="0"/>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Lst>
  <p:transition spd="med"/>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hyperlink" Target="https://aws.amazon.com/ec2/"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5.xml"/><Relationship Id="rId5" Type="http://schemas.openxmlformats.org/officeDocument/2006/relationships/image" Target="../media/image7.jpe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5.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2A4A7B-8142-7A69-22BA-9462D1176A9E}"/>
              </a:ext>
            </a:extLst>
          </p:cNvPr>
          <p:cNvSpPr>
            <a:spLocks noGrp="1"/>
          </p:cNvSpPr>
          <p:nvPr>
            <p:ph type="title"/>
          </p:nvPr>
        </p:nvSpPr>
        <p:spPr/>
        <p:txBody>
          <a:bodyPr/>
          <a:lstStyle/>
          <a:p>
            <a:pPr eaLnBrk="1" fontAlgn="auto" hangingPunct="1">
              <a:spcAft>
                <a:spcPts val="0"/>
              </a:spcAft>
              <a:defRPr/>
            </a:pPr>
            <a:r>
              <a:rPr lang="en-US" dirty="0"/>
              <a:t>BITS Pilani presentation</a:t>
            </a:r>
          </a:p>
        </p:txBody>
      </p:sp>
      <p:sp>
        <p:nvSpPr>
          <p:cNvPr id="18435" name="Content Placeholder 5">
            <a:extLst>
              <a:ext uri="{FF2B5EF4-FFF2-40B4-BE49-F238E27FC236}">
                <a16:creationId xmlns:a16="http://schemas.microsoft.com/office/drawing/2014/main" id="{CA23CCB7-CBF2-4614-FE39-5167634B695F}"/>
              </a:ext>
            </a:extLst>
          </p:cNvPr>
          <p:cNvSpPr>
            <a:spLocks noGrp="1"/>
          </p:cNvSpPr>
          <p:nvPr>
            <p:ph sz="quarter" idx="13"/>
          </p:nvPr>
        </p:nvSpPr>
        <p:spPr/>
        <p:txBody>
          <a:bodyPr/>
          <a:lstStyle/>
          <a:p>
            <a:pPr eaLnBrk="1" hangingPunct="1">
              <a:spcBef>
                <a:spcPct val="0"/>
              </a:spcBef>
            </a:pPr>
            <a:r>
              <a:rPr lang="en-US" altLang="en-US"/>
              <a:t>Mridul Moitra</a:t>
            </a:r>
          </a:p>
          <a:p>
            <a:pPr eaLnBrk="1" hangingPunct="1">
              <a:spcBef>
                <a:spcPct val="0"/>
              </a:spcBef>
            </a:pPr>
            <a:r>
              <a:rPr lang="en-US" altLang="en-US"/>
              <a:t>Cloud Computing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100"/>
              </a:spcBef>
            </a:pPr>
            <a:r>
              <a:rPr lang="en-US" dirty="0">
                <a:solidFill>
                  <a:srgbClr val="404040"/>
                </a:solidFill>
                <a:latin typeface="Arial" charset="0"/>
                <a:cs typeface="Arial" charset="0"/>
              </a:rPr>
              <a:t>EC2 Instance Type</a:t>
            </a:r>
          </a:p>
        </p:txBody>
      </p:sp>
      <p:sp>
        <p:nvSpPr>
          <p:cNvPr id="5" name="Footer Placeholder 3"/>
          <p:cNvSpPr>
            <a:spLocks noGrp="1"/>
          </p:cNvSpPr>
          <p:nvPr>
            <p:ph type="ftr" sz="quarter" idx="3"/>
          </p:nvPr>
        </p:nvSpPr>
        <p:spPr>
          <a:xfrm>
            <a:off x="67671" y="4767263"/>
            <a:ext cx="6197600" cy="274637"/>
          </a:xfrm>
          <a:prstGeom prst="rect">
            <a:avLst/>
          </a:prstGeom>
        </p:spPr>
        <p:txBody>
          <a:bodyPr vert="horz" lIns="91440" tIns="45720" rIns="91440" bIns="45720" rtlCol="0" anchor="ctr"/>
          <a:lstStyle>
            <a:defPPr>
              <a:defRPr lang="en-US"/>
            </a:defPPr>
            <a:lvl1pPr marL="0" algn="l" defTabSz="457200" rtl="0" eaLnBrk="1" latinLnBrk="0" hangingPunct="1">
              <a:defRPr sz="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474746"/>
                </a:solidFill>
                <a:latin typeface="Arial"/>
              </a:rPr>
              <a:t>AWS Technical Essentials 3.6 ILT </a:t>
            </a:r>
            <a:endParaRPr lang="en-US" dirty="0">
              <a:solidFill>
                <a:srgbClr val="474746"/>
              </a:solidFill>
              <a:latin typeface="Arial"/>
            </a:endParaRPr>
          </a:p>
        </p:txBody>
      </p:sp>
      <p:sp>
        <p:nvSpPr>
          <p:cNvPr id="53" name="Content Placeholder 2"/>
          <p:cNvSpPr>
            <a:spLocks noGrp="1"/>
          </p:cNvSpPr>
          <p:nvPr>
            <p:ph idx="1"/>
          </p:nvPr>
        </p:nvSpPr>
        <p:spPr>
          <a:xfrm>
            <a:off x="340592" y="1731462"/>
            <a:ext cx="8562052" cy="3689047"/>
          </a:xfrm>
        </p:spPr>
        <p:txBody>
          <a:bodyPr>
            <a:normAutofit/>
          </a:bodyPr>
          <a:lstStyle/>
          <a:p>
            <a:endParaRPr lang="en-US" sz="2000" dirty="0"/>
          </a:p>
          <a:p>
            <a:endParaRPr lang="en-US" sz="2000" dirty="0"/>
          </a:p>
        </p:txBody>
      </p:sp>
      <p:graphicFrame>
        <p:nvGraphicFramePr>
          <p:cNvPr id="6" name="Table 5"/>
          <p:cNvGraphicFramePr>
            <a:graphicFrameLocks noGrp="1"/>
          </p:cNvGraphicFramePr>
          <p:nvPr/>
        </p:nvGraphicFramePr>
        <p:xfrm>
          <a:off x="336789" y="1751496"/>
          <a:ext cx="8834972" cy="4046335"/>
        </p:xfrm>
        <a:graphic>
          <a:graphicData uri="http://schemas.openxmlformats.org/drawingml/2006/table">
            <a:tbl>
              <a:tblPr firstRow="1" bandRow="1">
                <a:tableStyleId>{5C22544A-7EE6-4342-B048-85BDC9FD1C3A}</a:tableStyleId>
              </a:tblPr>
              <a:tblGrid>
                <a:gridCol w="1748936">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5866836">
                  <a:extLst>
                    <a:ext uri="{9D8B030D-6E8A-4147-A177-3AD203B41FA5}">
                      <a16:colId xmlns:a16="http://schemas.microsoft.com/office/drawing/2014/main" val="20002"/>
                    </a:ext>
                  </a:extLst>
                </a:gridCol>
              </a:tblGrid>
              <a:tr h="538761">
                <a:tc>
                  <a:txBody>
                    <a:bodyPr/>
                    <a:lstStyle/>
                    <a:p>
                      <a:r>
                        <a:rPr lang="en-US" dirty="0"/>
                        <a:t>Instance Type</a:t>
                      </a:r>
                      <a:endParaRPr lang="en-IN" dirty="0"/>
                    </a:p>
                  </a:txBody>
                  <a:tcPr/>
                </a:tc>
                <a:tc>
                  <a:txBody>
                    <a:bodyPr/>
                    <a:lstStyle/>
                    <a:p>
                      <a:r>
                        <a:rPr lang="en-US" dirty="0"/>
                        <a:t>Instance Name</a:t>
                      </a:r>
                      <a:endParaRPr lang="en-IN" dirty="0"/>
                    </a:p>
                  </a:txBody>
                  <a:tcPr/>
                </a:tc>
                <a:tc>
                  <a:txBody>
                    <a:bodyPr/>
                    <a:lstStyle/>
                    <a:p>
                      <a:r>
                        <a:rPr lang="en-US" dirty="0"/>
                        <a:t>Application</a:t>
                      </a:r>
                      <a:r>
                        <a:rPr lang="en-US" baseline="0" dirty="0"/>
                        <a:t> Suitability</a:t>
                      </a:r>
                      <a:endParaRPr lang="en-IN" dirty="0"/>
                    </a:p>
                  </a:txBody>
                  <a:tcPr/>
                </a:tc>
                <a:extLst>
                  <a:ext uri="{0D108BD9-81ED-4DB2-BD59-A6C34878D82A}">
                    <a16:rowId xmlns:a16="http://schemas.microsoft.com/office/drawing/2014/main" val="10000"/>
                  </a:ext>
                </a:extLst>
              </a:tr>
              <a:tr h="538761">
                <a:tc>
                  <a:txBody>
                    <a:bodyPr/>
                    <a:lstStyle/>
                    <a:p>
                      <a:r>
                        <a:rPr lang="en-US" sz="1200" dirty="0"/>
                        <a:t>General Purpose</a:t>
                      </a:r>
                      <a:endParaRPr lang="en-IN" sz="1200" dirty="0"/>
                    </a:p>
                  </a:txBody>
                  <a:tcPr/>
                </a:tc>
                <a:tc>
                  <a:txBody>
                    <a:bodyPr/>
                    <a:lstStyle/>
                    <a:p>
                      <a:r>
                        <a:rPr lang="en-US" sz="1200" dirty="0"/>
                        <a:t>T2,M3,</a:t>
                      </a:r>
                      <a:r>
                        <a:rPr lang="en-US" sz="1200" baseline="0" dirty="0"/>
                        <a:t> M4</a:t>
                      </a:r>
                      <a:endParaRPr lang="en-IN" sz="1200" dirty="0"/>
                    </a:p>
                  </a:txBody>
                  <a:tcPr/>
                </a:tc>
                <a:tc>
                  <a:txBody>
                    <a:bodyPr/>
                    <a:lstStyle/>
                    <a:p>
                      <a:r>
                        <a:rPr lang="en-IN" sz="1200" b="0" i="0" kern="1200" dirty="0">
                          <a:solidFill>
                            <a:schemeClr val="dk1"/>
                          </a:solidFill>
                          <a:latin typeface="+mn-lt"/>
                          <a:ea typeface="+mn-ea"/>
                          <a:cs typeface="+mn-cs"/>
                        </a:rPr>
                        <a:t>Development environments, build servers, code repositories, low-traffic websites and web applications, micro services, early product experiments, small databases</a:t>
                      </a:r>
                      <a:endParaRPr lang="en-IN" sz="1200" dirty="0"/>
                    </a:p>
                  </a:txBody>
                  <a:tcPr/>
                </a:tc>
                <a:extLst>
                  <a:ext uri="{0D108BD9-81ED-4DB2-BD59-A6C34878D82A}">
                    <a16:rowId xmlns:a16="http://schemas.microsoft.com/office/drawing/2014/main" val="10001"/>
                  </a:ext>
                </a:extLst>
              </a:tr>
              <a:tr h="538761">
                <a:tc>
                  <a:txBody>
                    <a:bodyPr/>
                    <a:lstStyle/>
                    <a:p>
                      <a:r>
                        <a:rPr lang="en-US" sz="1200" dirty="0"/>
                        <a:t>Compute Optimized</a:t>
                      </a:r>
                      <a:endParaRPr lang="en-IN" sz="1200" dirty="0"/>
                    </a:p>
                  </a:txBody>
                  <a:tcPr/>
                </a:tc>
                <a:tc>
                  <a:txBody>
                    <a:bodyPr/>
                    <a:lstStyle/>
                    <a:p>
                      <a:r>
                        <a:rPr lang="en-US" sz="1200" dirty="0"/>
                        <a:t>C3, C4</a:t>
                      </a:r>
                      <a:endParaRPr lang="en-IN" sz="1200" dirty="0"/>
                    </a:p>
                  </a:txBody>
                  <a:tcPr/>
                </a:tc>
                <a:tc>
                  <a:txBody>
                    <a:bodyPr/>
                    <a:lstStyle/>
                    <a:p>
                      <a:pPr marL="0" algn="l" defTabSz="457200" rtl="0" eaLnBrk="1" latinLnBrk="0" hangingPunct="1"/>
                      <a:r>
                        <a:rPr lang="en-IN" sz="1200" b="0" i="0" kern="1200" dirty="0">
                          <a:solidFill>
                            <a:schemeClr val="dk1"/>
                          </a:solidFill>
                          <a:latin typeface="+mn-lt"/>
                          <a:ea typeface="+mn-ea"/>
                          <a:cs typeface="+mn-cs"/>
                        </a:rPr>
                        <a:t>High performance front-end fleets, web-servers, batch processing, distributed analytics, high performance science and engineering applications, ad serving, MMO gaming, and video-encoding</a:t>
                      </a:r>
                    </a:p>
                  </a:txBody>
                  <a:tcPr/>
                </a:tc>
                <a:extLst>
                  <a:ext uri="{0D108BD9-81ED-4DB2-BD59-A6C34878D82A}">
                    <a16:rowId xmlns:a16="http://schemas.microsoft.com/office/drawing/2014/main" val="10002"/>
                  </a:ext>
                </a:extLst>
              </a:tr>
              <a:tr h="692692">
                <a:tc>
                  <a:txBody>
                    <a:bodyPr/>
                    <a:lstStyle/>
                    <a:p>
                      <a:r>
                        <a:rPr lang="en-US" sz="1200" dirty="0"/>
                        <a:t>Memory Optimized</a:t>
                      </a:r>
                      <a:endParaRPr lang="en-IN" sz="1200" dirty="0"/>
                    </a:p>
                  </a:txBody>
                  <a:tcPr/>
                </a:tc>
                <a:tc>
                  <a:txBody>
                    <a:bodyPr/>
                    <a:lstStyle/>
                    <a:p>
                      <a:r>
                        <a:rPr lang="en-US" sz="1200" dirty="0"/>
                        <a:t>R3</a:t>
                      </a:r>
                      <a:endParaRPr lang="en-IN" sz="1200" dirty="0"/>
                    </a:p>
                  </a:txBody>
                  <a:tcPr/>
                </a:tc>
                <a:tc>
                  <a:txBody>
                    <a:bodyPr/>
                    <a:lstStyle/>
                    <a:p>
                      <a:pPr marL="0" algn="l" defTabSz="457200" rtl="0" eaLnBrk="1" latinLnBrk="0" hangingPunct="1"/>
                      <a:r>
                        <a:rPr lang="en-IN" sz="1200" b="0" i="0" kern="1200" dirty="0">
                          <a:solidFill>
                            <a:schemeClr val="dk1"/>
                          </a:solidFill>
                          <a:latin typeface="+mn-lt"/>
                          <a:ea typeface="+mn-ea"/>
                          <a:cs typeface="+mn-cs"/>
                        </a:rPr>
                        <a:t>We recommend memory-optimized instances for high performance databases, distributed memory caches, in-memory analytics, genome assembly and analysis, larger deployments of SAP, Microsoft SharePoint, and other enterprise applications.</a:t>
                      </a:r>
                    </a:p>
                  </a:txBody>
                  <a:tcPr/>
                </a:tc>
                <a:extLst>
                  <a:ext uri="{0D108BD9-81ED-4DB2-BD59-A6C34878D82A}">
                    <a16:rowId xmlns:a16="http://schemas.microsoft.com/office/drawing/2014/main" val="10003"/>
                  </a:ext>
                </a:extLst>
              </a:tr>
              <a:tr h="384828">
                <a:tc>
                  <a:txBody>
                    <a:bodyPr/>
                    <a:lstStyle/>
                    <a:p>
                      <a:r>
                        <a:rPr lang="en-US" sz="1200" dirty="0"/>
                        <a:t>GPU</a:t>
                      </a:r>
                      <a:endParaRPr lang="en-IN" sz="1200" dirty="0"/>
                    </a:p>
                  </a:txBody>
                  <a:tcPr/>
                </a:tc>
                <a:tc>
                  <a:txBody>
                    <a:bodyPr/>
                    <a:lstStyle/>
                    <a:p>
                      <a:r>
                        <a:rPr lang="en-US" sz="1200" dirty="0"/>
                        <a:t>G2</a:t>
                      </a:r>
                      <a:endParaRPr lang="en-IN" sz="1200" dirty="0"/>
                    </a:p>
                  </a:txBody>
                  <a:tcPr/>
                </a:tc>
                <a:tc>
                  <a:txBody>
                    <a:bodyPr/>
                    <a:lstStyle/>
                    <a:p>
                      <a:r>
                        <a:rPr lang="en-IN" sz="1200" b="0" i="0" kern="1200" dirty="0">
                          <a:solidFill>
                            <a:schemeClr val="dk1"/>
                          </a:solidFill>
                          <a:latin typeface="+mn-lt"/>
                          <a:ea typeface="+mn-ea"/>
                          <a:cs typeface="+mn-cs"/>
                        </a:rPr>
                        <a:t>3D application streaming, machine learning, video encoding, and other server-side graphics or GPU compute workload</a:t>
                      </a:r>
                    </a:p>
                  </a:txBody>
                  <a:tcPr/>
                </a:tc>
                <a:extLst>
                  <a:ext uri="{0D108BD9-81ED-4DB2-BD59-A6C34878D82A}">
                    <a16:rowId xmlns:a16="http://schemas.microsoft.com/office/drawing/2014/main" val="10004"/>
                  </a:ext>
                </a:extLst>
              </a:tr>
              <a:tr h="538761">
                <a:tc>
                  <a:txBody>
                    <a:bodyPr/>
                    <a:lstStyle/>
                    <a:p>
                      <a:r>
                        <a:rPr lang="en-US" sz="1200" dirty="0"/>
                        <a:t>Storage Optimized</a:t>
                      </a:r>
                      <a:endParaRPr lang="en-IN" sz="1200" dirty="0"/>
                    </a:p>
                  </a:txBody>
                  <a:tcPr/>
                </a:tc>
                <a:tc>
                  <a:txBody>
                    <a:bodyPr/>
                    <a:lstStyle/>
                    <a:p>
                      <a:r>
                        <a:rPr lang="en-US" sz="1200" dirty="0"/>
                        <a:t>I2</a:t>
                      </a:r>
                      <a:endParaRPr lang="en-IN" sz="1200" dirty="0"/>
                    </a:p>
                  </a:txBody>
                  <a:tcPr/>
                </a:tc>
                <a:tc>
                  <a:txBody>
                    <a:bodyPr/>
                    <a:lstStyle/>
                    <a:p>
                      <a:pPr marL="0" algn="l" defTabSz="457200" rtl="0" eaLnBrk="1" latinLnBrk="0" hangingPunct="1"/>
                      <a:r>
                        <a:rPr lang="en-IN" sz="1200" b="0" i="0" kern="1200" dirty="0">
                          <a:solidFill>
                            <a:schemeClr val="dk1"/>
                          </a:solidFill>
                          <a:latin typeface="+mn-lt"/>
                          <a:ea typeface="+mn-ea"/>
                          <a:cs typeface="+mn-cs"/>
                        </a:rPr>
                        <a:t>NOSQL Databases like Cassandra and </a:t>
                      </a:r>
                      <a:r>
                        <a:rPr lang="en-IN" sz="1200" b="0" i="0" kern="1200" dirty="0" err="1">
                          <a:solidFill>
                            <a:schemeClr val="dk1"/>
                          </a:solidFill>
                          <a:latin typeface="+mn-lt"/>
                          <a:ea typeface="+mn-ea"/>
                          <a:cs typeface="+mn-cs"/>
                        </a:rPr>
                        <a:t>MongoDB</a:t>
                      </a:r>
                      <a:r>
                        <a:rPr lang="en-IN" sz="1200" b="0" i="0" kern="1200" dirty="0">
                          <a:solidFill>
                            <a:schemeClr val="dk1"/>
                          </a:solidFill>
                          <a:latin typeface="+mn-lt"/>
                          <a:ea typeface="+mn-ea"/>
                          <a:cs typeface="+mn-cs"/>
                        </a:rPr>
                        <a:t>, scale out transactional databases, data warehousing, </a:t>
                      </a:r>
                      <a:r>
                        <a:rPr lang="en-IN" sz="1200" b="0" i="0" kern="1200" dirty="0" err="1">
                          <a:solidFill>
                            <a:schemeClr val="dk1"/>
                          </a:solidFill>
                          <a:latin typeface="+mn-lt"/>
                          <a:ea typeface="+mn-ea"/>
                          <a:cs typeface="+mn-cs"/>
                        </a:rPr>
                        <a:t>Hadoop</a:t>
                      </a:r>
                      <a:r>
                        <a:rPr lang="en-IN" sz="1200" b="0" i="0" kern="1200" dirty="0">
                          <a:solidFill>
                            <a:schemeClr val="dk1"/>
                          </a:solidFill>
                          <a:latin typeface="+mn-lt"/>
                          <a:ea typeface="+mn-ea"/>
                          <a:cs typeface="+mn-cs"/>
                        </a:rPr>
                        <a:t>, and cluster file systems.</a:t>
                      </a:r>
                    </a:p>
                  </a:txBody>
                  <a:tcPr/>
                </a:tc>
                <a:extLst>
                  <a:ext uri="{0D108BD9-81ED-4DB2-BD59-A6C34878D82A}">
                    <a16:rowId xmlns:a16="http://schemas.microsoft.com/office/drawing/2014/main" val="10005"/>
                  </a:ext>
                </a:extLst>
              </a:tr>
              <a:tr h="538761">
                <a:tc>
                  <a:txBody>
                    <a:bodyPr/>
                    <a:lstStyle/>
                    <a:p>
                      <a:r>
                        <a:rPr lang="en-US" sz="1200" dirty="0"/>
                        <a:t>Dense Storage</a:t>
                      </a:r>
                      <a:endParaRPr lang="en-IN" sz="1200" dirty="0"/>
                    </a:p>
                  </a:txBody>
                  <a:tcPr/>
                </a:tc>
                <a:tc>
                  <a:txBody>
                    <a:bodyPr/>
                    <a:lstStyle/>
                    <a:p>
                      <a:r>
                        <a:rPr lang="en-US" sz="1200" dirty="0"/>
                        <a:t>D2</a:t>
                      </a:r>
                      <a:endParaRPr lang="en-IN" sz="1200" dirty="0"/>
                    </a:p>
                  </a:txBody>
                  <a:tcPr/>
                </a:tc>
                <a:tc>
                  <a:txBody>
                    <a:bodyPr/>
                    <a:lstStyle/>
                    <a:p>
                      <a:pPr marL="0" algn="l" defTabSz="457200" rtl="0" eaLnBrk="1" latinLnBrk="0" hangingPunct="1"/>
                      <a:r>
                        <a:rPr lang="en-IN" sz="1200" b="0" i="0" kern="1200" dirty="0">
                          <a:solidFill>
                            <a:schemeClr val="dk1"/>
                          </a:solidFill>
                          <a:latin typeface="+mn-lt"/>
                          <a:ea typeface="+mn-ea"/>
                          <a:cs typeface="+mn-cs"/>
                        </a:rPr>
                        <a:t>Massively Parallel Processing (MPP) data warehousing, </a:t>
                      </a:r>
                      <a:r>
                        <a:rPr lang="en-IN" sz="1200" b="0" i="0" kern="1200" dirty="0" err="1">
                          <a:solidFill>
                            <a:schemeClr val="dk1"/>
                          </a:solidFill>
                          <a:latin typeface="+mn-lt"/>
                          <a:ea typeface="+mn-ea"/>
                          <a:cs typeface="+mn-cs"/>
                        </a:rPr>
                        <a:t>MapReduce</a:t>
                      </a:r>
                      <a:r>
                        <a:rPr lang="en-IN" sz="1200" b="0" i="0" kern="1200" dirty="0">
                          <a:solidFill>
                            <a:schemeClr val="dk1"/>
                          </a:solidFill>
                          <a:latin typeface="+mn-lt"/>
                          <a:ea typeface="+mn-ea"/>
                          <a:cs typeface="+mn-cs"/>
                        </a:rPr>
                        <a:t> and </a:t>
                      </a:r>
                      <a:r>
                        <a:rPr lang="en-IN" sz="1200" b="0" i="0" kern="1200" dirty="0" err="1">
                          <a:solidFill>
                            <a:schemeClr val="dk1"/>
                          </a:solidFill>
                          <a:latin typeface="+mn-lt"/>
                          <a:ea typeface="+mn-ea"/>
                          <a:cs typeface="+mn-cs"/>
                        </a:rPr>
                        <a:t>Hadoop</a:t>
                      </a:r>
                      <a:r>
                        <a:rPr lang="en-IN" sz="1200" b="0" i="0" kern="1200" dirty="0">
                          <a:solidFill>
                            <a:schemeClr val="dk1"/>
                          </a:solidFill>
                          <a:latin typeface="+mn-lt"/>
                          <a:ea typeface="+mn-ea"/>
                          <a:cs typeface="+mn-cs"/>
                        </a:rPr>
                        <a:t> distributed computing, distributed file systems, network file systems, log or data-processing applications</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30650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100"/>
              </a:spcBef>
            </a:pPr>
            <a:r>
              <a:rPr lang="en-US" dirty="0">
                <a:solidFill>
                  <a:srgbClr val="404040"/>
                </a:solidFill>
                <a:latin typeface="Arial" charset="0"/>
                <a:cs typeface="Arial" charset="0"/>
              </a:rPr>
              <a:t>AWS EC2 Pricing Model</a:t>
            </a:r>
          </a:p>
        </p:txBody>
      </p:sp>
      <p:sp>
        <p:nvSpPr>
          <p:cNvPr id="5" name="Footer Placeholder 3"/>
          <p:cNvSpPr>
            <a:spLocks noGrp="1"/>
          </p:cNvSpPr>
          <p:nvPr>
            <p:ph type="ftr" sz="quarter" idx="3"/>
          </p:nvPr>
        </p:nvSpPr>
        <p:spPr>
          <a:xfrm>
            <a:off x="67671" y="4767263"/>
            <a:ext cx="6197600" cy="274637"/>
          </a:xfrm>
          <a:prstGeom prst="rect">
            <a:avLst/>
          </a:prstGeom>
        </p:spPr>
        <p:txBody>
          <a:bodyPr vert="horz" lIns="91440" tIns="45720" rIns="91440" bIns="45720" rtlCol="0" anchor="ctr"/>
          <a:lstStyle>
            <a:defPPr>
              <a:defRPr lang="en-US"/>
            </a:defPPr>
            <a:lvl1pPr marL="0" algn="l" defTabSz="457200" rtl="0" eaLnBrk="1" latinLnBrk="0" hangingPunct="1">
              <a:defRPr sz="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474746"/>
                </a:solidFill>
                <a:latin typeface="Arial"/>
              </a:rPr>
              <a:t>AWS Technical Essentials 3.6 ILT </a:t>
            </a:r>
            <a:endParaRPr lang="en-US" dirty="0">
              <a:solidFill>
                <a:srgbClr val="474746"/>
              </a:solidFill>
              <a:latin typeface="Arial"/>
            </a:endParaRPr>
          </a:p>
        </p:txBody>
      </p:sp>
      <p:sp>
        <p:nvSpPr>
          <p:cNvPr id="53" name="Content Placeholder 2"/>
          <p:cNvSpPr>
            <a:spLocks noGrp="1"/>
          </p:cNvSpPr>
          <p:nvPr>
            <p:ph idx="1"/>
          </p:nvPr>
        </p:nvSpPr>
        <p:spPr>
          <a:xfrm>
            <a:off x="340592" y="1731462"/>
            <a:ext cx="8562052" cy="3689047"/>
          </a:xfrm>
        </p:spPr>
        <p:txBody>
          <a:bodyPr>
            <a:normAutofit fontScale="77500" lnSpcReduction="20000"/>
          </a:bodyPr>
          <a:lstStyle/>
          <a:p>
            <a:r>
              <a:rPr lang="en-US" dirty="0"/>
              <a:t>Free Usage Tier</a:t>
            </a:r>
          </a:p>
          <a:p>
            <a:r>
              <a:rPr lang="en-US" dirty="0"/>
              <a:t>On-Demand Instances</a:t>
            </a:r>
          </a:p>
          <a:p>
            <a:pPr lvl="1"/>
            <a:r>
              <a:rPr lang="en-US" sz="2800" dirty="0"/>
              <a:t>Start and stop instances whenever you like, costs are rounded up to the nearest hour.  (Worst price)</a:t>
            </a:r>
          </a:p>
          <a:p>
            <a:r>
              <a:rPr lang="en-US" dirty="0"/>
              <a:t>Reserved Instances</a:t>
            </a:r>
          </a:p>
          <a:p>
            <a:pPr lvl="1"/>
            <a:r>
              <a:rPr lang="en-US" sz="2800" dirty="0"/>
              <a:t>Pay up front for one/three years in advance. (Best price)</a:t>
            </a:r>
          </a:p>
          <a:p>
            <a:pPr lvl="1"/>
            <a:r>
              <a:rPr lang="en-US" sz="2800" dirty="0"/>
              <a:t>Unused instances can be sold on a secondary market.</a:t>
            </a:r>
          </a:p>
          <a:p>
            <a:r>
              <a:rPr lang="en-US" dirty="0"/>
              <a:t>Spot Instances</a:t>
            </a:r>
          </a:p>
          <a:p>
            <a:pPr lvl="1"/>
            <a:r>
              <a:rPr lang="en-US" sz="2800" dirty="0"/>
              <a:t>Specify the price you are willing to pay, and instances get started and stopped without any warning as the marked changes.  </a:t>
            </a:r>
            <a:endParaRPr lang="en-US" sz="2000" dirty="0"/>
          </a:p>
        </p:txBody>
      </p:sp>
    </p:spTree>
    <p:extLst>
      <p:ext uri="{BB962C8B-B14F-4D97-AF65-F5344CB8AC3E}">
        <p14:creationId xmlns:p14="http://schemas.microsoft.com/office/powerpoint/2010/main" val="3851634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100"/>
              </a:spcBef>
            </a:pPr>
            <a:r>
              <a:rPr lang="en-US" dirty="0">
                <a:solidFill>
                  <a:srgbClr val="404040"/>
                </a:solidFill>
                <a:latin typeface="Arial" charset="0"/>
                <a:cs typeface="Arial" charset="0"/>
              </a:rPr>
              <a:t>AWS EC2 Free </a:t>
            </a:r>
            <a:r>
              <a:rPr lang="en-US" dirty="0" err="1">
                <a:solidFill>
                  <a:srgbClr val="404040"/>
                </a:solidFill>
                <a:latin typeface="Arial" charset="0"/>
                <a:cs typeface="Arial" charset="0"/>
              </a:rPr>
              <a:t>UsageTier</a:t>
            </a:r>
            <a:r>
              <a:rPr lang="en-US" dirty="0">
                <a:solidFill>
                  <a:srgbClr val="404040"/>
                </a:solidFill>
                <a:latin typeface="Arial" charset="0"/>
                <a:cs typeface="Arial" charset="0"/>
              </a:rPr>
              <a:t> </a:t>
            </a:r>
          </a:p>
        </p:txBody>
      </p:sp>
      <p:sp>
        <p:nvSpPr>
          <p:cNvPr id="5" name="Footer Placeholder 3"/>
          <p:cNvSpPr>
            <a:spLocks noGrp="1"/>
          </p:cNvSpPr>
          <p:nvPr>
            <p:ph type="ftr" sz="quarter" idx="3"/>
          </p:nvPr>
        </p:nvSpPr>
        <p:spPr>
          <a:xfrm>
            <a:off x="67671" y="4767263"/>
            <a:ext cx="6197600" cy="274637"/>
          </a:xfrm>
          <a:prstGeom prst="rect">
            <a:avLst/>
          </a:prstGeom>
        </p:spPr>
        <p:txBody>
          <a:bodyPr vert="horz" lIns="91440" tIns="45720" rIns="91440" bIns="45720" rtlCol="0" anchor="ctr"/>
          <a:lstStyle>
            <a:defPPr>
              <a:defRPr lang="en-US"/>
            </a:defPPr>
            <a:lvl1pPr marL="0" algn="l" defTabSz="457200" rtl="0" eaLnBrk="1" latinLnBrk="0" hangingPunct="1">
              <a:defRPr sz="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474746"/>
                </a:solidFill>
                <a:latin typeface="Arial"/>
              </a:rPr>
              <a:t>AWS Technical Essentials 3.6 ILT </a:t>
            </a:r>
            <a:endParaRPr lang="en-US" dirty="0">
              <a:solidFill>
                <a:srgbClr val="474746"/>
              </a:solidFill>
              <a:latin typeface="Arial"/>
            </a:endParaRPr>
          </a:p>
        </p:txBody>
      </p:sp>
      <p:sp>
        <p:nvSpPr>
          <p:cNvPr id="53" name="Content Placeholder 2"/>
          <p:cNvSpPr>
            <a:spLocks noGrp="1"/>
          </p:cNvSpPr>
          <p:nvPr>
            <p:ph idx="1"/>
          </p:nvPr>
        </p:nvSpPr>
        <p:spPr>
          <a:xfrm>
            <a:off x="340592" y="1731462"/>
            <a:ext cx="8562052" cy="3689047"/>
          </a:xfrm>
        </p:spPr>
        <p:txBody>
          <a:bodyPr>
            <a:normAutofit/>
          </a:bodyPr>
          <a:lstStyle/>
          <a:p>
            <a:r>
              <a:rPr lang="en-US" sz="1800" dirty="0"/>
              <a:t>750 hours of EC2 running Linux, RHEL, or SLES t2.micro instance usage</a:t>
            </a:r>
          </a:p>
          <a:p>
            <a:r>
              <a:rPr lang="en-US" sz="1800" dirty="0"/>
              <a:t>750 hours of EC2 running Microsoft Windows Server t2.micro instance usage</a:t>
            </a:r>
          </a:p>
          <a:p>
            <a:r>
              <a:rPr lang="en-US" sz="1800" dirty="0"/>
              <a:t>750 hours of Elastic Load Balancing plus 15 GB data processing</a:t>
            </a:r>
          </a:p>
          <a:p>
            <a:r>
              <a:rPr lang="en-US" sz="1800" dirty="0"/>
              <a:t>30 GB of Amazon Elastic Block Storage in any combination of General Purpose (SSD) or Magnetic, plus 2 million I/Os (with Magnetic) and 1 GB of snapshot storage</a:t>
            </a:r>
          </a:p>
          <a:p>
            <a:r>
              <a:rPr lang="en-US" sz="1800" dirty="0"/>
              <a:t>15 GB of bandwidth out aggregated across all AWS services</a:t>
            </a:r>
          </a:p>
          <a:p>
            <a:r>
              <a:rPr lang="en-US" sz="1800" dirty="0"/>
              <a:t>1 GB of Regional Data Transfer</a:t>
            </a:r>
          </a:p>
        </p:txBody>
      </p:sp>
    </p:spTree>
    <p:extLst>
      <p:ext uri="{BB962C8B-B14F-4D97-AF65-F5344CB8AC3E}">
        <p14:creationId xmlns:p14="http://schemas.microsoft.com/office/powerpoint/2010/main" val="985509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6767530" cy="4525963"/>
          </a:xfrm>
        </p:spPr>
        <p:txBody>
          <a:bodyPr>
            <a:normAutofit/>
          </a:bodyPr>
          <a:lstStyle/>
          <a:p>
            <a:pPr>
              <a:buFont typeface="Arial" pitchFamily="34" charset="0"/>
              <a:buChar char="•"/>
            </a:pPr>
            <a:r>
              <a:rPr lang="en-IN" b="1" dirty="0"/>
              <a:t>Amazon S3 </a:t>
            </a:r>
            <a:r>
              <a:rPr lang="en-IN" dirty="0"/>
              <a:t>is highly durable and distributed data store. With a simple web services interface, store and retrieve large amounts of data as objects in buckets (containers) at any time, using standard HTTP</a:t>
            </a:r>
          </a:p>
          <a:p>
            <a:pPr>
              <a:buFont typeface="Arial" pitchFamily="34" charset="0"/>
              <a:buChar char="•"/>
            </a:pPr>
            <a:r>
              <a:rPr lang="en-IN" b="1" dirty="0"/>
              <a:t>AWS Identity and Access Management </a:t>
            </a:r>
            <a:r>
              <a:rPr lang="en-IN" dirty="0"/>
              <a:t>(IAM) – enables multiple User creation with unique security credentials and manage the permissions for each of these Users</a:t>
            </a:r>
          </a:p>
        </p:txBody>
      </p:sp>
      <p:sp>
        <p:nvSpPr>
          <p:cNvPr id="3" name="Content Placeholder 2"/>
          <p:cNvSpPr>
            <a:spLocks noGrp="1"/>
          </p:cNvSpPr>
          <p:nvPr>
            <p:ph sz="quarter" idx="10"/>
          </p:nvPr>
        </p:nvSpPr>
        <p:spPr/>
        <p:txBody>
          <a:bodyPr/>
          <a:lstStyle/>
          <a:p>
            <a:r>
              <a:rPr lang="en-IN" dirty="0"/>
              <a:t>Infrastructure Services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100"/>
              </a:spcBef>
            </a:pPr>
            <a:r>
              <a:rPr lang="en-US" dirty="0">
                <a:solidFill>
                  <a:srgbClr val="404040"/>
                </a:solidFill>
                <a:latin typeface="Arial" charset="0"/>
                <a:cs typeface="Arial" charset="0"/>
              </a:rPr>
              <a:t>Storage</a:t>
            </a:r>
          </a:p>
        </p:txBody>
      </p:sp>
      <p:sp>
        <p:nvSpPr>
          <p:cNvPr id="53" name="Content Placeholder 2"/>
          <p:cNvSpPr>
            <a:spLocks noGrp="1"/>
          </p:cNvSpPr>
          <p:nvPr>
            <p:ph idx="1"/>
          </p:nvPr>
        </p:nvSpPr>
        <p:spPr>
          <a:xfrm>
            <a:off x="340592" y="1731462"/>
            <a:ext cx="8562052" cy="3689047"/>
          </a:xfrm>
        </p:spPr>
        <p:txBody>
          <a:bodyPr>
            <a:normAutofit/>
          </a:bodyPr>
          <a:lstStyle/>
          <a:p>
            <a:r>
              <a:rPr lang="en-US" dirty="0"/>
              <a:t>Instance store : disappears with the instance (transient)</a:t>
            </a:r>
          </a:p>
          <a:p>
            <a:r>
              <a:rPr lang="en-US" dirty="0"/>
              <a:t>Block storage: SAN-like, persists across time</a:t>
            </a:r>
          </a:p>
          <a:p>
            <a:r>
              <a:rPr lang="en-US" dirty="0"/>
              <a:t>S3 is Object storage independent of an instance </a:t>
            </a:r>
          </a:p>
          <a:p>
            <a:r>
              <a:rPr lang="en-US" dirty="0"/>
              <a:t>Glacier for archival purposes store it now and retrieve it at a later date </a:t>
            </a:r>
          </a:p>
          <a:p>
            <a:pPr marL="0" indent="0">
              <a:buNone/>
            </a:pPr>
            <a:endParaRPr lang="en-US" dirty="0"/>
          </a:p>
        </p:txBody>
      </p:sp>
    </p:spTree>
    <p:extLst>
      <p:ext uri="{BB962C8B-B14F-4D97-AF65-F5344CB8AC3E}">
        <p14:creationId xmlns:p14="http://schemas.microsoft.com/office/powerpoint/2010/main" val="3213098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100"/>
              </a:spcBef>
            </a:pPr>
            <a:r>
              <a:rPr lang="en-US" dirty="0">
                <a:solidFill>
                  <a:srgbClr val="404040"/>
                </a:solidFill>
                <a:latin typeface="Arial" charset="0"/>
                <a:cs typeface="Arial" charset="0"/>
              </a:rPr>
              <a:t>Elastic Block Storage (EBS)</a:t>
            </a:r>
          </a:p>
        </p:txBody>
      </p:sp>
      <p:sp>
        <p:nvSpPr>
          <p:cNvPr id="53" name="Content Placeholder 2"/>
          <p:cNvSpPr>
            <a:spLocks noGrp="1"/>
          </p:cNvSpPr>
          <p:nvPr>
            <p:ph idx="1"/>
          </p:nvPr>
        </p:nvSpPr>
        <p:spPr>
          <a:xfrm>
            <a:off x="340592" y="1731462"/>
            <a:ext cx="8562052" cy="3689047"/>
          </a:xfrm>
        </p:spPr>
        <p:txBody>
          <a:bodyPr>
            <a:normAutofit fontScale="55000" lnSpcReduction="20000"/>
          </a:bodyPr>
          <a:lstStyle/>
          <a:p>
            <a:r>
              <a:rPr lang="en-US" dirty="0"/>
              <a:t>An EBS volume is a </a:t>
            </a:r>
            <a:r>
              <a:rPr lang="en-US" b="1" dirty="0"/>
              <a:t>virtual disk</a:t>
            </a:r>
            <a:r>
              <a:rPr lang="en-US" dirty="0"/>
              <a:t> of a fixed size with a block read/write interface.  It can be </a:t>
            </a:r>
            <a:r>
              <a:rPr lang="en-US" b="1" dirty="0"/>
              <a:t>mounted</a:t>
            </a:r>
            <a:r>
              <a:rPr lang="en-US" dirty="0"/>
              <a:t> as a file system on a running EC2 instance where it can be </a:t>
            </a:r>
            <a:r>
              <a:rPr lang="en-US" b="1" dirty="0"/>
              <a:t>updated incrementally.  </a:t>
            </a:r>
            <a:r>
              <a:rPr lang="en-US" dirty="0"/>
              <a:t>Unlike an instance store, an EBS volume is </a:t>
            </a:r>
            <a:r>
              <a:rPr lang="en-US" b="1" dirty="0"/>
              <a:t>persistent.</a:t>
            </a:r>
          </a:p>
          <a:p>
            <a:r>
              <a:rPr lang="en-US" dirty="0"/>
              <a:t>(Compare to an S3 object, which is essentially a file that must be accessed in its entirety.)</a:t>
            </a:r>
          </a:p>
          <a:p>
            <a:r>
              <a:rPr lang="en-IN" dirty="0"/>
              <a:t>Amazon EBS is particularly well-suited for use as the primary storage for a database or file system, or for any applications that require access to raw block-level storage</a:t>
            </a:r>
            <a:endParaRPr lang="en-US" dirty="0"/>
          </a:p>
          <a:p>
            <a:r>
              <a:rPr lang="en-US" dirty="0"/>
              <a:t>Fundamental operations:</a:t>
            </a:r>
          </a:p>
          <a:p>
            <a:pPr lvl="1"/>
            <a:r>
              <a:rPr lang="en-US" dirty="0"/>
              <a:t>CREATE a new volume (1GB-1TB)</a:t>
            </a:r>
          </a:p>
          <a:p>
            <a:pPr lvl="1"/>
            <a:r>
              <a:rPr lang="en-US" dirty="0"/>
              <a:t>COPY a volume from an existing EBS volume or S3 object.</a:t>
            </a:r>
          </a:p>
          <a:p>
            <a:pPr lvl="1"/>
            <a:r>
              <a:rPr lang="en-US" dirty="0"/>
              <a:t>MOUNT on one instance at a time.</a:t>
            </a:r>
          </a:p>
          <a:p>
            <a:pPr lvl="1"/>
            <a:r>
              <a:rPr lang="en-US" dirty="0"/>
              <a:t>SNAPSHOT current state to an S3 object.</a:t>
            </a:r>
          </a:p>
          <a:p>
            <a:pPr lvl="1"/>
            <a:endParaRPr lang="en-US" dirty="0"/>
          </a:p>
          <a:p>
            <a:pPr lvl="1"/>
            <a:endParaRPr lang="en-US" dirty="0"/>
          </a:p>
        </p:txBody>
      </p:sp>
    </p:spTree>
    <p:extLst>
      <p:ext uri="{BB962C8B-B14F-4D97-AF65-F5344CB8AC3E}">
        <p14:creationId xmlns:p14="http://schemas.microsoft.com/office/powerpoint/2010/main" val="3775016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100"/>
              </a:spcBef>
            </a:pPr>
            <a:r>
              <a:rPr lang="en-US" dirty="0">
                <a:solidFill>
                  <a:srgbClr val="404040"/>
                </a:solidFill>
                <a:latin typeface="Arial" charset="0"/>
                <a:cs typeface="Arial" charset="0"/>
              </a:rPr>
              <a:t>Simple Storage Service (S3)</a:t>
            </a:r>
          </a:p>
        </p:txBody>
      </p:sp>
      <p:sp>
        <p:nvSpPr>
          <p:cNvPr id="5" name="Footer Placeholder 3"/>
          <p:cNvSpPr>
            <a:spLocks noGrp="1"/>
          </p:cNvSpPr>
          <p:nvPr>
            <p:ph type="ftr" sz="quarter" idx="3"/>
          </p:nvPr>
        </p:nvSpPr>
        <p:spPr>
          <a:xfrm>
            <a:off x="67671" y="4767263"/>
            <a:ext cx="6197600" cy="274637"/>
          </a:xfrm>
          <a:prstGeom prst="rect">
            <a:avLst/>
          </a:prstGeom>
        </p:spPr>
        <p:txBody>
          <a:bodyPr vert="horz" lIns="91440" tIns="45720" rIns="91440" bIns="45720" rtlCol="0" anchor="ctr"/>
          <a:lstStyle>
            <a:defPPr>
              <a:defRPr lang="en-US"/>
            </a:defPPr>
            <a:lvl1pPr marL="0" algn="l" defTabSz="457200" rtl="0" eaLnBrk="1" latinLnBrk="0" hangingPunct="1">
              <a:defRPr sz="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474746"/>
                </a:solidFill>
                <a:latin typeface="Arial"/>
              </a:rPr>
              <a:t>AWS Technical Essentials 3.6 ILT </a:t>
            </a:r>
            <a:endParaRPr lang="en-US" dirty="0">
              <a:solidFill>
                <a:srgbClr val="474746"/>
              </a:solidFill>
              <a:latin typeface="Arial"/>
            </a:endParaRPr>
          </a:p>
        </p:txBody>
      </p:sp>
      <p:sp>
        <p:nvSpPr>
          <p:cNvPr id="53" name="Content Placeholder 2"/>
          <p:cNvSpPr>
            <a:spLocks noGrp="1"/>
          </p:cNvSpPr>
          <p:nvPr>
            <p:ph idx="1"/>
          </p:nvPr>
        </p:nvSpPr>
        <p:spPr>
          <a:xfrm>
            <a:off x="340592" y="1731462"/>
            <a:ext cx="8562052" cy="3689047"/>
          </a:xfrm>
        </p:spPr>
        <p:txBody>
          <a:bodyPr>
            <a:normAutofit fontScale="32500" lnSpcReduction="20000"/>
          </a:bodyPr>
          <a:lstStyle/>
          <a:p>
            <a:endParaRPr lang="en-US" dirty="0"/>
          </a:p>
          <a:p>
            <a:r>
              <a:rPr lang="en-US" dirty="0"/>
              <a:t>Simple Storage service is a storage for internet</a:t>
            </a:r>
          </a:p>
          <a:p>
            <a:r>
              <a:rPr lang="en-US" dirty="0"/>
              <a:t>The number of objects you can store in S3 is unlimited</a:t>
            </a:r>
          </a:p>
          <a:p>
            <a:r>
              <a:rPr lang="en-US" dirty="0"/>
              <a:t>A </a:t>
            </a:r>
            <a:r>
              <a:rPr lang="en-US" b="1" dirty="0"/>
              <a:t>bucket</a:t>
            </a:r>
            <a:r>
              <a:rPr lang="en-US" dirty="0"/>
              <a:t> is a container for objects and describes location, logging, accounting, and access control.  A bucket can hold any number of </a:t>
            </a:r>
            <a:r>
              <a:rPr lang="en-US" b="1" dirty="0"/>
              <a:t>objects</a:t>
            </a:r>
            <a:r>
              <a:rPr lang="en-US" dirty="0"/>
              <a:t>, which are files of up to 5TB.  A bucket has a name that must be </a:t>
            </a:r>
            <a:r>
              <a:rPr lang="en-US" b="1" dirty="0"/>
              <a:t>globally unique</a:t>
            </a:r>
            <a:r>
              <a:rPr lang="en-US" dirty="0"/>
              <a:t>.</a:t>
            </a:r>
          </a:p>
          <a:p>
            <a:r>
              <a:rPr lang="en-US" dirty="0"/>
              <a:t>Fundamental operations corresponding to HTTP actions:</a:t>
            </a:r>
          </a:p>
          <a:p>
            <a:pPr lvl="1"/>
            <a:r>
              <a:rPr lang="en-US" dirty="0"/>
              <a:t>http://</a:t>
            </a:r>
            <a:r>
              <a:rPr lang="en-US" b="1" dirty="0"/>
              <a:t>bucket</a:t>
            </a:r>
            <a:r>
              <a:rPr lang="en-US" dirty="0"/>
              <a:t>.s3.amazonaws.com/</a:t>
            </a:r>
            <a:r>
              <a:rPr lang="en-US" b="1" dirty="0"/>
              <a:t>object</a:t>
            </a:r>
            <a:endParaRPr lang="en-US" dirty="0"/>
          </a:p>
          <a:p>
            <a:pPr lvl="1"/>
            <a:r>
              <a:rPr lang="en-US" dirty="0"/>
              <a:t>POST a new object or update an existing object.</a:t>
            </a:r>
          </a:p>
          <a:p>
            <a:pPr lvl="1"/>
            <a:r>
              <a:rPr lang="en-US" dirty="0"/>
              <a:t>GET an existing object from a bucket.</a:t>
            </a:r>
          </a:p>
          <a:p>
            <a:pPr lvl="1"/>
            <a:r>
              <a:rPr lang="en-US" dirty="0"/>
              <a:t>DELETE an object from the bucket</a:t>
            </a:r>
          </a:p>
          <a:p>
            <a:pPr lvl="1"/>
            <a:r>
              <a:rPr lang="en-US" dirty="0"/>
              <a:t>LIST keys present in a bucket, with a filter.</a:t>
            </a:r>
          </a:p>
          <a:p>
            <a:r>
              <a:rPr lang="en-US" dirty="0"/>
              <a:t>A bucket has a </a:t>
            </a:r>
            <a:r>
              <a:rPr lang="en-US" b="1" dirty="0"/>
              <a:t>flat directory structure</a:t>
            </a:r>
            <a:r>
              <a:rPr lang="en-US" dirty="0"/>
              <a:t> (despite the appearance given by the interactive web interface.)</a:t>
            </a:r>
          </a:p>
          <a:p>
            <a:r>
              <a:rPr lang="en-IN" dirty="0"/>
              <a:t>Amazon S3 works well for fast growing websites hosting data intensive, user-generated content, such as video and photo sharing sites. </a:t>
            </a:r>
          </a:p>
          <a:p>
            <a:r>
              <a:rPr lang="en-US" dirty="0"/>
              <a:t>No set-up fee, No monthly minimum</a:t>
            </a:r>
          </a:p>
          <a:p>
            <a:r>
              <a:rPr lang="en-US" dirty="0"/>
              <a:t>Video link https://www.youtube.com/watch?v=1qrjFb0ZTm8</a:t>
            </a:r>
          </a:p>
          <a:p>
            <a:endParaRPr lang="en-US" dirty="0"/>
          </a:p>
          <a:p>
            <a:endParaRPr lang="en-US" sz="2000" dirty="0"/>
          </a:p>
        </p:txBody>
      </p:sp>
    </p:spTree>
    <p:extLst>
      <p:ext uri="{BB962C8B-B14F-4D97-AF65-F5344CB8AC3E}">
        <p14:creationId xmlns:p14="http://schemas.microsoft.com/office/powerpoint/2010/main" val="1940422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100"/>
              </a:spcBef>
            </a:pPr>
            <a:r>
              <a:rPr lang="en-US" dirty="0">
                <a:solidFill>
                  <a:srgbClr val="404040"/>
                </a:solidFill>
                <a:latin typeface="Arial" charset="0"/>
                <a:cs typeface="Arial" charset="0"/>
              </a:rPr>
              <a:t>S3 Bucket Naming</a:t>
            </a:r>
          </a:p>
        </p:txBody>
      </p:sp>
      <p:sp>
        <p:nvSpPr>
          <p:cNvPr id="5" name="Footer Placeholder 3"/>
          <p:cNvSpPr>
            <a:spLocks noGrp="1"/>
          </p:cNvSpPr>
          <p:nvPr>
            <p:ph type="ftr" sz="quarter" idx="3"/>
          </p:nvPr>
        </p:nvSpPr>
        <p:spPr>
          <a:xfrm>
            <a:off x="67671" y="4767263"/>
            <a:ext cx="6197600" cy="274637"/>
          </a:xfrm>
          <a:prstGeom prst="rect">
            <a:avLst/>
          </a:prstGeom>
        </p:spPr>
        <p:txBody>
          <a:bodyPr vert="horz" lIns="91440" tIns="45720" rIns="91440" bIns="45720" rtlCol="0" anchor="ctr"/>
          <a:lstStyle>
            <a:defPPr>
              <a:defRPr lang="en-US"/>
            </a:defPPr>
            <a:lvl1pPr marL="0" algn="l" defTabSz="457200" rtl="0" eaLnBrk="1" latinLnBrk="0" hangingPunct="1">
              <a:defRPr sz="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474746"/>
                </a:solidFill>
                <a:latin typeface="Arial"/>
              </a:rPr>
              <a:t>AWS Technical Essentials 3.6 ILT </a:t>
            </a:r>
            <a:endParaRPr lang="en-US" dirty="0">
              <a:solidFill>
                <a:srgbClr val="474746"/>
              </a:solidFill>
              <a:latin typeface="Arial"/>
            </a:endParaRPr>
          </a:p>
        </p:txBody>
      </p:sp>
      <p:sp>
        <p:nvSpPr>
          <p:cNvPr id="53" name="Content Placeholder 2"/>
          <p:cNvSpPr>
            <a:spLocks noGrp="1"/>
          </p:cNvSpPr>
          <p:nvPr>
            <p:ph idx="1"/>
          </p:nvPr>
        </p:nvSpPr>
        <p:spPr>
          <a:xfrm>
            <a:off x="340592" y="1731462"/>
            <a:ext cx="8562052" cy="3689047"/>
          </a:xfrm>
        </p:spPr>
        <p:txBody>
          <a:bodyPr>
            <a:normAutofit/>
          </a:bodyPr>
          <a:lstStyle/>
          <a:p>
            <a:r>
              <a:rPr lang="en-US" dirty="0"/>
              <a:t>Flat namespace</a:t>
            </a:r>
          </a:p>
          <a:p>
            <a:r>
              <a:rPr lang="en-US" dirty="0"/>
              <a:t>Names may contain only lowercase letters, numbers, periods, underscores, and dashes, and must start with a number or letter</a:t>
            </a:r>
          </a:p>
          <a:p>
            <a:r>
              <a:rPr lang="en-US" dirty="0"/>
              <a:t>Create your own namespace with your own buckets</a:t>
            </a:r>
          </a:p>
        </p:txBody>
      </p:sp>
    </p:spTree>
    <p:extLst>
      <p:ext uri="{BB962C8B-B14F-4D97-AF65-F5344CB8AC3E}">
        <p14:creationId xmlns:p14="http://schemas.microsoft.com/office/powerpoint/2010/main" val="1100547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100"/>
              </a:spcBef>
            </a:pPr>
            <a:r>
              <a:rPr lang="en-US" dirty="0">
                <a:solidFill>
                  <a:srgbClr val="404040"/>
                </a:solidFill>
                <a:latin typeface="Arial" charset="0"/>
                <a:cs typeface="Arial" charset="0"/>
              </a:rPr>
              <a:t>Simple Storage Services (S3) Bucket Properties</a:t>
            </a:r>
          </a:p>
        </p:txBody>
      </p:sp>
      <p:sp>
        <p:nvSpPr>
          <p:cNvPr id="5" name="Footer Placeholder 3"/>
          <p:cNvSpPr>
            <a:spLocks noGrp="1"/>
          </p:cNvSpPr>
          <p:nvPr>
            <p:ph type="ftr" sz="quarter" idx="3"/>
          </p:nvPr>
        </p:nvSpPr>
        <p:spPr>
          <a:xfrm>
            <a:off x="67671" y="4767263"/>
            <a:ext cx="6197600" cy="274637"/>
          </a:xfrm>
          <a:prstGeom prst="rect">
            <a:avLst/>
          </a:prstGeom>
        </p:spPr>
        <p:txBody>
          <a:bodyPr vert="horz" lIns="91440" tIns="45720" rIns="91440" bIns="45720" rtlCol="0" anchor="ctr"/>
          <a:lstStyle>
            <a:defPPr>
              <a:defRPr lang="en-US"/>
            </a:defPPr>
            <a:lvl1pPr marL="0" algn="l" defTabSz="457200" rtl="0" eaLnBrk="1" latinLnBrk="0" hangingPunct="1">
              <a:defRPr sz="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474746"/>
                </a:solidFill>
                <a:latin typeface="Arial"/>
              </a:rPr>
              <a:t>AWS Technical Essentials 3.6 ILT </a:t>
            </a:r>
            <a:endParaRPr lang="en-US" dirty="0">
              <a:solidFill>
                <a:srgbClr val="474746"/>
              </a:solidFill>
              <a:latin typeface="Arial"/>
            </a:endParaRPr>
          </a:p>
        </p:txBody>
      </p:sp>
      <p:sp>
        <p:nvSpPr>
          <p:cNvPr id="53" name="Content Placeholder 2"/>
          <p:cNvSpPr>
            <a:spLocks noGrp="1"/>
          </p:cNvSpPr>
          <p:nvPr>
            <p:ph idx="1"/>
          </p:nvPr>
        </p:nvSpPr>
        <p:spPr>
          <a:xfrm>
            <a:off x="340592" y="1731462"/>
            <a:ext cx="8562052" cy="3689047"/>
          </a:xfrm>
        </p:spPr>
        <p:txBody>
          <a:bodyPr>
            <a:normAutofit fontScale="77500" lnSpcReduction="20000"/>
          </a:bodyPr>
          <a:lstStyle/>
          <a:p>
            <a:r>
              <a:rPr lang="en-US" dirty="0"/>
              <a:t>Versioning – If enabled, POST/DELETE result in the creation of new versions without destroying the old.</a:t>
            </a:r>
          </a:p>
          <a:p>
            <a:r>
              <a:rPr lang="en-US" dirty="0"/>
              <a:t>Lifecycle – Delete or archive objects in a bucket a certain time after creation or last access or number of versions.</a:t>
            </a:r>
          </a:p>
          <a:p>
            <a:r>
              <a:rPr lang="en-US" dirty="0"/>
              <a:t>Access Policy – Control </a:t>
            </a:r>
            <a:r>
              <a:rPr lang="en-US" b="1" dirty="0"/>
              <a:t>when and where</a:t>
            </a:r>
            <a:r>
              <a:rPr lang="en-US" dirty="0"/>
              <a:t> objects can be accessed.</a:t>
            </a:r>
          </a:p>
          <a:p>
            <a:r>
              <a:rPr lang="en-US" dirty="0"/>
              <a:t>Access Control – Control who </a:t>
            </a:r>
            <a:r>
              <a:rPr lang="en-US" b="1" dirty="0"/>
              <a:t>may</a:t>
            </a:r>
            <a:r>
              <a:rPr lang="en-US" dirty="0"/>
              <a:t> access objects in this bucket.</a:t>
            </a:r>
          </a:p>
          <a:p>
            <a:r>
              <a:rPr lang="en-US" dirty="0"/>
              <a:t>Logging – Keep track of how objects are accessed.</a:t>
            </a:r>
          </a:p>
          <a:p>
            <a:r>
              <a:rPr lang="en-US" dirty="0"/>
              <a:t>Notification – Be notified when failures occur.</a:t>
            </a:r>
          </a:p>
          <a:p>
            <a:endParaRPr lang="en-US" sz="2000" dirty="0"/>
          </a:p>
        </p:txBody>
      </p:sp>
    </p:spTree>
    <p:extLst>
      <p:ext uri="{BB962C8B-B14F-4D97-AF65-F5344CB8AC3E}">
        <p14:creationId xmlns:p14="http://schemas.microsoft.com/office/powerpoint/2010/main" val="1384411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100"/>
              </a:spcBef>
            </a:pPr>
            <a:r>
              <a:rPr lang="en-US" dirty="0">
                <a:solidFill>
                  <a:srgbClr val="404040"/>
                </a:solidFill>
                <a:latin typeface="Arial" charset="0"/>
                <a:cs typeface="Arial" charset="0"/>
              </a:rPr>
              <a:t>Durability</a:t>
            </a:r>
          </a:p>
        </p:txBody>
      </p:sp>
      <p:sp>
        <p:nvSpPr>
          <p:cNvPr id="53" name="Content Placeholder 2"/>
          <p:cNvSpPr>
            <a:spLocks noGrp="1"/>
          </p:cNvSpPr>
          <p:nvPr>
            <p:ph idx="1"/>
          </p:nvPr>
        </p:nvSpPr>
        <p:spPr>
          <a:xfrm>
            <a:off x="340592" y="1731462"/>
            <a:ext cx="8562052" cy="3689047"/>
          </a:xfrm>
        </p:spPr>
        <p:txBody>
          <a:bodyPr>
            <a:normAutofit fontScale="55000" lnSpcReduction="20000"/>
          </a:bodyPr>
          <a:lstStyle/>
          <a:p>
            <a:r>
              <a:rPr lang="en-US" dirty="0"/>
              <a:t>Amazon claims about S3:</a:t>
            </a:r>
          </a:p>
          <a:p>
            <a:pPr lvl="1"/>
            <a:r>
              <a:rPr lang="en-US" dirty="0"/>
              <a:t>Amazon S3 is designed to sustain the concurrent loss of data in two facilities, e.g. 3+ copies across multiple available domains. </a:t>
            </a:r>
          </a:p>
          <a:p>
            <a:pPr lvl="1"/>
            <a:r>
              <a:rPr lang="en-US" dirty="0"/>
              <a:t>99.999999999% durability of objects over a given year.</a:t>
            </a:r>
          </a:p>
          <a:p>
            <a:r>
              <a:rPr lang="en-US" dirty="0"/>
              <a:t>Amazon claims about EBS:</a:t>
            </a:r>
          </a:p>
          <a:p>
            <a:pPr lvl="1"/>
            <a:r>
              <a:rPr lang="en-US" dirty="0"/>
              <a:t>Amazon EBS volume data is replicated across multiple servers in an Availability Zone to prevent the loss of data from the failure of any single component.</a:t>
            </a:r>
          </a:p>
          <a:p>
            <a:r>
              <a:rPr lang="en-US" dirty="0"/>
              <a:t>Amazon claims about Glacier is the same as S3:</a:t>
            </a:r>
          </a:p>
          <a:p>
            <a:pPr lvl="1"/>
            <a:r>
              <a:rPr lang="en-US" dirty="0"/>
              <a:t>Amazon S3 is designed to sustain the concurrent loss of data in two facilities, e.g. 3+ copies across multiple available domains PLUS periodic internal integrity checks.</a:t>
            </a:r>
          </a:p>
          <a:p>
            <a:pPr lvl="1"/>
            <a:r>
              <a:rPr lang="en-US" dirty="0"/>
              <a:t>99.999999999% durability of objects over a given year.</a:t>
            </a:r>
          </a:p>
          <a:p>
            <a:pPr marL="457200" lvl="1" indent="0">
              <a:buNone/>
            </a:pPr>
            <a:endParaRPr lang="en-US" dirty="0"/>
          </a:p>
          <a:p>
            <a:pPr lvl="1"/>
            <a:endParaRPr lang="en-US" dirty="0"/>
          </a:p>
        </p:txBody>
      </p:sp>
    </p:spTree>
    <p:extLst>
      <p:ext uri="{BB962C8B-B14F-4D97-AF65-F5344CB8AC3E}">
        <p14:creationId xmlns:p14="http://schemas.microsoft.com/office/powerpoint/2010/main" val="1397779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p:nvPr/>
        </p:nvSpPr>
        <p:spPr>
          <a:xfrm>
            <a:off x="2590800" y="4157296"/>
            <a:ext cx="5943599" cy="830997"/>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eaLnBrk="1" hangingPunct="1">
              <a:spcBef>
                <a:spcPct val="0"/>
              </a:spcBef>
              <a:buFont typeface="Arial" charset="0"/>
              <a:buNone/>
              <a:defRPr/>
            </a:pPr>
            <a:r>
              <a:rPr lang="en-US" dirty="0">
                <a:solidFill>
                  <a:schemeClr val="bg1"/>
                </a:solidFill>
                <a:latin typeface="Arial" charset="0"/>
                <a:cs typeface="Arial" charset="0"/>
              </a:rPr>
              <a:t>&lt;</a:t>
            </a:r>
            <a:r>
              <a:rPr lang="en-IN" b="0" dirty="0">
                <a:solidFill>
                  <a:schemeClr val="bg1"/>
                </a:solidFill>
              </a:rPr>
              <a:t>CSI ZG527 / SS ZG527 / SE ZG527</a:t>
            </a:r>
            <a:endParaRPr lang="en-US" dirty="0">
              <a:solidFill>
                <a:schemeClr val="bg1"/>
              </a:solidFill>
              <a:latin typeface="Arial" charset="0"/>
              <a:cs typeface="Arial" charset="0"/>
            </a:endParaRPr>
          </a:p>
          <a:p>
            <a:pPr eaLnBrk="1" hangingPunct="1">
              <a:spcBef>
                <a:spcPct val="0"/>
              </a:spcBef>
              <a:buFont typeface="Arial" charset="0"/>
              <a:buNone/>
              <a:defRPr/>
            </a:pPr>
            <a:r>
              <a:rPr lang="en-US" dirty="0">
                <a:solidFill>
                  <a:schemeClr val="bg1"/>
                </a:solidFill>
                <a:latin typeface="Arial" charset="0"/>
                <a:cs typeface="Arial" charset="0"/>
              </a:rPr>
              <a:t>Cloud Computing</a:t>
            </a:r>
          </a:p>
          <a:p>
            <a:pPr eaLnBrk="1" hangingPunct="1">
              <a:spcBef>
                <a:spcPct val="0"/>
              </a:spcBef>
              <a:buFont typeface="Arial" charset="0"/>
              <a:buNone/>
              <a:defRPr/>
            </a:pPr>
            <a:r>
              <a:rPr lang="en-US" dirty="0">
                <a:solidFill>
                  <a:schemeClr val="bg1"/>
                </a:solidFill>
                <a:latin typeface="Arial" charset="0"/>
                <a:cs typeface="Arial" charset="0"/>
              </a:rPr>
              <a:t>Lecture No. 3</a:t>
            </a:r>
          </a:p>
        </p:txBody>
      </p:sp>
      <p:sp>
        <p:nvSpPr>
          <p:cNvPr id="77" name="Shape 77"/>
          <p:cNvSpPr/>
          <p:nvPr/>
        </p:nvSpPr>
        <p:spPr>
          <a:xfrm>
            <a:off x="-228600" y="6096000"/>
            <a:ext cx="4267200" cy="52322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lgn="ctr"/>
            <a:endParaRPr sz="2800" b="1">
              <a:solidFill>
                <a:srgbClr val="FFFF00"/>
              </a:solidFill>
            </a:endParaRPr>
          </a:p>
        </p:txBody>
      </p:sp>
      <p:sp>
        <p:nvSpPr>
          <p:cNvPr id="79" name="Shape 79"/>
          <p:cNvSpPr>
            <a:spLocks noGrp="1"/>
          </p:cNvSpPr>
          <p:nvPr>
            <p:ph type="sldNum" sz="quarter" idx="2"/>
          </p:nvPr>
        </p:nvSpPr>
        <p:spPr>
          <a:xfrm>
            <a:off x="6553200" y="6037580"/>
            <a:ext cx="2133600" cy="26924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2</a:t>
            </a:fld>
            <a:endParaRPr sz="1200">
              <a:solidFill>
                <a:srgbClr val="888888"/>
              </a:solidFill>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100"/>
              </a:spcBef>
            </a:pPr>
            <a:r>
              <a:rPr lang="en-US" dirty="0">
                <a:solidFill>
                  <a:srgbClr val="404040"/>
                </a:solidFill>
                <a:latin typeface="Arial" charset="0"/>
                <a:cs typeface="Arial" charset="0"/>
              </a:rPr>
              <a:t>AWS Auto Scaling Capability	</a:t>
            </a:r>
          </a:p>
        </p:txBody>
      </p:sp>
      <p:sp>
        <p:nvSpPr>
          <p:cNvPr id="53" name="Content Placeholder 2"/>
          <p:cNvSpPr>
            <a:spLocks noGrp="1"/>
          </p:cNvSpPr>
          <p:nvPr>
            <p:ph idx="1"/>
          </p:nvPr>
        </p:nvSpPr>
        <p:spPr>
          <a:xfrm>
            <a:off x="340592" y="1731462"/>
            <a:ext cx="8562052" cy="3689047"/>
          </a:xfrm>
        </p:spPr>
        <p:txBody>
          <a:bodyPr>
            <a:normAutofit fontScale="77500" lnSpcReduction="20000"/>
          </a:bodyPr>
          <a:lstStyle/>
          <a:p>
            <a:r>
              <a:rPr lang="en-IN" dirty="0"/>
              <a:t>Auto Scaling helps you maintain application availability and allows you to scale your </a:t>
            </a:r>
            <a:r>
              <a:rPr lang="en-IN" dirty="0">
                <a:hlinkClick r:id="rId3"/>
              </a:rPr>
              <a:t>Amazon EC2</a:t>
            </a:r>
            <a:r>
              <a:rPr lang="en-IN" dirty="0"/>
              <a:t> capacity up or down automatically according to conditions you define</a:t>
            </a:r>
            <a:endParaRPr lang="en-US" dirty="0"/>
          </a:p>
          <a:p>
            <a:r>
              <a:rPr lang="en-US" dirty="0"/>
              <a:t>Manage unhealthy EC2 compute instances </a:t>
            </a:r>
          </a:p>
          <a:p>
            <a:r>
              <a:rPr lang="en-US" dirty="0"/>
              <a:t>Ensure minimum number instances are always running</a:t>
            </a:r>
          </a:p>
          <a:p>
            <a:r>
              <a:rPr lang="en-US" dirty="0"/>
              <a:t>Launched new instances in event of failure or performance degradation (assume 30-120 seconds in most conditions)</a:t>
            </a:r>
          </a:p>
          <a:p>
            <a:r>
              <a:rPr lang="en-US" dirty="0"/>
              <a:t>Seamlessly attach auto scaled compute instances to load balancer (ELB)</a:t>
            </a:r>
          </a:p>
        </p:txBody>
      </p:sp>
    </p:spTree>
    <p:extLst>
      <p:ext uri="{BB962C8B-B14F-4D97-AF65-F5344CB8AC3E}">
        <p14:creationId xmlns:p14="http://schemas.microsoft.com/office/powerpoint/2010/main" val="2365211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100"/>
              </a:spcBef>
            </a:pPr>
            <a:r>
              <a:rPr lang="en-US" dirty="0">
                <a:solidFill>
                  <a:srgbClr val="404040"/>
                </a:solidFill>
                <a:latin typeface="Arial" charset="0"/>
                <a:cs typeface="Arial" charset="0"/>
              </a:rPr>
              <a:t>AWS Elastic Load Balancer	</a:t>
            </a:r>
          </a:p>
        </p:txBody>
      </p:sp>
      <p:sp>
        <p:nvSpPr>
          <p:cNvPr id="53" name="Content Placeholder 2"/>
          <p:cNvSpPr>
            <a:spLocks noGrp="1"/>
          </p:cNvSpPr>
          <p:nvPr>
            <p:ph idx="1"/>
          </p:nvPr>
        </p:nvSpPr>
        <p:spPr>
          <a:xfrm>
            <a:off x="340592" y="1731462"/>
            <a:ext cx="8562052" cy="3689047"/>
          </a:xfrm>
        </p:spPr>
        <p:txBody>
          <a:bodyPr>
            <a:normAutofit lnSpcReduction="10000"/>
          </a:bodyPr>
          <a:lstStyle/>
          <a:p>
            <a:r>
              <a:rPr lang="en-US" dirty="0"/>
              <a:t>AWS ELB provides load balancing service with thousands of EC2 servers behind them</a:t>
            </a:r>
          </a:p>
          <a:p>
            <a:r>
              <a:rPr lang="en-US" dirty="0"/>
              <a:t>AWS ELB will automatically Scale up /down the load balancing servers in backend</a:t>
            </a:r>
          </a:p>
          <a:p>
            <a:r>
              <a:rPr lang="en-US" dirty="0"/>
              <a:t>The theoretical maximum response rate of AWS ELB is limitless</a:t>
            </a:r>
          </a:p>
          <a:p>
            <a:r>
              <a:rPr lang="en-US" dirty="0"/>
              <a:t>It can handle 20,000+ concurrent requests easily</a:t>
            </a:r>
          </a:p>
          <a:p>
            <a:endParaRPr lang="en-US" sz="2000" dirty="0"/>
          </a:p>
        </p:txBody>
      </p:sp>
    </p:spTree>
    <p:extLst>
      <p:ext uri="{BB962C8B-B14F-4D97-AF65-F5344CB8AC3E}">
        <p14:creationId xmlns:p14="http://schemas.microsoft.com/office/powerpoint/2010/main" val="3095929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100"/>
              </a:spcBef>
            </a:pPr>
            <a:r>
              <a:rPr lang="en-US" dirty="0">
                <a:solidFill>
                  <a:srgbClr val="404040"/>
                </a:solidFill>
                <a:latin typeface="Arial" charset="0"/>
                <a:cs typeface="Arial" charset="0"/>
              </a:rPr>
              <a:t>AWS Cloud Watch</a:t>
            </a:r>
          </a:p>
        </p:txBody>
      </p:sp>
      <p:sp>
        <p:nvSpPr>
          <p:cNvPr id="5" name="Footer Placeholder 3"/>
          <p:cNvSpPr>
            <a:spLocks noGrp="1"/>
          </p:cNvSpPr>
          <p:nvPr>
            <p:ph type="ftr" sz="quarter" idx="3"/>
          </p:nvPr>
        </p:nvSpPr>
        <p:spPr>
          <a:xfrm>
            <a:off x="67671" y="4767263"/>
            <a:ext cx="6197600" cy="274637"/>
          </a:xfrm>
          <a:prstGeom prst="rect">
            <a:avLst/>
          </a:prstGeom>
        </p:spPr>
        <p:txBody>
          <a:bodyPr vert="horz" lIns="91440" tIns="45720" rIns="91440" bIns="45720" rtlCol="0" anchor="ctr"/>
          <a:lstStyle>
            <a:defPPr>
              <a:defRPr lang="en-US"/>
            </a:defPPr>
            <a:lvl1pPr marL="0" algn="l" defTabSz="457200" rtl="0" eaLnBrk="1" latinLnBrk="0" hangingPunct="1">
              <a:defRPr sz="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474746"/>
                </a:solidFill>
                <a:latin typeface="Arial"/>
              </a:rPr>
              <a:t>AWS Technical Essentials 3.6 ILT </a:t>
            </a:r>
            <a:endParaRPr lang="en-US" dirty="0">
              <a:solidFill>
                <a:srgbClr val="474746"/>
              </a:solidFill>
              <a:latin typeface="Arial"/>
            </a:endParaRPr>
          </a:p>
        </p:txBody>
      </p:sp>
      <p:pic>
        <p:nvPicPr>
          <p:cNvPr id="87042" name="Picture 2"/>
          <p:cNvPicPr>
            <a:picLocks noChangeAspect="1" noChangeArrowheads="1"/>
          </p:cNvPicPr>
          <p:nvPr/>
        </p:nvPicPr>
        <p:blipFill>
          <a:blip r:embed="rId3"/>
          <a:srcRect/>
          <a:stretch>
            <a:fillRect/>
          </a:stretch>
        </p:blipFill>
        <p:spPr bwMode="auto">
          <a:xfrm>
            <a:off x="1485900" y="1676400"/>
            <a:ext cx="6172200" cy="3505200"/>
          </a:xfrm>
          <a:prstGeom prst="rect">
            <a:avLst/>
          </a:prstGeom>
          <a:noFill/>
          <a:ln w="9525">
            <a:noFill/>
            <a:miter lim="800000"/>
            <a:headEnd/>
            <a:tailEnd/>
          </a:ln>
        </p:spPr>
      </p:pic>
    </p:spTree>
    <p:extLst>
      <p:ext uri="{BB962C8B-B14F-4D97-AF65-F5344CB8AC3E}">
        <p14:creationId xmlns:p14="http://schemas.microsoft.com/office/powerpoint/2010/main" val="2600573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100"/>
              </a:spcBef>
            </a:pPr>
            <a:r>
              <a:rPr lang="en-US" dirty="0">
                <a:solidFill>
                  <a:srgbClr val="404040"/>
                </a:solidFill>
                <a:latin typeface="Arial" charset="0"/>
                <a:cs typeface="Arial" charset="0"/>
              </a:rPr>
              <a:t>AWS Cloud Front</a:t>
            </a:r>
          </a:p>
        </p:txBody>
      </p:sp>
      <p:sp>
        <p:nvSpPr>
          <p:cNvPr id="53" name="Content Placeholder 2"/>
          <p:cNvSpPr>
            <a:spLocks noGrp="1"/>
          </p:cNvSpPr>
          <p:nvPr>
            <p:ph idx="1"/>
          </p:nvPr>
        </p:nvSpPr>
        <p:spPr>
          <a:xfrm>
            <a:off x="340592" y="1731462"/>
            <a:ext cx="8562052" cy="3689047"/>
          </a:xfrm>
        </p:spPr>
        <p:txBody>
          <a:bodyPr>
            <a:normAutofit/>
          </a:bodyPr>
          <a:lstStyle/>
          <a:p>
            <a:r>
              <a:rPr lang="en-US" dirty="0"/>
              <a:t>Cloud-based content distributing network enables you to place the content at the edges of the network for rapid delivery.</a:t>
            </a:r>
          </a:p>
          <a:p>
            <a:r>
              <a:rPr lang="en-US" dirty="0"/>
              <a:t>Place the contents in S3 and run the application from anywhere and the content is moved to where the application is (to the edges).</a:t>
            </a:r>
          </a:p>
        </p:txBody>
      </p:sp>
    </p:spTree>
    <p:extLst>
      <p:ext uri="{BB962C8B-B14F-4D97-AF65-F5344CB8AC3E}">
        <p14:creationId xmlns:p14="http://schemas.microsoft.com/office/powerpoint/2010/main" val="1835441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100"/>
              </a:spcBef>
            </a:pPr>
            <a:r>
              <a:rPr lang="en-US" dirty="0">
                <a:solidFill>
                  <a:srgbClr val="404040"/>
                </a:solidFill>
                <a:latin typeface="Arial" charset="0"/>
                <a:cs typeface="Arial" charset="0"/>
              </a:rPr>
              <a:t>AWS Route 53</a:t>
            </a:r>
          </a:p>
        </p:txBody>
      </p:sp>
      <p:sp>
        <p:nvSpPr>
          <p:cNvPr id="5" name="Footer Placeholder 3"/>
          <p:cNvSpPr>
            <a:spLocks noGrp="1"/>
          </p:cNvSpPr>
          <p:nvPr>
            <p:ph type="ftr" sz="quarter" idx="3"/>
          </p:nvPr>
        </p:nvSpPr>
        <p:spPr>
          <a:xfrm>
            <a:off x="67671" y="4767263"/>
            <a:ext cx="6197600" cy="274637"/>
          </a:xfrm>
          <a:prstGeom prst="rect">
            <a:avLst/>
          </a:prstGeom>
        </p:spPr>
        <p:txBody>
          <a:bodyPr vert="horz" lIns="91440" tIns="45720" rIns="91440" bIns="45720" rtlCol="0" anchor="ctr"/>
          <a:lstStyle>
            <a:defPPr>
              <a:defRPr lang="en-US"/>
            </a:defPPr>
            <a:lvl1pPr marL="0" algn="l" defTabSz="457200" rtl="0" eaLnBrk="1" latinLnBrk="0" hangingPunct="1">
              <a:defRPr sz="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474746"/>
                </a:solidFill>
                <a:latin typeface="Arial"/>
              </a:rPr>
              <a:t>AWS Technical Essentials 3.6 ILT </a:t>
            </a:r>
            <a:endParaRPr lang="en-US" dirty="0">
              <a:solidFill>
                <a:srgbClr val="474746"/>
              </a:solidFill>
              <a:latin typeface="Arial"/>
            </a:endParaRPr>
          </a:p>
        </p:txBody>
      </p:sp>
      <p:pic>
        <p:nvPicPr>
          <p:cNvPr id="88066" name="Picture 2"/>
          <p:cNvPicPr>
            <a:picLocks noChangeAspect="1" noChangeArrowheads="1"/>
          </p:cNvPicPr>
          <p:nvPr/>
        </p:nvPicPr>
        <p:blipFill>
          <a:blip r:embed="rId3"/>
          <a:srcRect/>
          <a:stretch>
            <a:fillRect/>
          </a:stretch>
        </p:blipFill>
        <p:spPr bwMode="auto">
          <a:xfrm>
            <a:off x="1064871" y="1829524"/>
            <a:ext cx="7627717" cy="3298785"/>
          </a:xfrm>
          <a:prstGeom prst="rect">
            <a:avLst/>
          </a:prstGeom>
          <a:noFill/>
          <a:ln w="9525">
            <a:noFill/>
            <a:miter lim="800000"/>
            <a:headEnd/>
            <a:tailEnd/>
          </a:ln>
        </p:spPr>
      </p:pic>
    </p:spTree>
    <p:extLst>
      <p:ext uri="{BB962C8B-B14F-4D97-AF65-F5344CB8AC3E}">
        <p14:creationId xmlns:p14="http://schemas.microsoft.com/office/powerpoint/2010/main" val="1211469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Content Placeholder 2"/>
          <p:cNvSpPr>
            <a:spLocks noGrp="1"/>
          </p:cNvSpPr>
          <p:nvPr>
            <p:ph idx="1"/>
          </p:nvPr>
        </p:nvSpPr>
        <p:spPr>
          <a:xfrm>
            <a:off x="340592" y="1731462"/>
            <a:ext cx="8562052" cy="3689047"/>
          </a:xfrm>
        </p:spPr>
        <p:txBody>
          <a:bodyPr>
            <a:normAutofit fontScale="85000" lnSpcReduction="20000"/>
          </a:bodyPr>
          <a:lstStyle/>
          <a:p>
            <a:r>
              <a:rPr lang="en-US" b="1" dirty="0"/>
              <a:t>Availability Zones: </a:t>
            </a:r>
            <a:r>
              <a:rPr lang="en-US" dirty="0"/>
              <a:t>are distinct locations within a Region that are engineered to be isolated from failures in other Availability Zones.</a:t>
            </a:r>
          </a:p>
          <a:p>
            <a:r>
              <a:rPr lang="en-US" dirty="0"/>
              <a:t>Run a DB Instance as a </a:t>
            </a:r>
            <a:r>
              <a:rPr lang="en-US" b="1" dirty="0"/>
              <a:t>Multi-AZ deployment</a:t>
            </a:r>
            <a:r>
              <a:rPr lang="en-US" dirty="0"/>
              <a:t>, the “primary” serves database writes and reads. Amazon RDS provisions and maintains a “standby” behind the scenes, which is an up-to-date replica of the primary. The standby is “promoted” in failover scenarios. After failover, the standby becomes the primary and accepts your database operations.</a:t>
            </a:r>
          </a:p>
        </p:txBody>
      </p:sp>
      <p:sp>
        <p:nvSpPr>
          <p:cNvPr id="6" name="Title 5"/>
          <p:cNvSpPr>
            <a:spLocks noGrp="1"/>
          </p:cNvSpPr>
          <p:nvPr>
            <p:ph type="title"/>
          </p:nvPr>
        </p:nvSpPr>
        <p:spPr/>
        <p:txBody>
          <a:bodyPr/>
          <a:lstStyle/>
          <a:p>
            <a:r>
              <a:rPr lang="en-US" dirty="0"/>
              <a:t>Multi-AZ Deployment</a:t>
            </a:r>
            <a:endParaRPr lang="en-IN" dirty="0"/>
          </a:p>
        </p:txBody>
      </p:sp>
    </p:spTree>
    <p:extLst>
      <p:ext uri="{BB962C8B-B14F-4D97-AF65-F5344CB8AC3E}">
        <p14:creationId xmlns:p14="http://schemas.microsoft.com/office/powerpoint/2010/main" val="158669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Content Placeholder 2"/>
          <p:cNvSpPr>
            <a:spLocks noGrp="1"/>
          </p:cNvSpPr>
          <p:nvPr>
            <p:ph idx="1"/>
          </p:nvPr>
        </p:nvSpPr>
        <p:spPr>
          <a:xfrm>
            <a:off x="340592" y="1731462"/>
            <a:ext cx="8562052" cy="3689047"/>
          </a:xfrm>
        </p:spPr>
        <p:txBody>
          <a:bodyPr>
            <a:normAutofit fontScale="92500" lnSpcReduction="20000"/>
          </a:bodyPr>
          <a:lstStyle/>
          <a:p>
            <a:pPr>
              <a:buClrTx/>
            </a:pPr>
            <a:r>
              <a:rPr lang="en-US" dirty="0">
                <a:latin typeface="DIN-Medium" charset="0"/>
                <a:cs typeface="Arial" pitchFamily="34" charset="0"/>
              </a:rPr>
              <a:t>Scale Up/Vertical Scaling</a:t>
            </a:r>
          </a:p>
          <a:p>
            <a:pPr lvl="1">
              <a:buClrTx/>
            </a:pPr>
            <a:r>
              <a:rPr lang="en-US" dirty="0">
                <a:latin typeface="DIN-Medium" charset="0"/>
                <a:cs typeface="Arial" pitchFamily="34" charset="0"/>
              </a:rPr>
              <a:t>Select next available configuration (EC2, RDS)</a:t>
            </a:r>
          </a:p>
          <a:p>
            <a:pPr lvl="1">
              <a:buClrTx/>
            </a:pPr>
            <a:r>
              <a:rPr lang="en-US" dirty="0">
                <a:latin typeface="DIN-Medium" charset="0"/>
                <a:cs typeface="Arial" pitchFamily="34" charset="0"/>
              </a:rPr>
              <a:t>Relatively simple but limited scalability</a:t>
            </a:r>
          </a:p>
          <a:p>
            <a:pPr marL="457200" lvl="1" indent="0">
              <a:buNone/>
            </a:pPr>
            <a:endParaRPr lang="en-US" dirty="0">
              <a:latin typeface="DIN-Medium" charset="0"/>
              <a:cs typeface="Arial" pitchFamily="34" charset="0"/>
            </a:endParaRPr>
          </a:p>
          <a:p>
            <a:pPr>
              <a:buClrTx/>
            </a:pPr>
            <a:r>
              <a:rPr lang="en-US" dirty="0">
                <a:latin typeface="DIN-Medium" charset="0"/>
                <a:cs typeface="Arial" pitchFamily="34" charset="0"/>
              </a:rPr>
              <a:t>Scale Out/Horizontal Scaling</a:t>
            </a:r>
          </a:p>
          <a:p>
            <a:pPr lvl="1">
              <a:buClrTx/>
            </a:pPr>
            <a:r>
              <a:rPr lang="en-US" dirty="0">
                <a:latin typeface="DIN-Medium" charset="0"/>
                <a:cs typeface="Arial" pitchFamily="34" charset="0"/>
              </a:rPr>
              <a:t>Add additional resources</a:t>
            </a:r>
          </a:p>
          <a:p>
            <a:pPr lvl="1">
              <a:buClrTx/>
            </a:pPr>
            <a:r>
              <a:rPr lang="en-US" dirty="0">
                <a:latin typeface="DIN-Medium" charset="0"/>
                <a:cs typeface="Arial" pitchFamily="34" charset="0"/>
              </a:rPr>
              <a:t>Complicated but high scalability</a:t>
            </a:r>
          </a:p>
          <a:p>
            <a:pPr lvl="1">
              <a:buClrTx/>
            </a:pPr>
            <a:r>
              <a:rPr lang="en-US" dirty="0">
                <a:latin typeface="DIN-Medium" charset="0"/>
                <a:cs typeface="Arial" pitchFamily="34" charset="0"/>
              </a:rPr>
              <a:t>RDS Read replicas</a:t>
            </a:r>
          </a:p>
          <a:p>
            <a:pPr marL="457200" lvl="1" indent="0">
              <a:buNone/>
            </a:pPr>
            <a:endParaRPr lang="en-US" dirty="0">
              <a:latin typeface="DIN-Medium" charset="0"/>
              <a:cs typeface="Arial" pitchFamily="34" charset="0"/>
            </a:endParaRPr>
          </a:p>
        </p:txBody>
      </p:sp>
      <p:sp>
        <p:nvSpPr>
          <p:cNvPr id="6" name="Title 5"/>
          <p:cNvSpPr>
            <a:spLocks noGrp="1"/>
          </p:cNvSpPr>
          <p:nvPr>
            <p:ph type="title"/>
          </p:nvPr>
        </p:nvSpPr>
        <p:spPr/>
        <p:txBody>
          <a:bodyPr/>
          <a:lstStyle/>
          <a:p>
            <a:r>
              <a:rPr lang="en-US" dirty="0"/>
              <a:t>Scalability- Scale Up vs. Scale Out</a:t>
            </a:r>
            <a:endParaRPr lang="en-IN" dirty="0"/>
          </a:p>
        </p:txBody>
      </p:sp>
    </p:spTree>
    <p:extLst>
      <p:ext uri="{BB962C8B-B14F-4D97-AF65-F5344CB8AC3E}">
        <p14:creationId xmlns:p14="http://schemas.microsoft.com/office/powerpoint/2010/main" val="3192459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pic>
        <p:nvPicPr>
          <p:cNvPr id="50178" name="Picture 2" descr="http://www.gregarnette.com/wp-content/uploads/2011/10/iaas-versus-paas-decision-tree.png"/>
          <p:cNvPicPr>
            <a:picLocks noChangeAspect="1" noChangeArrowheads="1"/>
          </p:cNvPicPr>
          <p:nvPr/>
        </p:nvPicPr>
        <p:blipFill>
          <a:blip r:embed="rId2"/>
          <a:srcRect/>
          <a:stretch>
            <a:fillRect/>
          </a:stretch>
        </p:blipFill>
        <p:spPr bwMode="auto">
          <a:xfrm>
            <a:off x="214282" y="785793"/>
            <a:ext cx="8643998" cy="5433065"/>
          </a:xfrm>
          <a:prstGeom prst="rect">
            <a:avLst/>
          </a:prstGeom>
          <a:noFill/>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                                         Yes, Yes, </a:t>
            </a:r>
            <a:r>
              <a:rPr lang="en-IN" dirty="0" err="1"/>
              <a:t>IaaS</a:t>
            </a:r>
            <a:r>
              <a:rPr lang="en-IN" dirty="0"/>
              <a:t>, </a:t>
            </a:r>
            <a:r>
              <a:rPr lang="en-IN" dirty="0" err="1"/>
              <a:t>PaaS</a:t>
            </a:r>
            <a:r>
              <a:rPr lang="en-IN" dirty="0"/>
              <a:t> and </a:t>
            </a:r>
            <a:r>
              <a:rPr lang="en-IN" dirty="0" err="1"/>
              <a:t>SaaS</a:t>
            </a:r>
            <a:endParaRPr lang="en-IN" dirty="0"/>
          </a:p>
          <a:p>
            <a:r>
              <a:rPr lang="en-IN" dirty="0"/>
              <a:t>           </a:t>
            </a:r>
          </a:p>
        </p:txBody>
      </p:sp>
      <p:sp>
        <p:nvSpPr>
          <p:cNvPr id="4" name="Content Placeholder 3"/>
          <p:cNvSpPr>
            <a:spLocks noGrp="1"/>
          </p:cNvSpPr>
          <p:nvPr>
            <p:ph sz="quarter" idx="10"/>
          </p:nvPr>
        </p:nvSpPr>
        <p:spPr>
          <a:xfrm>
            <a:off x="1176358" y="214290"/>
            <a:ext cx="6324600" cy="1143000"/>
          </a:xfrm>
        </p:spPr>
        <p:txBody>
          <a:bodyPr/>
          <a:lstStyle/>
          <a:p>
            <a:r>
              <a:rPr lang="en-IN" dirty="0"/>
              <a:t>heard of 3 models of Cloud Computing?</a:t>
            </a:r>
          </a:p>
        </p:txBody>
      </p:sp>
      <p:pic>
        <p:nvPicPr>
          <p:cNvPr id="5" name="Picture 18" descr="Image result for cartoon wise man"/>
          <p:cNvPicPr>
            <a:picLocks noChangeAspect="1" noChangeArrowheads="1"/>
          </p:cNvPicPr>
          <p:nvPr/>
        </p:nvPicPr>
        <p:blipFill>
          <a:blip r:embed="rId2"/>
          <a:srcRect/>
          <a:stretch>
            <a:fillRect/>
          </a:stretch>
        </p:blipFill>
        <p:spPr bwMode="auto">
          <a:xfrm flipH="1">
            <a:off x="0" y="0"/>
            <a:ext cx="1044075" cy="1357322"/>
          </a:xfrm>
          <a:prstGeom prst="rect">
            <a:avLst/>
          </a:prstGeom>
          <a:noFill/>
        </p:spPr>
      </p:pic>
      <p:pic>
        <p:nvPicPr>
          <p:cNvPr id="6" name="Picture 16" descr="Image result for cartoon man"/>
          <p:cNvPicPr>
            <a:picLocks noChangeAspect="1" noChangeArrowheads="1"/>
          </p:cNvPicPr>
          <p:nvPr/>
        </p:nvPicPr>
        <p:blipFill>
          <a:blip r:embed="rId3"/>
          <a:srcRect/>
          <a:stretch>
            <a:fillRect/>
          </a:stretch>
        </p:blipFill>
        <p:spPr bwMode="auto">
          <a:xfrm>
            <a:off x="8286776" y="1142984"/>
            <a:ext cx="579060" cy="1047164"/>
          </a:xfrm>
          <a:prstGeom prst="rect">
            <a:avLst/>
          </a:prstGeom>
          <a:noFill/>
        </p:spPr>
      </p:pic>
      <p:pic>
        <p:nvPicPr>
          <p:cNvPr id="1028" name="Picture 4" descr="http://filiph.net/slides/idf-cloud/src/iaas-paas-saas.png"/>
          <p:cNvPicPr>
            <a:picLocks noChangeAspect="1" noChangeArrowheads="1"/>
          </p:cNvPicPr>
          <p:nvPr/>
        </p:nvPicPr>
        <p:blipFill>
          <a:blip r:embed="rId4"/>
          <a:srcRect/>
          <a:stretch>
            <a:fillRect/>
          </a:stretch>
        </p:blipFill>
        <p:spPr bwMode="auto">
          <a:xfrm rot="5400000">
            <a:off x="5309381" y="3048812"/>
            <a:ext cx="4643471" cy="2403456"/>
          </a:xfrm>
          <a:prstGeom prst="rect">
            <a:avLst/>
          </a:prstGeom>
          <a:noFill/>
        </p:spPr>
      </p:pic>
      <p:pic>
        <p:nvPicPr>
          <p:cNvPr id="1036" name="Picture 12" descr="http://www.firstattribute.com/media/221632/cloud-software-comparison.jpg"/>
          <p:cNvPicPr>
            <a:picLocks noChangeAspect="1" noChangeArrowheads="1"/>
          </p:cNvPicPr>
          <p:nvPr/>
        </p:nvPicPr>
        <p:blipFill>
          <a:blip r:embed="rId5"/>
          <a:srcRect/>
          <a:stretch>
            <a:fillRect/>
          </a:stretch>
        </p:blipFill>
        <p:spPr bwMode="auto">
          <a:xfrm>
            <a:off x="155574" y="1928802"/>
            <a:ext cx="6345252" cy="4572032"/>
          </a:xfrm>
          <a:prstGeom prst="rect">
            <a:avLst/>
          </a:prstGeom>
          <a:noFill/>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body" idx="1"/>
          </p:nvPr>
        </p:nvSpPr>
        <p:spPr>
          <a:xfrm>
            <a:off x="304800" y="1493837"/>
            <a:ext cx="8229600" cy="4525963"/>
          </a:xfrm>
          <a:prstGeom prst="rect">
            <a:avLst/>
          </a:prstGeom>
        </p:spPr>
        <p:txBody>
          <a:bodyPr/>
          <a:lstStyle/>
          <a:p>
            <a:pPr lvl="0" algn="just">
              <a:lnSpc>
                <a:spcPct val="90000"/>
              </a:lnSpc>
              <a:buClr>
                <a:srgbClr val="101141"/>
              </a:buClr>
              <a:buSzPct val="100000"/>
              <a:buFont typeface="Arial"/>
              <a:buChar char="•"/>
              <a:defRPr sz="1800"/>
            </a:pPr>
            <a:r>
              <a:rPr sz="2400"/>
              <a:t>Platform as a Service, referred to as PaaS, is a category of cloud computing that provides a platform and environment to allow developers to build applications and services over the internet. </a:t>
            </a:r>
          </a:p>
          <a:p>
            <a:pPr lvl="0" algn="just">
              <a:lnSpc>
                <a:spcPct val="90000"/>
              </a:lnSpc>
              <a:buClr>
                <a:srgbClr val="101141"/>
              </a:buClr>
              <a:buSzPct val="100000"/>
              <a:buFont typeface="Arial"/>
              <a:buChar char="•"/>
              <a:defRPr sz="1800"/>
            </a:pPr>
            <a:r>
              <a:rPr sz="2400"/>
              <a:t>Platform as a Service allows users to create software applications using tools supplied by the provider. </a:t>
            </a:r>
          </a:p>
          <a:p>
            <a:pPr lvl="0" algn="just">
              <a:lnSpc>
                <a:spcPct val="90000"/>
              </a:lnSpc>
              <a:buClr>
                <a:srgbClr val="101141"/>
              </a:buClr>
              <a:buSzPct val="100000"/>
              <a:buFont typeface="Arial"/>
              <a:buChar char="•"/>
              <a:defRPr sz="1800"/>
            </a:pPr>
            <a:r>
              <a:rPr sz="2400"/>
              <a:t>PaaS services are hosted in the cloud and accessed by users simply via their web browser. </a:t>
            </a:r>
          </a:p>
          <a:p>
            <a:pPr lvl="0" algn="just">
              <a:lnSpc>
                <a:spcPct val="90000"/>
              </a:lnSpc>
              <a:buClr>
                <a:srgbClr val="101141"/>
              </a:buClr>
              <a:buSzPct val="100000"/>
              <a:buFont typeface="Arial"/>
              <a:buChar char="•"/>
              <a:defRPr sz="1800"/>
            </a:pPr>
            <a:r>
              <a:rPr sz="2400"/>
              <a:t>PaaS services can consist of preconfigured features that customers can subscribe to; they can choose to include the features that meet their requirements while discarding those that do not. </a:t>
            </a:r>
          </a:p>
        </p:txBody>
      </p:sp>
      <p:sp>
        <p:nvSpPr>
          <p:cNvPr id="83" name="Shape 83"/>
          <p:cNvSpPr/>
          <p:nvPr/>
        </p:nvSpPr>
        <p:spPr>
          <a:xfrm>
            <a:off x="304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Introduction to PaaS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idx="1"/>
          </p:nvPr>
        </p:nvSpPr>
        <p:spPr/>
        <p:txBody>
          <a:bodyPr>
            <a:normAutofit/>
          </a:bodyPr>
          <a:lstStyle/>
          <a:p>
            <a:pPr>
              <a:defRPr/>
            </a:pPr>
            <a:endParaRPr lang="en-US" dirty="0"/>
          </a:p>
          <a:p>
            <a:endParaRPr lang="en-US" dirty="0"/>
          </a:p>
        </p:txBody>
      </p:sp>
      <p:sp>
        <p:nvSpPr>
          <p:cNvPr id="2" name="Title 1"/>
          <p:cNvSpPr>
            <a:spLocks noGrp="1"/>
          </p:cNvSpPr>
          <p:nvPr>
            <p:ph type="ctrTitle" idx="4294967295"/>
          </p:nvPr>
        </p:nvSpPr>
        <p:spPr>
          <a:xfrm>
            <a:off x="0" y="2714620"/>
            <a:ext cx="7772400" cy="1470025"/>
          </a:xfrm>
        </p:spPr>
        <p:txBody>
          <a:bodyPr/>
          <a:lstStyle/>
          <a:p>
            <a:r>
              <a:rPr lang="en-US" dirty="0" err="1"/>
              <a:t>IaaS</a:t>
            </a:r>
            <a:endParaRPr lang="en-US" dirty="0"/>
          </a:p>
        </p:txBody>
      </p:sp>
    </p:spTree>
    <p:extLst>
      <p:ext uri="{BB962C8B-B14F-4D97-AF65-F5344CB8AC3E}">
        <p14:creationId xmlns:p14="http://schemas.microsoft.com/office/powerpoint/2010/main" val="387898182"/>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body" idx="1"/>
          </p:nvPr>
        </p:nvSpPr>
        <p:spPr>
          <a:xfrm>
            <a:off x="304800" y="152400"/>
            <a:ext cx="6324600" cy="1143000"/>
          </a:xfrm>
          <a:prstGeom prst="rect">
            <a:avLst/>
          </a:prstGeom>
        </p:spPr>
        <p:txBody>
          <a:bodyPr lIns="0" tIns="0" rIns="0" bIns="0" anchor="ctr"/>
          <a:lstStyle>
            <a:lvl1pPr indent="-685800">
              <a:lnSpc>
                <a:spcPts val="3600"/>
              </a:lnSpc>
              <a:spcBef>
                <a:spcPts val="0"/>
              </a:spcBef>
              <a:defRPr sz="3600" b="1" spc="-200"/>
            </a:lvl1pPr>
          </a:lstStyle>
          <a:p>
            <a:pPr lvl="0">
              <a:defRPr sz="1800" b="0" spc="0"/>
            </a:pPr>
            <a:r>
              <a:rPr lang="en-IN" sz="3600" b="1" spc="-200" dirty="0"/>
              <a:t>Building blocks of PaaS</a:t>
            </a:r>
            <a:endParaRPr sz="3600" b="1" spc="-200" dirty="0"/>
          </a:p>
        </p:txBody>
      </p:sp>
      <p:pic>
        <p:nvPicPr>
          <p:cNvPr id="86" name="image4.png" descr="http://c179631.r31.cf0.rackcdn.com/cloudcomputestackimage1.png"/>
          <p:cNvPicPr/>
          <p:nvPr/>
        </p:nvPicPr>
        <p:blipFill>
          <a:blip r:embed="rId2"/>
          <a:stretch>
            <a:fillRect/>
          </a:stretch>
        </p:blipFill>
        <p:spPr>
          <a:xfrm>
            <a:off x="3810000" y="2971800"/>
            <a:ext cx="5334000" cy="3202729"/>
          </a:xfrm>
          <a:prstGeom prst="rect">
            <a:avLst/>
          </a:prstGeom>
          <a:ln w="12700">
            <a:miter lim="400000"/>
          </a:ln>
        </p:spPr>
      </p:pic>
      <p:sp>
        <p:nvSpPr>
          <p:cNvPr id="87" name="Shape 87"/>
          <p:cNvSpPr/>
          <p:nvPr/>
        </p:nvSpPr>
        <p:spPr>
          <a:xfrm>
            <a:off x="304800" y="1493837"/>
            <a:ext cx="8229600" cy="478213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85750" lvl="0" indent="-285750">
              <a:spcBef>
                <a:spcPts val="400"/>
              </a:spcBef>
              <a:buClr>
                <a:srgbClr val="101141"/>
              </a:buClr>
              <a:buSzPct val="100000"/>
              <a:buFont typeface="Arial"/>
              <a:buChar char="•"/>
            </a:pPr>
            <a:r>
              <a:rPr sz="2000">
                <a:latin typeface="Arial"/>
                <a:ea typeface="Arial"/>
                <a:cs typeface="Arial"/>
                <a:sym typeface="Arial"/>
              </a:rPr>
              <a:t>PaaS providers can assist developers from the conception of their original ideas to the creation of applications, and through to testing and deployment. </a:t>
            </a:r>
            <a:endParaRPr sz="2400">
              <a:latin typeface="Arial"/>
              <a:ea typeface="Arial"/>
              <a:cs typeface="Arial"/>
              <a:sym typeface="Arial"/>
            </a:endParaRPr>
          </a:p>
          <a:p>
            <a:pPr marL="285750" lvl="0" indent="-285750">
              <a:spcBef>
                <a:spcPts val="400"/>
              </a:spcBef>
              <a:buClr>
                <a:srgbClr val="101141"/>
              </a:buClr>
              <a:buSzPct val="100000"/>
              <a:buFont typeface="Arial"/>
              <a:buChar char="•"/>
            </a:pPr>
            <a:r>
              <a:rPr sz="2000">
                <a:latin typeface="Arial"/>
                <a:ea typeface="Arial"/>
                <a:cs typeface="Arial"/>
                <a:sym typeface="Arial"/>
              </a:rPr>
              <a:t>Below are some of the features that can be included with a PaaS offering:</a:t>
            </a:r>
            <a:endParaRPr sz="2400">
              <a:latin typeface="Arial"/>
              <a:ea typeface="Arial"/>
              <a:cs typeface="Arial"/>
              <a:sym typeface="Arial"/>
            </a:endParaRPr>
          </a:p>
          <a:p>
            <a:pPr marL="814387" lvl="1" indent="-357187">
              <a:spcBef>
                <a:spcPts val="400"/>
              </a:spcBef>
              <a:buSzPct val="100000"/>
              <a:buFont typeface="Helvetica"/>
              <a:buChar char="❑"/>
            </a:pPr>
            <a:r>
              <a:rPr sz="2000">
                <a:latin typeface="Arial"/>
                <a:ea typeface="Arial"/>
                <a:cs typeface="Arial"/>
                <a:sym typeface="Arial"/>
              </a:rPr>
              <a:t>Operating system</a:t>
            </a:r>
            <a:endParaRPr sz="1600">
              <a:latin typeface="Arial"/>
              <a:ea typeface="Arial"/>
              <a:cs typeface="Arial"/>
              <a:sym typeface="Arial"/>
            </a:endParaRPr>
          </a:p>
          <a:p>
            <a:pPr marL="814387" lvl="1" indent="-357187">
              <a:spcBef>
                <a:spcPts val="400"/>
              </a:spcBef>
              <a:buSzPct val="100000"/>
              <a:buFont typeface="Helvetica"/>
              <a:buChar char="❑"/>
            </a:pPr>
            <a:r>
              <a:rPr sz="2000">
                <a:latin typeface="Arial"/>
                <a:ea typeface="Arial"/>
                <a:cs typeface="Arial"/>
                <a:sym typeface="Arial"/>
              </a:rPr>
              <a:t>Server-side scripting environment</a:t>
            </a:r>
            <a:endParaRPr sz="1600">
              <a:latin typeface="Arial"/>
              <a:ea typeface="Arial"/>
              <a:cs typeface="Arial"/>
              <a:sym typeface="Arial"/>
            </a:endParaRPr>
          </a:p>
          <a:p>
            <a:pPr marL="814387" lvl="1" indent="-357187">
              <a:spcBef>
                <a:spcPts val="400"/>
              </a:spcBef>
              <a:buSzPct val="100000"/>
              <a:buFont typeface="Helvetica"/>
              <a:buChar char="❑"/>
            </a:pPr>
            <a:r>
              <a:rPr sz="2000">
                <a:latin typeface="Arial"/>
                <a:ea typeface="Arial"/>
                <a:cs typeface="Arial"/>
                <a:sym typeface="Arial"/>
              </a:rPr>
              <a:t>Database management system</a:t>
            </a:r>
            <a:endParaRPr sz="1600">
              <a:latin typeface="Arial"/>
              <a:ea typeface="Arial"/>
              <a:cs typeface="Arial"/>
              <a:sym typeface="Arial"/>
            </a:endParaRPr>
          </a:p>
          <a:p>
            <a:pPr marL="814387" lvl="1" indent="-357187">
              <a:spcBef>
                <a:spcPts val="400"/>
              </a:spcBef>
              <a:buSzPct val="100000"/>
              <a:buFont typeface="Helvetica"/>
              <a:buChar char="❑"/>
            </a:pPr>
            <a:r>
              <a:rPr sz="2000">
                <a:latin typeface="Arial"/>
                <a:ea typeface="Arial"/>
                <a:cs typeface="Arial"/>
                <a:sym typeface="Arial"/>
              </a:rPr>
              <a:t>Server Software</a:t>
            </a:r>
            <a:endParaRPr sz="1600">
              <a:latin typeface="Arial"/>
              <a:ea typeface="Arial"/>
              <a:cs typeface="Arial"/>
              <a:sym typeface="Arial"/>
            </a:endParaRPr>
          </a:p>
          <a:p>
            <a:pPr marL="814387" lvl="1" indent="-357187">
              <a:spcBef>
                <a:spcPts val="400"/>
              </a:spcBef>
              <a:buSzPct val="100000"/>
              <a:buFont typeface="Helvetica"/>
              <a:buChar char="❑"/>
            </a:pPr>
            <a:r>
              <a:rPr sz="2000">
                <a:latin typeface="Arial"/>
                <a:ea typeface="Arial"/>
                <a:cs typeface="Arial"/>
                <a:sym typeface="Arial"/>
              </a:rPr>
              <a:t>Support</a:t>
            </a:r>
            <a:endParaRPr sz="1600">
              <a:latin typeface="Arial"/>
              <a:ea typeface="Arial"/>
              <a:cs typeface="Arial"/>
              <a:sym typeface="Arial"/>
            </a:endParaRPr>
          </a:p>
          <a:p>
            <a:pPr marL="814387" lvl="1" indent="-357187">
              <a:spcBef>
                <a:spcPts val="400"/>
              </a:spcBef>
              <a:buSzPct val="100000"/>
              <a:buFont typeface="Helvetica"/>
              <a:buChar char="❑"/>
            </a:pPr>
            <a:r>
              <a:rPr sz="2000">
                <a:latin typeface="Arial"/>
                <a:ea typeface="Arial"/>
                <a:cs typeface="Arial"/>
                <a:sym typeface="Arial"/>
              </a:rPr>
              <a:t>Storage</a:t>
            </a:r>
            <a:endParaRPr sz="1600">
              <a:latin typeface="Arial"/>
              <a:ea typeface="Arial"/>
              <a:cs typeface="Arial"/>
              <a:sym typeface="Arial"/>
            </a:endParaRPr>
          </a:p>
          <a:p>
            <a:pPr marL="814387" lvl="1" indent="-357187">
              <a:spcBef>
                <a:spcPts val="400"/>
              </a:spcBef>
              <a:buSzPct val="100000"/>
              <a:buFont typeface="Helvetica"/>
              <a:buChar char="❑"/>
            </a:pPr>
            <a:r>
              <a:rPr sz="2000">
                <a:latin typeface="Arial"/>
                <a:ea typeface="Arial"/>
                <a:cs typeface="Arial"/>
                <a:sym typeface="Arial"/>
              </a:rPr>
              <a:t>Network access</a:t>
            </a:r>
            <a:endParaRPr sz="1600">
              <a:latin typeface="Arial"/>
              <a:ea typeface="Arial"/>
              <a:cs typeface="Arial"/>
              <a:sym typeface="Arial"/>
            </a:endParaRPr>
          </a:p>
          <a:p>
            <a:pPr marL="814387" lvl="1" indent="-357187">
              <a:spcBef>
                <a:spcPts val="400"/>
              </a:spcBef>
              <a:buSzPct val="100000"/>
              <a:buFont typeface="Helvetica"/>
              <a:buChar char="❑"/>
            </a:pPr>
            <a:r>
              <a:rPr sz="2000">
                <a:latin typeface="Arial"/>
                <a:ea typeface="Arial"/>
                <a:cs typeface="Arial"/>
                <a:sym typeface="Arial"/>
              </a:rPr>
              <a:t>Tools for design and development</a:t>
            </a:r>
            <a:endParaRPr sz="1600">
              <a:latin typeface="Arial"/>
              <a:ea typeface="Arial"/>
              <a:cs typeface="Arial"/>
              <a:sym typeface="Arial"/>
            </a:endParaRPr>
          </a:p>
          <a:p>
            <a:pPr marL="814387" lvl="1" indent="-357187">
              <a:spcBef>
                <a:spcPts val="400"/>
              </a:spcBef>
              <a:buSzPct val="100000"/>
              <a:buFont typeface="Helvetica"/>
              <a:buChar char="❑"/>
            </a:pPr>
            <a:r>
              <a:rPr sz="2000">
                <a:latin typeface="Arial"/>
                <a:ea typeface="Arial"/>
                <a:cs typeface="Arial"/>
                <a:sym typeface="Arial"/>
              </a:rPr>
              <a:t>Hosting</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a:spLocks noGrp="1"/>
          </p:cNvSpPr>
          <p:nvPr>
            <p:ph type="body" idx="1"/>
          </p:nvPr>
        </p:nvSpPr>
        <p:spPr>
          <a:xfrm>
            <a:off x="228600" y="1524000"/>
            <a:ext cx="8839200" cy="4983163"/>
          </a:xfrm>
          <a:prstGeom prst="rect">
            <a:avLst/>
          </a:prstGeom>
        </p:spPr>
        <p:txBody>
          <a:bodyPr/>
          <a:lstStyle/>
          <a:p>
            <a:pPr lvl="0">
              <a:lnSpc>
                <a:spcPct val="80000"/>
              </a:lnSpc>
              <a:spcBef>
                <a:spcPts val="400"/>
              </a:spcBef>
              <a:buClr>
                <a:srgbClr val="101141"/>
              </a:buClr>
              <a:buSzPct val="100000"/>
              <a:buFont typeface="Arial"/>
              <a:buChar char="•"/>
              <a:defRPr sz="1800"/>
            </a:pPr>
            <a:r>
              <a:t> Services to develop, test, deploy, host and maintain applications in the same integrated development environment. All the varying services needed to fulfill the application development process </a:t>
            </a:r>
            <a:br/>
            <a:endParaRPr/>
          </a:p>
          <a:p>
            <a:pPr lvl="0">
              <a:lnSpc>
                <a:spcPct val="80000"/>
              </a:lnSpc>
              <a:spcBef>
                <a:spcPts val="400"/>
              </a:spcBef>
              <a:buClr>
                <a:srgbClr val="101141"/>
              </a:buClr>
              <a:buSzPct val="100000"/>
              <a:buFont typeface="Arial"/>
              <a:buChar char="•"/>
              <a:defRPr sz="1800"/>
            </a:pPr>
            <a:r>
              <a:t> Web based user interface creation tools help to create, modify, test and deploy different UI scenarios </a:t>
            </a:r>
          </a:p>
          <a:p>
            <a:pPr lvl="0">
              <a:lnSpc>
                <a:spcPct val="80000"/>
              </a:lnSpc>
              <a:spcBef>
                <a:spcPts val="400"/>
              </a:spcBef>
              <a:defRPr sz="1800"/>
            </a:pPr>
            <a:endParaRPr/>
          </a:p>
          <a:p>
            <a:pPr lvl="0">
              <a:lnSpc>
                <a:spcPct val="80000"/>
              </a:lnSpc>
              <a:spcBef>
                <a:spcPts val="400"/>
              </a:spcBef>
              <a:buClr>
                <a:srgbClr val="101141"/>
              </a:buClr>
              <a:buSzPct val="100000"/>
              <a:buFont typeface="Arial"/>
              <a:buChar char="•"/>
              <a:defRPr sz="1800"/>
            </a:pPr>
            <a:r>
              <a:t> Multi-tenant architecture where multiple concurrent users utilize the same development application </a:t>
            </a:r>
            <a:br/>
            <a:endParaRPr/>
          </a:p>
          <a:p>
            <a:pPr lvl="0">
              <a:lnSpc>
                <a:spcPct val="80000"/>
              </a:lnSpc>
              <a:spcBef>
                <a:spcPts val="400"/>
              </a:spcBef>
              <a:buClr>
                <a:srgbClr val="101141"/>
              </a:buClr>
              <a:buSzPct val="100000"/>
              <a:buFont typeface="Arial"/>
              <a:buChar char="•"/>
              <a:defRPr sz="1800"/>
            </a:pPr>
            <a:r>
              <a:t> Built in scalability of deployed software including load balancing and failover </a:t>
            </a:r>
            <a:br/>
            <a:endParaRPr/>
          </a:p>
          <a:p>
            <a:pPr lvl="0">
              <a:lnSpc>
                <a:spcPct val="80000"/>
              </a:lnSpc>
              <a:spcBef>
                <a:spcPts val="400"/>
              </a:spcBef>
              <a:buClr>
                <a:srgbClr val="101141"/>
              </a:buClr>
              <a:buSzPct val="100000"/>
              <a:buFont typeface="Arial"/>
              <a:buChar char="•"/>
              <a:defRPr sz="1800"/>
            </a:pPr>
            <a:r>
              <a:t> Integration with web services and databases via common standards </a:t>
            </a:r>
            <a:br/>
            <a:endParaRPr/>
          </a:p>
          <a:p>
            <a:pPr lvl="0">
              <a:lnSpc>
                <a:spcPct val="80000"/>
              </a:lnSpc>
              <a:spcBef>
                <a:spcPts val="400"/>
              </a:spcBef>
              <a:buClr>
                <a:srgbClr val="101141"/>
              </a:buClr>
              <a:buSzPct val="100000"/>
              <a:buFont typeface="Arial"/>
              <a:buChar char="•"/>
              <a:defRPr sz="1800"/>
            </a:pPr>
            <a:r>
              <a:t> Support for development team collaboration – some PaaS solutions include project planning and communication tools </a:t>
            </a:r>
            <a:br/>
            <a:endParaRPr/>
          </a:p>
          <a:p>
            <a:pPr lvl="0">
              <a:lnSpc>
                <a:spcPct val="80000"/>
              </a:lnSpc>
              <a:spcBef>
                <a:spcPts val="400"/>
              </a:spcBef>
              <a:buClr>
                <a:srgbClr val="101141"/>
              </a:buClr>
              <a:buSzPct val="100000"/>
              <a:buFont typeface="Arial"/>
              <a:buChar char="•"/>
              <a:defRPr sz="1800"/>
            </a:pPr>
            <a:r>
              <a:t> Tools to handle billing and subscription management</a:t>
            </a:r>
          </a:p>
        </p:txBody>
      </p:sp>
      <p:sp>
        <p:nvSpPr>
          <p:cNvPr id="90" name="Shape 90"/>
          <p:cNvSpPr/>
          <p:nvPr/>
        </p:nvSpPr>
        <p:spPr>
          <a:xfrm>
            <a:off x="304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Characteristics of PAAS</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304800" y="1493837"/>
            <a:ext cx="8229600" cy="4525963"/>
          </a:xfrm>
          <a:prstGeom prst="rect">
            <a:avLst/>
          </a:prstGeom>
        </p:spPr>
        <p:txBody>
          <a:bodyPr/>
          <a:lstStyle/>
          <a:p>
            <a:pPr lvl="0">
              <a:lnSpc>
                <a:spcPct val="80000"/>
              </a:lnSpc>
              <a:defRPr sz="1800"/>
            </a:pPr>
            <a:r>
              <a:rPr sz="2200"/>
              <a:t>PaaS, which is similar in many ways to Infrastructure as a Service, is differentiated from IaaS by the addition of value added services and comes in two distinct flavours;</a:t>
            </a:r>
          </a:p>
          <a:p>
            <a:pPr marL="457200" lvl="0" indent="-457200">
              <a:lnSpc>
                <a:spcPct val="80000"/>
              </a:lnSpc>
              <a:buClr>
                <a:srgbClr val="101141"/>
              </a:buClr>
              <a:buSzPct val="100000"/>
              <a:buAutoNum type="arabicPeriod"/>
              <a:defRPr sz="1800"/>
            </a:pPr>
            <a:r>
              <a:rPr sz="2200"/>
              <a:t>A collaborative platform for software development, focused on workflow management regardless of the data source being used for the application. An example of this approach would be Heroku, a PaaS that utilizes the Ruby on Rails development language. </a:t>
            </a:r>
          </a:p>
          <a:p>
            <a:pPr marL="457200" lvl="0" indent="-457200">
              <a:lnSpc>
                <a:spcPct val="80000"/>
              </a:lnSpc>
              <a:buClr>
                <a:srgbClr val="101141"/>
              </a:buClr>
              <a:buSzPct val="100000"/>
              <a:buAutoNum type="arabicPeriod"/>
              <a:defRPr sz="1800"/>
            </a:pPr>
            <a:r>
              <a:rPr sz="2200"/>
              <a:t> A platform that allows for the creation of software utilizing proprietary data from an application. This sort of PaaS can be seen as a method to create applications with a common data form or type. An example of this sort of platform would be the Force.com. PaaS from Salesforce.com which is used almost exclusively to develop applications that work with the Salesforce.com CRM</a:t>
            </a:r>
          </a:p>
        </p:txBody>
      </p:sp>
      <p:sp>
        <p:nvSpPr>
          <p:cNvPr id="93" name="Shape 93"/>
          <p:cNvSpPr/>
          <p:nvPr/>
        </p:nvSpPr>
        <p:spPr>
          <a:xfrm>
            <a:off x="304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Characteristics of PAAS</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Shape 95"/>
          <p:cNvSpPr>
            <a:spLocks noGrp="1"/>
          </p:cNvSpPr>
          <p:nvPr>
            <p:ph type="body" idx="1"/>
          </p:nvPr>
        </p:nvSpPr>
        <p:spPr>
          <a:xfrm>
            <a:off x="304800" y="1493837"/>
            <a:ext cx="8610600" cy="4906963"/>
          </a:xfrm>
          <a:prstGeom prst="rect">
            <a:avLst/>
          </a:prstGeom>
        </p:spPr>
        <p:txBody>
          <a:bodyPr/>
          <a:lstStyle/>
          <a:p>
            <a:pPr lvl="0">
              <a:lnSpc>
                <a:spcPct val="80000"/>
              </a:lnSpc>
              <a:defRPr sz="1800"/>
            </a:pPr>
            <a:r>
              <a:rPr sz="2200"/>
              <a:t>Advantages</a:t>
            </a:r>
          </a:p>
          <a:p>
            <a:pPr lvl="0">
              <a:lnSpc>
                <a:spcPct val="80000"/>
              </a:lnSpc>
              <a:buClr>
                <a:srgbClr val="101141"/>
              </a:buClr>
              <a:buSzPct val="100000"/>
              <a:buFont typeface="Arial"/>
              <a:buChar char="•"/>
              <a:defRPr sz="1800"/>
            </a:pPr>
            <a:r>
              <a:rPr sz="2200"/>
              <a:t>Users don’t have to invest in physical infrastructure</a:t>
            </a:r>
          </a:p>
          <a:p>
            <a:pPr lvl="0">
              <a:lnSpc>
                <a:spcPct val="80000"/>
              </a:lnSpc>
              <a:buClr>
                <a:srgbClr val="101141"/>
              </a:buClr>
              <a:buSzPct val="100000"/>
              <a:buFont typeface="Arial"/>
              <a:buChar char="•"/>
              <a:defRPr sz="1800"/>
            </a:pPr>
            <a:r>
              <a:rPr sz="2200"/>
              <a:t> PaaS allows developers to frequently change or upgrade operating system features. It also helps development teams collaborate on projects.</a:t>
            </a:r>
          </a:p>
          <a:p>
            <a:pPr lvl="0">
              <a:lnSpc>
                <a:spcPct val="80000"/>
              </a:lnSpc>
              <a:buClr>
                <a:srgbClr val="101141"/>
              </a:buClr>
              <a:buSzPct val="100000"/>
              <a:buFont typeface="Arial"/>
              <a:buChar char="•"/>
              <a:defRPr sz="1800"/>
            </a:pPr>
            <a:r>
              <a:rPr sz="2200"/>
              <a:t>Makes development possible for ‘non-experts’</a:t>
            </a:r>
          </a:p>
          <a:p>
            <a:pPr lvl="0">
              <a:lnSpc>
                <a:spcPct val="80000"/>
              </a:lnSpc>
              <a:buClr>
                <a:srgbClr val="101141"/>
              </a:buClr>
              <a:buSzPct val="100000"/>
              <a:buFont typeface="Arial"/>
              <a:buChar char="•"/>
              <a:defRPr sz="1800"/>
            </a:pPr>
            <a:r>
              <a:rPr sz="2200"/>
              <a:t>Teams in various locations can work together</a:t>
            </a:r>
          </a:p>
          <a:p>
            <a:pPr lvl="0">
              <a:lnSpc>
                <a:spcPct val="80000"/>
              </a:lnSpc>
              <a:buClr>
                <a:srgbClr val="101141"/>
              </a:buClr>
              <a:buSzPct val="100000"/>
              <a:buFont typeface="Arial"/>
              <a:buChar char="•"/>
              <a:defRPr sz="1800"/>
            </a:pPr>
            <a:r>
              <a:rPr sz="2200"/>
              <a:t>Security is provided, including data security and backup and recovery.</a:t>
            </a:r>
          </a:p>
          <a:p>
            <a:pPr lvl="0">
              <a:lnSpc>
                <a:spcPct val="80000"/>
              </a:lnSpc>
              <a:buClr>
                <a:srgbClr val="101141"/>
              </a:buClr>
              <a:buSzPct val="100000"/>
              <a:buFont typeface="Arial"/>
              <a:buChar char="•"/>
              <a:defRPr sz="1800"/>
            </a:pPr>
            <a:r>
              <a:rPr sz="2200"/>
              <a:t>Adaptability; Features can be changed if circumstances dictate that they should.</a:t>
            </a:r>
          </a:p>
          <a:p>
            <a:pPr lvl="0">
              <a:lnSpc>
                <a:spcPct val="80000"/>
              </a:lnSpc>
              <a:buClr>
                <a:srgbClr val="101141"/>
              </a:buClr>
              <a:buSzPct val="100000"/>
              <a:buFont typeface="Arial"/>
              <a:buChar char="•"/>
              <a:defRPr sz="1800"/>
            </a:pPr>
            <a:r>
              <a:rPr sz="2200"/>
              <a:t>Flexibility; customers can have control over the tools that are installed within their platforms and can create a platform that suits their specific requirements. They can ‘pick and choose’ the features they feel are necessary.</a:t>
            </a:r>
          </a:p>
        </p:txBody>
      </p:sp>
      <p:sp>
        <p:nvSpPr>
          <p:cNvPr id="96" name="Shape 96"/>
          <p:cNvSpPr/>
          <p:nvPr/>
        </p:nvSpPr>
        <p:spPr>
          <a:xfrm>
            <a:off x="304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Advantages and Risks</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p:cNvSpPr>
          <p:nvPr>
            <p:ph type="body" idx="1"/>
          </p:nvPr>
        </p:nvSpPr>
        <p:spPr>
          <a:xfrm>
            <a:off x="304800" y="1493837"/>
            <a:ext cx="8229600" cy="4525963"/>
          </a:xfrm>
          <a:prstGeom prst="rect">
            <a:avLst/>
          </a:prstGeom>
        </p:spPr>
        <p:txBody>
          <a:bodyPr/>
          <a:lstStyle/>
          <a:p>
            <a:pPr lvl="0">
              <a:defRPr sz="1800"/>
            </a:pPr>
            <a:r>
              <a:rPr sz="2400"/>
              <a:t>Risks</a:t>
            </a:r>
          </a:p>
          <a:p>
            <a:pPr lvl="0">
              <a:buClr>
                <a:srgbClr val="101141"/>
              </a:buClr>
              <a:buSzPct val="100000"/>
              <a:buFont typeface="Arial"/>
              <a:buChar char="•"/>
              <a:defRPr sz="1800"/>
            </a:pPr>
            <a:r>
              <a:rPr sz="2400"/>
              <a:t>Since users rely on a provider's infrastructure and software, vendor lock-in can be an issue in PaaS environments.</a:t>
            </a:r>
          </a:p>
          <a:p>
            <a:pPr lvl="0">
              <a:buClr>
                <a:srgbClr val="101141"/>
              </a:buClr>
              <a:buSzPct val="100000"/>
              <a:buFont typeface="Arial"/>
              <a:buChar char="•"/>
              <a:defRPr sz="1800"/>
            </a:pPr>
            <a:r>
              <a:rPr sz="2400"/>
              <a:t>Other risks associated with PaaS are provider downtime or a provider changing its development roadmap. </a:t>
            </a:r>
          </a:p>
          <a:p>
            <a:pPr lvl="0">
              <a:buClr>
                <a:srgbClr val="101141"/>
              </a:buClr>
              <a:buSzPct val="100000"/>
              <a:buFont typeface="Arial"/>
              <a:buChar char="•"/>
              <a:defRPr sz="1800"/>
            </a:pPr>
            <a:r>
              <a:rPr sz="2400"/>
              <a:t>If a provider stops supporting a certain programming language, users may be forced to change their programming language, or the provider itself. Both are difficult and disruptive steps.</a:t>
            </a:r>
          </a:p>
        </p:txBody>
      </p:sp>
      <p:sp>
        <p:nvSpPr>
          <p:cNvPr id="99" name="Shape 99"/>
          <p:cNvSpPr/>
          <p:nvPr/>
        </p:nvSpPr>
        <p:spPr>
          <a:xfrm>
            <a:off x="304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Advantages and Risks</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100"/>
              </a:spcBef>
            </a:pPr>
            <a:r>
              <a:rPr lang="en-US" dirty="0">
                <a:solidFill>
                  <a:srgbClr val="404040"/>
                </a:solidFill>
                <a:latin typeface="Arial" charset="0"/>
                <a:cs typeface="Arial" charset="0"/>
              </a:rPr>
              <a:t>Amazon Relational Database Service (RDS)	</a:t>
            </a:r>
          </a:p>
        </p:txBody>
      </p:sp>
      <p:sp>
        <p:nvSpPr>
          <p:cNvPr id="53" name="Content Placeholder 2"/>
          <p:cNvSpPr>
            <a:spLocks noGrp="1"/>
          </p:cNvSpPr>
          <p:nvPr>
            <p:ph idx="1"/>
          </p:nvPr>
        </p:nvSpPr>
        <p:spPr>
          <a:xfrm>
            <a:off x="340592" y="1731462"/>
            <a:ext cx="8562052" cy="4793882"/>
          </a:xfrm>
        </p:spPr>
        <p:txBody>
          <a:bodyPr>
            <a:normAutofit fontScale="25000" lnSpcReduction="20000"/>
          </a:bodyPr>
          <a:lstStyle/>
          <a:p>
            <a:r>
              <a:rPr lang="en-US" sz="6400" b="1" dirty="0"/>
              <a:t>Amazon Relational Database Service </a:t>
            </a:r>
            <a:r>
              <a:rPr lang="en-IN" sz="6400" b="1" dirty="0"/>
              <a:t>a web service that provides the capabilities of </a:t>
            </a:r>
            <a:r>
              <a:rPr lang="en-IN" sz="6400" b="1" dirty="0" err="1"/>
              <a:t>MySQL</a:t>
            </a:r>
            <a:r>
              <a:rPr lang="en-IN" sz="6400" b="1" dirty="0"/>
              <a:t>, Oracle, or Microsoft SQL Server relational database as a managed, cloud-based service </a:t>
            </a:r>
            <a:endParaRPr lang="en-US" sz="6400" b="1" dirty="0"/>
          </a:p>
          <a:p>
            <a:r>
              <a:rPr lang="en-US" sz="6400" b="1" dirty="0"/>
              <a:t>On-demand provisioning</a:t>
            </a:r>
          </a:p>
          <a:p>
            <a:r>
              <a:rPr lang="en-US" sz="6400" b="1" dirty="0"/>
              <a:t>No operating system for you to access</a:t>
            </a:r>
          </a:p>
          <a:p>
            <a:r>
              <a:rPr lang="en-US" sz="6400" b="1" dirty="0"/>
              <a:t>Platforms:</a:t>
            </a:r>
          </a:p>
          <a:p>
            <a:pPr lvl="1"/>
            <a:r>
              <a:rPr lang="en-US" sz="6400" b="1" dirty="0" err="1"/>
              <a:t>MySQL</a:t>
            </a:r>
            <a:endParaRPr lang="en-US" sz="6400" b="1" dirty="0"/>
          </a:p>
          <a:p>
            <a:pPr lvl="1"/>
            <a:r>
              <a:rPr lang="en-US" sz="6400" b="1" dirty="0"/>
              <a:t>Oracle</a:t>
            </a:r>
          </a:p>
          <a:p>
            <a:pPr lvl="1"/>
            <a:r>
              <a:rPr lang="en-US" sz="6400" b="1" dirty="0"/>
              <a:t>SQL Server</a:t>
            </a:r>
          </a:p>
          <a:p>
            <a:pPr lvl="1"/>
            <a:r>
              <a:rPr lang="en-US" sz="6400" b="1" dirty="0" err="1"/>
              <a:t>PostgreSQL</a:t>
            </a:r>
            <a:endParaRPr lang="en-US" sz="6400" b="1" dirty="0"/>
          </a:p>
          <a:p>
            <a:r>
              <a:rPr lang="en-US" sz="6400" b="1" dirty="0"/>
              <a:t>“Mostly” pre-configured</a:t>
            </a:r>
          </a:p>
          <a:p>
            <a:endParaRPr lang="en-US" sz="6400" b="1" dirty="0"/>
          </a:p>
          <a:p>
            <a:r>
              <a:rPr lang="en-US" sz="6400" b="1" dirty="0"/>
              <a:t>Basic monitoring / metrics provided</a:t>
            </a:r>
          </a:p>
          <a:p>
            <a:r>
              <a:rPr lang="en-US" sz="6400" b="1" dirty="0"/>
              <a:t>Automated backups</a:t>
            </a:r>
          </a:p>
          <a:p>
            <a:r>
              <a:rPr lang="en-US" sz="6400" b="1" dirty="0"/>
              <a:t>Automated recovery</a:t>
            </a:r>
          </a:p>
          <a:p>
            <a:r>
              <a:rPr lang="en-US" sz="6400" b="1" dirty="0"/>
              <a:t>User initiated “snapshots”</a:t>
            </a:r>
          </a:p>
          <a:p>
            <a:r>
              <a:rPr lang="en-US" sz="6400" b="1" dirty="0"/>
              <a:t>Automated replication</a:t>
            </a:r>
          </a:p>
          <a:p>
            <a:r>
              <a:rPr lang="en-US" sz="6400" b="1" dirty="0"/>
              <a:t>Software upgrades provided</a:t>
            </a:r>
          </a:p>
          <a:p>
            <a:endParaRPr lang="en-US" sz="2000" dirty="0"/>
          </a:p>
        </p:txBody>
      </p:sp>
    </p:spTree>
    <p:extLst>
      <p:ext uri="{BB962C8B-B14F-4D97-AF65-F5344CB8AC3E}">
        <p14:creationId xmlns:p14="http://schemas.microsoft.com/office/powerpoint/2010/main" val="1814631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100"/>
              </a:spcBef>
            </a:pPr>
            <a:r>
              <a:rPr lang="en-US" dirty="0">
                <a:solidFill>
                  <a:srgbClr val="404040"/>
                </a:solidFill>
                <a:latin typeface="Arial" charset="0"/>
                <a:cs typeface="Arial" charset="0"/>
              </a:rPr>
              <a:t>RDS Features and Functionality</a:t>
            </a:r>
          </a:p>
        </p:txBody>
      </p:sp>
      <p:sp>
        <p:nvSpPr>
          <p:cNvPr id="53" name="Content Placeholder 2"/>
          <p:cNvSpPr>
            <a:spLocks noGrp="1"/>
          </p:cNvSpPr>
          <p:nvPr>
            <p:ph idx="1"/>
          </p:nvPr>
        </p:nvSpPr>
        <p:spPr>
          <a:xfrm>
            <a:off x="340592" y="1720032"/>
            <a:ext cx="8562052" cy="3689047"/>
          </a:xfrm>
        </p:spPr>
        <p:txBody>
          <a:bodyPr>
            <a:normAutofit fontScale="70000" lnSpcReduction="20000"/>
          </a:bodyPr>
          <a:lstStyle/>
          <a:p>
            <a:endParaRPr lang="en-US" dirty="0"/>
          </a:p>
          <a:p>
            <a:r>
              <a:rPr lang="en-US" dirty="0"/>
              <a:t>Pre-configured Parameters</a:t>
            </a:r>
          </a:p>
          <a:p>
            <a:r>
              <a:rPr lang="en-US" dirty="0"/>
              <a:t>Monitoring and Metrics</a:t>
            </a:r>
          </a:p>
          <a:p>
            <a:r>
              <a:rPr lang="en-US" dirty="0"/>
              <a:t>Automatic Software Patching </a:t>
            </a:r>
          </a:p>
          <a:p>
            <a:r>
              <a:rPr lang="en-US" dirty="0"/>
              <a:t>Automated Backups</a:t>
            </a:r>
          </a:p>
          <a:p>
            <a:r>
              <a:rPr lang="en-US" dirty="0"/>
              <a:t>DB Snapshots</a:t>
            </a:r>
          </a:p>
          <a:p>
            <a:r>
              <a:rPr lang="en-US" dirty="0"/>
              <a:t>Push-Button Scaling </a:t>
            </a:r>
          </a:p>
          <a:p>
            <a:r>
              <a:rPr lang="en-US" dirty="0"/>
              <a:t>Automatic Host Replacement </a:t>
            </a:r>
          </a:p>
          <a:p>
            <a:r>
              <a:rPr lang="en-US" dirty="0"/>
              <a:t>Replication: two features</a:t>
            </a:r>
          </a:p>
          <a:p>
            <a:r>
              <a:rPr lang="en-US" sz="3100" dirty="0"/>
              <a:t> Multi-AZ Deployment, Read Replica </a:t>
            </a:r>
          </a:p>
        </p:txBody>
      </p:sp>
    </p:spTree>
    <p:extLst>
      <p:ext uri="{BB962C8B-B14F-4D97-AF65-F5344CB8AC3E}">
        <p14:creationId xmlns:p14="http://schemas.microsoft.com/office/powerpoint/2010/main" val="18512639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100"/>
              </a:spcBef>
            </a:pPr>
            <a:r>
              <a:rPr lang="en-US" dirty="0">
                <a:solidFill>
                  <a:srgbClr val="404040"/>
                </a:solidFill>
                <a:latin typeface="Arial" charset="0"/>
                <a:cs typeface="Arial" charset="0"/>
              </a:rPr>
              <a:t>Oracle Deployment options</a:t>
            </a:r>
          </a:p>
        </p:txBody>
      </p:sp>
      <p:sp>
        <p:nvSpPr>
          <p:cNvPr id="5" name="Footer Placeholder 3"/>
          <p:cNvSpPr>
            <a:spLocks noGrp="1"/>
          </p:cNvSpPr>
          <p:nvPr>
            <p:ph type="ftr" sz="quarter" idx="3"/>
          </p:nvPr>
        </p:nvSpPr>
        <p:spPr>
          <a:xfrm>
            <a:off x="67671" y="4767263"/>
            <a:ext cx="6197600" cy="274637"/>
          </a:xfrm>
          <a:prstGeom prst="rect">
            <a:avLst/>
          </a:prstGeom>
        </p:spPr>
        <p:txBody>
          <a:bodyPr vert="horz" lIns="91440" tIns="45720" rIns="91440" bIns="45720" rtlCol="0" anchor="ctr"/>
          <a:lstStyle>
            <a:defPPr>
              <a:defRPr lang="en-US"/>
            </a:defPPr>
            <a:lvl1pPr marL="0" algn="l" defTabSz="457200" rtl="0" eaLnBrk="1" latinLnBrk="0" hangingPunct="1">
              <a:defRPr sz="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474746"/>
                </a:solidFill>
                <a:latin typeface="Arial"/>
              </a:rPr>
              <a:t>AWS Technical Essentials 3.6 ILT </a:t>
            </a:r>
            <a:endParaRPr lang="en-US" dirty="0">
              <a:solidFill>
                <a:srgbClr val="474746"/>
              </a:solidFill>
              <a:latin typeface="Arial"/>
            </a:endParaRPr>
          </a:p>
        </p:txBody>
      </p:sp>
      <p:sp>
        <p:nvSpPr>
          <p:cNvPr id="53" name="Content Placeholder 2"/>
          <p:cNvSpPr>
            <a:spLocks noGrp="1"/>
          </p:cNvSpPr>
          <p:nvPr>
            <p:ph idx="1"/>
          </p:nvPr>
        </p:nvSpPr>
        <p:spPr>
          <a:xfrm>
            <a:off x="340592" y="1731462"/>
            <a:ext cx="4512762" cy="3689047"/>
          </a:xfrm>
        </p:spPr>
        <p:txBody>
          <a:bodyPr>
            <a:normAutofit/>
          </a:bodyPr>
          <a:lstStyle/>
          <a:p>
            <a:pPr>
              <a:buNone/>
            </a:pPr>
            <a:r>
              <a:rPr lang="en-US" sz="2000" dirty="0"/>
              <a:t>			RDS</a:t>
            </a:r>
          </a:p>
          <a:p>
            <a:pPr>
              <a:buFont typeface="Arial" pitchFamily="34" charset="0"/>
              <a:buChar char="•"/>
            </a:pPr>
            <a:r>
              <a:rPr lang="en-US" sz="2000" dirty="0"/>
              <a:t>Quick provisioning</a:t>
            </a:r>
          </a:p>
          <a:p>
            <a:pPr>
              <a:buFont typeface="Arial" pitchFamily="34" charset="0"/>
              <a:buChar char="•"/>
            </a:pPr>
            <a:r>
              <a:rPr lang="en-US" sz="2000" dirty="0"/>
              <a:t>“Easy” management</a:t>
            </a:r>
          </a:p>
          <a:p>
            <a:pPr>
              <a:buFont typeface="Arial" pitchFamily="34" charset="0"/>
              <a:buChar char="•"/>
            </a:pPr>
            <a:r>
              <a:rPr lang="en-US" sz="2000" dirty="0"/>
              <a:t>Simple environment setup</a:t>
            </a:r>
          </a:p>
          <a:p>
            <a:pPr>
              <a:buFont typeface="Arial" pitchFamily="34" charset="0"/>
              <a:buChar char="•"/>
            </a:pPr>
            <a:r>
              <a:rPr lang="en-US" sz="2000" dirty="0"/>
              <a:t>Simplified replication strategy</a:t>
            </a:r>
          </a:p>
          <a:p>
            <a:pPr>
              <a:buFont typeface="Arial" pitchFamily="34" charset="0"/>
              <a:buChar char="•"/>
            </a:pPr>
            <a:r>
              <a:rPr lang="en-US" sz="2000" dirty="0"/>
              <a:t>No OS-level control</a:t>
            </a:r>
          </a:p>
          <a:p>
            <a:pPr>
              <a:buFont typeface="Arial" pitchFamily="34" charset="0"/>
              <a:buChar char="•"/>
            </a:pPr>
            <a:r>
              <a:rPr lang="en-US" sz="2000" dirty="0"/>
              <a:t>Limited granular fine tuning</a:t>
            </a:r>
          </a:p>
          <a:p>
            <a:pPr>
              <a:buFont typeface="Arial" pitchFamily="34" charset="0"/>
              <a:buChar char="•"/>
            </a:pPr>
            <a:r>
              <a:rPr lang="en-US" sz="2000" dirty="0"/>
              <a:t>Limited platform / versions</a:t>
            </a:r>
          </a:p>
          <a:p>
            <a:endParaRPr lang="en-US" sz="2000" dirty="0"/>
          </a:p>
        </p:txBody>
      </p:sp>
      <p:sp>
        <p:nvSpPr>
          <p:cNvPr id="7" name="Rectangle 6"/>
          <p:cNvSpPr/>
          <p:nvPr/>
        </p:nvSpPr>
        <p:spPr>
          <a:xfrm>
            <a:off x="4853354" y="1731460"/>
            <a:ext cx="4009292" cy="3600986"/>
          </a:xfrm>
          <a:prstGeom prst="rect">
            <a:avLst/>
          </a:prstGeom>
        </p:spPr>
        <p:txBody>
          <a:bodyPr wrap="square">
            <a:spAutoFit/>
          </a:bodyPr>
          <a:lstStyle/>
          <a:p>
            <a:pPr marL="342900" indent="-342900">
              <a:spcBef>
                <a:spcPct val="20000"/>
              </a:spcBef>
            </a:pPr>
            <a:r>
              <a:rPr lang="en-US" sz="2000" dirty="0">
                <a:latin typeface="Arial"/>
                <a:cs typeface="Arial"/>
              </a:rPr>
              <a:t>			EC2+Database</a:t>
            </a:r>
          </a:p>
          <a:p>
            <a:pPr marL="342900" indent="-342900">
              <a:spcBef>
                <a:spcPct val="20000"/>
              </a:spcBef>
              <a:buFont typeface="Arial" pitchFamily="34" charset="0"/>
              <a:buChar char="•"/>
            </a:pPr>
            <a:r>
              <a:rPr lang="en-US" sz="2000" dirty="0">
                <a:latin typeface="Arial"/>
                <a:cs typeface="Arial"/>
              </a:rPr>
              <a:t>You manage it yourself</a:t>
            </a:r>
          </a:p>
          <a:p>
            <a:pPr marL="342900" indent="-342900">
              <a:spcBef>
                <a:spcPct val="20000"/>
              </a:spcBef>
              <a:buFont typeface="Arial" pitchFamily="34" charset="0"/>
              <a:buChar char="•"/>
            </a:pPr>
            <a:r>
              <a:rPr lang="en-US" sz="2000" dirty="0">
                <a:latin typeface="Arial"/>
                <a:cs typeface="Arial"/>
              </a:rPr>
              <a:t>OS &amp; storage overhead</a:t>
            </a:r>
          </a:p>
          <a:p>
            <a:pPr marL="342900" indent="-342900">
              <a:spcBef>
                <a:spcPct val="20000"/>
              </a:spcBef>
              <a:buFont typeface="Arial" pitchFamily="34" charset="0"/>
              <a:buChar char="•"/>
            </a:pPr>
            <a:r>
              <a:rPr lang="en-US" sz="2000" dirty="0">
                <a:latin typeface="Arial"/>
                <a:cs typeface="Arial"/>
              </a:rPr>
              <a:t>Software / version management</a:t>
            </a:r>
          </a:p>
          <a:p>
            <a:pPr marL="342900" indent="-342900">
              <a:spcBef>
                <a:spcPct val="20000"/>
              </a:spcBef>
              <a:buFont typeface="Arial" pitchFamily="34" charset="0"/>
              <a:buChar char="•"/>
            </a:pPr>
            <a:r>
              <a:rPr lang="en-US" sz="2000" dirty="0">
                <a:latin typeface="Arial"/>
                <a:cs typeface="Arial"/>
              </a:rPr>
              <a:t>Configuration</a:t>
            </a:r>
          </a:p>
          <a:p>
            <a:pPr marL="342900" indent="-342900">
              <a:spcBef>
                <a:spcPct val="20000"/>
              </a:spcBef>
              <a:buFont typeface="Arial" pitchFamily="34" charset="0"/>
              <a:buChar char="•"/>
            </a:pPr>
            <a:r>
              <a:rPr lang="en-US" sz="2000" dirty="0">
                <a:latin typeface="Arial"/>
                <a:cs typeface="Arial"/>
              </a:rPr>
              <a:t>Usually more costly</a:t>
            </a:r>
          </a:p>
          <a:p>
            <a:pPr marL="342900" indent="-342900">
              <a:spcBef>
                <a:spcPct val="20000"/>
              </a:spcBef>
              <a:buFont typeface="Arial" pitchFamily="34" charset="0"/>
              <a:buChar char="•"/>
            </a:pPr>
            <a:r>
              <a:rPr lang="en-US" sz="2000" dirty="0">
                <a:latin typeface="Arial"/>
                <a:cs typeface="Arial"/>
              </a:rPr>
              <a:t>More control over </a:t>
            </a:r>
            <a:r>
              <a:rPr lang="en-US" sz="2000" dirty="0" err="1">
                <a:latin typeface="Arial"/>
                <a:cs typeface="Arial"/>
              </a:rPr>
              <a:t>config</a:t>
            </a:r>
            <a:r>
              <a:rPr lang="en-US" sz="2000" dirty="0">
                <a:latin typeface="Arial"/>
                <a:cs typeface="Arial"/>
              </a:rPr>
              <a:t> / performance</a:t>
            </a:r>
          </a:p>
          <a:p>
            <a:pPr marL="342900" indent="-342900">
              <a:spcBef>
                <a:spcPct val="20000"/>
              </a:spcBef>
              <a:buFont typeface="Arial" pitchFamily="34" charset="0"/>
              <a:buChar char="•"/>
            </a:pPr>
            <a:r>
              <a:rPr lang="en-US" sz="2000" dirty="0">
                <a:latin typeface="Arial"/>
                <a:cs typeface="Arial"/>
              </a:rPr>
              <a:t>Allows more complex setups</a:t>
            </a:r>
          </a:p>
        </p:txBody>
      </p:sp>
    </p:spTree>
    <p:extLst>
      <p:ext uri="{BB962C8B-B14F-4D97-AF65-F5344CB8AC3E}">
        <p14:creationId xmlns:p14="http://schemas.microsoft.com/office/powerpoint/2010/main" val="11864428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100"/>
              </a:spcBef>
            </a:pPr>
            <a:r>
              <a:rPr lang="en-US" dirty="0">
                <a:solidFill>
                  <a:srgbClr val="404040"/>
                </a:solidFill>
                <a:latin typeface="Arial" charset="0"/>
                <a:cs typeface="Arial" charset="0"/>
              </a:rPr>
              <a:t>RDS Limitation	</a:t>
            </a:r>
          </a:p>
        </p:txBody>
      </p:sp>
      <p:sp>
        <p:nvSpPr>
          <p:cNvPr id="53" name="Content Placeholder 2"/>
          <p:cNvSpPr>
            <a:spLocks noGrp="1"/>
          </p:cNvSpPr>
          <p:nvPr>
            <p:ph idx="1"/>
          </p:nvPr>
        </p:nvSpPr>
        <p:spPr>
          <a:xfrm>
            <a:off x="340592" y="1731462"/>
            <a:ext cx="8562052" cy="3689047"/>
          </a:xfrm>
        </p:spPr>
        <p:txBody>
          <a:bodyPr>
            <a:normAutofit fontScale="70000" lnSpcReduction="20000"/>
          </a:bodyPr>
          <a:lstStyle/>
          <a:p>
            <a:r>
              <a:rPr lang="en-US" dirty="0"/>
              <a:t>Failovers are NOT instant.</a:t>
            </a:r>
          </a:p>
          <a:p>
            <a:pPr lvl="1"/>
            <a:r>
              <a:rPr lang="en-US" dirty="0"/>
              <a:t>Can take up to 6 minutes. Maybe more, depending on database size</a:t>
            </a:r>
          </a:p>
          <a:p>
            <a:r>
              <a:rPr lang="en-US" dirty="0"/>
              <a:t>Only limited platforms / versions are supported.</a:t>
            </a:r>
          </a:p>
          <a:p>
            <a:r>
              <a:rPr lang="en-US" dirty="0"/>
              <a:t>Upgrades / patching requires downtime.</a:t>
            </a:r>
          </a:p>
          <a:p>
            <a:pPr lvl="1"/>
            <a:r>
              <a:rPr lang="en-US" dirty="0"/>
              <a:t>You set an allowable maintenance window.  Amazon will upgrade sometime during that window.</a:t>
            </a:r>
          </a:p>
          <a:p>
            <a:r>
              <a:rPr lang="en-US" dirty="0"/>
              <a:t>Can suffer from “noisy neighbor” syndrome.</a:t>
            </a:r>
          </a:p>
          <a:p>
            <a:r>
              <a:rPr lang="en-US" dirty="0"/>
              <a:t>Performance issues are sometimes hard to pinpoint</a:t>
            </a:r>
          </a:p>
          <a:p>
            <a:r>
              <a:rPr lang="en-US" dirty="0"/>
              <a:t>Master-Master replication is NOT supported </a:t>
            </a:r>
          </a:p>
        </p:txBody>
      </p:sp>
    </p:spTree>
    <p:extLst>
      <p:ext uri="{BB962C8B-B14F-4D97-AF65-F5344CB8AC3E}">
        <p14:creationId xmlns:p14="http://schemas.microsoft.com/office/powerpoint/2010/main" val="2565434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                                         Yes, Yes, </a:t>
            </a:r>
            <a:r>
              <a:rPr lang="en-IN" dirty="0" err="1"/>
              <a:t>IaaS</a:t>
            </a:r>
            <a:r>
              <a:rPr lang="en-IN" dirty="0"/>
              <a:t>, </a:t>
            </a:r>
            <a:r>
              <a:rPr lang="en-IN" dirty="0" err="1"/>
              <a:t>PaaS</a:t>
            </a:r>
            <a:r>
              <a:rPr lang="en-IN" dirty="0"/>
              <a:t> and </a:t>
            </a:r>
            <a:r>
              <a:rPr lang="en-IN" dirty="0" err="1"/>
              <a:t>SaaS</a:t>
            </a:r>
            <a:endParaRPr lang="en-IN" dirty="0"/>
          </a:p>
          <a:p>
            <a:r>
              <a:rPr lang="en-IN" dirty="0"/>
              <a:t>           </a:t>
            </a:r>
          </a:p>
        </p:txBody>
      </p:sp>
      <p:sp>
        <p:nvSpPr>
          <p:cNvPr id="4" name="Content Placeholder 3"/>
          <p:cNvSpPr>
            <a:spLocks noGrp="1"/>
          </p:cNvSpPr>
          <p:nvPr>
            <p:ph sz="quarter" idx="10"/>
          </p:nvPr>
        </p:nvSpPr>
        <p:spPr>
          <a:xfrm>
            <a:off x="1176358" y="214290"/>
            <a:ext cx="6324600" cy="1143000"/>
          </a:xfrm>
        </p:spPr>
        <p:txBody>
          <a:bodyPr/>
          <a:lstStyle/>
          <a:p>
            <a:r>
              <a:rPr lang="en-IN" dirty="0"/>
              <a:t>heard of 3 models of Cloud Computing?</a:t>
            </a:r>
          </a:p>
        </p:txBody>
      </p:sp>
      <p:pic>
        <p:nvPicPr>
          <p:cNvPr id="5" name="Picture 18" descr="Image result for cartoon wise man"/>
          <p:cNvPicPr>
            <a:picLocks noChangeAspect="1" noChangeArrowheads="1"/>
          </p:cNvPicPr>
          <p:nvPr/>
        </p:nvPicPr>
        <p:blipFill>
          <a:blip r:embed="rId2"/>
          <a:srcRect/>
          <a:stretch>
            <a:fillRect/>
          </a:stretch>
        </p:blipFill>
        <p:spPr bwMode="auto">
          <a:xfrm flipH="1">
            <a:off x="0" y="0"/>
            <a:ext cx="1044075" cy="1357322"/>
          </a:xfrm>
          <a:prstGeom prst="rect">
            <a:avLst/>
          </a:prstGeom>
          <a:noFill/>
        </p:spPr>
      </p:pic>
      <p:pic>
        <p:nvPicPr>
          <p:cNvPr id="6" name="Picture 16" descr="Image result for cartoon man"/>
          <p:cNvPicPr>
            <a:picLocks noChangeAspect="1" noChangeArrowheads="1"/>
          </p:cNvPicPr>
          <p:nvPr/>
        </p:nvPicPr>
        <p:blipFill>
          <a:blip r:embed="rId3"/>
          <a:srcRect/>
          <a:stretch>
            <a:fillRect/>
          </a:stretch>
        </p:blipFill>
        <p:spPr bwMode="auto">
          <a:xfrm>
            <a:off x="8286776" y="1142984"/>
            <a:ext cx="579060" cy="1047164"/>
          </a:xfrm>
          <a:prstGeom prst="rect">
            <a:avLst/>
          </a:prstGeom>
          <a:noFill/>
        </p:spPr>
      </p:pic>
      <p:pic>
        <p:nvPicPr>
          <p:cNvPr id="1028" name="Picture 4" descr="http://filiph.net/slides/idf-cloud/src/iaas-paas-saas.png"/>
          <p:cNvPicPr>
            <a:picLocks noChangeAspect="1" noChangeArrowheads="1"/>
          </p:cNvPicPr>
          <p:nvPr/>
        </p:nvPicPr>
        <p:blipFill>
          <a:blip r:embed="rId4"/>
          <a:srcRect/>
          <a:stretch>
            <a:fillRect/>
          </a:stretch>
        </p:blipFill>
        <p:spPr bwMode="auto">
          <a:xfrm rot="5400000">
            <a:off x="5309381" y="3048812"/>
            <a:ext cx="4643471" cy="2403456"/>
          </a:xfrm>
          <a:prstGeom prst="rect">
            <a:avLst/>
          </a:prstGeom>
          <a:noFill/>
        </p:spPr>
      </p:pic>
      <p:pic>
        <p:nvPicPr>
          <p:cNvPr id="1036" name="Picture 12" descr="http://www.firstattribute.com/media/221632/cloud-software-comparison.jpg"/>
          <p:cNvPicPr>
            <a:picLocks noChangeAspect="1" noChangeArrowheads="1"/>
          </p:cNvPicPr>
          <p:nvPr/>
        </p:nvPicPr>
        <p:blipFill>
          <a:blip r:embed="rId5"/>
          <a:srcRect/>
          <a:stretch>
            <a:fillRect/>
          </a:stretch>
        </p:blipFill>
        <p:spPr bwMode="auto">
          <a:xfrm>
            <a:off x="155574" y="1928802"/>
            <a:ext cx="6345252" cy="4572032"/>
          </a:xfrm>
          <a:prstGeom prst="rect">
            <a:avLst/>
          </a:prstGeom>
          <a:noFill/>
        </p:spPr>
      </p:pic>
    </p:spTree>
    <p:extLst>
      <p:ext uri="{BB962C8B-B14F-4D97-AF65-F5344CB8AC3E}">
        <p14:creationId xmlns:p14="http://schemas.microsoft.com/office/powerpoint/2010/main" val="307698589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839200" cy="4935559"/>
          </a:xfrm>
        </p:spPr>
        <p:txBody>
          <a:bodyPr>
            <a:normAutofit fontScale="85000" lnSpcReduction="20000"/>
          </a:bodyPr>
          <a:lstStyle/>
          <a:p>
            <a:pPr fontAlgn="base">
              <a:buFont typeface="Arial" pitchFamily="34" charset="0"/>
              <a:buChar char="•"/>
            </a:pPr>
            <a:r>
              <a:rPr lang="en-IN" dirty="0" err="1"/>
              <a:t>Cloudbursting</a:t>
            </a:r>
            <a:r>
              <a:rPr lang="en-IN" dirty="0"/>
              <a:t>: The process of off-loading tasks to the cloud during times when the most compute resources are needed</a:t>
            </a:r>
          </a:p>
          <a:p>
            <a:pPr fontAlgn="base">
              <a:buFont typeface="Arial" pitchFamily="34" charset="0"/>
              <a:buChar char="•"/>
            </a:pPr>
            <a:endParaRPr lang="en-IN" dirty="0"/>
          </a:p>
          <a:p>
            <a:pPr fontAlgn="base">
              <a:buFont typeface="Arial" pitchFamily="34" charset="0"/>
              <a:buChar char="•"/>
            </a:pPr>
            <a:endParaRPr lang="en-IN" dirty="0"/>
          </a:p>
          <a:p>
            <a:pPr fontAlgn="base">
              <a:buFont typeface="Arial" pitchFamily="34" charset="0"/>
              <a:buChar char="•"/>
            </a:pPr>
            <a:endParaRPr lang="en-IN" dirty="0"/>
          </a:p>
          <a:p>
            <a:pPr fontAlgn="base">
              <a:buFont typeface="Arial" pitchFamily="34" charset="0"/>
              <a:buChar char="•"/>
            </a:pPr>
            <a:endParaRPr lang="en-IN" dirty="0"/>
          </a:p>
          <a:p>
            <a:pPr fontAlgn="base">
              <a:buFont typeface="Arial" pitchFamily="34" charset="0"/>
              <a:buChar char="•"/>
            </a:pPr>
            <a:endParaRPr lang="en-IN" dirty="0"/>
          </a:p>
          <a:p>
            <a:pPr fontAlgn="base">
              <a:buFont typeface="Arial" pitchFamily="34" charset="0"/>
              <a:buChar char="•"/>
            </a:pPr>
            <a:r>
              <a:rPr lang="en-IN" dirty="0"/>
              <a:t>Multi-tenant computing</a:t>
            </a:r>
          </a:p>
          <a:p>
            <a:pPr fontAlgn="base"/>
            <a:endParaRPr lang="en-IN" dirty="0"/>
          </a:p>
          <a:p>
            <a:pPr fontAlgn="base">
              <a:buFont typeface="Arial" pitchFamily="34" charset="0"/>
              <a:buChar char="•"/>
            </a:pPr>
            <a:endParaRPr lang="en-IN" dirty="0"/>
          </a:p>
          <a:p>
            <a:pPr fontAlgn="base">
              <a:buFont typeface="Arial" pitchFamily="34" charset="0"/>
              <a:buChar char="•"/>
            </a:pPr>
            <a:endParaRPr lang="en-IN" dirty="0"/>
          </a:p>
          <a:p>
            <a:pPr fontAlgn="base">
              <a:buFont typeface="Arial" pitchFamily="34" charset="0"/>
              <a:buChar char="•"/>
            </a:pPr>
            <a:r>
              <a:rPr lang="en-IN" dirty="0"/>
              <a:t>Resource pooling: </a:t>
            </a:r>
            <a:r>
              <a:rPr lang="en-IN" b="1" dirty="0"/>
              <a:t>Pooling</a:t>
            </a:r>
            <a:r>
              <a:rPr lang="en-IN" dirty="0"/>
              <a:t> is a resource management term that refers to the grouping together of resources (compute(</a:t>
            </a:r>
            <a:r>
              <a:rPr lang="en-IN" dirty="0" err="1"/>
              <a:t>cpu</a:t>
            </a:r>
            <a:r>
              <a:rPr lang="en-IN" dirty="0"/>
              <a:t>), network(bandwidth), storage) for the purposes of </a:t>
            </a:r>
            <a:r>
              <a:rPr lang="en-IN" b="1" i="1" dirty="0"/>
              <a:t>maximizing advantage</a:t>
            </a:r>
            <a:r>
              <a:rPr lang="en-IN" dirty="0"/>
              <a:t> and/or </a:t>
            </a:r>
            <a:r>
              <a:rPr lang="en-IN" b="1" i="1" dirty="0"/>
              <a:t>minimizing risk</a:t>
            </a:r>
            <a:r>
              <a:rPr lang="en-IN" dirty="0"/>
              <a:t> to the users</a:t>
            </a:r>
          </a:p>
          <a:p>
            <a:pPr fontAlgn="base">
              <a:buFont typeface="Arial" pitchFamily="34" charset="0"/>
              <a:buChar char="•"/>
            </a:pPr>
            <a:r>
              <a:rPr lang="en-IN" dirty="0"/>
              <a:t>Hypervisor</a:t>
            </a:r>
          </a:p>
        </p:txBody>
      </p:sp>
      <p:sp>
        <p:nvSpPr>
          <p:cNvPr id="3" name="Content Placeholder 2"/>
          <p:cNvSpPr>
            <a:spLocks noGrp="1"/>
          </p:cNvSpPr>
          <p:nvPr>
            <p:ph sz="quarter" idx="10"/>
          </p:nvPr>
        </p:nvSpPr>
        <p:spPr/>
        <p:txBody>
          <a:bodyPr/>
          <a:lstStyle/>
          <a:p>
            <a:r>
              <a:rPr lang="en-IN" b="0" dirty="0"/>
              <a:t>Key concepts of </a:t>
            </a:r>
            <a:r>
              <a:rPr lang="en-IN" b="0" dirty="0" err="1"/>
              <a:t>IaaS</a:t>
            </a:r>
            <a:endParaRPr lang="en-IN" dirty="0"/>
          </a:p>
        </p:txBody>
      </p:sp>
      <p:pic>
        <p:nvPicPr>
          <p:cNvPr id="45060" name="Picture 4" descr="http://www.jesusgilhernandez.com/wp-content/uploads/2012/12/singletenant-multitenant.png"/>
          <p:cNvPicPr>
            <a:picLocks noChangeAspect="1" noChangeArrowheads="1"/>
          </p:cNvPicPr>
          <p:nvPr/>
        </p:nvPicPr>
        <p:blipFill>
          <a:blip r:embed="rId2"/>
          <a:srcRect/>
          <a:stretch>
            <a:fillRect/>
          </a:stretch>
        </p:blipFill>
        <p:spPr bwMode="auto">
          <a:xfrm>
            <a:off x="4143372" y="2909895"/>
            <a:ext cx="4781550" cy="1733551"/>
          </a:xfrm>
          <a:prstGeom prst="rect">
            <a:avLst/>
          </a:prstGeom>
          <a:noFill/>
        </p:spPr>
      </p:pic>
    </p:spTree>
    <p:extLst>
      <p:ext uri="{BB962C8B-B14F-4D97-AF65-F5344CB8AC3E}">
        <p14:creationId xmlns:p14="http://schemas.microsoft.com/office/powerpoint/2010/main" val="3129600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4195762" cy="4525963"/>
          </a:xfrm>
        </p:spPr>
        <p:txBody>
          <a:bodyPr>
            <a:normAutofit fontScale="92500"/>
          </a:bodyPr>
          <a:lstStyle/>
          <a:p>
            <a:r>
              <a:rPr lang="en-IN" sz="3200" dirty="0"/>
              <a:t>Elasticity:</a:t>
            </a:r>
          </a:p>
          <a:p>
            <a:r>
              <a:rPr lang="en-IN" sz="2000" dirty="0"/>
              <a:t>Wikipedia: “In </a:t>
            </a:r>
            <a:r>
              <a:rPr lang="en-IN" sz="2000" b="1" dirty="0"/>
              <a:t>cloud</a:t>
            </a:r>
            <a:r>
              <a:rPr lang="en-IN" sz="2000" dirty="0"/>
              <a:t> computing, </a:t>
            </a:r>
            <a:r>
              <a:rPr lang="en-IN" sz="2000" b="1" dirty="0"/>
              <a:t>elasticity</a:t>
            </a:r>
            <a:r>
              <a:rPr lang="en-IN" sz="2000" dirty="0"/>
              <a:t> is defined as the degree to which a system (or a particular </a:t>
            </a:r>
            <a:r>
              <a:rPr lang="en-IN" sz="2000" b="1" dirty="0"/>
              <a:t>cloud</a:t>
            </a:r>
            <a:r>
              <a:rPr lang="en-IN" sz="2000" dirty="0"/>
              <a:t> layer) autonomously adapts its capacity to workload over time”</a:t>
            </a:r>
          </a:p>
          <a:p>
            <a:r>
              <a:rPr lang="en-IN" sz="2000" dirty="0"/>
              <a:t>OR simply put “Ability of a system to </a:t>
            </a:r>
            <a:r>
              <a:rPr lang="en-IN" sz="2000" b="1" dirty="0"/>
              <a:t>expand</a:t>
            </a:r>
            <a:r>
              <a:rPr lang="en-IN" sz="2000" dirty="0"/>
              <a:t> or </a:t>
            </a:r>
            <a:r>
              <a:rPr lang="en-IN" sz="2000" b="1" dirty="0"/>
              <a:t>contract</a:t>
            </a:r>
            <a:r>
              <a:rPr lang="en-IN" sz="2000" dirty="0"/>
              <a:t> its  dedicated resources to meet the demand”</a:t>
            </a:r>
          </a:p>
          <a:p>
            <a:endParaRPr lang="en-IN" dirty="0"/>
          </a:p>
          <a:p>
            <a:r>
              <a:rPr lang="en-IN" dirty="0"/>
              <a:t>&amp;</a:t>
            </a:r>
          </a:p>
          <a:p>
            <a:pPr marL="342900" lvl="2" indent="-342900" algn="l" rtl="0">
              <a:spcBef>
                <a:spcPct val="20000"/>
              </a:spcBef>
              <a:buClr>
                <a:srgbClr val="101141"/>
              </a:buClr>
              <a:buSzTx/>
              <a:buNone/>
            </a:pPr>
            <a:r>
              <a:rPr lang="en-IN" dirty="0"/>
              <a:t>Virtualization</a:t>
            </a:r>
          </a:p>
          <a:p>
            <a:endParaRPr lang="en-IN" dirty="0"/>
          </a:p>
          <a:p>
            <a:endParaRPr lang="en-IN" dirty="0"/>
          </a:p>
        </p:txBody>
      </p:sp>
      <p:sp>
        <p:nvSpPr>
          <p:cNvPr id="3" name="Content Placeholder 2"/>
          <p:cNvSpPr>
            <a:spLocks noGrp="1"/>
          </p:cNvSpPr>
          <p:nvPr>
            <p:ph sz="quarter" idx="10"/>
          </p:nvPr>
        </p:nvSpPr>
        <p:spPr/>
        <p:txBody>
          <a:bodyPr/>
          <a:lstStyle/>
          <a:p>
            <a:r>
              <a:rPr lang="en-IN" dirty="0"/>
              <a:t>Two primary facets that make </a:t>
            </a:r>
            <a:r>
              <a:rPr lang="en-IN" dirty="0" err="1"/>
              <a:t>IaaS</a:t>
            </a:r>
            <a:r>
              <a:rPr lang="en-IN" dirty="0"/>
              <a:t> special</a:t>
            </a:r>
          </a:p>
        </p:txBody>
      </p:sp>
      <p:pic>
        <p:nvPicPr>
          <p:cNvPr id="47105" name="Picture 1"/>
          <p:cNvPicPr>
            <a:picLocks noChangeAspect="1" noChangeArrowheads="1"/>
          </p:cNvPicPr>
          <p:nvPr/>
        </p:nvPicPr>
        <p:blipFill>
          <a:blip r:embed="rId3"/>
          <a:srcRect/>
          <a:stretch>
            <a:fillRect/>
          </a:stretch>
        </p:blipFill>
        <p:spPr bwMode="auto">
          <a:xfrm>
            <a:off x="4429124" y="2786058"/>
            <a:ext cx="4714876" cy="3714776"/>
          </a:xfrm>
          <a:prstGeom prst="rect">
            <a:avLst/>
          </a:prstGeom>
          <a:noFill/>
          <a:ln w="9525">
            <a:noFill/>
            <a:miter lim="800000"/>
            <a:headEnd/>
            <a:tailEnd/>
          </a:ln>
          <a:effectLst/>
        </p:spPr>
      </p:pic>
    </p:spTree>
    <p:extLst>
      <p:ext uri="{BB962C8B-B14F-4D97-AF65-F5344CB8AC3E}">
        <p14:creationId xmlns:p14="http://schemas.microsoft.com/office/powerpoint/2010/main" val="4201963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Content Placeholder 2"/>
          <p:cNvSpPr>
            <a:spLocks noGrp="1"/>
          </p:cNvSpPr>
          <p:nvPr>
            <p:ph sz="quarter" idx="10"/>
          </p:nvPr>
        </p:nvSpPr>
        <p:spPr/>
        <p:txBody>
          <a:bodyPr/>
          <a:lstStyle/>
          <a:p>
            <a:r>
              <a:rPr lang="en-IN" dirty="0"/>
              <a:t>AWS infrastructure services </a:t>
            </a:r>
          </a:p>
        </p:txBody>
      </p:sp>
      <p:pic>
        <p:nvPicPr>
          <p:cNvPr id="48129" name="Picture 1"/>
          <p:cNvPicPr>
            <a:picLocks noChangeAspect="1" noChangeArrowheads="1"/>
          </p:cNvPicPr>
          <p:nvPr/>
        </p:nvPicPr>
        <p:blipFill>
          <a:blip r:embed="rId2"/>
          <a:srcRect/>
          <a:stretch>
            <a:fillRect/>
          </a:stretch>
        </p:blipFill>
        <p:spPr bwMode="auto">
          <a:xfrm>
            <a:off x="285720" y="1357298"/>
            <a:ext cx="8572560" cy="5083088"/>
          </a:xfrm>
          <a:prstGeom prst="rect">
            <a:avLst/>
          </a:prstGeom>
          <a:noFill/>
          <a:ln w="9525">
            <a:noFill/>
            <a:miter lim="800000"/>
            <a:headEnd/>
            <a:tailEnd/>
          </a:ln>
          <a:effectLst/>
        </p:spPr>
      </p:pic>
    </p:spTree>
    <p:extLst>
      <p:ext uri="{BB962C8B-B14F-4D97-AF65-F5344CB8AC3E}">
        <p14:creationId xmlns:p14="http://schemas.microsoft.com/office/powerpoint/2010/main" val="3147699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357299"/>
            <a:ext cx="6696092" cy="5143536"/>
          </a:xfrm>
        </p:spPr>
        <p:txBody>
          <a:bodyPr>
            <a:normAutofit fontScale="77500" lnSpcReduction="20000"/>
          </a:bodyPr>
          <a:lstStyle/>
          <a:p>
            <a:pPr>
              <a:buFont typeface="Arial" pitchFamily="34" charset="0"/>
              <a:buChar char="•"/>
            </a:pPr>
            <a:r>
              <a:rPr lang="en-IN" dirty="0"/>
              <a:t>Web service that provides resizable compute capacity in the cloud</a:t>
            </a:r>
          </a:p>
          <a:p>
            <a:pPr>
              <a:buFont typeface="Arial" pitchFamily="34" charset="0"/>
              <a:buChar char="•"/>
            </a:pPr>
            <a:r>
              <a:rPr lang="en-IN" dirty="0"/>
              <a:t>Can be bundled with OS, application software and associated configuration settings into an Amazon Machine Image (AMI). </a:t>
            </a:r>
          </a:p>
          <a:p>
            <a:pPr>
              <a:buFont typeface="Arial" pitchFamily="34" charset="0"/>
              <a:buChar char="•"/>
            </a:pPr>
            <a:r>
              <a:rPr lang="en-IN" dirty="0"/>
              <a:t>Use these AMIs to provision multiple virtualized instances</a:t>
            </a:r>
          </a:p>
          <a:p>
            <a:pPr>
              <a:buFont typeface="Arial" pitchFamily="34" charset="0"/>
              <a:buChar char="•"/>
            </a:pPr>
            <a:r>
              <a:rPr lang="en-IN" dirty="0"/>
              <a:t>Decommission them using simple web service calls to scale capacity up and down quickly, as capacity requirement changes. </a:t>
            </a:r>
          </a:p>
          <a:p>
            <a:pPr>
              <a:buFont typeface="Arial" pitchFamily="34" charset="0"/>
              <a:buChar char="•"/>
            </a:pPr>
            <a:r>
              <a:rPr lang="en-IN" dirty="0"/>
              <a:t>On-Demand Instances - pay for the instances by the hour </a:t>
            </a:r>
          </a:p>
          <a:p>
            <a:pPr>
              <a:buFont typeface="Arial" pitchFamily="34" charset="0"/>
              <a:buChar char="•"/>
            </a:pPr>
            <a:r>
              <a:rPr lang="en-IN" dirty="0"/>
              <a:t>Reserved Instances - pay a low, one-time payment and receive a lower usage rate to run the instance</a:t>
            </a:r>
          </a:p>
          <a:p>
            <a:pPr>
              <a:buFont typeface="Arial" pitchFamily="34" charset="0"/>
              <a:buChar char="•"/>
            </a:pPr>
            <a:r>
              <a:rPr lang="en-IN" dirty="0"/>
              <a:t>Spot Instances - bid for unused capacity and further reduce your cost.</a:t>
            </a:r>
          </a:p>
          <a:p>
            <a:pPr>
              <a:buFont typeface="Arial" pitchFamily="34" charset="0"/>
              <a:buChar char="•"/>
            </a:pPr>
            <a:r>
              <a:rPr lang="en-IN" dirty="0"/>
              <a:t>Instances can be launched in one or more geographical regions. </a:t>
            </a:r>
          </a:p>
          <a:p>
            <a:pPr>
              <a:buFont typeface="Arial" pitchFamily="34" charset="0"/>
              <a:buChar char="•"/>
            </a:pPr>
            <a:r>
              <a:rPr lang="en-IN" dirty="0"/>
              <a:t>Each region has multiple Availability Zones. Availability Zones are distinct locations that are engineered to be insulated from failures in other Availability Zones</a:t>
            </a:r>
          </a:p>
        </p:txBody>
      </p:sp>
      <p:sp>
        <p:nvSpPr>
          <p:cNvPr id="3" name="Content Placeholder 2"/>
          <p:cNvSpPr>
            <a:spLocks noGrp="1"/>
          </p:cNvSpPr>
          <p:nvPr>
            <p:ph sz="quarter" idx="10"/>
          </p:nvPr>
        </p:nvSpPr>
        <p:spPr/>
        <p:txBody>
          <a:bodyPr/>
          <a:lstStyle/>
          <a:p>
            <a:r>
              <a:rPr lang="en-IN" dirty="0"/>
              <a:t>Amazon Elastic Compute Cloud (Amazon EC2)</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100"/>
              </a:spcBef>
            </a:pPr>
            <a:r>
              <a:rPr lang="en-US" dirty="0">
                <a:solidFill>
                  <a:srgbClr val="404040"/>
                </a:solidFill>
                <a:latin typeface="Arial" charset="0"/>
                <a:cs typeface="Arial" charset="0"/>
              </a:rPr>
              <a:t>EC2 Elastic Properties</a:t>
            </a:r>
          </a:p>
        </p:txBody>
      </p:sp>
      <p:sp>
        <p:nvSpPr>
          <p:cNvPr id="5" name="Footer Placeholder 3"/>
          <p:cNvSpPr>
            <a:spLocks noGrp="1"/>
          </p:cNvSpPr>
          <p:nvPr>
            <p:ph type="ftr" sz="quarter" idx="3"/>
          </p:nvPr>
        </p:nvSpPr>
        <p:spPr>
          <a:xfrm>
            <a:off x="67671" y="4767263"/>
            <a:ext cx="6197600" cy="274637"/>
          </a:xfrm>
          <a:prstGeom prst="rect">
            <a:avLst/>
          </a:prstGeom>
        </p:spPr>
        <p:txBody>
          <a:bodyPr vert="horz" lIns="91440" tIns="45720" rIns="91440" bIns="45720" rtlCol="0" anchor="ctr"/>
          <a:lstStyle>
            <a:defPPr>
              <a:defRPr lang="en-US"/>
            </a:defPPr>
            <a:lvl1pPr marL="0" algn="l" defTabSz="457200" rtl="0" eaLnBrk="1" latinLnBrk="0" hangingPunct="1">
              <a:defRPr sz="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474746"/>
                </a:solidFill>
                <a:latin typeface="Arial"/>
              </a:rPr>
              <a:t>AWS Technical Essentials 3.6 ILT </a:t>
            </a:r>
            <a:endParaRPr lang="en-US" dirty="0">
              <a:solidFill>
                <a:srgbClr val="474746"/>
              </a:solidFill>
              <a:latin typeface="Arial"/>
            </a:endParaRPr>
          </a:p>
        </p:txBody>
      </p:sp>
      <p:sp>
        <p:nvSpPr>
          <p:cNvPr id="53" name="Content Placeholder 2"/>
          <p:cNvSpPr>
            <a:spLocks noGrp="1"/>
          </p:cNvSpPr>
          <p:nvPr>
            <p:ph idx="1"/>
          </p:nvPr>
        </p:nvSpPr>
        <p:spPr>
          <a:xfrm>
            <a:off x="340592" y="1731462"/>
            <a:ext cx="8562052" cy="3689047"/>
          </a:xfrm>
        </p:spPr>
        <p:txBody>
          <a:bodyPr>
            <a:normAutofit fontScale="70000" lnSpcReduction="20000"/>
          </a:bodyPr>
          <a:lstStyle/>
          <a:p>
            <a:r>
              <a:rPr lang="en-US" dirty="0"/>
              <a:t>Elastic – Amazon EC2 enables you to increase or decrease capacity within minutes, not hours or days. </a:t>
            </a:r>
          </a:p>
          <a:p>
            <a:r>
              <a:rPr lang="en-US" dirty="0"/>
              <a:t>You can commission one, hundreds or even thousands of server instances simultaneously. </a:t>
            </a:r>
          </a:p>
          <a:p>
            <a:r>
              <a:rPr lang="en-US" dirty="0"/>
              <a:t>controlled with web service APIs, application can automatically scale itself up and down depending on its needs.</a:t>
            </a:r>
          </a:p>
          <a:p>
            <a:r>
              <a:rPr lang="en-US" dirty="0"/>
              <a:t>Elastic Block Store vs. local Disk (not backup)</a:t>
            </a:r>
          </a:p>
          <a:p>
            <a:r>
              <a:rPr lang="en-US" dirty="0"/>
              <a:t>Elastic IP Addresses vs. Static IP Addresses</a:t>
            </a:r>
          </a:p>
          <a:p>
            <a:r>
              <a:rPr lang="en-US" dirty="0"/>
              <a:t>Interesting charging scheme; you are charged when not using it</a:t>
            </a:r>
          </a:p>
          <a:p>
            <a:r>
              <a:rPr lang="en-US" dirty="0"/>
              <a:t>programmatically remapping your public IP addresses to any instance in your account</a:t>
            </a:r>
            <a:endParaRPr lang="en-US" dirty="0">
              <a:effectLst>
                <a:outerShdw blurRad="50800" dist="38100" algn="tr" rotWithShape="0">
                  <a:prstClr val="black">
                    <a:alpha val="40000"/>
                  </a:prstClr>
                </a:outerShdw>
              </a:effectLst>
            </a:endParaRPr>
          </a:p>
          <a:p>
            <a:endParaRPr lang="en-US" sz="2000" dirty="0"/>
          </a:p>
        </p:txBody>
      </p:sp>
    </p:spTree>
    <p:extLst>
      <p:ext uri="{BB962C8B-B14F-4D97-AF65-F5344CB8AC3E}">
        <p14:creationId xmlns:p14="http://schemas.microsoft.com/office/powerpoint/2010/main" val="1754729237"/>
      </p:ext>
    </p:extLst>
  </p:cSld>
  <p:clrMapOvr>
    <a:masterClrMapping/>
  </p:clrMapOvr>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2B58C1CDD45143928531B634536E02" ma:contentTypeVersion="12" ma:contentTypeDescription="Create a new document." ma:contentTypeScope="" ma:versionID="47e3b4630f45e2a2e0571772a2747f30">
  <xsd:schema xmlns:xsd="http://www.w3.org/2001/XMLSchema" xmlns:xs="http://www.w3.org/2001/XMLSchema" xmlns:p="http://schemas.microsoft.com/office/2006/metadata/properties" xmlns:ns2="49b8a6a4-4c0c-4ade-8208-e9d33f271f71" xmlns:ns3="01efe261-8f89-4821-854b-09de4a0f8ad0" targetNamespace="http://schemas.microsoft.com/office/2006/metadata/properties" ma:root="true" ma:fieldsID="04f6e7e6cf5fe308992cf1bfc7d46da2" ns2:_="" ns3:_="">
    <xsd:import namespace="49b8a6a4-4c0c-4ade-8208-e9d33f271f71"/>
    <xsd:import namespace="01efe261-8f89-4821-854b-09de4a0f8ad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b8a6a4-4c0c-4ade-8208-e9d33f271f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b8cb680-6a83-4177-80f4-b15e2230c4d8"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efe261-8f89-4821-854b-09de4a0f8ad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0622c38-2b2f-4d79-9cbf-aa654c9156e2}" ma:internalName="TaxCatchAll" ma:showField="CatchAllData" ma:web="01efe261-8f89-4821-854b-09de4a0f8ad0">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9b8a6a4-4c0c-4ade-8208-e9d33f271f71">
      <Terms xmlns="http://schemas.microsoft.com/office/infopath/2007/PartnerControls"/>
    </lcf76f155ced4ddcb4097134ff3c332f>
    <TaxCatchAll xmlns="01efe261-8f89-4821-854b-09de4a0f8ad0" xsi:nil="true"/>
  </documentManagement>
</p:properties>
</file>

<file path=customXml/itemProps1.xml><?xml version="1.0" encoding="utf-8"?>
<ds:datastoreItem xmlns:ds="http://schemas.openxmlformats.org/officeDocument/2006/customXml" ds:itemID="{EA9242A6-DDD7-466F-B81C-1A37D5510742}"/>
</file>

<file path=customXml/itemProps2.xml><?xml version="1.0" encoding="utf-8"?>
<ds:datastoreItem xmlns:ds="http://schemas.openxmlformats.org/officeDocument/2006/customXml" ds:itemID="{92F97869-3489-434E-AD48-2E445D3D5A31}"/>
</file>

<file path=customXml/itemProps3.xml><?xml version="1.0" encoding="utf-8"?>
<ds:datastoreItem xmlns:ds="http://schemas.openxmlformats.org/officeDocument/2006/customXml" ds:itemID="{6CE01718-F97A-422A-B598-A6DC588CCB74}"/>
</file>

<file path=docProps/app.xml><?xml version="1.0" encoding="utf-8"?>
<Properties xmlns="http://schemas.openxmlformats.org/officeDocument/2006/extended-properties" xmlns:vt="http://schemas.openxmlformats.org/officeDocument/2006/docPropsVTypes">
  <TotalTime>9729</TotalTime>
  <Words>8426</Words>
  <Application>Microsoft Office PowerPoint</Application>
  <PresentationFormat>On-screen Show (4:3)</PresentationFormat>
  <Paragraphs>484</Paragraphs>
  <Slides>38</Slides>
  <Notes>24</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DIN-Medium</vt:lpstr>
      <vt:lpstr>Helvetica</vt:lpstr>
      <vt:lpstr>Helvetica Neue</vt:lpstr>
      <vt:lpstr>Default</vt:lpstr>
      <vt:lpstr>BITS Pilani presentation</vt:lpstr>
      <vt:lpstr>PowerPoint Presentation</vt:lpstr>
      <vt:lpstr>IaaS</vt:lpstr>
      <vt:lpstr>PowerPoint Presentation</vt:lpstr>
      <vt:lpstr>PowerPoint Presentation</vt:lpstr>
      <vt:lpstr>PowerPoint Presentation</vt:lpstr>
      <vt:lpstr>PowerPoint Presentation</vt:lpstr>
      <vt:lpstr>PowerPoint Presentation</vt:lpstr>
      <vt:lpstr>EC2 Elastic Properties</vt:lpstr>
      <vt:lpstr>EC2 Instance Type</vt:lpstr>
      <vt:lpstr>AWS EC2 Pricing Model</vt:lpstr>
      <vt:lpstr>AWS EC2 Free UsageTier </vt:lpstr>
      <vt:lpstr>PowerPoint Presentation</vt:lpstr>
      <vt:lpstr>Storage</vt:lpstr>
      <vt:lpstr>Elastic Block Storage (EBS)</vt:lpstr>
      <vt:lpstr>Simple Storage Service (S3)</vt:lpstr>
      <vt:lpstr>S3 Bucket Naming</vt:lpstr>
      <vt:lpstr>Simple Storage Services (S3) Bucket Properties</vt:lpstr>
      <vt:lpstr>Durability</vt:lpstr>
      <vt:lpstr>AWS Auto Scaling Capability </vt:lpstr>
      <vt:lpstr>AWS Elastic Load Balancer </vt:lpstr>
      <vt:lpstr>AWS Cloud Watch</vt:lpstr>
      <vt:lpstr>AWS Cloud Front</vt:lpstr>
      <vt:lpstr>AWS Route 53</vt:lpstr>
      <vt:lpstr>Multi-AZ Deployment</vt:lpstr>
      <vt:lpstr>Scalability- Scale Up vs. Scale Out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Amazon Relational Database Service (RDS) </vt:lpstr>
      <vt:lpstr>RDS Features and Functionality</vt:lpstr>
      <vt:lpstr>Oracle Deployment options</vt:lpstr>
      <vt:lpstr>RDS Limitation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Chandra</dc:creator>
  <cp:lastModifiedBy>Moitra, Mridul (DXC Luxoft)</cp:lastModifiedBy>
  <cp:revision>102</cp:revision>
  <dcterms:modified xsi:type="dcterms:W3CDTF">2022-09-05T05:41:25Z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0x010100502B58C1CDD45143928531B634536E02</vt:lpwstr>
  </property>
</Properties>
</file>