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318" r:id="rId3"/>
    <p:sldId id="339" r:id="rId4"/>
    <p:sldId id="332" r:id="rId5"/>
    <p:sldId id="333" r:id="rId6"/>
    <p:sldId id="334" r:id="rId7"/>
    <p:sldId id="336" r:id="rId8"/>
    <p:sldId id="319" r:id="rId9"/>
    <p:sldId id="340" r:id="rId10"/>
    <p:sldId id="344" r:id="rId11"/>
    <p:sldId id="320" r:id="rId12"/>
    <p:sldId id="321" r:id="rId13"/>
    <p:sldId id="322" r:id="rId14"/>
    <p:sldId id="323" r:id="rId15"/>
    <p:sldId id="325" r:id="rId16"/>
    <p:sldId id="326" r:id="rId17"/>
    <p:sldId id="327" r:id="rId18"/>
    <p:sldId id="329" r:id="rId19"/>
    <p:sldId id="330" r:id="rId20"/>
    <p:sldId id="331" r:id="rId21"/>
    <p:sldId id="345" r:id="rId22"/>
    <p:sldId id="346" r:id="rId23"/>
    <p:sldId id="341" r:id="rId24"/>
    <p:sldId id="342" r:id="rId25"/>
    <p:sldId id="343" r:id="rId26"/>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614167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srcRect t="1" b="28591"/>
          <a:stretch>
            <a:fillRect/>
          </a:stretch>
        </p:blipFill>
        <p:spPr>
          <a:xfrm>
            <a:off x="76200" y="3352800"/>
            <a:ext cx="2057400" cy="1979617"/>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5" y="6550021"/>
            <a:ext cx="7059618" cy="49219"/>
            <a:chOff x="0" y="-1"/>
            <a:chExt cx="7059617" cy="49218"/>
          </a:xfrm>
        </p:grpSpPr>
        <p:sp>
          <p:nvSpPr>
            <p:cNvPr id="58" name="Shape 58"/>
            <p:cNvSpPr/>
            <p:nvPr/>
          </p:nvSpPr>
          <p:spPr>
            <a:xfrm>
              <a:off x="2546350" y="-2"/>
              <a:ext cx="2328866" cy="49219"/>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4" y="-1"/>
              <a:ext cx="2235203" cy="46040"/>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2"/>
              <a:ext cx="2581279" cy="49219"/>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5" y="6553196"/>
            <a:ext cx="7010406" cy="46044"/>
            <a:chOff x="-1" y="-1"/>
            <a:chExt cx="7010405" cy="46043"/>
          </a:xfrm>
        </p:grpSpPr>
        <p:sp>
          <p:nvSpPr>
            <p:cNvPr id="63" name="Shape 63"/>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9" y="-2"/>
              <a:ext cx="2328865"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6" y="1295396"/>
            <a:ext cx="7010407" cy="46044"/>
            <a:chOff x="-1" y="-1"/>
            <a:chExt cx="7010405" cy="46043"/>
          </a:xfrm>
        </p:grpSpPr>
        <p:sp>
          <p:nvSpPr>
            <p:cNvPr id="67" name="Shape 67"/>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9" y="-2"/>
              <a:ext cx="2328866"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8" name="Shape 78"/>
          <p:cNvSpPr>
            <a:spLocks noGrp="1"/>
          </p:cNvSpPr>
          <p:nvPr>
            <p:ph type="sldNum" sz="quarter" idx="2"/>
          </p:nvPr>
        </p:nvSpPr>
        <p:spPr>
          <a:xfrm>
            <a:off x="6553200" y="5859778"/>
            <a:ext cx="2133600" cy="177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nSpc>
                <a:spcPct val="90000"/>
              </a:lnSpc>
            </a:lvl1p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Capacity Management Framework</a:t>
            </a:r>
            <a:endParaRPr lang="en-IN" sz="1800" dirty="0"/>
          </a:p>
        </p:txBody>
      </p:sp>
      <p:pic>
        <p:nvPicPr>
          <p:cNvPr id="3" name="Picture 2">
            <a:extLst>
              <a:ext uri="{FF2B5EF4-FFF2-40B4-BE49-F238E27FC236}">
                <a16:creationId xmlns:a16="http://schemas.microsoft.com/office/drawing/2014/main" id="{6D620D0B-DA7C-BDAA-0174-04F0C7B3524D}"/>
              </a:ext>
            </a:extLst>
          </p:cNvPr>
          <p:cNvPicPr/>
          <p:nvPr/>
        </p:nvPicPr>
        <p:blipFill>
          <a:blip r:embed="rId2"/>
          <a:stretch/>
        </p:blipFill>
        <p:spPr>
          <a:xfrm>
            <a:off x="451938" y="1508871"/>
            <a:ext cx="7847640" cy="4714560"/>
          </a:xfrm>
          <a:prstGeom prst="rect">
            <a:avLst/>
          </a:prstGeom>
          <a:ln>
            <a:noFill/>
          </a:ln>
        </p:spPr>
      </p:pic>
    </p:spTree>
    <p:extLst>
      <p:ext uri="{BB962C8B-B14F-4D97-AF65-F5344CB8AC3E}">
        <p14:creationId xmlns:p14="http://schemas.microsoft.com/office/powerpoint/2010/main" val="25029694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030459" y="342872"/>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Implementation Capacity Resource Management Policies</a:t>
            </a:r>
          </a:p>
        </p:txBody>
      </p:sp>
      <p:pic>
        <p:nvPicPr>
          <p:cNvPr id="2" name="Picture 1">
            <a:extLst>
              <a:ext uri="{FF2B5EF4-FFF2-40B4-BE49-F238E27FC236}">
                <a16:creationId xmlns:a16="http://schemas.microsoft.com/office/drawing/2014/main" id="{82A90B70-1562-5614-0401-377299CA3440}"/>
              </a:ext>
            </a:extLst>
          </p:cNvPr>
          <p:cNvPicPr/>
          <p:nvPr/>
        </p:nvPicPr>
        <p:blipFill>
          <a:blip r:embed="rId2"/>
          <a:stretch/>
        </p:blipFill>
        <p:spPr>
          <a:xfrm>
            <a:off x="1717200" y="2000520"/>
            <a:ext cx="6762240" cy="3619080"/>
          </a:xfrm>
          <a:prstGeom prst="rect">
            <a:avLst/>
          </a:prstGeom>
          <a:ln>
            <a:noFill/>
          </a:ln>
        </p:spPr>
      </p:pic>
    </p:spTree>
    <p:extLst>
      <p:ext uri="{BB962C8B-B14F-4D97-AF65-F5344CB8AC3E}">
        <p14:creationId xmlns:p14="http://schemas.microsoft.com/office/powerpoint/2010/main" val="14342447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030459" y="342872"/>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Trade offs</a:t>
            </a:r>
          </a:p>
        </p:txBody>
      </p:sp>
      <p:pic>
        <p:nvPicPr>
          <p:cNvPr id="3" name="Picture 2">
            <a:extLst>
              <a:ext uri="{FF2B5EF4-FFF2-40B4-BE49-F238E27FC236}">
                <a16:creationId xmlns:a16="http://schemas.microsoft.com/office/drawing/2014/main" id="{956D9BD6-21D0-83E2-40E3-4A871F2A1E54}"/>
              </a:ext>
            </a:extLst>
          </p:cNvPr>
          <p:cNvPicPr/>
          <p:nvPr/>
        </p:nvPicPr>
        <p:blipFill>
          <a:blip r:embed="rId2"/>
          <a:stretch/>
        </p:blipFill>
        <p:spPr>
          <a:xfrm>
            <a:off x="1702800" y="1800360"/>
            <a:ext cx="6791040" cy="4019040"/>
          </a:xfrm>
          <a:prstGeom prst="rect">
            <a:avLst/>
          </a:prstGeom>
          <a:ln>
            <a:noFill/>
          </a:ln>
        </p:spPr>
      </p:pic>
    </p:spTree>
    <p:extLst>
      <p:ext uri="{BB962C8B-B14F-4D97-AF65-F5344CB8AC3E}">
        <p14:creationId xmlns:p14="http://schemas.microsoft.com/office/powerpoint/2010/main" val="19099018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CRM Control Policies</a:t>
            </a:r>
            <a:endParaRPr lang="en-IN" sz="1800" dirty="0"/>
          </a:p>
        </p:txBody>
      </p:sp>
      <p:pic>
        <p:nvPicPr>
          <p:cNvPr id="2" name="Picture 1">
            <a:extLst>
              <a:ext uri="{FF2B5EF4-FFF2-40B4-BE49-F238E27FC236}">
                <a16:creationId xmlns:a16="http://schemas.microsoft.com/office/drawing/2014/main" id="{550A76EB-5290-C11E-06A3-E82538CA1B06}"/>
              </a:ext>
            </a:extLst>
          </p:cNvPr>
          <p:cNvPicPr/>
          <p:nvPr/>
        </p:nvPicPr>
        <p:blipFill>
          <a:blip r:embed="rId2"/>
          <a:stretch/>
        </p:blipFill>
        <p:spPr>
          <a:xfrm>
            <a:off x="1450551" y="1857046"/>
            <a:ext cx="6676560" cy="3342960"/>
          </a:xfrm>
          <a:prstGeom prst="rect">
            <a:avLst/>
          </a:prstGeom>
          <a:ln>
            <a:noFill/>
          </a:ln>
        </p:spPr>
      </p:pic>
    </p:spTree>
    <p:extLst>
      <p:ext uri="{BB962C8B-B14F-4D97-AF65-F5344CB8AC3E}">
        <p14:creationId xmlns:p14="http://schemas.microsoft.com/office/powerpoint/2010/main" val="18570160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Feedback and Stability</a:t>
            </a:r>
            <a:endParaRPr lang="en-IN" sz="1800" dirty="0"/>
          </a:p>
        </p:txBody>
      </p:sp>
      <p:pic>
        <p:nvPicPr>
          <p:cNvPr id="3" name="Picture 2">
            <a:extLst>
              <a:ext uri="{FF2B5EF4-FFF2-40B4-BE49-F238E27FC236}">
                <a16:creationId xmlns:a16="http://schemas.microsoft.com/office/drawing/2014/main" id="{E1A17EC7-1BA2-8DB8-E2C6-FE5664017356}"/>
              </a:ext>
            </a:extLst>
          </p:cNvPr>
          <p:cNvPicPr/>
          <p:nvPr/>
        </p:nvPicPr>
        <p:blipFill>
          <a:blip r:embed="rId2"/>
          <a:stretch/>
        </p:blipFill>
        <p:spPr>
          <a:xfrm>
            <a:off x="1688760" y="1733760"/>
            <a:ext cx="6819480" cy="4152600"/>
          </a:xfrm>
          <a:prstGeom prst="rect">
            <a:avLst/>
          </a:prstGeom>
          <a:ln>
            <a:noFill/>
          </a:ln>
        </p:spPr>
      </p:pic>
    </p:spTree>
    <p:extLst>
      <p:ext uri="{BB962C8B-B14F-4D97-AF65-F5344CB8AC3E}">
        <p14:creationId xmlns:p14="http://schemas.microsoft.com/office/powerpoint/2010/main" val="27067880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Cloud Resource Scheduling</a:t>
            </a:r>
            <a:endParaRPr lang="en-IN" sz="1800" dirty="0"/>
          </a:p>
        </p:txBody>
      </p:sp>
      <p:pic>
        <p:nvPicPr>
          <p:cNvPr id="3" name="Picture 2">
            <a:extLst>
              <a:ext uri="{FF2B5EF4-FFF2-40B4-BE49-F238E27FC236}">
                <a16:creationId xmlns:a16="http://schemas.microsoft.com/office/drawing/2014/main" id="{4034ECC1-B13C-C6FF-781B-835E01E1A11A}"/>
              </a:ext>
            </a:extLst>
          </p:cNvPr>
          <p:cNvPicPr/>
          <p:nvPr/>
        </p:nvPicPr>
        <p:blipFill>
          <a:blip r:embed="rId2"/>
          <a:stretch/>
        </p:blipFill>
        <p:spPr>
          <a:xfrm>
            <a:off x="484311" y="1551267"/>
            <a:ext cx="5794920" cy="3403440"/>
          </a:xfrm>
          <a:prstGeom prst="rect">
            <a:avLst/>
          </a:prstGeom>
          <a:ln>
            <a:noFill/>
          </a:ln>
        </p:spPr>
      </p:pic>
      <p:sp>
        <p:nvSpPr>
          <p:cNvPr id="6" name="TextBox 5">
            <a:extLst>
              <a:ext uri="{FF2B5EF4-FFF2-40B4-BE49-F238E27FC236}">
                <a16:creationId xmlns:a16="http://schemas.microsoft.com/office/drawing/2014/main" id="{B8BEBFA0-129E-5999-93F7-4D1C288C3A03}"/>
              </a:ext>
            </a:extLst>
          </p:cNvPr>
          <p:cNvSpPr txBox="1"/>
          <p:nvPr/>
        </p:nvSpPr>
        <p:spPr>
          <a:xfrm>
            <a:off x="692834" y="4746735"/>
            <a:ext cx="8169812" cy="1754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2400" b="0" strike="noStrike" spc="-1" dirty="0">
                <a:latin typeface="Arial"/>
              </a:rPr>
              <a:t>—</a:t>
            </a:r>
            <a:r>
              <a:rPr lang="en-IN" sz="1200" b="0" strike="noStrike" spc="-1" dirty="0">
                <a:latin typeface="Arial"/>
              </a:rPr>
              <a:t>Scheduling in the application layer is to schedule the virtual or physical resources</a:t>
            </a:r>
          </a:p>
          <a:p>
            <a:r>
              <a:rPr lang="en-IN" sz="1200" b="0" strike="noStrike" spc="-1" dirty="0">
                <a:latin typeface="Arial"/>
              </a:rPr>
              <a:t>to support software and user applications, tasks, and workflows, etc., with optimal</a:t>
            </a:r>
          </a:p>
          <a:p>
            <a:r>
              <a:rPr lang="en-IN" sz="1200" b="0" strike="noStrike" spc="-1" dirty="0">
                <a:latin typeface="Arial"/>
              </a:rPr>
              <a:t>QoS and efficiency.</a:t>
            </a:r>
          </a:p>
          <a:p>
            <a:r>
              <a:rPr lang="en-IN" sz="1200" b="0" strike="noStrike" spc="-1" dirty="0">
                <a:latin typeface="Arial"/>
              </a:rPr>
              <a:t>—Scheduling in the virtualization layer focuses on mapping virtual resources onto</a:t>
            </a:r>
          </a:p>
          <a:p>
            <a:r>
              <a:rPr lang="en-IN" sz="1200" b="0" strike="noStrike" spc="-1" dirty="0">
                <a:latin typeface="Arial"/>
              </a:rPr>
              <a:t>physical resources with optimal load balance, energy conservation, etc.</a:t>
            </a:r>
          </a:p>
          <a:p>
            <a:r>
              <a:rPr lang="en-IN" sz="1200" b="0" strike="noStrike" spc="-1" dirty="0">
                <a:latin typeface="Arial"/>
              </a:rPr>
              <a:t>—Scheduling in the deployment layer, which also attracts worldwide attention, is concerned with optimal and strategic infrastructure, outsourcing, service placement,</a:t>
            </a:r>
          </a:p>
          <a:p>
            <a:r>
              <a:rPr lang="en-IN" sz="1200" b="0" strike="noStrike" spc="-1" dirty="0" err="1">
                <a:latin typeface="Arial"/>
              </a:rPr>
              <a:t>multicloud</a:t>
            </a:r>
            <a:r>
              <a:rPr lang="en-IN" sz="1200" b="0" strike="noStrike" spc="-1" dirty="0">
                <a:latin typeface="Arial"/>
              </a:rPr>
              <a:t> </a:t>
            </a:r>
            <a:r>
              <a:rPr lang="en-IN" sz="1200" b="0" strike="noStrike" spc="-1" dirty="0" err="1">
                <a:latin typeface="Arial"/>
              </a:rPr>
              <a:t>centers</a:t>
            </a:r>
            <a:r>
              <a:rPr lang="en-IN" sz="1200" b="0" strike="noStrike" spc="-1" dirty="0">
                <a:latin typeface="Arial"/>
              </a:rPr>
              <a:t>, partnering, data routing and application migration, etc</a:t>
            </a:r>
            <a:endParaRPr lang="en-IN" sz="1200" dirty="0"/>
          </a:p>
        </p:txBody>
      </p:sp>
    </p:spTree>
    <p:extLst>
      <p:ext uri="{BB962C8B-B14F-4D97-AF65-F5344CB8AC3E}">
        <p14:creationId xmlns:p14="http://schemas.microsoft.com/office/powerpoint/2010/main" val="8839821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Cloud Control Level</a:t>
            </a:r>
            <a:endParaRPr lang="en-IN" sz="1800" dirty="0"/>
          </a:p>
        </p:txBody>
      </p:sp>
      <p:pic>
        <p:nvPicPr>
          <p:cNvPr id="2" name="Picture 1">
            <a:extLst>
              <a:ext uri="{FF2B5EF4-FFF2-40B4-BE49-F238E27FC236}">
                <a16:creationId xmlns:a16="http://schemas.microsoft.com/office/drawing/2014/main" id="{DC000004-2A3F-59CE-CBAB-90B609254580}"/>
              </a:ext>
            </a:extLst>
          </p:cNvPr>
          <p:cNvPicPr/>
          <p:nvPr/>
        </p:nvPicPr>
        <p:blipFill>
          <a:blip r:embed="rId2"/>
          <a:stretch/>
        </p:blipFill>
        <p:spPr>
          <a:xfrm>
            <a:off x="1793520" y="2105280"/>
            <a:ext cx="6609960" cy="3409560"/>
          </a:xfrm>
          <a:prstGeom prst="rect">
            <a:avLst/>
          </a:prstGeom>
          <a:ln>
            <a:noFill/>
          </a:ln>
        </p:spPr>
      </p:pic>
    </p:spTree>
    <p:extLst>
      <p:ext uri="{BB962C8B-B14F-4D97-AF65-F5344CB8AC3E}">
        <p14:creationId xmlns:p14="http://schemas.microsoft.com/office/powerpoint/2010/main" val="367908067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Cloud Resource Scheduling</a:t>
            </a:r>
            <a:endParaRPr lang="en-IN" sz="1800" dirty="0"/>
          </a:p>
        </p:txBody>
      </p:sp>
      <p:pic>
        <p:nvPicPr>
          <p:cNvPr id="3" name="Picture 2">
            <a:extLst>
              <a:ext uri="{FF2B5EF4-FFF2-40B4-BE49-F238E27FC236}">
                <a16:creationId xmlns:a16="http://schemas.microsoft.com/office/drawing/2014/main" id="{9F7E4517-5321-0727-54D2-CC864981A8D3}"/>
              </a:ext>
            </a:extLst>
          </p:cNvPr>
          <p:cNvPicPr/>
          <p:nvPr/>
        </p:nvPicPr>
        <p:blipFill>
          <a:blip r:embed="rId2"/>
          <a:stretch/>
        </p:blipFill>
        <p:spPr>
          <a:xfrm>
            <a:off x="2228760" y="1981080"/>
            <a:ext cx="5772240" cy="3600360"/>
          </a:xfrm>
          <a:prstGeom prst="rect">
            <a:avLst/>
          </a:prstGeom>
          <a:ln>
            <a:noFill/>
          </a:ln>
        </p:spPr>
      </p:pic>
    </p:spTree>
    <p:extLst>
      <p:ext uri="{BB962C8B-B14F-4D97-AF65-F5344CB8AC3E}">
        <p14:creationId xmlns:p14="http://schemas.microsoft.com/office/powerpoint/2010/main" val="178015796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Design Considerations</a:t>
            </a:r>
            <a:endParaRPr lang="en-IN" sz="1800" dirty="0"/>
          </a:p>
        </p:txBody>
      </p:sp>
      <p:pic>
        <p:nvPicPr>
          <p:cNvPr id="2" name="Picture 1">
            <a:extLst>
              <a:ext uri="{FF2B5EF4-FFF2-40B4-BE49-F238E27FC236}">
                <a16:creationId xmlns:a16="http://schemas.microsoft.com/office/drawing/2014/main" id="{219F7922-DE7B-A3BC-F399-78E4F2F89759}"/>
              </a:ext>
            </a:extLst>
          </p:cNvPr>
          <p:cNvPicPr/>
          <p:nvPr/>
        </p:nvPicPr>
        <p:blipFill>
          <a:blip r:embed="rId2"/>
          <a:stretch/>
        </p:blipFill>
        <p:spPr>
          <a:xfrm>
            <a:off x="1659960" y="2019600"/>
            <a:ext cx="6876720" cy="3580920"/>
          </a:xfrm>
          <a:prstGeom prst="rect">
            <a:avLst/>
          </a:prstGeom>
          <a:ln>
            <a:noFill/>
          </a:ln>
        </p:spPr>
      </p:pic>
    </p:spTree>
    <p:extLst>
      <p:ext uri="{BB962C8B-B14F-4D97-AF65-F5344CB8AC3E}">
        <p14:creationId xmlns:p14="http://schemas.microsoft.com/office/powerpoint/2010/main" val="105878081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Proportional Thresholding's</a:t>
            </a:r>
            <a:endParaRPr lang="en-IN" sz="1800" dirty="0"/>
          </a:p>
        </p:txBody>
      </p:sp>
      <p:pic>
        <p:nvPicPr>
          <p:cNvPr id="3" name="Picture 2">
            <a:extLst>
              <a:ext uri="{FF2B5EF4-FFF2-40B4-BE49-F238E27FC236}">
                <a16:creationId xmlns:a16="http://schemas.microsoft.com/office/drawing/2014/main" id="{6F6C476A-FA04-E2BA-1233-66EC1A3D4427}"/>
              </a:ext>
            </a:extLst>
          </p:cNvPr>
          <p:cNvPicPr/>
          <p:nvPr/>
        </p:nvPicPr>
        <p:blipFill>
          <a:blip r:embed="rId2"/>
          <a:stretch/>
        </p:blipFill>
        <p:spPr>
          <a:xfrm>
            <a:off x="1669680" y="1976760"/>
            <a:ext cx="6857640" cy="3666600"/>
          </a:xfrm>
          <a:prstGeom prst="rect">
            <a:avLst/>
          </a:prstGeom>
          <a:ln>
            <a:noFill/>
          </a:ln>
        </p:spPr>
      </p:pic>
    </p:spTree>
    <p:extLst>
      <p:ext uri="{BB962C8B-B14F-4D97-AF65-F5344CB8AC3E}">
        <p14:creationId xmlns:p14="http://schemas.microsoft.com/office/powerpoint/2010/main" val="32615555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382151" y="342872"/>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Capacity Management Challenges</a:t>
            </a:r>
            <a:endParaRPr lang="en-IN" sz="1800" dirty="0"/>
          </a:p>
        </p:txBody>
      </p:sp>
      <p:pic>
        <p:nvPicPr>
          <p:cNvPr id="2" name="Picture 1">
            <a:extLst>
              <a:ext uri="{FF2B5EF4-FFF2-40B4-BE49-F238E27FC236}">
                <a16:creationId xmlns:a16="http://schemas.microsoft.com/office/drawing/2014/main" id="{38021616-B958-99C1-0774-86EEEA41C91B}"/>
              </a:ext>
            </a:extLst>
          </p:cNvPr>
          <p:cNvPicPr/>
          <p:nvPr/>
        </p:nvPicPr>
        <p:blipFill>
          <a:blip r:embed="rId2"/>
          <a:stretch/>
        </p:blipFill>
        <p:spPr>
          <a:xfrm>
            <a:off x="1760040" y="2076480"/>
            <a:ext cx="6676560" cy="3466800"/>
          </a:xfrm>
          <a:prstGeom prst="rect">
            <a:avLst/>
          </a:prstGeom>
          <a:ln>
            <a:noFill/>
          </a:ln>
        </p:spPr>
      </p:pic>
    </p:spTree>
    <p:extLst>
      <p:ext uri="{BB962C8B-B14F-4D97-AF65-F5344CB8AC3E}">
        <p14:creationId xmlns:p14="http://schemas.microsoft.com/office/powerpoint/2010/main" val="320825819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Resource </a:t>
            </a:r>
            <a:r>
              <a:rPr lang="en-IN" dirty="0" err="1"/>
              <a:t>Bundlings</a:t>
            </a:r>
            <a:endParaRPr lang="en-IN" sz="1800" dirty="0"/>
          </a:p>
        </p:txBody>
      </p:sp>
      <p:pic>
        <p:nvPicPr>
          <p:cNvPr id="2" name="Picture 1">
            <a:extLst>
              <a:ext uri="{FF2B5EF4-FFF2-40B4-BE49-F238E27FC236}">
                <a16:creationId xmlns:a16="http://schemas.microsoft.com/office/drawing/2014/main" id="{46A6A18A-CEC7-7D19-0058-6BDD352BA278}"/>
              </a:ext>
            </a:extLst>
          </p:cNvPr>
          <p:cNvPicPr/>
          <p:nvPr/>
        </p:nvPicPr>
        <p:blipFill>
          <a:blip r:embed="rId2"/>
          <a:stretch/>
        </p:blipFill>
        <p:spPr>
          <a:xfrm>
            <a:off x="1584000" y="1757520"/>
            <a:ext cx="7029000" cy="4105080"/>
          </a:xfrm>
          <a:prstGeom prst="rect">
            <a:avLst/>
          </a:prstGeom>
          <a:ln>
            <a:noFill/>
          </a:ln>
        </p:spPr>
      </p:pic>
    </p:spTree>
    <p:extLst>
      <p:ext uri="{BB962C8B-B14F-4D97-AF65-F5344CB8AC3E}">
        <p14:creationId xmlns:p14="http://schemas.microsoft.com/office/powerpoint/2010/main" val="17959258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72330" y="399143"/>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Capacity Management Capacity Journey</a:t>
            </a:r>
            <a:endParaRPr lang="en-IN" sz="1800" dirty="0"/>
          </a:p>
        </p:txBody>
      </p:sp>
      <p:pic>
        <p:nvPicPr>
          <p:cNvPr id="2" name="Picture 1">
            <a:extLst>
              <a:ext uri="{FF2B5EF4-FFF2-40B4-BE49-F238E27FC236}">
                <a16:creationId xmlns:a16="http://schemas.microsoft.com/office/drawing/2014/main" id="{FD1DFFBB-D2C1-4E39-BD38-0883C548B7A0}"/>
              </a:ext>
            </a:extLst>
          </p:cNvPr>
          <p:cNvPicPr/>
          <p:nvPr/>
        </p:nvPicPr>
        <p:blipFill>
          <a:blip r:embed="rId2"/>
          <a:stretch/>
        </p:blipFill>
        <p:spPr>
          <a:xfrm>
            <a:off x="2198160" y="1638360"/>
            <a:ext cx="5800320" cy="4343040"/>
          </a:xfrm>
          <a:prstGeom prst="rect">
            <a:avLst/>
          </a:prstGeom>
          <a:ln>
            <a:noFill/>
          </a:ln>
        </p:spPr>
      </p:pic>
    </p:spTree>
    <p:extLst>
      <p:ext uri="{BB962C8B-B14F-4D97-AF65-F5344CB8AC3E}">
        <p14:creationId xmlns:p14="http://schemas.microsoft.com/office/powerpoint/2010/main" val="261025039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72330" y="399143"/>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Capacity Modelling</a:t>
            </a:r>
            <a:endParaRPr lang="en-IN" sz="1800" dirty="0"/>
          </a:p>
        </p:txBody>
      </p:sp>
      <p:sp>
        <p:nvSpPr>
          <p:cNvPr id="3" name="CustomShape 2">
            <a:extLst>
              <a:ext uri="{FF2B5EF4-FFF2-40B4-BE49-F238E27FC236}">
                <a16:creationId xmlns:a16="http://schemas.microsoft.com/office/drawing/2014/main" id="{0DDC077C-3847-1AD1-3774-27E5971CCB36}"/>
              </a:ext>
            </a:extLst>
          </p:cNvPr>
          <p:cNvSpPr/>
          <p:nvPr/>
        </p:nvSpPr>
        <p:spPr>
          <a:xfrm>
            <a:off x="268989" y="1336140"/>
            <a:ext cx="8606022" cy="418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Capacity </a:t>
            </a:r>
            <a:r>
              <a:rPr lang="en-IN" sz="1800" b="0" strike="noStrike" spc="-1" dirty="0" err="1">
                <a:latin typeface="Arial"/>
              </a:rPr>
              <a:t>modeling</a:t>
            </a:r>
            <a:r>
              <a:rPr lang="en-IN" sz="1800" b="0" strike="noStrike" spc="-1" dirty="0">
                <a:latin typeface="Arial"/>
              </a:rPr>
              <a:t> involves categorization and characterization of entities involved in the</a:t>
            </a:r>
          </a:p>
          <a:p>
            <a:pPr>
              <a:lnSpc>
                <a:spcPct val="100000"/>
              </a:lnSpc>
            </a:pPr>
            <a:r>
              <a:rPr lang="en-IN" sz="1800" b="0" strike="noStrike" spc="-1" dirty="0">
                <a:latin typeface="Arial"/>
              </a:rPr>
              <a:t>end-to-end cloud infrastructure. There are many factors that need to be correlated to come up</a:t>
            </a:r>
          </a:p>
          <a:p>
            <a:pPr>
              <a:lnSpc>
                <a:spcPct val="100000"/>
              </a:lnSpc>
            </a:pPr>
            <a:r>
              <a:rPr lang="en-IN" sz="1800" b="0" strike="noStrike" spc="-1" dirty="0">
                <a:latin typeface="Arial"/>
              </a:rPr>
              <a:t>with the correct estimation model to provide optimal service to the consumers. Historical and</a:t>
            </a:r>
          </a:p>
          <a:p>
            <a:pPr>
              <a:lnSpc>
                <a:spcPct val="100000"/>
              </a:lnSpc>
            </a:pPr>
            <a:r>
              <a:rPr lang="en-IN" sz="1800" b="0" strike="noStrike" spc="-1" dirty="0">
                <a:latin typeface="Arial"/>
              </a:rPr>
              <a:t>live data need to be </a:t>
            </a:r>
            <a:r>
              <a:rPr lang="en-IN" sz="1800" b="0" strike="noStrike" spc="-1" dirty="0" err="1">
                <a:latin typeface="Arial"/>
              </a:rPr>
              <a:t>analyzed</a:t>
            </a:r>
            <a:r>
              <a:rPr lang="en-IN" sz="1800" b="0" strike="noStrike" spc="-1" dirty="0">
                <a:latin typeface="Arial"/>
              </a:rPr>
              <a:t> to forecast future requirements and to identify patterns to</a:t>
            </a:r>
          </a:p>
          <a:p>
            <a:pPr>
              <a:lnSpc>
                <a:spcPct val="100000"/>
              </a:lnSpc>
            </a:pPr>
            <a:r>
              <a:rPr lang="en-IN" sz="1800" b="0" strike="noStrike" spc="-1" dirty="0">
                <a:latin typeface="Arial"/>
              </a:rPr>
              <a:t>service different workloads efficiently. This is applicable for both the cloud consumer and</a:t>
            </a:r>
          </a:p>
          <a:p>
            <a:pPr>
              <a:lnSpc>
                <a:spcPct val="100000"/>
              </a:lnSpc>
            </a:pPr>
            <a:r>
              <a:rPr lang="en-IN" sz="1800" b="0" strike="noStrike" spc="-1" dirty="0">
                <a:latin typeface="Arial"/>
              </a:rPr>
              <a:t>provider:</a:t>
            </a:r>
          </a:p>
          <a:p>
            <a:pPr>
              <a:lnSpc>
                <a:spcPct val="100000"/>
              </a:lnSpc>
            </a:pPr>
            <a:r>
              <a:rPr lang="en-IN" sz="1800" b="0" strike="noStrike" spc="-1" dirty="0">
                <a:latin typeface="Arial"/>
              </a:rPr>
              <a:t>1. Identify the tenancy model (single tenancy, multi-tenancy model).</a:t>
            </a:r>
          </a:p>
          <a:p>
            <a:pPr>
              <a:lnSpc>
                <a:spcPct val="100000"/>
              </a:lnSpc>
            </a:pPr>
            <a:r>
              <a:rPr lang="en-IN" sz="1800" b="0" strike="noStrike" spc="-1" dirty="0">
                <a:latin typeface="Arial"/>
              </a:rPr>
              <a:t>2. Identify the performance characterization and volumetrics of the application with respect</a:t>
            </a:r>
          </a:p>
          <a:p>
            <a:pPr>
              <a:lnSpc>
                <a:spcPct val="100000"/>
              </a:lnSpc>
            </a:pPr>
            <a:r>
              <a:rPr lang="en-IN" sz="1800" b="0" strike="noStrike" spc="-1" dirty="0">
                <a:latin typeface="Arial"/>
              </a:rPr>
              <a:t>to tenancy model.</a:t>
            </a:r>
          </a:p>
          <a:p>
            <a:pPr>
              <a:lnSpc>
                <a:spcPct val="100000"/>
              </a:lnSpc>
            </a:pPr>
            <a:r>
              <a:rPr lang="en-IN" sz="1800" b="0" strike="noStrike" spc="-1" dirty="0">
                <a:latin typeface="Arial"/>
              </a:rPr>
              <a:t>3. Identify the workload deployment type (development, test, and production).</a:t>
            </a:r>
          </a:p>
          <a:p>
            <a:pPr>
              <a:lnSpc>
                <a:spcPct val="100000"/>
              </a:lnSpc>
            </a:pPr>
            <a:r>
              <a:rPr lang="en-IN" sz="1800" b="0" strike="noStrike" spc="-1" dirty="0">
                <a:latin typeface="Arial"/>
              </a:rPr>
              <a:t>4. Identify the correct servers and platform for your application requirements.</a:t>
            </a:r>
          </a:p>
          <a:p>
            <a:pPr>
              <a:lnSpc>
                <a:spcPct val="100000"/>
              </a:lnSpc>
            </a:pPr>
            <a:r>
              <a:rPr lang="en-IN" sz="1800" b="0" strike="noStrike" spc="-1" dirty="0">
                <a:latin typeface="Arial"/>
              </a:rPr>
              <a:t>5. </a:t>
            </a:r>
            <a:r>
              <a:rPr lang="en-IN" sz="1800" b="0" strike="noStrike" spc="-1" dirty="0" err="1">
                <a:latin typeface="Arial"/>
              </a:rPr>
              <a:t>Analyze</a:t>
            </a:r>
            <a:r>
              <a:rPr lang="en-IN" sz="1800" b="0" strike="noStrike" spc="-1" dirty="0">
                <a:latin typeface="Arial"/>
              </a:rPr>
              <a:t> the CPU, memory, storage, and network requirements (minimum, average, and</a:t>
            </a:r>
          </a:p>
          <a:p>
            <a:pPr>
              <a:lnSpc>
                <a:spcPct val="100000"/>
              </a:lnSpc>
            </a:pPr>
            <a:r>
              <a:rPr lang="en-IN" sz="1800" b="0" strike="noStrike" spc="-1" dirty="0">
                <a:latin typeface="Arial"/>
              </a:rPr>
              <a:t>maximum).</a:t>
            </a:r>
          </a:p>
          <a:p>
            <a:pPr>
              <a:lnSpc>
                <a:spcPct val="100000"/>
              </a:lnSpc>
            </a:pPr>
            <a:r>
              <a:rPr lang="en-IN" sz="1800" b="0" strike="noStrike" spc="-1" dirty="0">
                <a:latin typeface="Arial"/>
              </a:rPr>
              <a:t>6. Consider I/O usage versus CPU usage versus memory usage versus virtualization</a:t>
            </a:r>
          </a:p>
          <a:p>
            <a:pPr>
              <a:lnSpc>
                <a:spcPct val="100000"/>
              </a:lnSpc>
            </a:pPr>
            <a:r>
              <a:rPr lang="en-IN" sz="1800" b="0" strike="noStrike" spc="-1" dirty="0">
                <a:latin typeface="Arial"/>
              </a:rPr>
              <a:t>processing.</a:t>
            </a:r>
          </a:p>
          <a:p>
            <a:pPr>
              <a:lnSpc>
                <a:spcPct val="100000"/>
              </a:lnSpc>
            </a:pPr>
            <a:r>
              <a:rPr lang="en-IN" sz="1800" b="0" strike="noStrike" spc="-1" dirty="0">
                <a:latin typeface="Arial"/>
              </a:rPr>
              <a:t>7. Consider the resource sharing requirements (dedicated or shared).</a:t>
            </a:r>
          </a:p>
        </p:txBody>
      </p:sp>
    </p:spTree>
    <p:extLst>
      <p:ext uri="{BB962C8B-B14F-4D97-AF65-F5344CB8AC3E}">
        <p14:creationId xmlns:p14="http://schemas.microsoft.com/office/powerpoint/2010/main" val="39357102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Cloud Application baselines</a:t>
            </a:r>
            <a:endParaRPr lang="en-IN" sz="1800" dirty="0"/>
          </a:p>
        </p:txBody>
      </p:sp>
      <p:sp>
        <p:nvSpPr>
          <p:cNvPr id="2" name="CustomShape 2">
            <a:extLst>
              <a:ext uri="{FF2B5EF4-FFF2-40B4-BE49-F238E27FC236}">
                <a16:creationId xmlns:a16="http://schemas.microsoft.com/office/drawing/2014/main" id="{E929C9A6-222A-CD01-DE46-A274718FDD29}"/>
              </a:ext>
            </a:extLst>
          </p:cNvPr>
          <p:cNvSpPr/>
          <p:nvPr/>
        </p:nvSpPr>
        <p:spPr>
          <a:xfrm>
            <a:off x="55440" y="1973159"/>
            <a:ext cx="8230431" cy="463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The first thing that strikes in mind while dealing with the business issue is the system's capacity or working load as a measurable quantity over time, since many developers build their cloud-based applications &amp; websites based on the LAMP. The full-form is extracted below:</a:t>
            </a:r>
          </a:p>
          <a:p>
            <a:pPr>
              <a:lnSpc>
                <a:spcPct val="100000"/>
              </a:lnSpc>
            </a:pPr>
            <a:endParaRPr lang="en-IN" sz="1800" b="0" strike="noStrike" spc="-1" dirty="0">
              <a:latin typeface="Arial"/>
            </a:endParaRPr>
          </a:p>
          <a:p>
            <a:pPr>
              <a:lnSpc>
                <a:spcPct val="100000"/>
              </a:lnSpc>
            </a:pPr>
            <a:r>
              <a:rPr lang="en-IN" sz="1800" b="0" strike="noStrike" spc="-1" dirty="0">
                <a:latin typeface="Arial"/>
              </a:rPr>
              <a:t>Linux - operating system</a:t>
            </a:r>
          </a:p>
          <a:p>
            <a:pPr>
              <a:lnSpc>
                <a:spcPct val="100000"/>
              </a:lnSpc>
            </a:pPr>
            <a:r>
              <a:rPr lang="en-IN" sz="1800" b="0" strike="noStrike" spc="-1" dirty="0">
                <a:latin typeface="Arial"/>
              </a:rPr>
              <a:t>Apache - Apache Software Foundation's Web-server</a:t>
            </a:r>
          </a:p>
          <a:p>
            <a:pPr>
              <a:lnSpc>
                <a:spcPct val="100000"/>
              </a:lnSpc>
            </a:pPr>
            <a:r>
              <a:rPr lang="en-IN" sz="1800" b="0" strike="noStrike" spc="-1" dirty="0">
                <a:latin typeface="Arial"/>
              </a:rPr>
              <a:t>MySQL - database server</a:t>
            </a:r>
          </a:p>
          <a:p>
            <a:pPr>
              <a:lnSpc>
                <a:spcPct val="100000"/>
              </a:lnSpc>
            </a:pPr>
            <a:r>
              <a:rPr lang="en-IN" sz="1800" b="0" strike="noStrike" spc="-1" dirty="0">
                <a:latin typeface="Arial"/>
              </a:rPr>
              <a:t>PHP - Hypertext </a:t>
            </a:r>
            <a:r>
              <a:rPr lang="en-IN" sz="1800" b="0" strike="noStrike" spc="-1" dirty="0" err="1">
                <a:latin typeface="Arial"/>
              </a:rPr>
              <a:t>Preprocessor</a:t>
            </a:r>
            <a:endParaRPr lang="en-IN" sz="1800" b="0" strike="noStrike" spc="-1" dirty="0">
              <a:latin typeface="Arial"/>
            </a:endParaRPr>
          </a:p>
          <a:p>
            <a:pPr>
              <a:lnSpc>
                <a:spcPct val="100000"/>
              </a:lnSpc>
            </a:pPr>
            <a:r>
              <a:rPr lang="en-IN" sz="1800" b="0" strike="noStrike" spc="-1" dirty="0">
                <a:latin typeface="Arial"/>
              </a:rPr>
              <a:t>The above four technologies are open-source although the distribution may vary from cloud to cloud. There are other slight variations of the LAMP that are available for development. These are:</a:t>
            </a:r>
          </a:p>
          <a:p>
            <a:pPr>
              <a:lnSpc>
                <a:spcPct val="100000"/>
              </a:lnSpc>
            </a:pPr>
            <a:endParaRPr lang="en-IN" sz="1800" b="0" strike="noStrike" spc="-1" dirty="0">
              <a:latin typeface="Arial"/>
            </a:endParaRPr>
          </a:p>
          <a:p>
            <a:pPr>
              <a:lnSpc>
                <a:spcPct val="100000"/>
              </a:lnSpc>
            </a:pPr>
            <a:r>
              <a:rPr lang="en-IN" sz="1800" b="0" strike="noStrike" spc="-1" dirty="0" err="1">
                <a:latin typeface="Arial"/>
              </a:rPr>
              <a:t>OpAMP</a:t>
            </a:r>
            <a:r>
              <a:rPr lang="en-IN" sz="1800" b="0" strike="noStrike" spc="-1" dirty="0">
                <a:latin typeface="Arial"/>
              </a:rPr>
              <a:t> (OpenBSD Apache MySQL PHP)</a:t>
            </a:r>
          </a:p>
          <a:p>
            <a:pPr>
              <a:lnSpc>
                <a:spcPct val="100000"/>
              </a:lnSpc>
            </a:pPr>
            <a:r>
              <a:rPr lang="en-IN" sz="1800" b="0" strike="noStrike" spc="-1" dirty="0">
                <a:latin typeface="Arial"/>
              </a:rPr>
              <a:t>SAMP (Solaris Apache MySQL PHP)</a:t>
            </a:r>
          </a:p>
          <a:p>
            <a:pPr>
              <a:lnSpc>
                <a:spcPct val="100000"/>
              </a:lnSpc>
            </a:pPr>
            <a:r>
              <a:rPr lang="en-IN" sz="1800" b="0" strike="noStrike" spc="-1" dirty="0">
                <a:latin typeface="Arial"/>
              </a:rPr>
              <a:t>WAMP (Windows Apache MySQL PHP)</a:t>
            </a:r>
          </a:p>
        </p:txBody>
      </p:sp>
    </p:spTree>
    <p:extLst>
      <p:ext uri="{BB962C8B-B14F-4D97-AF65-F5344CB8AC3E}">
        <p14:creationId xmlns:p14="http://schemas.microsoft.com/office/powerpoint/2010/main" val="357437806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Baseline measurement</a:t>
            </a:r>
            <a:endParaRPr lang="en-IN" sz="1800" dirty="0"/>
          </a:p>
        </p:txBody>
      </p:sp>
      <p:sp>
        <p:nvSpPr>
          <p:cNvPr id="3" name="CustomShape 2">
            <a:extLst>
              <a:ext uri="{FF2B5EF4-FFF2-40B4-BE49-F238E27FC236}">
                <a16:creationId xmlns:a16="http://schemas.microsoft.com/office/drawing/2014/main" id="{1795B941-9C8E-387A-5259-94654391292B}"/>
              </a:ext>
            </a:extLst>
          </p:cNvPr>
          <p:cNvSpPr/>
          <p:nvPr/>
        </p:nvSpPr>
        <p:spPr>
          <a:xfrm>
            <a:off x="110880" y="1730326"/>
            <a:ext cx="8301600" cy="33093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0" strike="noStrike" spc="-1" dirty="0">
                <a:latin typeface="Arial"/>
              </a:rPr>
              <a:t>There are two important work-load matrices in the LAMP system. These are:</a:t>
            </a:r>
          </a:p>
          <a:p>
            <a:pPr>
              <a:lnSpc>
                <a:spcPct val="100000"/>
              </a:lnSpc>
            </a:pPr>
            <a:endParaRPr lang="en-IN" sz="2800" b="0" strike="noStrike" spc="-1" dirty="0">
              <a:latin typeface="Arial"/>
            </a:endParaRPr>
          </a:p>
          <a:p>
            <a:pPr>
              <a:lnSpc>
                <a:spcPct val="100000"/>
              </a:lnSpc>
            </a:pPr>
            <a:r>
              <a:rPr lang="en-IN" sz="2800" b="0" strike="noStrike" spc="-1" dirty="0">
                <a:latin typeface="Arial"/>
              </a:rPr>
              <a:t>Page view: is the number of hits on a website &amp; is measured in hits per second</a:t>
            </a:r>
          </a:p>
          <a:p>
            <a:pPr>
              <a:lnSpc>
                <a:spcPct val="100000"/>
              </a:lnSpc>
            </a:pPr>
            <a:r>
              <a:rPr lang="en-IN" sz="2800" b="0" strike="noStrike" spc="-1" dirty="0">
                <a:latin typeface="Arial"/>
              </a:rPr>
              <a:t>Transactions: is measured by transactions per second and is the number of queries the database server completes per second</a:t>
            </a:r>
          </a:p>
        </p:txBody>
      </p:sp>
    </p:spTree>
    <p:extLst>
      <p:ext uri="{BB962C8B-B14F-4D97-AF65-F5344CB8AC3E}">
        <p14:creationId xmlns:p14="http://schemas.microsoft.com/office/powerpoint/2010/main" val="146451061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Load Test</a:t>
            </a:r>
            <a:endParaRPr lang="en-IN" sz="1800" dirty="0"/>
          </a:p>
        </p:txBody>
      </p:sp>
      <p:sp>
        <p:nvSpPr>
          <p:cNvPr id="2" name="CustomShape 2">
            <a:extLst>
              <a:ext uri="{FF2B5EF4-FFF2-40B4-BE49-F238E27FC236}">
                <a16:creationId xmlns:a16="http://schemas.microsoft.com/office/drawing/2014/main" id="{34EBBE01-FE42-130A-6EC2-B651993D2B40}"/>
              </a:ext>
            </a:extLst>
          </p:cNvPr>
          <p:cNvSpPr/>
          <p:nvPr/>
        </p:nvSpPr>
        <p:spPr>
          <a:xfrm>
            <a:off x="147600" y="1828800"/>
            <a:ext cx="7828782" cy="400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800" b="0" strike="noStrike" spc="-1" dirty="0">
                <a:latin typeface="Arial"/>
              </a:rPr>
              <a:t>Server administrator checks for servers under load for system metrics to give capacity planners enough information to do significant capacity planning. Capacity planners should know about the increase in load to the system. Load-testing needs to query the following questions:</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IN" sz="1800" b="0" strike="noStrike" spc="-1" dirty="0">
                <a:latin typeface="Arial"/>
              </a:rPr>
              <a:t>What is the optimum load that the system can support?</a:t>
            </a:r>
          </a:p>
          <a:p>
            <a:pPr marL="285750" indent="-285750">
              <a:lnSpc>
                <a:spcPct val="100000"/>
              </a:lnSpc>
              <a:buFont typeface="Arial" panose="020B0604020202020204" pitchFamily="34" charset="0"/>
              <a:buChar char="•"/>
            </a:pPr>
            <a:r>
              <a:rPr lang="en-IN" sz="1800" b="0" strike="noStrike" spc="-1" dirty="0">
                <a:latin typeface="Arial"/>
              </a:rPr>
              <a:t>What system blocks the current system &amp; limits the system's performance?</a:t>
            </a:r>
          </a:p>
          <a:p>
            <a:pPr marL="285750" indent="-285750">
              <a:lnSpc>
                <a:spcPct val="100000"/>
              </a:lnSpc>
              <a:buFont typeface="Arial" panose="020B0604020202020204" pitchFamily="34" charset="0"/>
              <a:buChar char="•"/>
            </a:pPr>
            <a:r>
              <a:rPr lang="en-IN" sz="1800" b="0" strike="noStrike" spc="-1" dirty="0">
                <a:latin typeface="Arial"/>
              </a:rPr>
              <a:t>Can the configuration be altered in the server to use capacity?</a:t>
            </a:r>
          </a:p>
          <a:p>
            <a:pPr marL="285750" indent="-285750">
              <a:lnSpc>
                <a:spcPct val="100000"/>
              </a:lnSpc>
              <a:buFont typeface="Arial" panose="020B0604020202020204" pitchFamily="34" charset="0"/>
              <a:buChar char="•"/>
            </a:pPr>
            <a:r>
              <a:rPr lang="en-IN" sz="1800" b="0" strike="noStrike" spc="-1" dirty="0">
                <a:latin typeface="Arial"/>
              </a:rPr>
              <a:t>How will the server react concerning performance with other servers having different characteristics?</a:t>
            </a:r>
          </a:p>
        </p:txBody>
      </p:sp>
    </p:spTree>
    <p:extLst>
      <p:ext uri="{BB962C8B-B14F-4D97-AF65-F5344CB8AC3E}">
        <p14:creationId xmlns:p14="http://schemas.microsoft.com/office/powerpoint/2010/main" val="24191621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Capacity Planner Goal</a:t>
            </a:r>
            <a:endParaRPr lang="en-IN" sz="1800" dirty="0"/>
          </a:p>
        </p:txBody>
      </p:sp>
      <p:sp>
        <p:nvSpPr>
          <p:cNvPr id="2" name="CustomShape 2">
            <a:extLst>
              <a:ext uri="{FF2B5EF4-FFF2-40B4-BE49-F238E27FC236}">
                <a16:creationId xmlns:a16="http://schemas.microsoft.com/office/drawing/2014/main" id="{3FB6AA8C-0611-EDE6-AF32-0CE3D5FB849C}"/>
              </a:ext>
            </a:extLst>
          </p:cNvPr>
          <p:cNvSpPr/>
          <p:nvPr/>
        </p:nvSpPr>
        <p:spPr>
          <a:xfrm>
            <a:off x="30240" y="1656000"/>
            <a:ext cx="8424443"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The goal of capacity planners is to identify significant &amp; vital resources that have resource ceiling &amp; add more resources to move the restricted access to higher levels of demand.</a:t>
            </a:r>
          </a:p>
          <a:p>
            <a:pPr>
              <a:lnSpc>
                <a:spcPct val="100000"/>
              </a:lnSpc>
            </a:pPr>
            <a:r>
              <a:rPr lang="en-IN" sz="1800" b="0" strike="noStrike" spc="-1" dirty="0">
                <a:latin typeface="Arial"/>
              </a:rPr>
              <a:t> Network capacity is one of the hardest factors to resolve &amp; the performance of the network is affected by I/O of the network at the server &amp; network traffic from cloud to ISPs (Internet Service Providers).</a:t>
            </a:r>
          </a:p>
          <a:p>
            <a:pPr>
              <a:lnSpc>
                <a:spcPct val="100000"/>
              </a:lnSpc>
            </a:pPr>
            <a:endParaRPr lang="en-IN" sz="1800" b="0" strike="noStrike" spc="-1" dirty="0">
              <a:latin typeface="Arial"/>
            </a:endParaRPr>
          </a:p>
          <a:p>
            <a:pPr>
              <a:lnSpc>
                <a:spcPct val="100000"/>
              </a:lnSpc>
            </a:pPr>
            <a:r>
              <a:rPr lang="en-IN" sz="1800" b="0" strike="noStrike" spc="-1" dirty="0">
                <a:latin typeface="Arial"/>
              </a:rPr>
              <a:t>Capacity planners try to find the solution to meet future demands on a system by providing additional capacity to </a:t>
            </a:r>
            <a:r>
              <a:rPr lang="en-IN" sz="1800" b="0" strike="noStrike" spc="-1" dirty="0" err="1">
                <a:latin typeface="Arial"/>
              </a:rPr>
              <a:t>fulfill</a:t>
            </a:r>
            <a:r>
              <a:rPr lang="en-IN" sz="1800" b="0" strike="noStrike" spc="-1" dirty="0">
                <a:latin typeface="Arial"/>
              </a:rPr>
              <a:t> those demands. Capacity planning &amp; system optimization are two both different concepts, and you mustn't mix them as one. Performance &amp; capacity are two different attributes of a system. Cloud 'capacity' measures &amp; concerns about how much workload a system can hold whereas 'performance' deals with the rate at which a task get performed</a:t>
            </a:r>
          </a:p>
        </p:txBody>
      </p:sp>
    </p:spTree>
    <p:extLst>
      <p:ext uri="{BB962C8B-B14F-4D97-AF65-F5344CB8AC3E}">
        <p14:creationId xmlns:p14="http://schemas.microsoft.com/office/powerpoint/2010/main" val="22823175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Why Capacity Management</a:t>
            </a:r>
            <a:endParaRPr lang="en-IN" sz="1800" dirty="0"/>
          </a:p>
        </p:txBody>
      </p:sp>
      <p:pic>
        <p:nvPicPr>
          <p:cNvPr id="3" name="Picture 2">
            <a:extLst>
              <a:ext uri="{FF2B5EF4-FFF2-40B4-BE49-F238E27FC236}">
                <a16:creationId xmlns:a16="http://schemas.microsoft.com/office/drawing/2014/main" id="{A77141F3-7EAB-6B16-5E93-9126ED56F919}"/>
              </a:ext>
            </a:extLst>
          </p:cNvPr>
          <p:cNvPicPr/>
          <p:nvPr/>
        </p:nvPicPr>
        <p:blipFill>
          <a:blip r:embed="rId2"/>
          <a:stretch/>
        </p:blipFill>
        <p:spPr>
          <a:xfrm>
            <a:off x="1145880" y="1605240"/>
            <a:ext cx="7905240" cy="4409640"/>
          </a:xfrm>
          <a:prstGeom prst="rect">
            <a:avLst/>
          </a:prstGeom>
          <a:ln>
            <a:noFill/>
          </a:ln>
        </p:spPr>
      </p:pic>
    </p:spTree>
    <p:extLst>
      <p:ext uri="{BB962C8B-B14F-4D97-AF65-F5344CB8AC3E}">
        <p14:creationId xmlns:p14="http://schemas.microsoft.com/office/powerpoint/2010/main" val="19533894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Capacity Management Building Blocks</a:t>
            </a:r>
            <a:endParaRPr lang="en-IN" sz="1800" dirty="0"/>
          </a:p>
        </p:txBody>
      </p:sp>
      <p:pic>
        <p:nvPicPr>
          <p:cNvPr id="2" name="Picture 1">
            <a:extLst>
              <a:ext uri="{FF2B5EF4-FFF2-40B4-BE49-F238E27FC236}">
                <a16:creationId xmlns:a16="http://schemas.microsoft.com/office/drawing/2014/main" id="{BB306C09-9A01-9221-65A8-8E981BD72385}"/>
              </a:ext>
            </a:extLst>
          </p:cNvPr>
          <p:cNvPicPr/>
          <p:nvPr/>
        </p:nvPicPr>
        <p:blipFill>
          <a:blip r:embed="rId2"/>
          <a:stretch/>
        </p:blipFill>
        <p:spPr>
          <a:xfrm>
            <a:off x="1093320" y="1714680"/>
            <a:ext cx="8010000" cy="4190760"/>
          </a:xfrm>
          <a:prstGeom prst="rect">
            <a:avLst/>
          </a:prstGeom>
          <a:ln>
            <a:noFill/>
          </a:ln>
        </p:spPr>
      </p:pic>
    </p:spTree>
    <p:extLst>
      <p:ext uri="{BB962C8B-B14F-4D97-AF65-F5344CB8AC3E}">
        <p14:creationId xmlns:p14="http://schemas.microsoft.com/office/powerpoint/2010/main" val="11965019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Cloud Deployment Model</a:t>
            </a:r>
            <a:endParaRPr lang="en-IN" sz="1800" dirty="0"/>
          </a:p>
        </p:txBody>
      </p:sp>
      <p:pic>
        <p:nvPicPr>
          <p:cNvPr id="3" name="Picture 2">
            <a:extLst>
              <a:ext uri="{FF2B5EF4-FFF2-40B4-BE49-F238E27FC236}">
                <a16:creationId xmlns:a16="http://schemas.microsoft.com/office/drawing/2014/main" id="{82D18B35-E6EF-E89C-C38D-A18DBE3A7C90}"/>
              </a:ext>
            </a:extLst>
          </p:cNvPr>
          <p:cNvPicPr/>
          <p:nvPr/>
        </p:nvPicPr>
        <p:blipFill>
          <a:blip r:embed="rId2"/>
          <a:stretch/>
        </p:blipFill>
        <p:spPr>
          <a:xfrm>
            <a:off x="1350360" y="1895760"/>
            <a:ext cx="7495920" cy="3828600"/>
          </a:xfrm>
          <a:prstGeom prst="rect">
            <a:avLst/>
          </a:prstGeom>
          <a:ln>
            <a:noFill/>
          </a:ln>
        </p:spPr>
      </p:pic>
    </p:spTree>
    <p:extLst>
      <p:ext uri="{BB962C8B-B14F-4D97-AF65-F5344CB8AC3E}">
        <p14:creationId xmlns:p14="http://schemas.microsoft.com/office/powerpoint/2010/main" val="28303788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Cloud Management</a:t>
            </a:r>
            <a:endParaRPr lang="en-IN" sz="1800" dirty="0"/>
          </a:p>
        </p:txBody>
      </p:sp>
      <p:pic>
        <p:nvPicPr>
          <p:cNvPr id="3" name="Picture 2">
            <a:extLst>
              <a:ext uri="{FF2B5EF4-FFF2-40B4-BE49-F238E27FC236}">
                <a16:creationId xmlns:a16="http://schemas.microsoft.com/office/drawing/2014/main" id="{4841A7F6-FF81-86BB-0318-042A143324BD}"/>
              </a:ext>
            </a:extLst>
          </p:cNvPr>
          <p:cNvPicPr/>
          <p:nvPr/>
        </p:nvPicPr>
        <p:blipFill>
          <a:blip r:embed="rId2"/>
          <a:stretch/>
        </p:blipFill>
        <p:spPr>
          <a:xfrm>
            <a:off x="1698120" y="1629000"/>
            <a:ext cx="6800400" cy="4362120"/>
          </a:xfrm>
          <a:prstGeom prst="rect">
            <a:avLst/>
          </a:prstGeom>
          <a:ln>
            <a:noFill/>
          </a:ln>
        </p:spPr>
      </p:pic>
    </p:spTree>
    <p:extLst>
      <p:ext uri="{BB962C8B-B14F-4D97-AF65-F5344CB8AC3E}">
        <p14:creationId xmlns:p14="http://schemas.microsoft.com/office/powerpoint/2010/main" val="28621698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030459" y="342872"/>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Capacity Resource Management Policies</a:t>
            </a:r>
          </a:p>
        </p:txBody>
      </p:sp>
      <p:pic>
        <p:nvPicPr>
          <p:cNvPr id="3" name="Picture 2">
            <a:extLst>
              <a:ext uri="{FF2B5EF4-FFF2-40B4-BE49-F238E27FC236}">
                <a16:creationId xmlns:a16="http://schemas.microsoft.com/office/drawing/2014/main" id="{F8ACC6F5-012C-1386-74F5-6DD6984603F0}"/>
              </a:ext>
            </a:extLst>
          </p:cNvPr>
          <p:cNvPicPr/>
          <p:nvPr/>
        </p:nvPicPr>
        <p:blipFill>
          <a:blip r:embed="rId2"/>
          <a:stretch/>
        </p:blipFill>
        <p:spPr>
          <a:xfrm>
            <a:off x="784800" y="1644369"/>
            <a:ext cx="6819480" cy="3924000"/>
          </a:xfrm>
          <a:prstGeom prst="rect">
            <a:avLst/>
          </a:prstGeom>
          <a:ln>
            <a:noFill/>
          </a:ln>
        </p:spPr>
      </p:pic>
    </p:spTree>
    <p:extLst>
      <p:ext uri="{BB962C8B-B14F-4D97-AF65-F5344CB8AC3E}">
        <p14:creationId xmlns:p14="http://schemas.microsoft.com/office/powerpoint/2010/main" val="22980850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Capacity Planning Steps</a:t>
            </a:r>
            <a:endParaRPr lang="en-IN" sz="1800" dirty="0"/>
          </a:p>
        </p:txBody>
      </p:sp>
      <p:sp>
        <p:nvSpPr>
          <p:cNvPr id="3" name="CustomShape 2">
            <a:extLst>
              <a:ext uri="{FF2B5EF4-FFF2-40B4-BE49-F238E27FC236}">
                <a16:creationId xmlns:a16="http://schemas.microsoft.com/office/drawing/2014/main" id="{54532CD6-1885-8C6F-9AB7-5663F43EF793}"/>
              </a:ext>
            </a:extLst>
          </p:cNvPr>
          <p:cNvSpPr/>
          <p:nvPr/>
        </p:nvSpPr>
        <p:spPr>
          <a:xfrm>
            <a:off x="189277" y="1537560"/>
            <a:ext cx="8504557" cy="378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800" b="0" strike="noStrike" spc="-1" dirty="0">
                <a:latin typeface="Arial"/>
              </a:rPr>
              <a:t>Determine the distinctiveness of the present system.</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IN" sz="1800" b="0" strike="noStrike" spc="-1" dirty="0">
                <a:latin typeface="Arial"/>
              </a:rPr>
              <a:t>Determine the working load for different resources in the system such as CPU, RAM, network, etc.</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IN" sz="1800" b="0" strike="noStrike" spc="-1" dirty="0">
                <a:latin typeface="Arial"/>
              </a:rPr>
              <a:t>Load the system until it gets overloaded; &amp; state what's requiring to uphold acceptable performance.</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IN" sz="1800" b="0" strike="noStrike" spc="-1" dirty="0">
                <a:latin typeface="Arial"/>
              </a:rPr>
              <a:t>Predict the future based on older statistical reports &amp; other factors.</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IN" sz="1800" b="0" strike="noStrike" spc="-1" dirty="0">
                <a:latin typeface="Arial"/>
              </a:rPr>
              <a:t>Deploy resources to meet the predictions &amp; calculations.</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IN" sz="1800" b="0" strike="noStrike" spc="-1" dirty="0">
                <a:latin typeface="Arial"/>
              </a:rPr>
              <a:t>Repeat step (</a:t>
            </a:r>
            <a:r>
              <a:rPr lang="en-IN" sz="1800" b="0" strike="noStrike" spc="-1" dirty="0" err="1">
                <a:latin typeface="Arial"/>
              </a:rPr>
              <a:t>i</a:t>
            </a:r>
            <a:r>
              <a:rPr lang="en-IN" sz="1800" b="0" strike="noStrike" spc="-1" dirty="0">
                <a:latin typeface="Arial"/>
              </a:rPr>
              <a:t>) through (v) as a loop.</a:t>
            </a:r>
          </a:p>
        </p:txBody>
      </p:sp>
    </p:spTree>
    <p:extLst>
      <p:ext uri="{BB962C8B-B14F-4D97-AF65-F5344CB8AC3E}">
        <p14:creationId xmlns:p14="http://schemas.microsoft.com/office/powerpoint/2010/main" val="3638586038"/>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12" ma:contentTypeDescription="Create a new document." ma:contentTypeScope="" ma:versionID="47e3b4630f45e2a2e0571772a2747f30">
  <xsd:schema xmlns:xsd="http://www.w3.org/2001/XMLSchema" xmlns:xs="http://www.w3.org/2001/XMLSchema" xmlns:p="http://schemas.microsoft.com/office/2006/metadata/properties" xmlns:ns2="49b8a6a4-4c0c-4ade-8208-e9d33f271f71" xmlns:ns3="01efe261-8f89-4821-854b-09de4a0f8ad0" targetNamespace="http://schemas.microsoft.com/office/2006/metadata/properties" ma:root="true" ma:fieldsID="04f6e7e6cf5fe308992cf1bfc7d46da2" ns2:_="" ns3:_="">
    <xsd:import namespace="49b8a6a4-4c0c-4ade-8208-e9d33f271f71"/>
    <xsd:import namespace="01efe261-8f89-4821-854b-09de4a0f8a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fe261-8f89-4821-854b-09de4a0f8ad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0622c38-2b2f-4d79-9cbf-aa654c9156e2}" ma:internalName="TaxCatchAll" ma:showField="CatchAllData" ma:web="01efe261-8f89-4821-854b-09de4a0f8ad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9b8a6a4-4c0c-4ade-8208-e9d33f271f71">
      <Terms xmlns="http://schemas.microsoft.com/office/infopath/2007/PartnerControls"/>
    </lcf76f155ced4ddcb4097134ff3c332f>
    <TaxCatchAll xmlns="01efe261-8f89-4821-854b-09de4a0f8ad0" xsi:nil="true"/>
  </documentManagement>
</p:properties>
</file>

<file path=customXml/itemProps1.xml><?xml version="1.0" encoding="utf-8"?>
<ds:datastoreItem xmlns:ds="http://schemas.openxmlformats.org/officeDocument/2006/customXml" ds:itemID="{FF65FDCF-078D-41C2-8CBF-75C2775779FC}"/>
</file>

<file path=customXml/itemProps2.xml><?xml version="1.0" encoding="utf-8"?>
<ds:datastoreItem xmlns:ds="http://schemas.openxmlformats.org/officeDocument/2006/customXml" ds:itemID="{AFD14286-2B5E-43B9-B702-61E9E2DF2745}"/>
</file>

<file path=customXml/itemProps3.xml><?xml version="1.0" encoding="utf-8"?>
<ds:datastoreItem xmlns:ds="http://schemas.openxmlformats.org/officeDocument/2006/customXml" ds:itemID="{F6D3D883-D7DF-4B88-A1BA-16C764121C70}"/>
</file>

<file path=docProps/app.xml><?xml version="1.0" encoding="utf-8"?>
<Properties xmlns="http://schemas.openxmlformats.org/officeDocument/2006/extended-properties" xmlns:vt="http://schemas.openxmlformats.org/officeDocument/2006/docPropsVTypes">
  <TotalTime>580</TotalTime>
  <Words>856</Words>
  <Application>Microsoft Office PowerPoint</Application>
  <PresentationFormat>On-screen Show (4:3)</PresentationFormat>
  <Paragraphs>86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Helvetica Neue</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Moitra, Mridul (DXC Luxoft)</cp:lastModifiedBy>
  <cp:revision>16</cp:revision>
  <dcterms:modified xsi:type="dcterms:W3CDTF">2022-10-24T08:12:10Z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