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8.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ink/ink4.xml" ContentType="application/inkml+xml"/>
  <Override PartName="/ppt/theme/theme2.xml" ContentType="application/vnd.openxmlformats-officedocument.theme+xml"/>
  <Override PartName="/ppt/ink/ink5.xml" ContentType="application/inkml+xml"/>
  <Override PartName="/ppt/ink/ink3.xml" ContentType="application/inkml+xml"/>
  <Override PartName="/ppt/ink/ink2.xml" ContentType="application/inkml+xml"/>
  <Override PartName="/ppt/ink/ink1.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60" r:id="rId2"/>
    <p:sldId id="257" r:id="rId3"/>
    <p:sldId id="338" r:id="rId4"/>
    <p:sldId id="339"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13T06:41:57.843"/>
    </inkml:context>
    <inkml:brush xml:id="br0">
      <inkml:brushProperty name="width" value="0.05292" units="cm"/>
      <inkml:brushProperty name="height" value="0.05292" units="cm"/>
      <inkml:brushProperty name="color" value="#FF0000"/>
    </inkml:brush>
  </inkml:definitions>
  <inkml:trace contextRef="#ctx0" brushRef="#br0">11366 6656 8 0,'0'0'40'0,"0"0"15"0,0 0 6 15,-6 0 1-15,6 0 0 0,0 0-2 16,0 0-4-16,0 0-2 0,0 0-4 0,0 0-3 16,0 0-5-16,0 0-5 0,-5 0-2 15,5 0-4-15,0 0-2 0,0 0-4 0,0 0-5 16,0 0-1-16,-4 1-4 15,4-1 0-15,0 0-1 0,0 0 4 0,0 0 2 16,0 5 3-16,0-5 2 0,1 3 5 16,2 0 6-16,-2-1 6 0,1 1 4 0,1 3 2 15,3 0 0-15,1 0 1 0,4 2-1 16,0 0-1-16,12 5 1 0,0-2 2 16,5 1 2-16,6 2 1 0,0-5-1 15,5 0 0-15,41 6-1 0,-2-3-1 0,2-4-1 16,1-1-1-16,4-3-2 0,0-2-2 15,4 1 0-15,-1-2-2 0,1-2-2 0,4 1 0 16,3-1-2-16,-6-1-1 0,4 0-2 16,5 1-2-16,38-1-1 0,-41-1-1 15,3 2-2-15,-3-2-1 0,39 1-1 16,-44-3 1-16,5 4 1 0,-3-4 2 0,0 2 1 16,36-4-1-16,-38 3 2 0,1-3 0 15,0 4 2-15,6 0-1 0,-6-2-1 16,1-2 2-16,-2 2-1 0,-4 0 1 15,5-4 1-15,-3 5 4 0,1-3 2 0,0 1 1 16,-3-1 3-16,2 1-2 0,-3-1-2 16,-5 2-1-16,-15 2-2 0,16-3 0 0,-22 2 1 15,-7 0-1-15,-9 1 2 0,1 0 2 16,1 0 0-16,-3-1 2 0,2 0-1 16,-3 2 0-16,2-1-1 0,-2-2-1 0,-5 1-2 15,2 1-2-15,-3-1-2 0,-6 2-3 16,-3 0-2-16,-8-1-3 0,-2 1-3 15,-2 1-1-15,-3 0-2 0,-2 0-3 16,-1 1-7-16,0-2-22 0,-1 2-47 0,-4 0-47 16,3 0-64-16,-4 0 42 0,3-1-453 15,-2 1 96-15,-4 0 81 0</inkml:trace>
  <inkml:trace contextRef="#ctx0" brushRef="#br0" timeOffset="24710.8191">16581 6270 23 0,'12'77'46'0,"-6"-15"12"0,-2-8 8 16,1 30 5-16,-4-22 8 0,-1-11 5 15,-2-11 4-15,-2 0 5 0,1-1 2 0,-3 0 5 16,1-3 2-16,-2-1-1 0,1-1-2 16,-2-4-4-16,1-1-7 0,-2-4-7 15,3-3-6-15,0-5-5 0,1-3-6 16,0 0-19-16,2-4-29 0,0-1-68 0,0-1-81 15,0 0-110-15,3-3 40 0,-1-2 35 16</inkml:trace>
  <inkml:trace contextRef="#ctx0" brushRef="#br0" timeOffset="28246.1966">14754 9248 11 0,'5'133'15'0,"-4"-45"2"15,-3-1 0-15,0-21-1 0,-3 16 6 16,-1-21 9-16,-1-12 7 0,-1-8 6 16,-11 29 7-16,5-19 7 0,-1-11 5 15,1-6 3-15,-16 24 2 0,7-19 0 0,0-11-1 16,2-3-3-16,-1-2-5 0,-4-3-3 15,-3 0-4-15,1-2-6 0,-2 0-3 16,0-2-4-16,-2-2-10 0,1-1-16 0,1-3-27 16,0 0-47-16,0-3-102 0,1 0 26 15,0 0-89-15</inkml:trace>
  <inkml:trace contextRef="#ctx0" brushRef="#br0" timeOffset="29032.3627">14263 9896 60 0,'138'-3'93'0,"-46"-1"14"0,1 1 5 16,1-2-3-16,-3-2 1 0,-2 0 5 16,-8-3 1-16,-2-2-1 0,-1 1 0 15,-21 0-3-15,-12 0-4 0,-7 0-5 16,-1 0-5-16,-4 2-4 0,-1-1-2 0,-4-1-2 16,-3 0-2-16,-7 1-2 0,-4 2-3 15,-4-1-5-15,-1 2-10 0,-5 0-18 16,-4-1-18-16,0 1-17 0,-3-1-13 15,-7-2-5-15,1 0-7 0,-1 1 5 0,-1 1 2 16,3 0-4-16,0 5-7 0,5-1-16 16,-2 2-23-16,0 1-3 0,2 1 5 0,3 0 5 15,-5 5-3-15,4-3-9 0,0 3-18 16,1 1-28-16,0 4-37 0,1 2-117 16,3 7 43-16,2 8 36 0</inkml:trace>
  <inkml:trace contextRef="#ctx0" brushRef="#br0" timeOffset="37534.7832">13911 10380 1 0,'80'-9'28'0,"1"0"12"0,0 4 5 16,-18 1 0-16,24 2-2 0,-23 1-4 16,-9 2-3-16,32 3-2 0,-24-1-3 15,-12 1-3-15,27 8 0 0,-19-3-4 16,13 8-4-16,-19-2 0 0,-12-1-4 0,-7 1-3 15,24 19-2-15,-20-8-2 0,-8-1-3 16,-6-1-1-16,16 24 1 0,-10-8-1 16,6 13 0-16,-14-10 1 0,-6-6-1 15,-2-1-1-15,7 32 1 0,1 0 1 16,-6-16 1-16,2 23 0 0,-2-1 1 0,-4-17 1 16,3 17 0-16,-6-19-2 0,0-7-1 15,1 32 0-15,-3-18 0 0,-3-9-1 16,-1 35-1-16,-2-23-1 0,-1-9-1 0,-1 34-1 15,-1-1 0-15,4-3 1 0,-4-19 1 16,7 20 2-16,-2 2 2 0,1-5 2 16,4-2 1-16,0-21 2 0,1 23 0 0,2-3 0 15,0-4-1-15,-1 1-1 0,4-3 0 16,0 0 0-16,-3-17 0 0,-5-6 1 16,5 28-1-16,-2-2 0 0,-4-16 1 15,-2-11-2-15,3 34 2 0,-5-23 1 16,-1-8 0-16,0-7 0 0,0 41 0 0,0-23 0 15,-2-13-1-15,0-5-1 0,-4 36 0 16,2-23 1-16,-2-11-2 0,4-8-2 16,-1 2 1-16,-2 0 0 0,0-1-1 0,-2 0 0 15,-8 32-1-15,2-22-1 0,3-12 1 16,-1-7-2-16,-2 1 0 0,-3-2 1 16,-1 0-1-16,-16 24 0 0,9-18 1 0,-1-9 3 15,5-7 7-15,-3 2 8 0,0-2 10 16,-2-2 10-16,-1-1 7 0,1-4 7 15,-3 2 4-15,-2 0 4 0,3-3 4 16,-5-2-3-16,0 1-2 0,0 0-6 0,-3-3-4 16,0 1-4-16,0 0-5 0,-4-1-4 15,-31 9-4-15,20-6-5 0,6-5-12 16,-28 8-27-16,16-6-72 0,-20 4-55 16,-1-1-148-16,0-5 47 0,12-3 38 0</inkml:trace>
  <inkml:trace contextRef="#ctx0" brushRef="#br0" timeOffset="40485.2262">9337 12834 20 0,'153'-14'43'0,"-3"-2"12"0,-3-3 7 15,-7-1 7-15,-1-2 5 0,1-1 5 16,-10-1 0-16,1-1-2 0,1-2-3 15,-1 1-3-15,-3 1-7 0,-6 1-5 0,-10 3-16 16,-31 5-24-16,5 1-46 0,-1 4-117 16,-8 1-95-16,-14 4 79 0</inkml:trace>
  <inkml:trace contextRef="#ctx0" brushRef="#br0" timeOffset="43116.6689">10908 13813 10 0,'136'-8'27'0,"-7"-1"10"0,-2-2 3 0,-35 4 4 15,40-7 1-15,-6 0 5 0,-2-1 8 16,-2-5 6-16,5 3 1 0,-40 4-1 16,37-4 1-16,-38 4 2 0,37-7 2 0,-41 8 0 15,3 0-5-15,-4 1-2 0,1-3-6 16,4 3-4-16,-5-2-4 0,1 4-3 15,-3 1-4-15,-21 1-5 0,-8 2-10 16,-8 1-15-16,4 0-28 0,-5 2-42 0,1 0-40 16,-2 2-75-16,-2 0 29 0,-6 1-96 15</inkml:trace>
  <inkml:trace contextRef="#ctx0" brushRef="#br0" timeOffset="44532.25">9621 15300 7 0,'134'-17'17'0,"-5"-2"8"0,1-3 9 15,1-4 8-15,-1 1 9 0,1-5 8 0,-1 1 8 16,5-3 8-16,-2 2 4 0,-3 0 4 15,6-1-1-15,-14 4 3 0,6-3-4 16,-8 3-3-16,-2 0-5 0,0 2-3 16,-6-1-3-16,3 0 1 0,-36 10-9 0,5 0-6 15,2 2-19-15,-4 1-22 16,4 3-33-16,-2-1-39 0,2 6-32 0,-23 1-96 16,-12 2 31-16,36-2 26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13T06:44:08.849"/>
    </inkml:context>
    <inkml:brush xml:id="br0">
      <inkml:brushProperty name="width" value="0.05292" units="cm"/>
      <inkml:brushProperty name="height" value="0.05292" units="cm"/>
      <inkml:brushProperty name="color" value="#FF0000"/>
    </inkml:brush>
  </inkml:definitions>
  <inkml:trace contextRef="#ctx0" brushRef="#br0">6362 9940 35 0,'-5'-4'50'15,"-5"-1"4"-15,-1-1 0 0,-4 2-4 16,-1-2-4-16,-12-1-3 0,-2 1-5 16,-4 1-4-16,-1 0-1 0,0 1-5 0,-4-1-2 15,-1 2-3-15,-1-2-3 0,-3 2-2 16,-36-3-2-16,20 3 0 0,13 0-3 16,7 0-1-16,-1 1-2 0,-4-2-1 15,0 2-2-15,-39-3 1 0,23 1-1 0,11 1 0 16,6 0 1-16,-2 0 3 0,-36-3 2 15,21 1 2-15,10 2 0 0,-31-3 1 0,22 1-1 16,13 3 0-16,5-1-2 16,-5 1 0-16,1 0 0 0,-37-3 0 0,21 3-1 15,14-1 1-15,6 2 0 0,0-2 0 16,-3 1 3-16,1 1 3 0,-2 0 1 16,0 0 4-16,-1-2 3 0,2 2-3 0,-4 1-1 15,3-1-1-15,-2 0 1 0,2 1-2 16,0-1 0-16,0 2-2 0,-2-1-2 15,5 1-3-15,-3 0-1 0,2 0-1 0,-1 0-2 16,0 1-1-16,-1 0-2 0,0 0 3 16,0 1 0-16,1-1-1 0,1-1 0 15,2 1-2-15,0 0 0 0,0 0-2 16,2 2 0-16,0 1-2 0,-2-1-1 0,2 0 1 16,1 2-2-16,1-2 1 0,-2 1 3 15,-1 1-3-15,3-1 0 0,-4 2-1 16,6 0-1-16,-4 2-2 0,3-1 2 0,-35 10-2 15,21-4 1-15,10-3 0 0,6 0-1 16,-2 2 0-16,-31 10 0 0,20-6-1 16,9-2 3-16,5-1-5 0,-1 0 1 15,-26 15 1-15,16-7 0 0,8-4-1 16,7-1-2-16,2 0 2 0,-3 2 2 0,3-1 0 16,-1 2 0-16,0-1 2 0,4 0-1 15,-1 1-3-15,2-2 0 0,2 2-2 16,3-2 4-16,0 1-5 0,1-1 2 0,5 0-2 15,3 0-1-15,1-2-3 0,3-1 4 16,2 1-4-16,2 1 4 0,-1 1 5 16,4 1 0-16,2 1 0 0,3 10 1 0,4 0 2 15,3 0 1-15,1-2 6 0,6 1-3 16,21 21 0-16,-9-15 0 0,-2-9-1 16,23 13 0-16,2-4 0 0,-12-11 1 0,-5-4 1 15,25 9-1-15,-17-10 5 0,18 6 0 16,-13-8 0-16,17 4 0 0,-15-6 1 15,16 4 1-15,-13-5 1 0,-11-5 0 16,33 8-1-16,-5-4 2 0,-15-5 1 0,-8-2 1 16,29 6 2-16,1-2 5 0,-1-2 6 15,1 0 2-15,-22-2-1 0,-10-1 1 16,33 3-1-16,-1 2-2 0,-18-4-3 16,19 2-3-16,-1-1-1 0,2 0 0 0,-18-3-1 15,22-1-2-15,-2 2-2 0,1-2 0 16,3-4-2-16,-1-1-2 0,0 1-1 15,-20 0 0-15,20-2-4 0,2-2 1 16,1 2 0-16,-2-4 1 0,0-3-3 0,1 2-2 16,1-2-2-16,3 1 2 0,28-5-1 15,-39 1 2-15,4 3 1 0,0-4 1 16,-1 5 2-16,3-4-3 0,-3 1 3 0,3-1 7 16,28-8 2-16,-36 8 3 0,-1-3 1 15,-3 1 1-15,0 0-3 0,-21 1-1 16,16-3 0-16,-17 5 0 0,-10-1-1 0,-8 1 0 15,35-12 0-15,-5 0-3 0,-23 4 2 16,-6 3-1-16,-5 0-2 0,-2 2-2 16,1-3 0-16,-2 0 1 0,-1 0 1 0,1-2 3 15,23-21 0-15,-17 12-1 0,-7 2 1 16,-9 5 0-16,0-2 1 0,-2 1-2 16,-5-2 2-16,-1-2 0 0,-3 1 4 15,-4-5 4-15,-6 4 3 0,-2-6 2 0,-6-2 1 16,-19-24-2-16,-10 3-2 0,-2 7-6 15,-17 4-4-15,-32-3-3 0,-5 4-3 16,-7 9-3-16,-13 4-9 0,-9 11-34 0,-11 5-29 16,-8 8-38-16,1 6-48 0,-7 6-55 15,0 9-146-15,2 5 59 0,5 3 48 16</inkml:trace>
  <inkml:trace contextRef="#ctx0" brushRef="#br0" timeOffset="1596.1586">6976 10597 22 0,'-3'3'33'0,"0"2"5"0,-4 0 4 15,3 0-3-15,-1-1-2 0,2 1-2 16,-3 1-2-16,4-3-1 0,-2 2 2 0,2-1 1 15,0 0 3-15,4-1 19 0,0 0 26 16,10-1 25-16,4 1 15 0,22-3 5 16,45-8 0-16,38-9-4 0,-38 3-5 15,36-8-6-15,-40 5-6 0,3-1-5 16,-2-2-4-16,-3 2-2 0,-6-3-1 0,-15 6-1 16,-13 3-2-16,-4 2-2 0,-2-1-4 15,-4-1-3-15,1 3-6 0,-5 1-2 0,-3 0-9 16,-6 2-5-16,-6 1-5 0,-1 2-8 15,-5-1-21-15,-2 3-25 0,1-1-111 16,-6 2-80-16,-1 0-221 0,0 0 68 0,-15 16 57 16</inkml:trace>
  <inkml:trace contextRef="#ctx0" brushRef="#br0" timeOffset="2526.3979">8654 10423 21 0,'-15'-3'36'15,"-3"1"5"-15,-4-1 1 0,-11 1 1 16,0-1-2-16,-3-1-1 0,3-2-3 0,-1 0-1 16,1-1-1-16,4-2-3 0,4-2-6 15,-1-1-8-15,4-1-12 0,10-1-14 16,3 0-16-16,2 1-11 0,6-3-94 16,1 0 43-16,7 0 28 0</inkml:trace>
  <inkml:trace contextRef="#ctx0" brushRef="#br0" timeOffset="2833.8757">8576 10229 13 0,'-23'77'51'15,"-15"23"19"-15,13-35 2 0,5-18 0 16,5-8-4-16,4-7-7 0,2-3-3 0,0 0-7 16,7-7-5-16,-2-2-3 0,4-5 1 15,1-1 3-15,3-4 7 0,3 2 6 16,3-4 4-16,3-1 1 0,2-4-3 15,3-1-1-15,1-4-2 0,11-2-4 0,0-4-3 16,-1-3-2-16,-1-1-2 0,-1-4 2 16,-4 1 4-16,-5-4 5 0,-1-2 2 15,-3 0 2-15,-5 4 1 0,-5 0 1 16,0 1 1-16,-4 3-3 0,-2 1-6 0,-2-2-7 16,-5 1-6-16,2 0-8 0,-3 1-9 15,-4 4-4-15,2-2-17 0,-5 3-49 16,1 1-24-16,0 1-13 0,-2 2-28 15,6 2-30-15,1 0-25 0,2 1-90 0,1 1 42 16,4 0 35-16</inkml:trace>
  <inkml:trace contextRef="#ctx0" brushRef="#br0" timeOffset="3198.1055">8942 10501 30 0,'0'23'47'0,"0"-3"6"0,3 0 0 0,5 9-1 15,1-4-3-15,1-6-2 0,3 2-1 16,2-7 0-16,-3-5 0 0,2-3 0 15,2-4-2-15,-2-2-2 0,4-4-1 16,10-7-2-16,-1-5-3 0,-5-1-1 0,-1-5-3 16,-1-1 2-16,-4-4 2 0,-5 0 4 15,-1 0 5-15,-2-1 3 0,-4 1 3 16,-5 1-2-16,-1 4-1 0,-7-5-3 16,-2-3-3-16,-2 6-6 0,-1 0 0 0,-5 2-13 15,-2 4-18-15,0 0-42 0,-5 5-40 16,0 2-37-16,-5 4-69 0,-3 4 30 15,0 3 26-15</inkml:trace>
  <inkml:trace contextRef="#ctx0" brushRef="#br0" timeOffset="3864.7612">10226 9889 17 0,'-2'18'71'16,"-6"12"25"-16,-2 6 8 0,-10 35-2 0,-2-3-2 15,-5-2-6-15,4-4-6 0,-4 1-10 16,6-16-11-16,2-9-20 0,-9 21-24 16,10-17-41-16,0-7-128 0,1-5-95 15,-2 0 79-15</inkml:trace>
  <inkml:trace contextRef="#ctx0" brushRef="#br0" timeOffset="4059.2785">9457 10290 7 0,'-11'-9'92'0,"-1"4"41"16,5-1 21-16,0 1 5 0,3 1-6 16,-2-1-17-16,3 2-38 0,-3 1-42 15,4 1-32-15,2 1-50 0,0 0-66 0,0 0-57 16,17 14-100-16,5 1 83 0</inkml:trace>
  <inkml:trace contextRef="#ctx0" brushRef="#br0" timeOffset="4365.1528">10305 10618 87 0,'-3'3'154'16,"3"-3"35"-16,-7 1 18 0,6 0 3 15,1-1-7-15,-5 1-12 0,5-1-12 16,-4 1-14-16,4-1-14 0,-2 1-14 0,2-1-12 16,0 0-13-16,-5 0-11 0,5 0-12 15,0 0-15-15,-3 2-21 0,3-2-24 16,0 0-22-16,-2 1-40 0,2-1-24 0,0 0-18 15,0 0-4-15,0 0-10 0,-7 1-16 16,7-1-13-16,0 0-20 0,0 0-6 16,0 0-16-16,-2 1-85 0,2-1 41 15,0 0 34-15</inkml:trace>
  <inkml:trace contextRef="#ctx0" brushRef="#br0" timeOffset="5000.0875">10323 9739 26 0,'-80'-17'54'0,"-7"3"11"0,-38 1 1 0,31 8-3 16,-54 5-7-16,7 5-8 0,1 7-7 16,-9 3-5-16,-1 7-5 0,-1 3-4 15,-7 5-6-15,-4 7-3 0,-1 6-4 16,5 4-4-16,-2 6-2 0,4 6-1 0,2 7-3 15,8-2 1-15,10 1-1 0,7-1-1 16,11 1-2-16,5 4 0 0,18 4-3 16,13 1-2-16,12-2-1 0,30-18-1 15,9 4 0-15,14-12-3 0,8-1-6 0,7-5 1 16,7 4 3-16,24 66 4 0,13-18 5 16,21-12 5-16,16-12 2 0,16-14 2 15,16-13 5-15,18-6 5 0,13-11 8 16,18-12 6-16,8-5 9 0,19-8 1 0,11-8 0 15,2-6 3-15,5-10 2 0,-8-10 3 16,-2-6 2-16,1-6 6 0,-7-3 2 16,-11-7 2-16,-18-1 5 0,-8-2 2 0,-8-4 1 15,-22-4 1-15,-7-4 0 0,-11-4-3 16,-13-2-3-16,-13-5 0 0,-16 3 5 16,-24 24 6-16,-11-4 7 0,-14 11 5 0,-5 4 1 15,-8 4 5-15,-6-1 1 0,-17-34-1 16,-24-17-7-16,3 37-8 0,-35-7-11 15,-21 14-12-15,-16 16-11 0,-14 13-17 16,-10 13-13-16,-19 12-18 0,-14 8-45 16,-3 13-35-16,-7 11-43 0,-7 9-42 0,1 11-57 15,2 11-116-15,6 4 57 0,10-1 47 16</inkml:trace>
  <inkml:trace contextRef="#ctx0" brushRef="#br0" timeOffset="7889.1392">8536 10178 38 0,'-1'-4'74'16,"1"4"15"-16,-1-2 7 0,1 2 0 15,-1-3-1-15,1 3-4 0,-4-2-4 16,2 0-5-16,2 2-1 0,-2-3-9 0,0 2-6 16,-1-2-6-16,0 1-6 0,1 0-4 15,0 1-4-15,-2-2-2 0,0 0-4 0,1 0-2 16,-4 1-4-16,2-1-1 16,-1-2-5-16,-3 3-4 0,3-1-2 0,-1 0-2 15,-2 1-4-15,-1 1-2 0,0-1-2 16,-2 1 1-16,-1 0-6 0,1 1-4 0,-6 1-2 15,3 0 0-15,-2 3 1 16,2-1 0-16,-2-2 0 0,1 3 0 0,2-1 0 16,-2 1-2-16,3 2 3 0,-1-1-1 15,1 1-1-15,1 0-1 0,1-1 1 0,-1 1 0 16,3 0-1-16,1 0-2 0,-1 1 0 16,3-1 2-16,-3 3 4 0,2 1-2 15,-1-2-2-15,5 1 0 0,0-2 0 16,0 1-1-16,2 0 2 0,-1 1-1 0,1 0 1 15,1 0 1-15,-2-1-1 0,4 2 1 16,-2-1 0-16,2 0 1 0,-1 0-1 16,0 0 0-16,2 1-11 0,1-1-14 0,-3 1-34 15,4 4-30-15,1 0-39 0,-2 0-84 16,1 2 35-16,0 0 28 0</inkml:trace>
  <inkml:trace contextRef="#ctx0" brushRef="#br0" timeOffset="13933.6496">7499 11806 11 0,'10'0'24'0,"-7"1"4"15,5 2 4-15,2-1 1 0,-1 1 1 16,-1 1 1-16,-1-1 0 0,5 4 1 0,0 0-1 16,0 0 2-16,-1 2-2 0,2 0 0 15,1 1-1-15,4 5-1 0,1-1-1 16,1 0 0-16,-1 0 2 0,3 0 2 0,-1-1 6 15,1-2 10-15,3 1 7 0,4-3 13 16,6-3 13-16,5-3 14 0,5-5 13 16,79-12 7-16,0-10 6 0,1-9 2 15,8-5-3-15,5-8-4 0,9-4-4 0,9-7-9 16,1 1-7-16,7 0-9 0,6 3-9 16,5-7-12-16,-8 2-23 0,-3 6-27 15,7-6-47-15,-1 7-84 0,3 0-84 16,-3 6-147-16,1 4 57 0,-13-3 48 0</inkml:trace>
  <inkml:trace contextRef="#ctx0" brushRef="#br0" timeOffset="18720.1429">19642 13855 43 0,'-1'-2'106'0,"1"2"26"0,-3-3 5 16,2 0-5-16,1 3-9 0,3-2-9 15,-1 0-8-15,2 0-10 0,5 1-8 0,2-1-5 16,5 0-7-16,4-1-6 0,12 0-4 15,0-3-7-15,3 0-4 0,0-1-3 16,3-3-4-16,0-1-7 0,28-13-10 16,-6-7-15-16,-19 7-20 0,-7 0-40 0,15-16-20 15,-18 5-17-15,-11 1-14 0,-1 2-7 16,-4-2-2-16,-7-3 2 0,-1-6 1 16,-6-1 7-16,-3-39 24 0,-9 6 18 0,-1 20 21 15,-3 13 23-15,1 8 17 0,-14-22 12 16,3 20 14-16,4 8 13 0,1 8 13 15,0 3 11-15,-1 3 5 0,0 1 4 16,2 4 0-16,4 4-3 0,1 3-9 0,3 3-11 16,1 2-6-16,1 5-4 0,-2 2-1 15,-3 15 1-15,3 3 1 0,1 6 1 16,4 7-2-16,0 2 0 0,4 6-3 16,2 42-3-16,2-3-3 0,5-2-1 0,3 0-6 15,-1-2 2-15,2-5-1 0,-5-18-2 16,8 17-9-16,-5-17-15 0,-2-10-35 15,8 25-45-15,-5-18-29 0,-1-11-25 0,0-5-39 16,-2 2-106-16,7 34 45 0,-4-21 38 16</inkml:trace>
  <inkml:trace contextRef="#ctx0" brushRef="#br0" timeOffset="18996.1083">19501 14451 30 0,'-14'-4'106'15,"4"2"12"-15,0-2-12 0,6 1-14 0,0-2-12 16,4-1-7-16,2-1 0 0,5-5 6 16,11-9 8-16,3-2 4 0,27-21-4 0,3 1-3 15,4 2-5-15,-1 2-7 0,7 1-6 16,-1 3-6-16,-1 2-15 0,-13 11-18 15,-9 1-16-15,-6 6-19 0,-1-2-21 16,0 3-10-16,-1-1-11 0,-3 1-10 0,-2 2-14 16,-2 1-18-16,-3 1-15 0,-5 3-62 15,-4 2 29-15,0 0-94 0</inkml:trace>
  <inkml:trace contextRef="#ctx0" brushRef="#br0" timeOffset="20331.047">20674 13869 33 0,'5'-15'85'16,"-3"-1"31"-16,0 0 17 0,1-2 10 16,-2-1 4-16,1 3 3 0,-4-3-1 0,0 1-3 15,-3 0-11-15,-3 4-14 0,2-3-12 16,-3 5-13-16,1-1-13 0,-6 2-13 15,0 3-12-15,-1 3-10 0,0 5-9 16,-3 4-6-16,-6 6-5 0,-2 6-4 0,1 3-5 16,4 4-2-16,0 3-3 0,5 1-2 15,-1 2-1-15,6 2-2 0,2 1-4 0,2-3-2 16,4-3-6-16,2-4-14 0,2-3-4 16,3 0-15-16,1-2-3 0,1-2 3 15,2 0 4-15,2-2 5 0,2-3 5 16,1-1 1-16,2-6 5 0,-3-1 1 0,1-2 9 15,7-4-5-15,5-6 3 0,0-4 4 16,0-3 3-16,-5-2 0 0,-1-2 4 16,-3-1 9-16,0-1 19 0,-3 0 8 0,-2 1 12 15,-3 4 11-15,-3 4 11 0,-1 1 12 16,-2 2 8-16,-1 2 9 0,0 2 2 16,2 0-5-16,-3 2-8 0,1 1-10 15,2-1-12-15,-2 3-11 0,-1-1-12 0,0 1-15 16,0 2-12-16,1-3-8 0,-1 3-7 15,0 0-6-15,0 0-15 0,8 6-7 16,-5-2-12-16,4 2-13 0,-2 0-4 16,6 2-4-16,-1 0-2 0,1 0-1 15,3 0-1-15,0-2-4 0,2 0 1 0,2-1-5 16,2-2 0-16,1-2 1 0,-1-1 7 16,16-1 4-16,-3-5 6 0,-2-1 7 15,0-2 8-15,0-2-1 0,1-4 10 0,-3-1 10 16,-2-1 15-16,1-3 7 0,-3-2 12 15,-1 0 14-15,-4-2 14 0,-3 2 13 16,-3 0 11-16,-2 0 10 0,-4 3 9 16,-2 4 6-16,-3 0 4 0,-3 4-5 0,-1-1-7 15,-3 3-10-15,-2-2-10 0,-2 1-9 16,-3 3-10-16,-4 3-7 0,0 2-9 0,-4 3-6 16,-9 7-7-16,2 5-4 0,0 3-4 15,1 6-3-15,2 4-1 0,2 1-2 16,4 2-8-16,4 1-11 0,3 0-12 15,5 0-2-15,3-3-6 0,5-5-6 0,3 4-3 16,4 0 0-16,7-4 1 0,2-4 13 16,4-3-6-16,6-6 3 0,2-5-10 15,5-6-13-15,1-6-18 0,30-11-19 0,-8-10-8 16,-2-7-9-16,-11-6 0 0,-6-11 3 16,-6-3 10-16,-12 10 6 0,5-19 11 15,-15 12 13-15,-2 8 23 0,-2 5 26 16,-6-1 21-16,1 1 21 0,-3 2 23 0,-4 2 17 15,-1 2 11-15,0 3 6 0,-4 4 6 16,2 6 5-16,2 4-5 0,-2 4-6 16,1 2-10-16,0 2-11 0,0 4-12 15,1 3-2-15,-1 3-12 0,2 2-7 0,-4 4-4 16,2 7-4-16,1 3-4 0,-3 13-1 16,5 2-1-16,1 4-2 0,1 3-4 15,4 2-17-15,-1 2-29 0,8 38-27 16,-2-23-30-16,3-12-29 0,-3-7-35 0,-1-1-38 15,2 2-107-15,2-3 51 0,-2-1 42 16</inkml:trace>
  <inkml:trace contextRef="#ctx0" brushRef="#br0" timeOffset="20554.7787">21422 13677 9 0,'-1'-9'46'0,"2"-1"15"0,2-1 7 16,3-4 4-16,7-5 1 0,1-2 1 15,8 1-3-15,2 0-5 0,-1 3-5 16,5-1-5-16,0 2-5 0,0 2-6 16,0 1-4-16,-2 1-4 0,-4 3-13 0,-3 2-22 15,-3 1-47-15,-3 3-91 0,-3 0-90 16,0 1 76-16</inkml:trace>
  <inkml:trace contextRef="#ctx0" brushRef="#br0" timeOffset="21315.34">19109 15055 47 0,'0'0'69'0,"10"3"13"0,0-4 7 0,10-2 9 15,16-4 9-15,38-9 9 0,38-13 10 16,-2-3 9-16,5-2 8 0,9-8 4 16,12-6-2-16,9-1-4 0,2-2-7 15,7-1-10-15,11 0-8 0,-6 0-9 0,3 0-10 16,-2 0-9-16,4-2-7 0,-8 1-7 15,-10-1-7-15,-12 3-6 0,-7 3-6 16,-8 2-4-16,-14 4-3 0,-31 14-3 16,-5-2-2-16,-6 6-3 0,-18 4-2 0,-12 6-3 15,-5 4-4-15,-6 0-1 0,-3 2-2 16,-7 2 0-16,-1 1 5 0,-3 2-4 16,0-1-10-16,-5 1-17 0,0 1-41 0,0-1-40 15,-3 0-55-15,0 3-52 0,-6-5-48 16,1 4-146-16,-4 0 63 0,-4-2 53 15</inkml:trace>
  <inkml:trace contextRef="#ctx0" brushRef="#br0" timeOffset="21808.455">22101 13361 88 0,'2'-8'145'0,"2"1"28"0,-4 1 3 0,-2 0-10 16,0 2-16-16,-4 0-18 0,-5 0-15 15,-8 3-13-15,-14 3-10 0,-4 3-8 16,-2 4-9-16,2 2-8 0,-34 12-6 16,21-6-7-16,15-2-7 0,7-2-6 0,4 1-8 15,6-4-9-15,5 1-14 0,4 0-12 16,3 0-16-16,6-1 5 0,7 3 2 16,8 3 3-16,10 2-1 0,36 16 0 15,2-7 0-15,0-3 5 0,3-2 5 0,-13-6 3 16,-12-1-10-16,-5-3-4 0,0 1 4 15,-5-1-3-15,-2 1 7 0,-4-1 4 16,-9-1 19-16,-4-2 7 0,-5 0 12 16,-7 2 9-16,-2-2 7 0,-15 9 5 0,-6 3 0 15,-36 12-1-15,-5-6-2 0,-2-2-6 16,-5-3-2-16,-5-3-2 0,21-9-7 16,-21 4-17-16,18-9-25 0,12-1-65 0,3-2-47 15,1-2-37-15,2-2-46 0,0-2-131 16,1-3 54-16,7-4 45 0</inkml:trace>
  <inkml:trace contextRef="#ctx0" brushRef="#br0" timeOffset="22484.4739">21551 12022 10 0,'-99'-3'40'0,"-46"9"11"0,5 7 2 16,1 6-2-16,-5 10-3 0,1 6-3 16,1 9-5-16,-6 7-3 0,1 6-3 0,-3 11-1 15,4 8 1-15,-1 4 5 0,7 5 2 16,7 9 3-16,8 8 3 0,9 7 2 16,3 8-1-16,7 4-2 0,9 7 3 15,10 13-4-15,13 3 3 0,7 3 4 0,12 5 7 16,16-1-11-16,15-5-11 0,15-6-8 15,15-5-9-15,19-4-7 0,16-3-7 16,13-13 1-16,14-8-1 0,12-8-2 16,16-7 1-16,12-12-3 0,12-13 0 0,13-12 0 15,16-14 2-15,9-11 0 0,10-18 2 16,5-8 0-16,5-11 2 0,3-15 0 16,4-9 8-16,2-13 0 0,-3-9 2 0,-2-8 1 15,-7-5 5-15,-2-9 5 0,2-14 9 16,-1-5 5-16,-5-7 4 0,-5-5 2 15,-10-4 2-15,-10-4-1 0,-12-1-1 16,-14-2-3-16,-12 0 0 0,-14 1-3 0,-13-3-2 16,-10 1 1-16,-16 0-3 0,-8 5-1 15,-15 0-2-15,-17 27-2 0,-5-2-1 16,-8-6-3-16,-13-36-3 0,-12 9-1 16,-15 1-1-16,-2 9 6 0,-13 8 5 0,-15 11 1 15,-7 11-3-15,-13 13-5 0,-16 14-5 16,-17 11-7-16,-16 13-5 0,-14 15-9 15,-9 12-11-15,-9 11-27 0,1 10-18 0,-12 11-27 16,-4 13-31-16,2 9-28 0,1 12-40 16,0 12-127-16,12 9 51 0,6-4 43 15</inkml:trace>
  <inkml:trace contextRef="#ctx0" brushRef="#br0" timeOffset="28978.7047">14983 16140 46 0,'-16'3'82'0,"-11"8"18"0,3 7 7 16,-2 4 1-16,-20 28-3 0,9 0-7 15,12-8-7-15,10-5-7 0,2-4-8 16,4 2-7-16,1 1-8 0,2-1-5 0,6 0-4 16,4-2-4-16,2-4-5 0,3-2-3 15,2-3-2-15,2-3 0 0,3-5 1 16,2-6-2-16,-2-1 1 0,1-7 1 0,4-3 0 15,9-4 0-15,-2-5-2 0,2-4-1 16,-3-5-2-16,-4-2 5 0,3-3 5 16,-7-3 7-16,-5-5 1 0,-4 0-2 15,-2-2-1-15,-5-1 2 0,-3-1 3 0,-3-1 5 16,-6 3-1-16,-1 4 8 0,-3 1-1 16,-5 3-3-16,-2 3-8 0,-3 0-8 15,-1 8-7-15,0 3-5 0,-2 3-3 16,-3 3-5-16,9 5-4 0,0 2-4 0,7 1-9 15,-4 2-32-15,5 3-47 0,0 2-44 16,3 3-45-16,2 2-38 0,6 0-153 16,2 2 59-16,5 1 48 0</inkml:trace>
  <inkml:trace contextRef="#ctx0" brushRef="#br0" timeOffset="29621.9303">15525 15637 10 0,'-1'-8'58'0,"0"3"19"0,1 0 7 16,-1 4 6-16,1 1 5 0,0 0 4 15,-4 14 2-15,3 3 1 0,-3 18-6 0,-3 8-5 16,-6 41-5-16,-2 0-4 0,3-2-6 15,-1 0-5-15,-3-1-4 0,-1-3-3 16,1-6-6-16,3-21-4 0,3-10-4 16,0-8-3-16,3-4-3 0,-2 1-1 0,-1-5 2 15,3-5 0-15,0-5 2 0,2-2 7 16,1-4 9-16,-1-2 7 0,2-1 2 0,0-3-1 16,0-2-5-16,2-1-9 15,1 0-5-15,-2-8-5 0,4-2-6 0,2-7-7 16,6-12-5-16,3-2-6 0,1 0-6 15,16-28-6-15,-2 18-3 0,-6 13-1 0,0 3 4 16,2 3-6-16,-2 2-5 0,0 5-4 16,0 1-3-16,-5 4-1 0,2 4-3 15,-5 4-2-15,1 2 2 0,-4 2 2 16,3 3-2-16,-2 3 9 0,-2 3-7 0,0 2 4 16,-6 2 2-16,0 1-13 0,-1 2 17 15,-4 0 8-15,1 0-1 0,-6 0 1 16,0 10 2-16,-3-1 3 0,-6 0 0 15,1-2 1-15,-2-1 1 0,2-4 1 0,-3-2-1 16,4-4-8-16,3-4-21 0,1-3-41 16,2-2-48-16,1-1-57 0,3-3-40 0,2-2-138 15,1 1 55-15,0 0 47 16</inkml:trace>
  <inkml:trace contextRef="#ctx0" brushRef="#br0" timeOffset="29963.7451">15796 16369 39 0,'9'-2'73'16,"2"0"18"-16,-3-1 8 0,2 0 3 0,2-2-1 15,2 0-4-15,0-3-6 0,-1 1-5 16,6-7-6-16,0-2-8 0,0-2-6 16,-2-1-3-16,0-2-6 0,-2-1-5 0,-1-2-4 15,1-1-1-15,-2 0 1 0,-4-3 0 16,1 3 4-16,0-2 4 0,-4 6 5 15,-2 3 4-15,-1 4 4 0,1 2 7 16,-2 2-5-16,-2 2-9 0,0 2-9 0,3 3-11 16,-3 3-7-16,0 0-1 0,0 0 6 15,10 28-2-15,-12-6-2 0,2 20-2 0,-3 45 0 16,-14 33-2-16,6-35-1 16,-5 37 3-16,3-37-3 0,2-2-1 0,0-2-3 15,2-1-3-15,0-19-4 0,2 20-5 16,4-25-11-16,1-12-22 0,1-8-23 0,0-9-45 15,2-2-48-15,-1-6-50 0,2-2-151 16,-1-1 57-16,2-5 46 0</inkml:trace>
  <inkml:trace contextRef="#ctx0" brushRef="#br0" timeOffset="30172.2932">15915 16059 31 0,'-4'-13'100'0,"-2"3"26"0,6 2 7 16,-4 0-5-16,3 1-11 0,-2 1-14 0,3 1-28 16,0 1-29-16,3 0-36 0,2 1-78 15,1 1-66-15,0 2-89 0,4 0 75 16</inkml:trace>
  <inkml:trace contextRef="#ctx0" brushRef="#br0" timeOffset="31079.2914">16262 16300 9 0,'-4'11'34'0,"-1"-2"5"16,3-1-4-16,0-2-5 0,-1 0 8 0,1-1 25 16,1 0 32-16,1-3 26 0,0 2 16 15,0 0-5-15,1-2-10 0,2-1-8 0,2 1-10 16,1-2-9-16,4-3-9 0,5-2-7 16,2 0-7-16,9-6-6 0,2-2-6 15,0-3-5-15,-1-1-8 0,-1-1-2 16,1 0-3-16,0-3-1 0,-5-1-4 0,4 0-1 15,-4 0-2-15,-3-2-4 0,1-2 2 16,-6 3 7-16,1-3 9 0,-5 3 9 16,-4 3 9-16,-2 4-5 0,-2 2-5 15,-3 1-6-15,0 4-7 0,-3 1-4 0,-2 1-2 16,-2 3-4-16,-2 0-3 0,-3 4-3 16,-14 5-3-16,-3 5-1 0,-1 4-1 0,0 6-2 15,-21 19-2-15,18-9-3 16,9-3 0-16,8-2-2 0,-3 1 1 0,7 3-2 15,5 0-2-15,2-1-1 0,3-5-2 16,3-4 0-16,3-3-2 0,1 1-2 0,9 5-3 16,4-5-7-16,6-3-11 0,0-5-9 15,7-3 3-15,2-4-1 0,5-4-8 16,1-4-2-16,1-3 0 0,31-11-4 16,-8-5-13-16,-14 4 7 0,-13 1 6 0,22-10 4 15,-22 3 3-15,-8 5 1 0,-3 2 7 16,-6-1 9-16,1 0 17 0,-4 1 12 0,3-2 16 15,-7 0 16-15,-3 4 19 16,-4 2 8-16,-1 3 1 0,-1 0 0 0,-2 3-4 16,0 0-3-16,-5 2-7 0,1 2-6 15,-4 2-6-15,-2 1-7 0,-1 5-6 0,-6 4-4 16,-7 8-5-16,-3 4-3 0,4 3-2 16,-2 0-4-16,4 3-3 0,7 2-2 15,0-1-1-15,3 2-4 0,7-3 3 16,2-4-2-16,5-2-2 0,0 0 4 0,8 6-7 15,0-8-6-15,2-5-12 0,9 2 4 16,0-8-2-16,-2-4-4 0,12-8-2 16,3-5-13-16,26-16-14 0,-6-8-13 0,-3-4-11 15,-7-4-9-15,-6-3-10 0,-3-12 1 16,-1-3 6-16,-5-5-1 0,-2-4 3 16,-7 5 9-16,-7 12 11 0,-4 8 14 15,-4 5 18-15,2 0 8 0,-5-1 21 0,1 2 12 16,-4 4 17-16,-3 2 16 0,0 9 12 15,1 4 9-15,-3 5 5 0,1 2-1 16,2 1-5-16,-2 5-8 0,0 2-8 0,0 4-8 16,-1 3-4-16,-3 3-5 0,-3 9-4 15,-4 12-2-15,-3 4-2 0,-10 36-2 16,3 0-3-16,0 0 2 0,12-11-4 16,-5 18-4-16,3 0-11 0,9-17-22 0,1-8-26 15,2-5-27-15,-3 0-2 0,4 4-45 16,-1-3-32-16,0-1-23 0,0-1-23 15,1-3-159-15,1-2 59 0,0-8 50 0</inkml:trace>
  <inkml:trace contextRef="#ctx0" brushRef="#br0" timeOffset="31298.4104">17145 16290 18 0,'-3'-18'65'0,"1"0"25"15,3-2 15-15,4-12 4 0,-1 2 6 0,6-2 3 16,1-1 3-16,5 2 1 0,0-1-1 15,-2 5-1-15,4-1-4 0,0 6-6 16,-1 2-8-16,-3 5-7 0,-2 3-8 16,-2 2-8-16,-1 4-12 0,0 4-10 0,-3 1-8 15,-6 1-8-15,14 6-5 0,-7 5-4 16,-1 3-2-16,-1 3-12 0,-4 1-15 16,0 3-47-16,-2 13-32 0,-3-2-41 15,1 2-38-15,-4-2-118 0,4 0 45 16,0-6 38-16</inkml:trace>
  <inkml:trace contextRef="#ctx0" brushRef="#br0" timeOffset="31486.585">17399 15708 74 0,'-3'-11'118'0,"0"0"12"0,0 3-2 16,0 0-16-16,3 1-41 0,-1 1-47 16,1 3-243-16,1 0 73 0,1 2 48 15</inkml:trace>
  <inkml:trace contextRef="#ctx0" brushRef="#br0" timeOffset="32146.2036">17558 15813 91 0,'4'2'146'0,"-1"2"0"16,1-1-11-16,1 1-11 0,0 1-14 0,0 0-10 15,-1 1-1-15,2 2 4 0,1 5 3 16,-1 1-1-16,1 2-3 0,2 10-7 15,2 2-2-15,-2 0-9 0,-1 1-7 0,-2-2-6 16,4 2-6-16,-5-1-5 0,0 1-5 16,-1-6-4-16,-1-5-6 0,0-1-2 15,2-4-4-15,-2 0-3 0,-1-3-3 16,0-2 0-16,1-1 0 0,-2 0 4 0,2-2 5 16,-3-2 3-16,2-3 0 0,-2 0-2 15,0 0-3-15,9-9-2 0,-3 2-7 16,0-5-1-16,1-1-6 0,0-1-5 0,5-9-4 15,-3 4-4-15,-2 3-4 0,0 2-3 16,3 2-2-16,-1-2-4 0,-2 2-2 16,5 2-6-16,-5-2 3 0,0 4-3 0,-1 2 0 15,2 0-3-15,-1 1-1 0,-1 1 1 16,3-1-5-16,1 0-1 0,-2 1-2 16,5-1 0-16,1-2 0 0,0-1 2 15,1 1 3-15,7-5 4 0,1 0 0 0,-1-1 3 16,3-2-1-16,-3 0 1 0,-1 0 2 15,0 0 0-15,-3-2 6 0,-1-1 3 16,-4 3 6-16,-3 3 10 0,-3 0 11 16,1 1 6-16,-4 0 2 0,-1 2 4 0,1 1 1 15,-3 0 2-15,-1 3-1 0,-2-2 0 16,-1 4-2-16,0 1-3 0,-5 0-3 16,-1 4-2-16,-3 3 0 0,-10 7 0 15,-1 6 3-15,0 3-2 0,1 1-4 0,4 5-1 16,2-1-1-16,3 0-2 0,2 0-2 0,7-4-3 15,2-3-3-15,3-1-3 16,2-2 2-16,5 0 0 0,6 5-1 0,6-4-6 16,5-3-18-16,2-3-36 0,6-3-36 15,4-5-31-15,6-1-50 0,39-8-46 16,-1-6 73-16,3-4-293 0,28-15 71 0,-10-11 60 16</inkml:trace>
  <inkml:trace contextRef="#ctx0" brushRef="#br0" timeOffset="32915.8916">19698 16052 36 0,'-5'-1'119'0,"-2"0"42"0,-1 0 19 0,2-1 5 15,0 1 0-15,-3-2-5 0,3 0-7 16,-3 0-7-16,0 0-13 0,-3-2-13 16,-2-2-13-16,0 0-12 0,-10-8-12 15,-3 1-11-15,-2-3-8 0,-28-14-9 0,-1-1-9 16,2 2-8-16,12 5-9 0,-11-12-8 16,1-2-5-16,16 8-5 0,11 3-2 15,3 3-10-15,7-3-7 0,0-1-10 16,6-1-10-16,3 1-14 0,4-2-4 0,6 6-6 15,4-5-1-15,3 3-4 0,2 2-1 16,6 2 7-16,-2 2-13 0,3 4 3 16,0 4-5-16,-6 7-6 0,1 3 6 15,-1 3 1-15,-3 3-1 0,1 6 11 0,-4 7-5 16,-1 16 7-16,-6 6 6 0,-16 46 10 16,-16 29 5-16,-11-2 12 0,-4-8 4 0,-1-10 4 15,10-31 4-15,0 0 6 16,3-8 5-16,7-12 8 0,5-12 14 0,7-5 8 15,-2-2 5-15,9-8 0 0,-1-1 6 0,4-4-10 16,4-1-5-16,0-2 0 0,3-1 6 16,3-1 6-16,2-3 5 0,5-1 2 15,20-6-2-15,7-6-4 0,36-15-7 16,31-15-11-16,-4-3-17 0,-33 15-26 0,32-28-73 16,3 4-65-16,-2-7-88 0,3 0-193 15,-1-1 70-15,-1-1 58 0</inkml:trace>
  <inkml:trace contextRef="#ctx0" brushRef="#br0" timeOffset="34571.1425">20432 16060 30 0,'1'-23'85'0,"0"4"27"0,1-1 14 0,-4 2 18 16,1 0 4-16,-4 0-6 0,0 0-8 16,0 1-3-16,-7-5-4 0,0 5-3 0,0 4-10 15,1 3-11-15,-11-3-13 16,1 8-12-16,4 4-12 0,-3 2-9 0,-9 8-7 15,1 4-8-15,1 5-6 0,2 1-7 16,3 2-10-16,2 3-10 0,4 0-8 0,4 2-5 16,3-2-5-16,2-2-6 15,5-5 1-15,2-2-4 0,1-1 1 0,3 0 2 16,1-1 0-16,4-2 10 0,1-1-1 16,0-4 3-16,2-1 3 0,3-1 0 15,-2-1 1-15,-1-4 4 0,0-1 7 0,2-2 9 16,-1 0 11-16,1-1 12 0,-2-2 12 15,0-2 15-15,-3 0 9 0,1-2 5 16,-3 1 5-16,-1 1 8 0,-1 1 4 0,-1 1 2 16,1 2 0-16,-1 0-2 0,-3 0-6 15,1 2-8-15,0 0-9 0,0 0-11 16,0 1-12-16,-1 1-9 0,-1 1-9 0,0 0-6 16,0 0-8-16,6 5-7 0,-4-1-8 15,1 3-11-15,3 1-13 0,-2 0-5 16,5 4-8-16,0 0-4 0,9 5-4 0,-4-5-7 15,4-3 0-15,4 2-2 0,0-6 1 16,0-1-17-16,11-3 4 0,-1-2-5 16,6-4-5-16,-1-3-2 0,-2-2 5 15,27-15 6-15,-20 3 4 0,-9 1 11 0,-6 1 3 16,1-3 9-16,15-21 5 0,-13 12 15 16,-9 4 12-16,-9 7 10 0,2-1 14 0,-5 2 12 15,-3 4 14-15,-2 2 7 16,-2 2 2-16,-2 1 0 0,-2 2 0 0,-2-1-4 15,0 3-3-15,-2 1-6 0,-3 4-5 16,-3 3-6-16,-2 4-6 0,-13 7-4 0,-1 3-4 16,3 5-4-16,-18 27-2 0,13-14-1 15,9-2-4-15,6-3-3 0,1 1-4 16,4 1-3-16,4-2-8 0,2-5-10 16,4-2-2-16,3-4-3 0,2-1-4 0,0-3 8 15,3-2-9-15,4-1-4 0,0-6-4 16,4-3-17-16,2-3-9 0,13-7-11 15,2-6-15-15,24-22-1 0,-3-6 5 0,-5-7 4 16,-3-2-8-16,-2-5 5 0,-5-4 4 16,-4 0 12-16,-3-3 2 0,-4 0 12 0,-9 14 16 15,-4 10 25-15,-4 7 17 16,1 1 19-16,-5 3 20 0,-3 6 23 0,-2 5 10 16,1 3 10-16,-2 4 2 0,0 1-6 15,-1 5-10-15,-1 1-11 0,-2 4-7 16,3 0-6-16,-8 14-3 0,-6 8 0 15,3 6-2-15,-4 4-3 0,-9 36-2 0,6-18-3 16,7-10-3-16,1-2-4 0,4 3-3 16,1 1-3-16,1-1-6 0,3-3-2 0,1-1-8 15,2-4-8-15,1-9-14 0,3 4-8 16,-1-7-2-16,3-6 4 0,-2-3 3 16,1-3-2-16,1-5 1 0,2-3-4 15,1-1-3-15,7-7 9 0,4-4-5 0,2-4 3 16,0-3 1-16,-1-4 2 0,-1-3 0 15,1 4 4-15,-3-1 10 0,-2-2 6 16,0 6 8-16,-5 4 10 0,-2 3 8 0,-4 3 2 16,-1 1 2-16,0 2-4 0,-4 0-5 15,3 4-5-15,-1-1-3 0,-4 2-3 16,0 0-1-16,3 7-1 0,-3-3-1 16,1 6-2-16,-2 2 0 0,0 4-7 0,1 2-21 15,-1 0-17-15,1 1-33 0,0 0-46 16,1-1-43-16,0 0-44 0,2-2-233 15,3 0 72-15,-1-3 60 0</inkml:trace>
  <inkml:trace contextRef="#ctx0" brushRef="#br0" timeOffset="34781.1264">21842 15605 27 0,'-6'-4'117'0,"4"-1"40"0,-2 2 15 16,0 0 4-16,2 0 1 0,-2 0-1 16,1 3-7-16,0-2-12 0,2-1-15 0,1 3-29 15,-4-2-33-15,4 2-33 0,-3-1-30 16,3 1-48-16,0 0-59 0,0 0-48 16,0 0-107-16,-2 7 40 0,2-6 35 15</inkml:trace>
  <inkml:trace contextRef="#ctx0" brushRef="#br0" timeOffset="35339.9624">21675 15816 91 0,'4'2'167'15,"-4"-2"33"-15,1 2 10 0,-1-2-1 16,3 2-9-16,-3 1-9 0,1 1-15 0,-1 1-15 16,0 6-14-16,0 1-13 0,1 7-12 15,-2 0-11-15,0 1-14 0,1-2-18 16,-1 3-22-16,-1-3-28 0,2 2-36 15,0-3-66-15,0 1-46 0,-1-5-45 0,2-1-173 16,-1-1 56-16,-3-1 47 0</inkml:trace>
  <inkml:trace contextRef="#ctx0" brushRef="#br0" timeOffset="35523.804">21705 15637 68 0,'-5'-11'151'0,"1"3"31"0,2 1 5 16,-3 1-9-16,2 1-17 0,2 0-27 15,1 1-40-15,-1 1-36 0,1 1-41 16,0 2-85-16,0 0-126 0,0 0 32 16,6 0 27-16</inkml:trace>
  <inkml:trace contextRef="#ctx0" brushRef="#br0" timeOffset="36224.1884">21902 15770 53 0,'1'3'93'0,"1"-2"19"16,3 0 5-16,-1 0-3 0,1-2-6 15,2 1-6-15,2-3-8 0,1-1-8 0,3-2-8 16,2-1-6-16,-5-1-2 0,2 0 5 16,1-2 9-16,-3 1 10 0,-1-2 12 15,-2 3 8-15,0 1 5 0,-5 0 1 16,2 1 0-16,-3 1 0 0,1 1-5 0,-2 0-10 16,-2 1-10-16,-1 2-11 0,3 1-9 15,0 0-9-15,-18 8-7 0,9 1-6 16,-6 10-6-16,-1 1-5 0,3 1-5 0,2 4-9 15,1-2-9-15,2-3-6 0,3-2-8 16,2-3-8-16,0 1-17 0,3-1-15 16,1-4-12-16,6 4-4 0,-5-5-12 0,5-2-7 15,-1-2-13-15,2-3-10 0,2 0-4 16,0-5 0-16,8-2 9 0,-4-3 5 16,12-5 11-16,-4-5 3 0,3 2 14 0,-3-3 13 15,-1 0 17-15,-1 1 20 0,1 2 15 16,-3 1 12-16,-6 4 16 0,1 3 9 15,-4 0 6-15,-2 2-1 0,1 1-3 16,-3 1-8-16,1 3-3 0,1 0-2 16,-4 2 3-16,1 1 2 0,1 3-1 0,-1-1-2 15,1 4-7-15,-3 0-1 0,3 5-1 16,0-1-1-16,-1-1-2 0,0-2-3 16,-3 1 0-16,1-2-7 0,3 1 3 0,-1-5-2 15,-2 3-2-15,1-1 1 0,0-3 2 16,-2 1 3-16,3-2 0 0,0-2 5 15,-1-1-2-15,7-3 2 0,-2 0-2 16,2-4-2-16,2-2-2 0,-1-1-4 0,6-7 0 16,3 0-2-16,-1 1-2 0,-7 3-3 15,-2 1-1-15,1 3-3 0,-2 0-4 16,0 2-1-16,0 1-11 0,-3 0-10 16,-1 4-24-16,0-2-13 0,0 0-9 0,1 3-12 15,-1 0-8-15,-3 0-6 0,4 1 2 16,-6 0-2-16,8 1 3 0,-5 0 1 15,1-1 1-15,2 1 2 0,-1 0-8 0,2 1-13 16,1 0-30-16,2-1-123 0,0-1 43 16,1 0 36-16</inkml:trace>
  <inkml:trace contextRef="#ctx0" brushRef="#br0" timeOffset="37499.0414">22674 15847 99 0,'5'-4'151'15,"-3"-1"28"-15,1 1 12 0,2 0 6 0,-4-1 1 16,1 0-3-16,2 0-4 0,-3 1-6 16,0-1-6-16,-1 3-9 0,-1-3-8 15,0 1-10-15,-1-1-12 0,-1 3-15 16,1 0-15-16,-3 0-14 0,-5 2-11 0,0 3-11 15,-5 3-10-15,-9 6-8 16,1 1-9-16,2 3-14 0,2 5-11 0,5-3-11 16,2-1-10-16,5-3-11 0,-1-1-7 15,6-1-4-15,0-1-1 0,2-1-1 16,1-3-4-16,1 0-11 0,6 1-1 0,-3-4-11 16,4-2-5-16,0 0-3 0,4-1 1 15,-2 1-1-15,6-5 3 0,0 0 5 16,-2-2 9-16,0-2 6 0,1-1 1 0,-3 2 12 15,-1-2 14-15,-1-1 11 0,-2 0 10 16,1 0 11-16,-1 2 11 0,-4 2 9 16,0-2 6-16,-4 1 2 0,2 3-1 0,0-1-2 15,-2 1-5-15,1 1-7 0,-2 0-7 16,0 0-7-16,0 2-6 0,0 0-7 16,0 0-6-16,0 0-6 0,6 4-13 15,-4 0-1-15,0-1-7 0,2 2-3 0,1 1 0 16,-2 1 7-16,4-2-8 0,3-3 0 15,-2 3-9-15,2-4-10 0,5 1-18 0,2-3-21 16,3-2-28-16,11-6-24 0,2-3-22 16,-2-3-15-16,25-17-6 0,-16 3-104 15,8-13 47-15,-8-3 39 0</inkml:trace>
  <inkml:trace contextRef="#ctx0" brushRef="#br0" timeOffset="37696.2279">23258 15470 292 0,'10'-33'141'0,"-2"1"-61"15,-1-1-12-15,-5 7 6 0,0 5 18 16,1 3 22-16,-3 2 19 0,-2 3 20 0,1 1 11 15,1 2 0-15,-1 1-8 16,0 0-13-16,0 4-15 0,-4076 1-14 0,8146 3-8 16,-4069 1-6-16,-9 6-6 0,-1 5-6 15,-3 12-5-15,-4 3-3 0,4 4-5 0,-3 4-6 16,4 1-6-16,-10 33-4 16,7-17-4-16,5-11-10 0,5-3-13 0,-2 1-16 15,4 0-31-15,0 2-56 0,1-4-54 16,7 0-44-16,-3-6-44 0,0-6-185 0,7 3 66 15,1-9 55-15</inkml:trace>
  <inkml:trace contextRef="#ctx0" brushRef="#br0" timeOffset="38852.3507">23036 15181 25 0,'1'-5'96'16,"-1"0"26"-16,1 3 10 0,-1 2 5 0,0 0 2 15,0 8-1-15,0 4-3 0,-1 8-7 16,-2 15-9-16,-2 5-9 0,2 5-11 15,-5 37-7-15,-2-21-11 0,5-13-6 16,0-5-7-16,2-1-5 0,-3 0-6 0,4-1-6 16,-1-2-3-16,-2-5-5 0,4-6-6 15,0-7-7-15,0-4-5 0,0-1-4 16,1-3 0-16,-2-2 0 0,2-3 2 16,0-2 0-16,0-1-3 0,2-4-2 0,-2-1 0 15,0 0-2-15,13-7-2 0,-3-1-2 16,10-7-2-16,0-3-3 0,4 1-5 15,1 0-2-15,3 2 0 0,-4 1-3 16,3 3-2-16,0 1 3 0,-5 6 1 0,-2-1 2 16,-5 5 2-16,0 1 3 0,-2 3 2 15,-1 1 4-15,1 2 2 0,-3 3 5 0,-5 0 4 16,3 4 6-16,-6 1 5 0,0-1 3 16,-4 4 8-16,-3 0 5 0,-3 8 6 15,-3-1 1-15,-5 0 0 0,1-3-2 0,-4-3-3 16,-4-3-3-16,4 0-7 0,1-5-13 15,1-4-21-15,4-3-49 0,-2-4-65 16,3-3-54-16,0-5-54 0,-6-9-191 16,8-9 67-16,5-1 56 0</inkml:trace>
  <inkml:trace contextRef="#ctx0" brushRef="#br0" timeOffset="39059.6609">23366 15241 42 0,'10'-14'86'16,"-2"5"23"-16,-4 3 13 0,2 3 9 15,-3 3 11-15,-3 0 11 0,6 9 9 16,-6 0 4-16,0 5-1 0,-1 17-4 0,-5 5-10 16,1 5-10-16,-9 38-11 0,2-3-11 15,0-1-8-15,4-18-11 0,1-9-18 16,6-6-25-16,1-2-26 0,1 0-37 16,4-2-66-16,-2-3-25 0,5-4-24 0,2-2-21 15,-1-5-15-15,0-7-19 0,0-5-89 16,0-3 43-16,1-3 37 0</inkml:trace>
  <inkml:trace contextRef="#ctx0" brushRef="#br0" timeOffset="39377.1437">23502 15980 114 0,'13'-8'77'0,"-2"-1"-5"0,2 1 12 15,0 2 16-15,-3-4 14 0,3 3 15 16,-3-1-2-16,1 0-2 0,2-1-3 0,8-4-5 16,-5 3-8-16,5-2-4 0,3-2-6 15,-1-1-6-15,5-2-8 0,0 1-6 16,-2-3-6-16,3 1-6 0,0-3-5 15,20-16-5-15,-19 8-2 0,-4 7 0 0,-6 5 7 16,-5 0 4-16,0 2 9 0,-5 4 8 16,-6 0 6-16,2 2 5 0,-3 2 2 15,-3 0-5-15,-1 2-10 0,-2 2-12 16,-3 2-9-16,-4 2-6 0,-15 7-4 0,-5 4 0 16,0 2-3-16,-24 20-1 0,16-7-2 15,15-3-3-15,4-4-3 0,0 2-2 16,7 0-2-16,3-1-6 0,4-5 1 15,5 3-2-15,6 7-1 0,5-2-4 0,6-2-8 16,4-1-23-16,6-4-50 0,0-1-29 16,4-3-40-16,5-1-46 0,-1-4-53 15,-2-1 85-15,3-4-316 0,-1-1 76 0,2-2 64 16</inkml:trace>
  <inkml:trace contextRef="#ctx0" brushRef="#br0" timeOffset="39992.9842">14756 18086 12 0,'-15'0'76'15,"5"-1"4"-15,1 1-16 0,4-1-14 16,1 0-9-16,3-2 3 0,1 3 8 0,9-7 14 16,5 1 9-16,18-7 17 0,68-21 11 15,19 1 10-15,1 1 9 0,21-5 4 16,23 0 3-16,19-4-2 0,24-5 1 15,25 0-6-15,37-3-6 0,11-2-11 0,17-7-10 16,15 8-9-16,22-6-7 0,6 3-6 16,2 7 0-16,19 2-1 0,-22 4 0 0,-4 0 5 15,-1-2 4-15,-7-5 7 16,-11 2 7-16,-12 1 6 0,-8-4 2 0,-19 8 2 16,-25 0 0-16,-16 7 2 0,-18 8-1 15,-17 0-3-15,-21 4-4 0,-10 2-5 0,-23 7-5 16,-57 4-8-16,-6 1-6 0,-25 1-8 15,-14 4-8-15,-14 0-15 0,-6 1-25 16,-9 0-42-16,-4-1-71 0,0 2-68 16,-7 0-63-16,-2 0 72 0,-3 0-420 0,0 0 95 15,-15 5 80-15</inkml:trace>
  <inkml:trace contextRef="#ctx0" brushRef="#br0" timeOffset="40111.4386">22584 16702 177 0,'-7'-12'268'0,"0"1"17"0,-1 0-49 0,4 2-103 16,-3 2-317-16,4-1 31 0,-3 0 26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13T06:57:58.173"/>
    </inkml:context>
    <inkml:brush xml:id="br0">
      <inkml:brushProperty name="width" value="0.05292" units="cm"/>
      <inkml:brushProperty name="height" value="0.05292" units="cm"/>
      <inkml:brushProperty name="color" value="#FF0000"/>
    </inkml:brush>
  </inkml:definitions>
  <inkml:trace contextRef="#ctx0" brushRef="#br0">15753 13328 12 0,'-117'130'68'0,"-9"2"29"0,-10-2 13 15,-10 3 7-15,-7 1 5 0,-3-2 0 16,-4-3 2-16,-7-2 4 0,-9-5 1 0,4 0 1 16,-6-9 4-16,7-4 2 0,4-2-1 15,7-5-2-15,6-8-4 0,9-4-8 16,16-8-8-16,19-6-11 0,11-8-8 0,18-6-8 16,24-20-11-16,3-2-12 0,4 0-17 15,14-12-17-15,12-8-13 0,5-4-10 16,3-2-11-16,5-5-4 0,1-2 5 15,2-1-2-15,4 0 8 0,-2-2-4 0,4-1-6 16,-1 0 0-16,-3-1 0 0,6-2-3 16,-1 3-6-16,1-3-12 0,0 0-10 15,0 0-10-15,7-15 12 0,-4 6 7 16,4-3-8-16,-2-1 6 0,3-1-1 0,1 1 7 16,-2 1 2-16,-3 3 3 0,1 0 3 15,-2 2-5-15,0 0 3 0,3 1 5 0,-4 0 1 16,-1 2 3-16,0 0-2 0,3-1 3 15,-3 3 0-15,-1 2 2 0,2-6 3 16,-2 6-2-16,2-5 7 0,-2 5-3 16,1-3 0-16,-1 3-1 0,4-5-2 0,-4 5 2 15,1-4 0-15,-1 4 6 0,2-4 0 16,-2 4 1-16,0 0 1 0,1-4 3 16,-1 4 2-16,1-4-5 0,3-3-30 0,2-10-47 15,6-15-18-15,30-64-4 0,-1-9 3 16,2 0 5-16,5-3 7 0,4-1 7 15,4 0 13-15,-4 12 13 0,-20 37 28 16,-5 17 27-16,-10 16 18 0,-4 7 2 0,-3 6-1 16,-3 7-2-16,-3 6 1 0,3 4 4 15,-5 7 4-15,-1 9 1 0,-2 16 3 16,-5 5-1-16,-5 41 1 0,1-2-3 16,2-17-1-16,4-12-2 0,3-4-4 0,2-2-8 15,10 36-7-15,8-12-8 0,11-9-20 16,12-10-41-16,12-12-48 0,9-9-163 15,10-10 45-15,-10-13 37 0</inkml:trace>
  <inkml:trace contextRef="#ctx0" brushRef="#br0" timeOffset="1988.2783">8475 10725 11 0,'8'-32'19'0,"-5"2"10"15,1 0 7-15,-2 7 3 0,-4 3 5 0,2 4 4 16,-2 2 2-16,0 2-2 0,1 3-4 16,-2 1-4-16,-3 1-4 0,4 2-2 15,-3 2-5-15,1 2-5 0,-1 1-3 16,-1 2-3-16,-3 3-2 0,3 1-5 0,-3 3-4 16,0 1-5-16,1 1-9 0,0 2-11 15,-1 0-15-15,4 1-18 0,-1-1-116 16,1-1 57-16,1 1 36 0</inkml:trace>
  <inkml:trace contextRef="#ctx0" brushRef="#br0" timeOffset="2934.9052">8447 10988 25 0,'-2'13'46'0,"0"0"11"16,-1-3 8-16,0-3 7 0,2 2 5 15,0-3 8-15,0-1 13 0,1 0 12 16,-1 0 13-16,1-2 10 0,0 0 8 0,-1-1 2 16,1-2-5-16,-4 2-9 0,4-2-11 15,0 0-11-15,-4-11-11 0,-3-2-4 0,-2-13-14 16,1-3-9-16,-1-6-10 15,-8-35-7-15,6 15-6 0,3 5-6 0,-2-31-4 16,6 17-6-16,0-20-6 0,4 16-3 16,7-25-4-16,10-31-3 0,6 11-5 15,7 4-3-15,5 6-7 0,10 8-11 0,4-4-6 16,9-5-27-16,14-1-5 0,3 4 4 16,9 2 3-16,6 2 3 0,10 1 5 15,7 4-1-15,4 8 5 0,15 5-2 0,9 4 8 16,5 7-1-16,7 8 0 0,5 8 0 15,10 4 2-15,0 10 5 0,8 8-2 16,9 10 1-16,-2 12 5 0,0 10-2 16,-6 9 3-16,-3 12-2 0,-2 11 1 0,0 7 4 15,-7 11 0-15,-2 9 10 0,-7 7-10 16,-7 10 4-16,1 7-4 0,-11 2 9 16,-8 0 2-16,-2 6-1 0,-4 2 0 15,0-4-1-15,-7 2 2 0,-4-1 0 0,-1-4 1 16,-6-5-1-16,-2 0 2 0,-9 0-1 15,-4-5 2-15,-4-4 6 0,-10-3-2 16,3-9 1-16,-26-19 0 0,2 0 1 0,-3-2-3 16,-14-13-1-16,-7-2-1 0,-7-5 1 15,0-1-2-15,-4 0 1 0,1-2 1 16,-7-4 2-16,0-2 2 0,-2-3 0 16,-3-2 3-16,1-1 5 0,-4 0 7 0,3-2 10 15,-2 0 9-15,-2-2 5 0,0 1-2 16,-1-1-1-16,0-2-2 0,0 0-4 15,0 0 0-15,0 0-5 0,-14-6-1 16,6 1-3-16,-3-3-2 0,-1 0-4 0,-2-2 0 16,-5-4-5-16,-1-3-4 0,-1 2-3 15,-1-2-3-15,0 0-3 0,1 1-3 16,-4-1-2-16,0 1-5 0,-1 0-6 0,-1-1-2 16,0 3-5-16,-3 2 4 0,-4 0-1 15,1 2-3-15,-3 4 1 0,3 0-1 16,-4 3-5-16,3 1-4 0,-3 2-9 0,3 0-10 15,0 2-9-15,11-1-4 0,2 1-33 16,3 1-23-16,7-3-24 0,0 3-1 16,2-1 11-16,2 1 10 0,6-2 12 0,1 2 4 15,0-3 2-15,8 5-64 0,0 0 27 16,5-1-91-16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13T06:59:31.790"/>
    </inkml:context>
    <inkml:brush xml:id="br0">
      <inkml:brushProperty name="width" value="0.05292" units="cm"/>
      <inkml:brushProperty name="height" value="0.05292" units="cm"/>
      <inkml:brushProperty name="color" value="#FF0000"/>
    </inkml:brush>
  </inkml:definitions>
  <inkml:trace contextRef="#ctx0" brushRef="#br0">7992 13051 1 0,'16'1'12'0,"3"-1"4"15,0 0 2-15,13 1 1 0,4 0 1 0,-2 2 0 16,4-1 0-16,4 0 0 0,6-1 0 15,40 4 0-15,-3-1 1 0,0-2 1 16,3 2 0-16,3-2 2 0,-1-1 1 16,7-1 1-16,2 0 1 0,2 2 2 15,38-2 2-15,2-2 2 0,-1 1 2 0,6-1 7 16,-3-2 3-16,4 0 2 0,2 1 2 16,1 1 5-16,6 0-2 0,2 0-2 15,6 1-2-15,-4-1 0 0,4-1-3 16,-5 1-1-16,-7 2-4 0,-3-1-1 15,1 0-1-15,-2-3-2 0,-7 2 2 0,-2-2 2 16,-4 1 7-16,-42-1 9 0,4 1 7 16,-4 1 7-16,-3-1 1 0,-1 0 0 15,-2 0 0-15,-21 0-5 0,-10 2-3 0,-8 0-4 16,-1-1-6-16,-2 1-4 0,0-1 0 16,-5 2-4-16,-6-1-3 0,-6 0-4 0,-7 0-5 15,-3 0-4-15,-6 1-28 0,-2-1-91 16,-1 1-89-16,-6-1-146 0,-3 1 55 15,0 0 45-15</inkml:trace>
  <inkml:trace contextRef="#ctx0" brushRef="#br0" timeOffset="5798.0472">13437 12444 25 0,'19'23'48'16,"-1"3"13"-16,-4 2 9 0,-4 5 13 16,1 1 5-16,-2 3 2 0,-4 0 1 15,-3 2 0-15,-2 0-2 0,-1-1-2 0,-5-4-1 16,1 2-4-16,-2-4 1 0,-2 0-6 15,0-3-6-15,1-1 3 0,2-2-11 16,-3-2-6-16,2-4-15 0,-1-1-28 0,-2 5-72 16,-1-1-178-16,1 1 39 0,-2 0 33 15</inkml:trace>
  <inkml:trace contextRef="#ctx0" brushRef="#br0" timeOffset="9840.6978">11138 15827 13 0,'39'3'37'0,"4"1"12"0,46 4 8 0,-3 1 3 16,0 1 2-16,2-2 0 0,1 3-2 15,36 9-2-15,-11-2-4 0,-29-3-2 16,34 3-2-16,-3 1-1 0,-31-5-1 16,44 8 0-16,-6-3 0 0,4-3 1 0,5-2-1 15,13-1 3-15,7-4 2 0,5-3 2 16,0-3-1-16,6-2 2 0,-2-1-5 16,5 1 2-16,3-1-1 0,2-2 2 15,-12-1 2-15,-7 6 3 0,4-7 1 0,-7-1 5 16,-1 3 5-16,-8-1 7 0,1-1 2 15,-5 4 2-15,-4-5 1 0,-36 3 2 16,-4-2-2-16,4 1-2 0,-2 1-4 16,2 1-5-16,-7-1-4 0,-3-2-7 0,-20 2-8 15,-13 0-13-15,-7 2-36 0,3 0-106 16,-5 2-105-16,0 1-179 0,-2 0 65 16,-14-5 54-16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13T07:00:16.787"/>
    </inkml:context>
    <inkml:brush xml:id="br0">
      <inkml:brushProperty name="width" value="0.05292" units="cm"/>
      <inkml:brushProperty name="height" value="0.05292" units="cm"/>
      <inkml:brushProperty name="color" value="#FF0000"/>
    </inkml:brush>
  </inkml:definitions>
  <inkml:trace contextRef="#ctx0" brushRef="#br0">18748 6268 24 0,'82'7'38'15,"-25"3"4"-15,-9 0 0 0,18 13-3 0,-6 5-2 16,-18-4-1-16,8 15 0 0,-19-4 1 16,-7-1 5-16,4 30 5 0,-9 8 5 15,-4 3 8-15,-8-12 5 0,-7 26 2 16,-9 2-3-16,-7 36-2 0,-5-11-3 0,5-35 0 15,-4-1 0-15,-6 29-2 0,6-40 0 16,1-18 1-16,-1 20 3 0,-1 0 0 16,1-20 8-16,5-10 5 0,0-7 6 0,-13 26 4 15,7-20 3-15,1-8 2 0,1-7 1 16,2-1-2-16,-5-2-3 0,-1-2-2 16,-1-2-6-16,-1 0-4 0,-1-6-5 15,0 0-17-15,2-4-29 0,3-2-74 0,4-5-109 16,2-2-201-16,0-3 61 0,1-5 49 15</inkml:trace>
  <inkml:trace contextRef="#ctx0" brushRef="#br0" timeOffset="1764.2442">19164 4307 13 0,'7'4'72'16,"2"4"31"-16,5 14 16 0,0 3 12 0,0 5 3 15,-1 8-3-15,9 30-2 0,-11-11-6 16,-2-10-7-16,-6-4-9 0,6 39-7 16,-3-24-11-16,-3-11-16 0,-3-6-24 15,2-2-27-15,-2-2-32 0,-1-1-54 0,0-2-34 16,-3-4-35-16,2-5-68 0,-3-5 33 15,1-4 28-15</inkml:trace>
  <inkml:trace contextRef="#ctx0" brushRef="#br0" timeOffset="2067.5712">18158 4736 18 0,'-6'-6'64'15,"0"-3"16"-15,4 0 4 0,3-1 3 0,3-7 5 16,8-8 8-16,5-4 9 0,21-26 14 16,27-18 8-16,-16 25 5 0,33-16 1 15,-1 7-2-15,7 5-5 0,7 2-6 0,0 2-6 16,-26 16-9-16,27-9-8 0,-29 12-6 15,-1 2-7-15,-3 1-8 0,-16 5-9 16,-8 6-5-16,-5 3-8 0,-3-1-12 0,0 4-22 16,-2-1-40-16,-8 4-82 15,-4 3-56-15,-1 2-39 0,-6 2-132 0,0 2 55 16,-5 4 45-16</inkml:trace>
  <inkml:trace contextRef="#ctx0" brushRef="#br0" timeOffset="2460.714">19308 4430 24 0,'26'-10'73'0,"2"3"22"16,2 1 10-16,1 4 5 0,3 2 0 0,1 5-4 15,-1 5-6-15,2 1-6 0,-3 3-5 16,24 21-7-16,-19-6-3 0,-12-4-7 16,-6 0-4-16,-1 2-5 0,-9 3-5 15,-1 1-1-15,-6-3-4 0,0-4-3 0,-4-3 1 16,-2-5 7-16,1 0 13 0,-6-4 12 16,0-3 11-16,-1-2 3 0,-1-5-1 15,-2-2-2-15,-4-3-3 0,-8-8 0 0,3-5 1 16,1-5-1-16,1-4 0 0,5-2-6 15,2-2-7-15,2-4-8 0,4 1-7 16,3-1-7-16,7-1-7 0,2 0-7 0,7 0-8 16,2 2-11-16,21-22-15 0,-3 19-39 15,-3 9-43-15,-2 7-37 0,32-9-50 16,-15 13-51-16,-6 6-207 0,-5 6 71 16,4 4 58-16</inkml:trace>
  <inkml:trace contextRef="#ctx0" brushRef="#br0" timeOffset="2977.5641">20481 4479 4 0,'0'-20'53'16,"-1"2"31"-16,-6-10 17 0,1 1 10 16,-4 2 4-16,-1 3 4 0,-2 6-2 0,1 2-4 15,-7 0-6-15,-1 5-8 0,1 5-8 16,0 4-6-16,-11 4-4 0,-1 5-5 16,-3 7-3-16,-21 17-3 0,19-3-4 15,7-4-2-15,7 1-3 0,2 1-2 0,5 1-5 16,0 0-3-16,6 0-6 0,2-1-2 15,5-4-4-15,2-4-3 0,2-2-1 0,2-2 2 16,4-1-8-16,0-3-5 0,4-2-2 16,0-2 0-16,6-3-4 0,-1-4-2 15,3-2-5-15,10-7-2 0,-1-3-2 16,-3-5-1-16,-1-4 2 0,-3-2 3 0,-2-4 3 16,0 1 10-16,-4-2 14 0,-2 3 16 15,-3 2 16-15,-2 4 14 0,0 3 9 16,-6 6 2-16,2-1-5 0,-2 2-7 15,1 2-11-15,-2 1-11 0,1 2-10 0,-3 0-7 16,2 2-7-16,-2 1-4 0,0 0-4 16,4 6-5-16,0 1-2 0,-3 1-7 0,3 2-10 15,2 4-26-15,0 1-26 16,1 0-17-16,6 9-39 0,0-2-29 0,3-1-40 16,0 0-40-16,4-3 84 0,1-1-278 15,5-2 68-15,1-2 56 0</inkml:trace>
  <inkml:trace contextRef="#ctx0" brushRef="#br0" timeOffset="3479.5024">21156 4261 56 0,'0'-11'115'0,"-4"2"31"0,-2-2 15 0,-5 0 6 15,-4 3 1-15,-9-1-3 0,0 5-6 16,1 4-9-16,-12 4-8 0,0 5-4 15,-1 0-12-15,-28 19-10 0,20-5-9 16,10-2-9-16,8 0-8 0,2 1-8 0,3 0-7 16,3 2-6-16,5-1-7 0,0 2-5 15,7-5-4-15,0-2-6 0,4 0-9 0,7-1-18 16,5 6-33-16,5-2-61 0,5-3-50 16,6-2-38-16,0-4-45 0,5-2-132 15,3-4 57-15,1-1 47 0</inkml:trace>
  <inkml:trace contextRef="#ctx0" brushRef="#br0" timeOffset="4941.9765">21228 4385 60 0,'-1'-1'103'0,"1"1"19"15,-4-3 4-15,4 3-4 0,-2-2-9 16,2 2-11-16,-2-2-9 0,2 2-9 16,0 0-7-16,0 0-6 0,0 0-7 0,0 0-6 15,0 0-4-15,0 0-5 0,0 0-4 16,0 0-5-16,6-2-1 0,-6 2-3 16,0 0-1-16,0 0-2 0,0 0-1 15,0 0 0-15,0 0-1 0,0 0 3 0,0 0 5 16,2-1 5-16,-2 1 5 0,0 0 3 15,0 0 2-15,0 0 1 0,0 0 0 16,0 0 4-16,0 0-3 0,0 0-4 16,0 0 0-16,0 0-3 0,0 0 3 0,0 0-7 15,0 0-4-15,0 0-5 0,0 0-5 16,0 0-3-16,0 0-4 0,0 0-6 0,0 0-6 16,0-4-10-16,0 4-17 0,0 0-16 15,0 0-6-15,0 0-13 0,0 0-8 16,0 0-16-16,0 0-18 0,0 0-16 15,0 0-19-15,0 0-7 0,0 0-5 0,0 0 1 16,0 0 8-16,0 0 8 0,0 0 10 16,0 0 14-16,0 0 10 0,0 0 12 15,0 0 16-15,0 0 17 0,0 0 9 0,0 0 6 16,0 0 22-16,-4-3 11 0,4 3 8 16,-2-3 11-16,2 3 13 0,-3-1 12 15,3 1 11-15,-2-4 10 0,1 2 9 16,-2 0 9-16,1-1 5 0,1 0 4 0,0 0 5 15,-1 0 1-15,0 1 1 0,0-2-1 16,-2 1-1-16,3-1-2 0,-1 1-5 16,-2-1-6-16,1 0-7 0,1 1-9 15,-2 1-8-15,0 1-10 0,-1-1-7 0,-3 4-7 16,-1-1-4-16,-5 6-6 0,0 1-3 16,-5 8-3-16,0 3-2 0,2-2-3 0,7 0-2 15,0-2-2-15,5-1-1 0,-1 1-1 16,2-1-1-16,3-2-1 0,1 0-1 15,0-3-1-15,1 2-2 0,1-3 0 16,5 0 0-16,-4-1-1 0,4 0 0 0,-2-3 0 16,1 1 1-16,0-3 5 0,1-1-1 15,0-2 0-15,1-1-1 0,-1-2 2 16,0-1 2-16,1-1 7 0,-2-2 8 0,2-1 12 16,-3 0 9-16,1 2 11 0,-1 0 9 15,-3 1 3-15,2 1-2 0,-1 0-6 16,-1 1-7-16,1 1-9 0,-2 0-8 15,2 1-8-15,-2 1-7 0,-1 1-5 0,0 0-4 16,0 0-2-16,10 4 0 0,-8-2-3 16,3 3 0-16,0 1-3 0,3 1-1 15,3 1-4-15,-1-1-5 0,1 1-15 16,5-3-14-16,-3-1-21 0,6-1-23 0,-1-3-23 16,0-4-31-16,10-4-34 0,-2-8-34 15,0-6-22-15,13-28 5 0,-15 5 8 16,-6 6 17-16,-7 2 23 0,4-36 12 15,-5 17 15-15,-5 10 29 0,-4 5 32 0,-1 3 42 16,-1 1 27-16,-3 2 17 0,0 5 20 16,1 6 21-16,-1 5 15 0,0 4 4 0,3 3-2 15,-2 4-1-15,1 2-11 0,-2 4-6 16,3 3-4-16,-3 6 5 0,-1 2 0 16,3 9-1-16,-5 13 0 0,5 4-1 15,-1 2-1-15,3 3-2 0,2 1-3 0,0 3-2 16,3 1-4-16,5 32-3 0,-3-21-2 15,1-14 0-15,-1-9-2 0,0-4-2 16,0 1-1-16,0-8-3 0,-3-6-1 16,2-1-2-16,-4-5-1 0,3-1 5 0,-1-4 3 15,-2-1-7-15,5-4-10 0,-7 0-8 16,18-12-9-16,-3-6-5 0,4-2 1 16,-1-2 3-16,1 0-5 0,-2 0-2 15,2 2-3-15,1 2-2 0,-1 1-1 0,-3 4 0 16,-2 4 1-16,0 3-1 0,-2 0 4 15,-2 4-1-15,0 2 6 0,0 0 2 16,-1 3 3-16,0 2 5 0,-5 1 1 0,4 7 8 16,-3 1 2-16,-2 2 6 0,-4 2 4 15,-6 10 3-15,2-1 3 0,-7-1 2 16,-1-2 1-16,-1-1 1 0,-2-1 0 0,1-2 0 16,-1-3-1-16,2-4 1 0,3-3-1 15,2-2-4-15,0-3-9 0,3-1-14 16,-3-3-42-16,4 1-22 0,5-2-45 0,-10-6-26 15,5-1-17-15,3-1-4 0,-2-2 1 16,4-4 6-16,1-4 7 0,4 0 4 16,1-9 11-16,2-1 11 0,0 3 10 15,4 4 10-15,1-2 17 0,-2 7 18 0,0 2 20 16,-2 3 18-16,1 2 16 0,1 0 9 16,-1 2 7-16,-1 1 11 0,0 2 8 15,-1 2 8-15,0 1 7 0,1 2 8 0,-1 0 5 16,0 3 1-16,0 0 0 0,5 6-2 15,-4-1-1-15,0 4-3 0,-1-1-1 16,0 3-3-16,-2-1-7 0,7 8-17 16,-6-4-21-16,0-2-39 0,-3-2-45 0,2 0-37 15,-4-3-36-15,3-2-93 0,0-1 41 16,-3-1 33-16</inkml:trace>
  <inkml:trace contextRef="#ctx0" brushRef="#br0" timeOffset="5121.2894">21957 4139 27 0,'-3'-12'107'0,"2"2"27"16,0 0 6-16,0 2-7 0,-1 1-13 16,1 2-18-16,-1-1-21 0,2 1-20 0,0 2-25 15,2 0-32-15,-1 1-72 0,-1 2-79 16,4-1-97-16,-4 1 82 0</inkml:trace>
  <inkml:trace contextRef="#ctx0" brushRef="#br0" timeOffset="5524.7732">22143 3895 57 0,'1'-4'137'0,"2"-1"25"16,-1 3 3-16,-1 0-4 0,-1 2-1 0,0 0-3 15,2 9-2-15,-1 1-3 0,-1 2-5 16,1 6-8-16,6 12-10 0,-6 2-10 16,4 3-8-16,0 0-10 0,2 0-8 15,1 2-8-15,-1-3-7 0,1 3-8 0,2-4-9 16,1 1-9-16,-1-5-13 0,2-3-12 16,2-2-14-16,-4-6-12 0,-2-4-21 15,2-5-8-15,-1 0-7 0,0-6-10 16,0 1-3-16,-1-6-6 0,1 0 0 0,3-7 9 15,0 2 8-15,-1-2 16 0,0-4 25 16,0 2 16-16,-1-3 17 0,-1 1 17 16,-1 0 19-16,-1 2 19 0,1 0 15 0,-3 4 0 15,0 1-4-15,-2 0-8 0,2 0-11 16,-2 1-12-16,-2 2-11 0,3-1-10 16,-2 3-7-16,0 0-4 0,-2 1-4 15,0 0-6-15,5 7-15 0,-4-2-29 0,1 2-47 16,1 3-32-16,-3-1-38 0,2 1-35 15,3 5-32-15,-2-1-33 0,3 2-172 0,-3-4 67 16,6-1 56-16</inkml:trace>
  <inkml:trace contextRef="#ctx0" brushRef="#br0" timeOffset="5664.8222">22531 4035 1 0,'-3'-17'88'0,"-3"5"35"0,4 1 4 15,0 4-19-15,-1-1-27 0,0 2-31 16,1 0-34-16,1 0-214 0,-2 3 66 16,2-1 44-16</inkml:trace>
  <inkml:trace contextRef="#ctx0" brushRef="#br0" timeOffset="5904.7627">22707 3688 136 0,'4'-10'209'0,"3"2"26"16,-5 2-2-16,2 1-15 0,-1 1-16 15,-1 0-14-15,0 4-17 0,-2 0-13 0,5 4-12 16,-2 4-9-16,0 7-10 0,2 5-9 16,-1 13-9-16,1 5-9 0,-3 3-8 15,1 4-8-15,2 37-5 0,-3-20-13 0,-1-13-21 16,0-7-24-16,3 2-38 0,1 0-58 15,-1-2-48-15,2 0-41 0,1-2-51 16,-3-3-165-16,5 0 63 0,-5-7 52 16</inkml:trace>
  <inkml:trace contextRef="#ctx0" brushRef="#br0" timeOffset="6751.1065">22637 4207 27 0,'-7'-12'138'0,"4"3"44"16,0 0 9-16,4 0-6 0,2 2-14 16,-1-1-11-16,3 0-7 0,4-2-8 15,2 1-6-15,1 0-11 0,2 1-10 16,9-5-12-16,2 4-9 0,-5 4-10 0,-2-1-8 16,-2 3-8-16,-1 0-9 0,-2 1-7 15,-1 1-8-15,-1-2-6 0,-2 3-5 16,-3 0-7-16,2 0-4 0,-3 0-4 15,1 0-1-15,-3 2-2 0,2-1-1 0,-2 1-3 16,0 0 0-16,1 1-1 0,-2-1-1 16,-1-1-2-16,2 2 1 0,1-1-3 15,-3 0 2-15,1-1 0 0,-2-1 3 0,2 4-3 16,0-3-2-16,1 0-2 0,-3-1-1 16,2 2 1-16,-1 0 0 0,-1-2 3 15,3 1 1-15,-3-1-1 0,0 0 0 0,3 0-1 16,-3 0-3-16,0 0-3 0,0 0-2 15,0 0-2-15,0 0 1 0,0 0 1 16,0 0-4-16,3-4 4 0,-3 4-3 16,0 0 1-16,0-3 1 0,0 3 0 0,0-4-1 15,0 4 2-15,1-3 2 0,-1 3 5 16,1-3 3-16,-1 0 4 0,0 3 3 16,2-3 5-16,-1 1 5 0,-1 2 2 0,0 0-1 15,0-3 0-15,0 3-7 0,0 0-6 16,0 0-6-16,0 0-2 0,0 0-5 15,0 0 1-15,5 8-1 0,-3 0 0 16,3 0 1-16,-2 5-1 0,2 1 0 0,0 1 2 16,0 0 0-16,2-1-1 0,1 1 1 15,0-1 1-15,1-1-1 0,1-2-3 16,0-1-11-16,1-2-13 0,1-1-6 0,-3-3-9 16,3-3-6-16,-2 1-3 0,0-4-1 15,3 2 3-15,2-5 3 0,0-1 0 16,0 0 5-16,0-2 5 0,-1 3 7 0,0-2 6 15,1 3 5-15,-4 1-5 0,0 0-2 16,-1 3 7-16,7 3 5 0,-5 4 3 16,10 11 6-16,-3 8 2 0,17 30 4 15,-11 5 7-15,-7-10 5 0,2 21 5 0,-3 6 2 16,-5 3 0-16,-3-1 2 0,-6 2 0 16,-2-20 1-16,-2-9 0 0,-2-9 2 15,-3 1 2-15,-7 31 4 0,2-25 6 16,-5-15 4-16,5-8 6 0,-4-1 9 0,-1-5 8 15,-4-5 8-15,-3-3 5 0,-3-7 0 16,0-5 1-16,-4-5 1 0,-2-7 4 0,4-5 1 16,-25-21 3-16,23 2-2 15,8 1-5-15,6-2-6 0,8-4-8 0,-5-36-9 16,15 15-12-16,1 10-15 0,3 9-16 16,16-33-22-16,3 10-50 0,-3 19-41 0,3 13-54 15,-3 5-65-15,3 5 61 0,3 1-440 16,6 7 99-16,-3 0 82 0</inkml:trace>
  <inkml:trace contextRef="#ctx0" brushRef="#br0" timeOffset="7168.5835">19239 5543 119 0,'-1'-16'178'0,"1"2"19"0,0 1 1 15,0 6-12-15,0-1-18 0,2 4-15 0,1-1-16 16,2 4-13-16,-1 3-9 0,5 7-6 16,5 12-6-16,-2 7-5 0,4 4-6 0,9 37-7 15,-6 2-7-15,-2-1-10 0,-4-15-14 16,-3-8-16-16,-1-6-21 0,6 32-25 15,-4-23-38-15,-5-11-23 0,-1-11-21 16,-1-4-24-16,0-6-24 0,-1-3-28 0,0-4-115 16,-2-1 46-16,0-6 40 0</inkml:trace>
  <inkml:trace contextRef="#ctx0" brushRef="#br0" timeOffset="8226.349">19258 5455 45 0,'-5'-24'123'0,"0"3"43"0,2 5 29 0,0 2 12 16,1 2 3-16,1 3-9 0,1 0-16 16,0 4-17-16,1 0-18 0,2 1-13 15,1 2-12-15,-1 3-10 0,8 1-5 0,2 8-5 16,10 8-4-16,-2 5-7 0,24 28-6 16,-4 1-7-16,-1 0-6 0,-1 0-6 15,-10-15-6-15,-5-4-5 0,-4-5-6 16,17 24-6-16,-9-18-5 0,-8-9-6 0,-4-5-5 15,2-3-7-15,-7-5-5 0,1-1-5 16,-2-5 0-16,1-4 0 0,-2-2-4 16,-1-2-5-16,5-8-13 0,5-8-11 0,0-9-3 15,-3-6 2-15,10-33 9 0,-9 13-5 16,-3 8 2-16,-6 5 10 0,2 1 11 16,0 2 8-16,-3 3 7 0,0 0 9 15,-1 4 9-15,-1 10 8 0,0 2 2 0,-1 5-1 16,-1 3-5-16,0 1-6 0,-1 3-7 15,1 2-5-15,-1 3-3 0,-1 1 0 0,0 0-2 16,6 12-1-16,-3 3 0 0,1 5-2 16,2 14-1-16,3 3-2 0,-1 3 1 15,10 31-1-15,-4-19 0 0,-2-10-1 16,2-8-2-16,12 29 0 0,-4-18-1 0,-4-13-2 16,2-6-3-16,-1-1-2 0,4-4-2 15,2-1 0-15,-2-4-1 0,3-3 1 16,1-4-1-16,1-4-1 0,-2-2 0 15,-1-4-2-15,6-6 1 0,0-2 0 0,0-4 1 16,-3-4-1-16,0-3 2 0,21-17 0 16,-17 5 0-16,-8 5 1 0,-7 2-1 15,-2-3 2-15,1 3 4 0,-5 1 6 0,-5 3 6 16,-1 2 3-16,1 5 1 0,-4 1 1 16,-2 3 0-16,-4 0-4 0,0 2-4 15,-1 0-3-15,-2 4-4 0,-5 4-4 0,0 2-2 16,-5 3-1-16,-9 8-1 0,1 2-1 15,-1 3 0-15,4 2-4 0,1 2 2 16,3 1-1-16,1 1-3 0,5 3-1 0,3-1-3 16,3-5-4-16,3-2-7 0,2-4-8 15,1-1-8-15,2-1-5 0,5-1 2 16,-2-1 5-16,1-1 5 0,3-6 4 16,-2 0 6-16,-1-3 5 0,2-3 5 0,2-2 1 15,1-2 4-15,-1-2 8 0,1-1 8 16,-2-1 12-16,-1 2 9 0,-3 0 8 15,0 1 6-15,0 2 2 0,0 1-2 16,-3-2-4-16,2 2-7 0,0 1-6 0,-3-1-7 16,2 2-6-16,-1 0-3 0,-2 2-2 15,4 0-3-15,-4 0-1 0,7 3 0 16,-3 3 1-16,3-1 0 0,-1 2-1 0,5 2 0 16,-1-2 0-16,1 2-1 0,3-2 0 15,-2-1 0-15,5-2 1 0,-2-2-2 16,2-3-12-16,11-4-30 0,1-7-13 0,-4-5-36 15,23-24-31-15,-10-9-25 16,-5-7-7-16,-8-7-5 0,-14 9 17 0,-1 6 7 16,-2-31 14-16,-6 19 10 0,-2 10 24 15,-2 8 34-15,-4 4 33 0,4 1 23 0,-6 4 13 16,5 2 12-16,-2 8 10 0,1 7 8 16,2 2 3-16,0 2-4 0,0 4-6 15,-1 2-4-15,2 3-1 0,-2 3 2 0,3 1 6 16,-6 11 5-16,3 3 3 0,-3 4 3 15,2 12 1-15,0 8-1 0,1 0-3 16,2 3-2-16,5 5-4 0,3 38-4 16,2-26 0-16,5 18-4 0,-6-21-2 0,5-11-4 15,-3-6-6-15,1 0-14 0,3-1-27 16,-3-2-47-16,2 0-45 0,-1-5-47 16,0 0-49-16,0-4 75 0,-4-7-382 15,-5-3 85-15,3-6 71 0</inkml:trace>
  <inkml:trace contextRef="#ctx0" brushRef="#br0" timeOffset="8671.8569">20904 5767 74 0,'-5'-13'134'0,"1"4"21"0,3-1 0 0,3 0-8 16,1 0-5-16,5-1-2 0,5-7-1 15,6 2-1-15,3 0-2 0,2 3-1 16,1 3-6-16,3 2-5 0,-2 5-8 15,-2 3-8-15,10 0-5 0,-2 5-4 0,1 6-4 16,-1 5-6-16,0 2-6 0,-4 1-7 16,0 3-6-16,-4 1-6 0,-3 3-6 15,-2-1-5-15,-3-1-5 0,-2 1-6 16,-5-6-6-16,-2-1-1 0,-3-5-7 0,0-2-4 16,-3-2-2-16,1-1 0 0,0 0 1 15,-1-2 3-15,-1-1 2 0,0-4 2 16,-1 1-2-16,1-2-3 0,0 0-4 0,-5-13-7 15,-1-2-3-15,2-3-3 0,-1-15-3 16,1-5-1-16,4-2 1 0,0-3-1 0,1 2 2 16,4 0 0-16,1 4 1 0,3 0 3 15,2 6 4-15,2 1 3 0,0 4 0 16,1 3-2-16,3 4-1 0,-5 5-3 16,2 6-2-16,-1 2-1 0,0 2-2 0,-1 3 0 15,0 2 0-15,2 3 1 0,0 1-1 16,1 3 2-16,6 8-1 0,-3 4-3 15,2 1-11-15,-6 2-24 0,4 2-25 16,-4-1-31-16,1 1-36 0,-5 0-49 0,1 0-50 16,-4-6-235-16,-4-2 77 0,-1-2 63 15</inkml:trace>
  <inkml:trace contextRef="#ctx0" brushRef="#br0" timeOffset="8863.2079">21487 5178 74 0,'-7'-11'168'0,"1"1"30"0,0 3-7 0,3 2-31 16,-2-1-38-16,2 1-32 0,2 2-18 16,1 0-16-16,0 3-20 0,0 0-25 15,0 0-57-15,8 6-143 0,1 3 31 0,2 3 26 16</inkml:trace>
  <inkml:trace contextRef="#ctx0" brushRef="#br0" timeOffset="9049.0296">21774 5367 94 0,'26'12'163'0,"0"0"25"0,2 1 3 15,2 3-7-15,0 0-15 0,-1 2-12 16,0 2-14-16,22 15-12 0,-14-8-10 15,-10-5-12-15,-3-4-15 0,-2 2-25 16,2 1-36-16,-4-2-48 0,1-2-76 0,-2 0-42 16,-4-5-136-16,-5-2 46 0,1-3 36 15</inkml:trace>
  <inkml:trace contextRef="#ctx0" brushRef="#br0" timeOffset="9219.2671">22396 5450 37 0,'4'-11'135'0,"-1"1"53"0,0 2 24 0,0 3 5 15,-2-1-8-15,0 3-14 16,-1-1-9-16,0 4-5 0,0 0-5 0,-8 7-7 16,-10 9-7-16,-6 4-11 0,-26 29-11 15,-24 20-10-15,19-23-15 0,-17 18-29 0,-4-3-39 16,26-17-56-16,-1 2-133 0,-26 15-87 16,23-18-164-16,-5-2 65 0,-2-6 55 15</inkml:trace>
  <inkml:trace contextRef="#ctx0" brushRef="#br0" timeOffset="9534.896">19308 6678 44 0,'-15'5'150'16,"2"0"37"-16,11-4 8 0,4 0-1 16,12-1-2-16,24-5 1 0,96-20 9 15,18-9 11-15,24-4 7 0,20-10 2 16,13 0-4-16,13 0-11 0,8 3-12 0,8 0-14 16,1 2-14-16,-11 0-14 0,1 2-15 15,-10 2-13-15,-10 0-16 0,-12 0-20 16,-17 6-22-16,-18 1-28 0,-22 0-32 0,-14 4-59 15,-46 8-47-15,-10 1-48 0,-24 5-48 16,-15 0-50-16,-11 2-251 0,-11 1 83 0,-11-2 69 16</inkml:trace>
  <inkml:trace contextRef="#ctx0" brushRef="#br0" timeOffset="9904.9918">18541 5479 10 0,'1'0'77'0,"-1"0"45"0,36-4 35 16,51-10 26-16,65-16 20 0,28-6 16 16,22-5 5-16,30 0 1 0,33 2-4 15,18 2-8-15,20 2-11 0,5 6-10 0,11 1-8 16,-5 3-9-16,-10 0-7 0,2 3-7 16,-16 1-8-16,-15 1-10 0,-24-2-9 15,-26 2-10-15,-19 0-10 0,-17 2-8 16,-23-2-11-16,-19 1-10 0,-25 4-19 0,-49 4-30 15,-24 4-47-15,-12 1-119 0,-12 2-5 16,-10 4-485-16,-6-3 104 0,-14-2 86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9B0D3F52-1EF1-4DDD-A838-B5BB44B36674}" type="datetimeFigureOut">
              <a:rPr lang="en-US"/>
              <a:pPr>
                <a:defRPr/>
              </a:pPr>
              <a:t>8/13/2022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B10138C7-5061-437B-A4B5-9615FB361CA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131888" y="695325"/>
            <a:ext cx="4594225"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47" name="Rectangle 2"/>
          <p:cNvSpPr txBox="1">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57236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a:ln/>
        </p:spPr>
      </p:sp>
      <p:sp>
        <p:nvSpPr>
          <p:cNvPr id="29699" name="Rectangle 3"/>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51047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ln/>
        </p:spPr>
      </p:sp>
      <p:sp>
        <p:nvSpPr>
          <p:cNvPr id="30723" name="Rectangle 3"/>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6028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31888" y="695325"/>
            <a:ext cx="4594225"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1" name="Rectangle 2"/>
          <p:cNvSpPr txBox="1">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69743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31888" y="695325"/>
            <a:ext cx="4594225"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19" name="Rectangle 2"/>
          <p:cNvSpPr txBox="1">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392592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12"/>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2359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963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7283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smtClean="0"/>
            </a:lvl1pPr>
          </a:lstStyle>
          <a:p>
            <a:pPr>
              <a:defRPr/>
            </a:pPr>
            <a:fld id="{784D862E-7543-42C0-94B5-7CE6E34ED77D}" type="datetime5">
              <a:rPr lang="en-US"/>
              <a:pPr>
                <a:defRPr/>
              </a:pPr>
              <a:t>13-Aug-22</a:t>
            </a:fld>
            <a:endParaRPr lang="en-US"/>
          </a:p>
        </p:txBody>
      </p:sp>
      <p:sp>
        <p:nvSpPr>
          <p:cNvPr id="5"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6" name="Rectangle 13"/>
          <p:cNvSpPr>
            <a:spLocks noGrp="1" noChangeArrowheads="1"/>
          </p:cNvSpPr>
          <p:nvPr>
            <p:ph type="sldNum" sz="quarter" idx="12"/>
          </p:nvPr>
        </p:nvSpPr>
        <p:spPr/>
        <p:txBody>
          <a:bodyPr/>
          <a:lstStyle>
            <a:lvl1pPr>
              <a:defRPr/>
            </a:lvl1pPr>
          </a:lstStyle>
          <a:p>
            <a:pPr>
              <a:defRPr/>
            </a:pPr>
            <a:fld id="{886D540E-45D7-41F9-ACDB-C7AAE07AC7EC}" type="slidenum">
              <a:rPr lang="en-US"/>
              <a:pPr>
                <a:defRPr/>
              </a:pPr>
              <a:t>‹#›</a:t>
            </a:fld>
            <a:endParaRPr lang="en-US"/>
          </a:p>
        </p:txBody>
      </p:sp>
    </p:spTree>
    <p:extLst>
      <p:ext uri="{BB962C8B-B14F-4D97-AF65-F5344CB8AC3E}">
        <p14:creationId xmlns:p14="http://schemas.microsoft.com/office/powerpoint/2010/main" val="3013777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smtClean="0"/>
            </a:lvl1pPr>
          </a:lstStyle>
          <a:p>
            <a:pPr>
              <a:defRPr/>
            </a:pPr>
            <a:fld id="{F8865D21-9CDD-4930-8DDB-8F8CDDFC2D48}" type="datetime5">
              <a:rPr lang="en-US"/>
              <a:pPr>
                <a:defRPr/>
              </a:pPr>
              <a:t>13-Aug-22</a:t>
            </a:fld>
            <a:endParaRPr lang="en-US"/>
          </a:p>
        </p:txBody>
      </p:sp>
      <p:sp>
        <p:nvSpPr>
          <p:cNvPr id="4"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5" name="Rectangle 13"/>
          <p:cNvSpPr>
            <a:spLocks noGrp="1" noChangeArrowheads="1"/>
          </p:cNvSpPr>
          <p:nvPr>
            <p:ph type="sldNum" sz="quarter" idx="12"/>
          </p:nvPr>
        </p:nvSpPr>
        <p:spPr/>
        <p:txBody>
          <a:bodyPr/>
          <a:lstStyle>
            <a:lvl1pPr>
              <a:defRPr/>
            </a:lvl1pPr>
          </a:lstStyle>
          <a:p>
            <a:pPr>
              <a:defRPr/>
            </a:pPr>
            <a:fld id="{FFA2656D-E540-464A-9820-62ABD50DDDAC}" type="slidenum">
              <a:rPr lang="en-US"/>
              <a:pPr>
                <a:defRPr/>
              </a:pPr>
              <a:t>‹#›</a:t>
            </a:fld>
            <a:endParaRPr lang="en-US"/>
          </a:p>
        </p:txBody>
      </p:sp>
    </p:spTree>
    <p:extLst>
      <p:ext uri="{BB962C8B-B14F-4D97-AF65-F5344CB8AC3E}">
        <p14:creationId xmlns:p14="http://schemas.microsoft.com/office/powerpoint/2010/main" val="14393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p:txBody>
          <a:bodyPr/>
          <a:lstStyle>
            <a:lvl1pPr>
              <a:defRPr smtClean="0"/>
            </a:lvl1pPr>
          </a:lstStyle>
          <a:p>
            <a:pPr>
              <a:defRPr/>
            </a:pPr>
            <a:fld id="{03E1E84F-2B63-4410-A977-39D82FF4D556}" type="datetime5">
              <a:rPr lang="en-US"/>
              <a:pPr>
                <a:defRPr/>
              </a:pPr>
              <a:t>13-Aug-22</a:t>
            </a:fld>
            <a:endParaRPr lang="en-US"/>
          </a:p>
        </p:txBody>
      </p:sp>
      <p:sp>
        <p:nvSpPr>
          <p:cNvPr id="6"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7" name="Rectangle 13"/>
          <p:cNvSpPr>
            <a:spLocks noGrp="1" noChangeArrowheads="1"/>
          </p:cNvSpPr>
          <p:nvPr>
            <p:ph type="sldNum" sz="quarter" idx="12"/>
          </p:nvPr>
        </p:nvSpPr>
        <p:spPr/>
        <p:txBody>
          <a:bodyPr/>
          <a:lstStyle>
            <a:lvl1pPr>
              <a:defRPr/>
            </a:lvl1pPr>
          </a:lstStyle>
          <a:p>
            <a:pPr>
              <a:defRPr/>
            </a:pPr>
            <a:fld id="{D5FD5F93-1AF2-4089-94E2-68E890C703A7}" type="slidenum">
              <a:rPr lang="en-US"/>
              <a:pPr>
                <a:defRPr/>
              </a:pPr>
              <a:t>‹#›</a:t>
            </a:fld>
            <a:endParaRPr lang="en-US"/>
          </a:p>
        </p:txBody>
      </p:sp>
    </p:spTree>
    <p:extLst>
      <p:ext uri="{BB962C8B-B14F-4D97-AF65-F5344CB8AC3E}">
        <p14:creationId xmlns:p14="http://schemas.microsoft.com/office/powerpoint/2010/main" val="374956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smtClean="0"/>
            </a:lvl1pPr>
          </a:lstStyle>
          <a:p>
            <a:pPr>
              <a:defRPr/>
            </a:pPr>
            <a:fld id="{493681C2-C3D2-4E07-B34F-2894A3173931}" type="datetime5">
              <a:rPr lang="en-US"/>
              <a:pPr>
                <a:defRPr/>
              </a:pPr>
              <a:t>13-Aug-22</a:t>
            </a:fld>
            <a:endParaRPr lang="en-US"/>
          </a:p>
        </p:txBody>
      </p:sp>
      <p:sp>
        <p:nvSpPr>
          <p:cNvPr id="5"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6" name="Rectangle 13"/>
          <p:cNvSpPr>
            <a:spLocks noGrp="1" noChangeArrowheads="1"/>
          </p:cNvSpPr>
          <p:nvPr>
            <p:ph type="sldNum" sz="quarter" idx="12"/>
          </p:nvPr>
        </p:nvSpPr>
        <p:spPr/>
        <p:txBody>
          <a:bodyPr/>
          <a:lstStyle>
            <a:lvl1pPr>
              <a:defRPr/>
            </a:lvl1pPr>
          </a:lstStyle>
          <a:p>
            <a:pPr>
              <a:defRPr/>
            </a:pPr>
            <a:fld id="{0BEC0E0B-4FFD-4331-BB68-6F225D8A9F03}" type="slidenum">
              <a:rPr lang="en-US"/>
              <a:pPr>
                <a:defRPr/>
              </a:pPr>
              <a:t>‹#›</a:t>
            </a:fld>
            <a:endParaRPr lang="en-US"/>
          </a:p>
        </p:txBody>
      </p:sp>
    </p:spTree>
    <p:extLst>
      <p:ext uri="{BB962C8B-B14F-4D97-AF65-F5344CB8AC3E}">
        <p14:creationId xmlns:p14="http://schemas.microsoft.com/office/powerpoint/2010/main" val="98643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28DB5162-BF54-4D30-A505-A812C7E5F068}" type="datetime5">
              <a:rPr lang="en-US"/>
              <a:pPr>
                <a:defRPr/>
              </a:pPr>
              <a:t>13-Aug-22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smtClean="0"/>
            </a:lvl1pPr>
          </a:lstStyle>
          <a:p>
            <a:pPr>
              <a:defRPr/>
            </a:pPr>
            <a:r>
              <a:rPr lang="en-GB"/>
              <a:t>Software Engineering</a:t>
            </a:r>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354C08F7-6571-4E4E-A1AF-34A280C1B571}" type="slidenum">
              <a:rPr lang="en-GB"/>
              <a:pPr>
                <a:defRPr/>
              </a:pPr>
              <a:t>‹#›</a:t>
            </a:fld>
            <a:endParaRPr lang="en-GB"/>
          </a:p>
        </p:txBody>
      </p:sp>
    </p:spTree>
    <p:extLst>
      <p:ext uri="{BB962C8B-B14F-4D97-AF65-F5344CB8AC3E}">
        <p14:creationId xmlns:p14="http://schemas.microsoft.com/office/powerpoint/2010/main" val="1625881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4F1BD031-EC85-4871-B022-4F327AD689DF}" type="datetime5">
              <a:rPr lang="en-US" smtClean="0"/>
              <a:pPr>
                <a:defRPr/>
              </a:pPr>
              <a:t>13-Aug-22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4" name="Rectangle 13"/>
          <p:cNvSpPr>
            <a:spLocks noGrp="1" noChangeArrowheads="1"/>
          </p:cNvSpPr>
          <p:nvPr>
            <p:ph type="sldNum" sz="quarter" idx="12"/>
          </p:nvPr>
        </p:nvSpPr>
        <p:spPr>
          <a:ln/>
        </p:spPr>
        <p:txBody>
          <a:bodyPr/>
          <a:lstStyle>
            <a:lvl1pPr>
              <a:defRPr/>
            </a:lvl1pPr>
          </a:lstStyle>
          <a:p>
            <a:pPr>
              <a:defRPr/>
            </a:pPr>
            <a:fld id="{2540DF62-054B-4550-AA06-7EF041A82B58}" type="slidenum">
              <a:rPr lang="en-US"/>
              <a:pPr>
                <a:defRPr/>
              </a:pPr>
              <a:t>‹#›</a:t>
            </a:fld>
            <a:endParaRPr lang="en-US"/>
          </a:p>
        </p:txBody>
      </p:sp>
    </p:spTree>
    <p:extLst>
      <p:ext uri="{BB962C8B-B14F-4D97-AF65-F5344CB8AC3E}">
        <p14:creationId xmlns:p14="http://schemas.microsoft.com/office/powerpoint/2010/main" val="988436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91964BBC-C839-4825-B443-CCFCB81589A7}" type="datetime5">
              <a:rPr lang="en-US" smtClean="0"/>
              <a:pPr>
                <a:defRPr/>
              </a:pPr>
              <a:t>13-Aug-22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57EA7089-9CA1-49A6-8CC2-06DC796A92B2}" type="slidenum">
              <a:rPr lang="en-US"/>
              <a:pPr>
                <a:defRPr/>
              </a:pPr>
              <a:t>‹#›</a:t>
            </a:fld>
            <a:endParaRPr lang="en-US"/>
          </a:p>
        </p:txBody>
      </p:sp>
    </p:spTree>
    <p:extLst>
      <p:ext uri="{BB962C8B-B14F-4D97-AF65-F5344CB8AC3E}">
        <p14:creationId xmlns:p14="http://schemas.microsoft.com/office/powerpoint/2010/main" val="96684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2"/>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5944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13"/>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2455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06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998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62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915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6095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0614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681F5579-831D-4E7B-AFAE-4FC8D82568DB}" type="datetime5">
              <a:rPr lang="en-US"/>
              <a:pPr>
                <a:defRPr/>
              </a:pPr>
              <a:t>13-Aug-22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r>
              <a:rPr lang="en-US"/>
              <a:t>Software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E92D0FA-9E2E-43B2-8749-02F7E51A8C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file:///G:\Computer%20Science%20Course\Software%20Engineering\umkc\Requirements%20Specification_files\shared-req.gif" TargetMode="External"/><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6.jpeg"/><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5.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19459" name="Content Placeholder 5"/>
          <p:cNvSpPr>
            <a:spLocks noGrp="1"/>
          </p:cNvSpPr>
          <p:nvPr>
            <p:ph sz="quarter" idx="13"/>
          </p:nvPr>
        </p:nvSpPr>
        <p:spPr/>
        <p:txBody>
          <a:bodyPr/>
          <a:lstStyle/>
          <a:p>
            <a:pPr eaLnBrk="1" hangingPunct="1">
              <a:spcBef>
                <a:spcPct val="0"/>
              </a:spcBef>
            </a:pPr>
            <a:r>
              <a:rPr lang="en-US" altLang="en-US" smtClean="0"/>
              <a:t>Dr. Yashvardhan Sharma</a:t>
            </a:r>
          </a:p>
          <a:p>
            <a:pPr eaLnBrk="1" hangingPunct="1">
              <a:spcBef>
                <a:spcPct val="0"/>
              </a:spcBef>
            </a:pPr>
            <a:r>
              <a:rPr lang="en-US" altLang="en-US" smtClean="0"/>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The Unified Process</a:t>
            </a:r>
          </a:p>
        </p:txBody>
      </p:sp>
      <p:sp>
        <p:nvSpPr>
          <p:cNvPr id="171011" name="Rectangle 3"/>
          <p:cNvSpPr>
            <a:spLocks noGrp="1" noChangeArrowheads="1"/>
          </p:cNvSpPr>
          <p:nvPr>
            <p:ph type="body" sz="half" idx="1"/>
          </p:nvPr>
        </p:nvSpPr>
        <p:spPr>
          <a:xfrm>
            <a:off x="1143000" y="1981200"/>
            <a:ext cx="7351712" cy="4114800"/>
          </a:xfrm>
        </p:spPr>
        <p:txBody>
          <a:bodyPr/>
          <a:lstStyle/>
          <a:p>
            <a:r>
              <a:rPr lang="en-US" sz="2800" b="1" dirty="0"/>
              <a:t>Iterative and Incremental</a:t>
            </a:r>
          </a:p>
          <a:p>
            <a:pPr lvl="1"/>
            <a:r>
              <a:rPr lang="en-US" sz="2200" dirty="0"/>
              <a:t>commercial projects continue many months and years</a:t>
            </a:r>
          </a:p>
          <a:p>
            <a:pPr lvl="1"/>
            <a:r>
              <a:rPr lang="en-US" sz="2200" dirty="0"/>
              <a:t>to be most effective - break the project into </a:t>
            </a:r>
            <a:r>
              <a:rPr lang="en-US" sz="2200" i="1" dirty="0"/>
              <a:t>iterations</a:t>
            </a:r>
            <a:endParaRPr lang="en-US" sz="2200" dirty="0"/>
          </a:p>
          <a:p>
            <a:r>
              <a:rPr lang="en-US" sz="2400" dirty="0"/>
              <a:t>Every iteration - identify use cases, create a design, implement the design </a:t>
            </a:r>
          </a:p>
          <a:p>
            <a:r>
              <a:rPr lang="en-US" sz="2400" dirty="0"/>
              <a:t>Every iteration is a complete development process</a:t>
            </a:r>
          </a:p>
        </p:txBody>
      </p:sp>
      <p:sp>
        <p:nvSpPr>
          <p:cNvPr id="6" name="Slide Number Placeholder 6"/>
          <p:cNvSpPr>
            <a:spLocks noGrp="1"/>
          </p:cNvSpPr>
          <p:nvPr>
            <p:ph type="sldNum" sz="quarter" idx="12"/>
          </p:nvPr>
        </p:nvSpPr>
        <p:spPr/>
        <p:txBody>
          <a:bodyPr/>
          <a:lstStyle/>
          <a:p>
            <a:fld id="{9E937CD4-C7FD-4628-936C-D970F83843D0}" type="slidenum">
              <a:rPr lang="en-US"/>
              <a:pPr/>
              <a:t>10</a:t>
            </a:fld>
            <a:endParaRPr lang="en-US"/>
          </a:p>
        </p:txBody>
      </p:sp>
    </p:spTree>
    <p:extLst>
      <p:ext uri="{BB962C8B-B14F-4D97-AF65-F5344CB8AC3E}">
        <p14:creationId xmlns:p14="http://schemas.microsoft.com/office/powerpoint/2010/main" val="1222445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36C48FA2-EED7-415C-AB85-8EDCE568D7DF}" type="slidenum">
              <a:rPr lang="en-US"/>
              <a:pPr/>
              <a:t>11</a:t>
            </a:fld>
            <a:endParaRPr lang="en-US"/>
          </a:p>
        </p:txBody>
      </p:sp>
      <p:sp>
        <p:nvSpPr>
          <p:cNvPr id="172034" name="Rectangle 2"/>
          <p:cNvSpPr>
            <a:spLocks noGrp="1" noChangeArrowheads="1"/>
          </p:cNvSpPr>
          <p:nvPr>
            <p:ph type="title"/>
          </p:nvPr>
        </p:nvSpPr>
        <p:spPr/>
        <p:txBody>
          <a:bodyPr>
            <a:normAutofit fontScale="90000"/>
          </a:bodyPr>
          <a:lstStyle/>
          <a:p>
            <a:r>
              <a:rPr lang="en-GB"/>
              <a:t>An iterative and incremental process</a:t>
            </a:r>
            <a:endParaRPr lang="en-US"/>
          </a:p>
        </p:txBody>
      </p:sp>
      <p:grpSp>
        <p:nvGrpSpPr>
          <p:cNvPr id="2" name="Group 3"/>
          <p:cNvGrpSpPr>
            <a:grpSpLocks/>
          </p:cNvGrpSpPr>
          <p:nvPr/>
        </p:nvGrpSpPr>
        <p:grpSpPr bwMode="auto">
          <a:xfrm>
            <a:off x="457200" y="1905000"/>
            <a:ext cx="7981950" cy="4291013"/>
            <a:chOff x="653" y="1344"/>
            <a:chExt cx="4791" cy="2383"/>
          </a:xfrm>
        </p:grpSpPr>
        <p:graphicFrame>
          <p:nvGraphicFramePr>
            <p:cNvPr id="172036" name="Object 4">
              <a:hlinkClick r:id="" action="ppaction://ole?verb=0"/>
            </p:cNvPr>
            <p:cNvGraphicFramePr>
              <a:graphicFrameLocks/>
            </p:cNvGraphicFramePr>
            <p:nvPr/>
          </p:nvGraphicFramePr>
          <p:xfrm>
            <a:off x="2285" y="1728"/>
            <a:ext cx="1653" cy="1395"/>
          </p:xfrm>
          <a:graphic>
            <a:graphicData uri="http://schemas.openxmlformats.org/presentationml/2006/ole">
              <mc:AlternateContent xmlns:mc="http://schemas.openxmlformats.org/markup-compatibility/2006">
                <mc:Choice xmlns:v="urn:schemas-microsoft-com:vml" Requires="v">
                  <p:oleObj spid="_x0000_s67591" name="Clip" r:id="rId3" imgW="2622240" imgH="2212920" progId="">
                    <p:embed/>
                  </p:oleObj>
                </mc:Choice>
                <mc:Fallback>
                  <p:oleObj name="Clip" r:id="rId3" imgW="2622240" imgH="2212920" progId="">
                    <p:embed/>
                    <p:pic>
                      <p:nvPicPr>
                        <p:cNvPr id="172036" name="Object 4">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 y="1728"/>
                          <a:ext cx="1653" cy="13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7" name="Line 5"/>
            <p:cNvSpPr>
              <a:spLocks noChangeShapeType="1"/>
            </p:cNvSpPr>
            <p:nvPr/>
          </p:nvSpPr>
          <p:spPr bwMode="auto">
            <a:xfrm>
              <a:off x="1346" y="1842"/>
              <a:ext cx="958" cy="366"/>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2038" name="Rectangle 6"/>
            <p:cNvSpPr>
              <a:spLocks noChangeArrowheads="1"/>
            </p:cNvSpPr>
            <p:nvPr/>
          </p:nvSpPr>
          <p:spPr bwMode="auto">
            <a:xfrm>
              <a:off x="653" y="1396"/>
              <a:ext cx="650" cy="388"/>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Initial </a:t>
              </a:r>
            </a:p>
            <a:p>
              <a:pPr defTabSz="762000"/>
              <a:r>
                <a:rPr lang="en-GB" sz="2000">
                  <a:latin typeface="Times New Roman" pitchFamily="18" charset="0"/>
                </a:rPr>
                <a:t>Planning</a:t>
              </a:r>
            </a:p>
          </p:txBody>
        </p:sp>
        <p:sp>
          <p:nvSpPr>
            <p:cNvPr id="172039" name="Rectangle 7"/>
            <p:cNvSpPr>
              <a:spLocks noChangeArrowheads="1"/>
            </p:cNvSpPr>
            <p:nvPr/>
          </p:nvSpPr>
          <p:spPr bwMode="auto">
            <a:xfrm>
              <a:off x="3456" y="1680"/>
              <a:ext cx="1268"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Analysis &amp; Design</a:t>
              </a:r>
            </a:p>
          </p:txBody>
        </p:sp>
        <p:sp>
          <p:nvSpPr>
            <p:cNvPr id="172040" name="Rectangle 8"/>
            <p:cNvSpPr>
              <a:spLocks noChangeArrowheads="1"/>
            </p:cNvSpPr>
            <p:nvPr/>
          </p:nvSpPr>
          <p:spPr bwMode="auto">
            <a:xfrm>
              <a:off x="1672" y="2644"/>
              <a:ext cx="641"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Evaluate</a:t>
              </a:r>
            </a:p>
          </p:txBody>
        </p:sp>
        <p:sp>
          <p:nvSpPr>
            <p:cNvPr id="172041" name="Rectangle 9"/>
            <p:cNvSpPr>
              <a:spLocks noChangeArrowheads="1"/>
            </p:cNvSpPr>
            <p:nvPr/>
          </p:nvSpPr>
          <p:spPr bwMode="auto">
            <a:xfrm>
              <a:off x="4286" y="3508"/>
              <a:ext cx="1158"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(Kruchten, 1999)</a:t>
              </a:r>
            </a:p>
          </p:txBody>
        </p:sp>
        <p:sp>
          <p:nvSpPr>
            <p:cNvPr id="172042" name="Rectangle 10"/>
            <p:cNvSpPr>
              <a:spLocks noChangeArrowheads="1"/>
            </p:cNvSpPr>
            <p:nvPr/>
          </p:nvSpPr>
          <p:spPr bwMode="auto">
            <a:xfrm>
              <a:off x="3976" y="2320"/>
              <a:ext cx="1071"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Implementation</a:t>
              </a:r>
            </a:p>
          </p:txBody>
        </p:sp>
        <p:sp>
          <p:nvSpPr>
            <p:cNvPr id="172043" name="Rectangle 11"/>
            <p:cNvSpPr>
              <a:spLocks noChangeArrowheads="1"/>
            </p:cNvSpPr>
            <p:nvPr/>
          </p:nvSpPr>
          <p:spPr bwMode="auto">
            <a:xfrm>
              <a:off x="2646" y="2128"/>
              <a:ext cx="904" cy="388"/>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Management</a:t>
              </a:r>
            </a:p>
            <a:p>
              <a:pPr defTabSz="762000"/>
              <a:r>
                <a:rPr lang="en-GB" sz="2000">
                  <a:latin typeface="Times New Roman" pitchFamily="18" charset="0"/>
                </a:rPr>
                <a:t>Environment</a:t>
              </a:r>
            </a:p>
          </p:txBody>
        </p:sp>
        <p:sp>
          <p:nvSpPr>
            <p:cNvPr id="172044" name="Rectangle 12"/>
            <p:cNvSpPr>
              <a:spLocks noChangeArrowheads="1"/>
            </p:cNvSpPr>
            <p:nvPr/>
          </p:nvSpPr>
          <p:spPr bwMode="auto">
            <a:xfrm>
              <a:off x="1872" y="1632"/>
              <a:ext cx="650"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Planning</a:t>
              </a:r>
            </a:p>
          </p:txBody>
        </p:sp>
        <p:sp>
          <p:nvSpPr>
            <p:cNvPr id="172045" name="Rectangle 13"/>
            <p:cNvSpPr>
              <a:spLocks noChangeArrowheads="1"/>
            </p:cNvSpPr>
            <p:nvPr/>
          </p:nvSpPr>
          <p:spPr bwMode="auto">
            <a:xfrm>
              <a:off x="2448" y="1344"/>
              <a:ext cx="954"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Requirements</a:t>
              </a:r>
            </a:p>
          </p:txBody>
        </p:sp>
        <p:sp>
          <p:nvSpPr>
            <p:cNvPr id="172046" name="Line 14"/>
            <p:cNvSpPr>
              <a:spLocks noChangeShapeType="1"/>
            </p:cNvSpPr>
            <p:nvPr/>
          </p:nvSpPr>
          <p:spPr bwMode="auto">
            <a:xfrm>
              <a:off x="3792" y="2736"/>
              <a:ext cx="678" cy="223"/>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2047" name="Rectangle 15"/>
            <p:cNvSpPr>
              <a:spLocks noChangeArrowheads="1"/>
            </p:cNvSpPr>
            <p:nvPr/>
          </p:nvSpPr>
          <p:spPr bwMode="auto">
            <a:xfrm>
              <a:off x="4464" y="2928"/>
              <a:ext cx="862"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Deployment</a:t>
              </a:r>
            </a:p>
          </p:txBody>
        </p:sp>
        <p:sp>
          <p:nvSpPr>
            <p:cNvPr id="172048" name="Rectangle 16"/>
            <p:cNvSpPr>
              <a:spLocks noChangeArrowheads="1"/>
            </p:cNvSpPr>
            <p:nvPr/>
          </p:nvSpPr>
          <p:spPr bwMode="auto">
            <a:xfrm>
              <a:off x="3311" y="3040"/>
              <a:ext cx="371"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Test</a:t>
              </a:r>
            </a:p>
          </p:txBody>
        </p:sp>
        <p:sp>
          <p:nvSpPr>
            <p:cNvPr id="172049" name="AutoShape 17"/>
            <p:cNvSpPr>
              <a:spLocks noChangeArrowheads="1"/>
            </p:cNvSpPr>
            <p:nvPr/>
          </p:nvSpPr>
          <p:spPr bwMode="auto">
            <a:xfrm rot="10800000">
              <a:off x="1584" y="3024"/>
              <a:ext cx="1189" cy="553"/>
            </a:xfrm>
            <a:prstGeom prst="wedgeRoundRectCallout">
              <a:avLst>
                <a:gd name="adj1" fmla="val -41681"/>
                <a:gd name="adj2" fmla="val 66667"/>
                <a:gd name="adj3" fmla="val 16667"/>
              </a:avLst>
            </a:prstGeom>
            <a:solidFill>
              <a:schemeClr val="bg1"/>
            </a:solidFill>
            <a:ln w="12700">
              <a:solidFill>
                <a:schemeClr val="tx1"/>
              </a:solidFill>
              <a:miter lim="800000"/>
              <a:headEnd/>
              <a:tailEnd/>
            </a:ln>
            <a:effectLst/>
          </p:spPr>
          <p:txBody>
            <a:bodyPr wrap="none" anchor="ctr"/>
            <a:lstStyle/>
            <a:p>
              <a:endParaRPr lang="en-US"/>
            </a:p>
          </p:txBody>
        </p:sp>
        <p:sp>
          <p:nvSpPr>
            <p:cNvPr id="172050" name="Rectangle 18"/>
            <p:cNvSpPr>
              <a:spLocks noChangeArrowheads="1"/>
            </p:cNvSpPr>
            <p:nvPr/>
          </p:nvSpPr>
          <p:spPr bwMode="auto">
            <a:xfrm>
              <a:off x="1584" y="3102"/>
              <a:ext cx="1108" cy="457"/>
            </a:xfrm>
            <a:prstGeom prst="rect">
              <a:avLst/>
            </a:prstGeom>
            <a:noFill/>
            <a:ln w="12700">
              <a:noFill/>
              <a:miter lim="800000"/>
              <a:headEnd/>
              <a:tailEnd/>
            </a:ln>
            <a:effectLst/>
          </p:spPr>
          <p:txBody>
            <a:bodyPr wrap="none" lIns="90488" tIns="44450" rIns="90488" bIns="44450">
              <a:spAutoFit/>
            </a:bodyPr>
            <a:lstStyle/>
            <a:p>
              <a:pPr defTabSz="762000"/>
              <a:r>
                <a:rPr lang="en-GB" sz="1600" dirty="0">
                  <a:latin typeface="Times New Roman" pitchFamily="18" charset="0"/>
                </a:rPr>
                <a:t>Each iteration</a:t>
              </a:r>
            </a:p>
            <a:p>
              <a:pPr defTabSz="762000"/>
              <a:r>
                <a:rPr lang="en-GB" sz="1600" dirty="0">
                  <a:latin typeface="Times New Roman" pitchFamily="18" charset="0"/>
                </a:rPr>
                <a:t>results in executable</a:t>
              </a:r>
            </a:p>
            <a:p>
              <a:pPr defTabSz="762000"/>
              <a:r>
                <a:rPr lang="en-GB" sz="1600" dirty="0">
                  <a:latin typeface="Times New Roman" pitchFamily="18" charset="0"/>
                </a:rPr>
                <a:t>release</a:t>
              </a:r>
            </a:p>
          </p:txBody>
        </p:sp>
      </p:grpSp>
    </p:spTree>
    <p:extLst>
      <p:ext uri="{BB962C8B-B14F-4D97-AF65-F5344CB8AC3E}">
        <p14:creationId xmlns:p14="http://schemas.microsoft.com/office/powerpoint/2010/main" val="2033492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a:xfrm>
            <a:off x="457200" y="1905000"/>
            <a:ext cx="8421688" cy="4114800"/>
          </a:xfrm>
        </p:spPr>
        <p:txBody>
          <a:bodyPr/>
          <a:lstStyle/>
          <a:p>
            <a:r>
              <a:rPr lang="en-GB" sz="2800" dirty="0"/>
              <a:t>Iterations must be selected &amp; developed in a planned way i.e. in a logical order - early iterations must offer utility to the users</a:t>
            </a:r>
          </a:p>
          <a:p>
            <a:pPr lvl="1"/>
            <a:r>
              <a:rPr lang="en-GB" sz="2400" dirty="0"/>
              <a:t>iteration based on a group of use cases extending the usability of the system developed so far</a:t>
            </a:r>
          </a:p>
          <a:p>
            <a:pPr lvl="1"/>
            <a:r>
              <a:rPr lang="en-GB" sz="2400" dirty="0"/>
              <a:t>iterations deal with the most important risks first</a:t>
            </a:r>
          </a:p>
          <a:p>
            <a:pPr lvl="1"/>
            <a:r>
              <a:rPr lang="en-GB" sz="2400" dirty="0"/>
              <a:t>not all iterations are additive - some replace earlier “superficial” developments with a more sophisticated and detailed one.</a:t>
            </a:r>
          </a:p>
          <a:p>
            <a:endParaRPr lang="en-US" sz="2400" dirty="0"/>
          </a:p>
        </p:txBody>
      </p:sp>
      <p:sp>
        <p:nvSpPr>
          <p:cNvPr id="6" name="Slide Number Placeholder 5"/>
          <p:cNvSpPr>
            <a:spLocks noGrp="1"/>
          </p:cNvSpPr>
          <p:nvPr>
            <p:ph type="sldNum" sz="quarter" idx="12"/>
          </p:nvPr>
        </p:nvSpPr>
        <p:spPr/>
        <p:txBody>
          <a:bodyPr/>
          <a:lstStyle/>
          <a:p>
            <a:fld id="{71F751DF-53AB-42E9-87CF-DBA3445E6A05}" type="slidenum">
              <a:rPr lang="en-US"/>
              <a:pPr/>
              <a:t>12</a:t>
            </a:fld>
            <a:endParaRPr lang="en-US"/>
          </a:p>
        </p:txBody>
      </p:sp>
      <p:sp>
        <p:nvSpPr>
          <p:cNvPr id="173058" name="Rectangle 2"/>
          <p:cNvSpPr>
            <a:spLocks noGrp="1" noChangeArrowheads="1"/>
          </p:cNvSpPr>
          <p:nvPr>
            <p:ph type="title"/>
          </p:nvPr>
        </p:nvSpPr>
        <p:spPr/>
        <p:txBody>
          <a:bodyPr/>
          <a:lstStyle/>
          <a:p>
            <a:r>
              <a:rPr lang="en-US"/>
              <a:t>Iterations</a:t>
            </a:r>
          </a:p>
        </p:txBody>
      </p:sp>
    </p:spTree>
    <p:extLst>
      <p:ext uri="{BB962C8B-B14F-4D97-AF65-F5344CB8AC3E}">
        <p14:creationId xmlns:p14="http://schemas.microsoft.com/office/powerpoint/2010/main" val="136685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checkerboard(across)">
                                      <p:cBhvr>
                                        <p:cTn id="7" dur="500"/>
                                        <p:tgtEl>
                                          <p:spTgt spid="173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checkerboard(across)">
                                      <p:cBhvr>
                                        <p:cTn id="12" dur="500"/>
                                        <p:tgtEl>
                                          <p:spTgt spid="173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checkerboard(across)">
                                      <p:cBhvr>
                                        <p:cTn id="17" dur="500"/>
                                        <p:tgtEl>
                                          <p:spTgt spid="173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Effect transition="in" filter="checkerboard(across)">
                                      <p:cBhvr>
                                        <p:cTn id="22" dur="500"/>
                                        <p:tgtEl>
                                          <p:spTgt spid="173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p:txBody>
          <a:bodyPr/>
          <a:lstStyle/>
          <a:p>
            <a:r>
              <a:rPr lang="en-GB"/>
              <a:t>Risks are mitigated earlier</a:t>
            </a:r>
          </a:p>
          <a:p>
            <a:r>
              <a:rPr lang="en-GB"/>
              <a:t>Change is more manageable</a:t>
            </a:r>
          </a:p>
          <a:p>
            <a:r>
              <a:rPr lang="en-GB"/>
              <a:t>Higher level of reuse</a:t>
            </a:r>
          </a:p>
          <a:p>
            <a:r>
              <a:rPr lang="en-GB"/>
              <a:t>Project team can learn along the way</a:t>
            </a:r>
          </a:p>
          <a:p>
            <a:r>
              <a:rPr lang="en-GB"/>
              <a:t>Better overall quality</a:t>
            </a:r>
          </a:p>
          <a:p>
            <a:endParaRPr lang="en-US"/>
          </a:p>
        </p:txBody>
      </p:sp>
      <p:sp>
        <p:nvSpPr>
          <p:cNvPr id="6" name="Slide Number Placeholder 5"/>
          <p:cNvSpPr>
            <a:spLocks noGrp="1"/>
          </p:cNvSpPr>
          <p:nvPr>
            <p:ph type="sldNum" sz="quarter" idx="12"/>
          </p:nvPr>
        </p:nvSpPr>
        <p:spPr/>
        <p:txBody>
          <a:bodyPr/>
          <a:lstStyle/>
          <a:p>
            <a:fld id="{EC8DC0F8-98BD-4ED2-9CA7-DBA87DAB72F9}" type="slidenum">
              <a:rPr lang="en-US"/>
              <a:pPr/>
              <a:t>13</a:t>
            </a:fld>
            <a:endParaRPr lang="en-US"/>
          </a:p>
        </p:txBody>
      </p:sp>
      <p:sp>
        <p:nvSpPr>
          <p:cNvPr id="174082" name="Rectangle 2"/>
          <p:cNvSpPr>
            <a:spLocks noGrp="1" noChangeArrowheads="1"/>
          </p:cNvSpPr>
          <p:nvPr>
            <p:ph type="title"/>
          </p:nvPr>
        </p:nvSpPr>
        <p:spPr/>
        <p:txBody>
          <a:bodyPr>
            <a:normAutofit/>
          </a:bodyPr>
          <a:lstStyle/>
          <a:p>
            <a:r>
              <a:rPr lang="en-GB"/>
              <a:t>Benefits of an iterative approach</a:t>
            </a:r>
            <a:endParaRPr lang="en-US"/>
          </a:p>
        </p:txBody>
      </p:sp>
    </p:spTree>
    <p:extLst>
      <p:ext uri="{BB962C8B-B14F-4D97-AF65-F5344CB8AC3E}">
        <p14:creationId xmlns:p14="http://schemas.microsoft.com/office/powerpoint/2010/main" val="9928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checkerboard(across)">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checkerboard(across)">
                                      <p:cBhvr>
                                        <p:cTn id="12" dur="500"/>
                                        <p:tgtEl>
                                          <p:spTgt spid="174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Effect transition="in" filter="checkerboard(across)">
                                      <p:cBhvr>
                                        <p:cTn id="17" dur="500"/>
                                        <p:tgtEl>
                                          <p:spTgt spid="174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4083">
                                            <p:txEl>
                                              <p:pRg st="3" end="3"/>
                                            </p:txEl>
                                          </p:spTgt>
                                        </p:tgtEl>
                                        <p:attrNameLst>
                                          <p:attrName>style.visibility</p:attrName>
                                        </p:attrNameLst>
                                      </p:cBhvr>
                                      <p:to>
                                        <p:strVal val="visible"/>
                                      </p:to>
                                    </p:set>
                                    <p:animEffect transition="in" filter="checkerboard(across)">
                                      <p:cBhvr>
                                        <p:cTn id="22" dur="500"/>
                                        <p:tgtEl>
                                          <p:spTgt spid="174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74083">
                                            <p:txEl>
                                              <p:pRg st="4" end="4"/>
                                            </p:txEl>
                                          </p:spTgt>
                                        </p:tgtEl>
                                        <p:attrNameLst>
                                          <p:attrName>style.visibility</p:attrName>
                                        </p:attrNameLst>
                                      </p:cBhvr>
                                      <p:to>
                                        <p:strVal val="visible"/>
                                      </p:to>
                                    </p:set>
                                    <p:animEffect transition="in" filter="checkerboard(across)">
                                      <p:cBhvr>
                                        <p:cTn id="27" dur="500"/>
                                        <p:tgtEl>
                                          <p:spTgt spid="174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8600" y="2286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u="sng">
                <a:solidFill>
                  <a:srgbClr val="FF0000"/>
                </a:solidFill>
              </a:rPr>
              <a:t>Unified Software Development Process</a:t>
            </a:r>
            <a:r>
              <a:rPr lang="en-US" altLang="en-US" sz="2400">
                <a:solidFill>
                  <a:srgbClr val="FF0000"/>
                </a:solidFill>
              </a:rPr>
              <a:t> (UP)</a:t>
            </a:r>
          </a:p>
        </p:txBody>
      </p:sp>
      <p:sp>
        <p:nvSpPr>
          <p:cNvPr id="53251" name="Rectangle 3"/>
          <p:cNvSpPr>
            <a:spLocks noChangeArrowheads="1"/>
          </p:cNvSpPr>
          <p:nvPr/>
        </p:nvSpPr>
        <p:spPr bwMode="auto">
          <a:xfrm>
            <a:off x="304800" y="838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pPr>
            <a:r>
              <a:rPr lang="en-US" altLang="en-US" sz="2400"/>
              <a:t>Selects from best practices to</a:t>
            </a:r>
          </a:p>
        </p:txBody>
      </p:sp>
      <p:sp>
        <p:nvSpPr>
          <p:cNvPr id="53252" name="Rectangle 4"/>
          <p:cNvSpPr>
            <a:spLocks noChangeArrowheads="1"/>
          </p:cNvSpPr>
          <p:nvPr/>
        </p:nvSpPr>
        <p:spPr bwMode="auto">
          <a:xfrm>
            <a:off x="304800" y="4724400"/>
            <a:ext cx="8001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rgbClr val="FF00FF"/>
              </a:buClr>
              <a:buSzPct val="120000"/>
              <a:buFont typeface="Wingdings" panose="05000000000000000000" pitchFamily="2" charset="2"/>
              <a:buChar char="Ø"/>
            </a:pPr>
            <a:r>
              <a:rPr lang="en-US" altLang="en-US" sz="2400" dirty="0"/>
              <a:t> </a:t>
            </a:r>
            <a:r>
              <a:rPr lang="en-US" altLang="en-US" sz="2400" dirty="0">
                <a:solidFill>
                  <a:srgbClr val="00269E"/>
                </a:solidFill>
              </a:rPr>
              <a:t>use-case (UML) and risk driven</a:t>
            </a:r>
            <a:endParaRPr lang="en-US" altLang="en-US" sz="2400" dirty="0">
              <a:solidFill>
                <a:srgbClr val="D31144"/>
              </a:solidFill>
            </a:endParaRPr>
          </a:p>
          <a:p>
            <a:pPr eaLnBrk="1" hangingPunct="1">
              <a:spcBef>
                <a:spcPts val="900"/>
              </a:spcBef>
              <a:buClr>
                <a:srgbClr val="FF00FF"/>
              </a:buClr>
              <a:buSzPct val="120000"/>
              <a:buFont typeface="Wingdings" panose="05000000000000000000" pitchFamily="2" charset="2"/>
              <a:buChar char="Ø"/>
            </a:pPr>
            <a:r>
              <a:rPr lang="en-US" altLang="en-US" sz="2400" dirty="0">
                <a:solidFill>
                  <a:srgbClr val="D31144"/>
                </a:solidFill>
              </a:rPr>
              <a:t> </a:t>
            </a:r>
            <a:r>
              <a:rPr lang="en-US" altLang="en-US" sz="2400" dirty="0">
                <a:solidFill>
                  <a:srgbClr val="00269E"/>
                </a:solidFill>
              </a:rPr>
              <a:t>architecture-centric</a:t>
            </a:r>
            <a:endParaRPr lang="en-US" altLang="en-US" sz="2400" dirty="0">
              <a:solidFill>
                <a:srgbClr val="D31144"/>
              </a:solidFill>
            </a:endParaRPr>
          </a:p>
          <a:p>
            <a:pPr eaLnBrk="1" hangingPunct="1">
              <a:spcBef>
                <a:spcPts val="900"/>
              </a:spcBef>
              <a:buClr>
                <a:srgbClr val="FF00FF"/>
              </a:buClr>
              <a:buSzPct val="120000"/>
              <a:buFont typeface="Wingdings" panose="05000000000000000000" pitchFamily="2" charset="2"/>
              <a:buChar char="Ø"/>
            </a:pPr>
            <a:r>
              <a:rPr lang="en-US" altLang="en-US" sz="2400" dirty="0">
                <a:solidFill>
                  <a:srgbClr val="D31144"/>
                </a:solidFill>
              </a:rPr>
              <a:t>  </a:t>
            </a:r>
            <a:r>
              <a:rPr lang="en-US" altLang="en-US" sz="2400" dirty="0">
                <a:solidFill>
                  <a:srgbClr val="00269E"/>
                </a:solidFill>
              </a:rPr>
              <a:t>iterative and incremental</a:t>
            </a:r>
            <a:endParaRPr lang="en-US" altLang="en-US" sz="2400" dirty="0"/>
          </a:p>
        </p:txBody>
      </p:sp>
      <p:sp>
        <p:nvSpPr>
          <p:cNvPr id="53253" name="Rectangle 5"/>
          <p:cNvSpPr>
            <a:spLocks noChangeArrowheads="1"/>
          </p:cNvSpPr>
          <p:nvPr/>
        </p:nvSpPr>
        <p:spPr bwMode="auto">
          <a:xfrm>
            <a:off x="228600" y="1295400"/>
            <a:ext cx="876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FontTx/>
              <a:buChar char="•"/>
            </a:pPr>
            <a:r>
              <a:rPr lang="en-US" altLang="en-US" sz="2000" dirty="0">
                <a:solidFill>
                  <a:schemeClr val="tx2"/>
                </a:solidFill>
              </a:rPr>
              <a:t>Provide a generic process framework</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t>  </a:t>
            </a:r>
            <a:r>
              <a:rPr lang="en-US" altLang="en-US" sz="2000" dirty="0">
                <a:solidFill>
                  <a:srgbClr val="A50021"/>
                </a:solidFill>
              </a:rPr>
              <a:t>instantiate/specialize for specific application areas, organizations, project sizes, etc.</a:t>
            </a:r>
          </a:p>
          <a:p>
            <a:pPr eaLnBrk="1" hangingPunct="1">
              <a:spcBef>
                <a:spcPts val="1800"/>
              </a:spcBef>
              <a:buFontTx/>
              <a:buChar char="•"/>
            </a:pPr>
            <a:r>
              <a:rPr lang="en-US" altLang="en-US" sz="2000" dirty="0">
                <a:solidFill>
                  <a:schemeClr val="tx2"/>
                </a:solidFill>
              </a:rPr>
              <a:t>Define a set of activities (</a:t>
            </a:r>
            <a:r>
              <a:rPr lang="en-US" altLang="en-US" sz="2000" i="1" dirty="0">
                <a:solidFill>
                  <a:srgbClr val="800080"/>
                </a:solidFill>
              </a:rPr>
              <a:t>workflows</a:t>
            </a:r>
            <a:r>
              <a:rPr lang="en-US" altLang="en-US" sz="2000" dirty="0">
                <a:solidFill>
                  <a:schemeClr val="tx2"/>
                </a:solidFill>
              </a:rPr>
              <a:t>)</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t>  </a:t>
            </a:r>
            <a:r>
              <a:rPr lang="en-US" altLang="en-US" sz="2000" dirty="0">
                <a:solidFill>
                  <a:srgbClr val="A50021"/>
                </a:solidFill>
              </a:rPr>
              <a:t>transforms users’ requirements into a software system</a:t>
            </a:r>
          </a:p>
          <a:p>
            <a:pPr eaLnBrk="1" hangingPunct="1">
              <a:spcBef>
                <a:spcPts val="1800"/>
              </a:spcBef>
              <a:buFontTx/>
              <a:buChar char="•"/>
            </a:pPr>
            <a:r>
              <a:rPr lang="en-US" altLang="en-US" sz="2000" dirty="0">
                <a:solidFill>
                  <a:schemeClr val="tx2"/>
                </a:solidFill>
              </a:rPr>
              <a:t>Define a set of models</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solidFill>
                  <a:srgbClr val="A50021"/>
                </a:solidFill>
              </a:rPr>
              <a:t>  from abstract (user-level) to concrete (code)</a:t>
            </a:r>
          </a:p>
          <a:p>
            <a:pPr eaLnBrk="1" hangingPunct="1">
              <a:spcBef>
                <a:spcPts val="1800"/>
              </a:spcBef>
              <a:buFontTx/>
              <a:buChar char="•"/>
            </a:pPr>
            <a:r>
              <a:rPr lang="en-US" altLang="en-US" sz="2000" dirty="0">
                <a:solidFill>
                  <a:schemeClr val="tx2"/>
                </a:solidFill>
              </a:rPr>
              <a:t>Allow component-based development</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solidFill>
                  <a:srgbClr val="A50021"/>
                </a:solidFill>
              </a:rPr>
              <a:t>  software components interconnected via well-defined interfaces</a:t>
            </a:r>
          </a:p>
        </p:txBody>
      </p:sp>
    </p:spTree>
    <p:extLst>
      <p:ext uri="{BB962C8B-B14F-4D97-AF65-F5344CB8AC3E}">
        <p14:creationId xmlns:p14="http://schemas.microsoft.com/office/powerpoint/2010/main" val="3109990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p:cTn id="7" dur="500" fill="hold"/>
                                        <p:tgtEl>
                                          <p:spTgt spid="5325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25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25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2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253">
                                            <p:txEl>
                                              <p:pRg st="0" end="0"/>
                                            </p:txEl>
                                          </p:spTgt>
                                        </p:tgtEl>
                                        <p:attrNameLst>
                                          <p:attrName>style.visibility</p:attrName>
                                        </p:attrNameLst>
                                      </p:cBhvr>
                                      <p:to>
                                        <p:strVal val="visible"/>
                                      </p:to>
                                    </p:set>
                                    <p:anim calcmode="lin" valueType="num">
                                      <p:cBhvr>
                                        <p:cTn id="15" dur="500" fill="hold"/>
                                        <p:tgtEl>
                                          <p:spTgt spid="53253">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5325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5325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53253">
                                            <p:txEl>
                                              <p:pRg st="0" end="0"/>
                                            </p:txEl>
                                          </p:spTgt>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stCondLst>
                                    <p:cond delay="0"/>
                                  </p:stCondLst>
                                  <p:childTnLst>
                                    <p:set>
                                      <p:cBhvr>
                                        <p:cTn id="20" dur="1" fill="hold">
                                          <p:stCondLst>
                                            <p:cond delay="0"/>
                                          </p:stCondLst>
                                        </p:cTn>
                                        <p:tgtEl>
                                          <p:spTgt spid="53253">
                                            <p:txEl>
                                              <p:pRg st="1" end="1"/>
                                            </p:txEl>
                                          </p:spTgt>
                                        </p:tgtEl>
                                        <p:attrNameLst>
                                          <p:attrName>style.visibility</p:attrName>
                                        </p:attrNameLst>
                                      </p:cBhvr>
                                      <p:to>
                                        <p:strVal val="visible"/>
                                      </p:to>
                                    </p:set>
                                    <p:anim calcmode="lin" valueType="num">
                                      <p:cBhvr>
                                        <p:cTn id="21" dur="500" fill="hold"/>
                                        <p:tgtEl>
                                          <p:spTgt spid="53253">
                                            <p:txEl>
                                              <p:pRg st="1" end="1"/>
                                            </p:txEl>
                                          </p:spTgt>
                                        </p:tgtEl>
                                        <p:attrNameLst>
                                          <p:attrName>ppt_x</p:attrName>
                                        </p:attrNameLst>
                                      </p:cBhvr>
                                      <p:tavLst>
                                        <p:tav tm="0">
                                          <p:val>
                                            <p:strVal val="#ppt_x-#ppt_w/2"/>
                                          </p:val>
                                        </p:tav>
                                        <p:tav tm="100000">
                                          <p:val>
                                            <p:strVal val="#ppt_x"/>
                                          </p:val>
                                        </p:tav>
                                      </p:tavLst>
                                    </p:anim>
                                    <p:anim calcmode="lin" valueType="num">
                                      <p:cBhvr>
                                        <p:cTn id="22" dur="500" fill="hold"/>
                                        <p:tgtEl>
                                          <p:spTgt spid="53253">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5325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5325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53253">
                                            <p:txEl>
                                              <p:pRg st="2" end="2"/>
                                            </p:txEl>
                                          </p:spTgt>
                                        </p:tgtEl>
                                        <p:attrNameLst>
                                          <p:attrName>style.visibility</p:attrName>
                                        </p:attrNameLst>
                                      </p:cBhvr>
                                      <p:to>
                                        <p:strVal val="visible"/>
                                      </p:to>
                                    </p:set>
                                    <p:anim calcmode="lin" valueType="num">
                                      <p:cBhvr>
                                        <p:cTn id="29" dur="500" fill="hold"/>
                                        <p:tgtEl>
                                          <p:spTgt spid="53253">
                                            <p:txEl>
                                              <p:pRg st="2" end="2"/>
                                            </p:txEl>
                                          </p:spTgt>
                                        </p:tgtEl>
                                        <p:attrNameLst>
                                          <p:attrName>ppt_x</p:attrName>
                                        </p:attrNameLst>
                                      </p:cBhvr>
                                      <p:tavLst>
                                        <p:tav tm="0">
                                          <p:val>
                                            <p:strVal val="#ppt_x-#ppt_w/2"/>
                                          </p:val>
                                        </p:tav>
                                        <p:tav tm="100000">
                                          <p:val>
                                            <p:strVal val="#ppt_x"/>
                                          </p:val>
                                        </p:tav>
                                      </p:tavLst>
                                    </p:anim>
                                    <p:anim calcmode="lin" valueType="num">
                                      <p:cBhvr>
                                        <p:cTn id="30" dur="500" fill="hold"/>
                                        <p:tgtEl>
                                          <p:spTgt spid="53253">
                                            <p:txEl>
                                              <p:pRg st="2" end="2"/>
                                            </p:txEl>
                                          </p:spTgt>
                                        </p:tgtEl>
                                        <p:attrNameLst>
                                          <p:attrName>ppt_y</p:attrName>
                                        </p:attrNameLst>
                                      </p:cBhvr>
                                      <p:tavLst>
                                        <p:tav tm="0">
                                          <p:val>
                                            <p:strVal val="#ppt_y"/>
                                          </p:val>
                                        </p:tav>
                                        <p:tav tm="100000">
                                          <p:val>
                                            <p:strVal val="#ppt_y"/>
                                          </p:val>
                                        </p:tav>
                                      </p:tavLst>
                                    </p:anim>
                                    <p:anim calcmode="lin" valueType="num">
                                      <p:cBhvr>
                                        <p:cTn id="31" dur="500" fill="hold"/>
                                        <p:tgtEl>
                                          <p:spTgt spid="5325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3253">
                                            <p:txEl>
                                              <p:pRg st="2" end="2"/>
                                            </p:txEl>
                                          </p:spTgt>
                                        </p:tgtEl>
                                        <p:attrNameLst>
                                          <p:attrName>ppt_h</p:attrName>
                                        </p:attrNameLst>
                                      </p:cBhvr>
                                      <p:tavLst>
                                        <p:tav tm="0">
                                          <p:val>
                                            <p:strVal val="#ppt_h"/>
                                          </p:val>
                                        </p:tav>
                                        <p:tav tm="100000">
                                          <p:val>
                                            <p:strVal val="#ppt_h"/>
                                          </p:val>
                                        </p:tav>
                                      </p:tavLst>
                                    </p:anim>
                                  </p:childTnLst>
                                </p:cTn>
                              </p:par>
                              <p:par>
                                <p:cTn id="33" presetID="17" presetClass="entr" presetSubtype="8" fill="hold" grpId="0" nodeType="withEffect">
                                  <p:stCondLst>
                                    <p:cond delay="0"/>
                                  </p:stCondLst>
                                  <p:childTnLst>
                                    <p:set>
                                      <p:cBhvr>
                                        <p:cTn id="34" dur="1" fill="hold">
                                          <p:stCondLst>
                                            <p:cond delay="0"/>
                                          </p:stCondLst>
                                        </p:cTn>
                                        <p:tgtEl>
                                          <p:spTgt spid="53253">
                                            <p:txEl>
                                              <p:pRg st="3" end="3"/>
                                            </p:txEl>
                                          </p:spTgt>
                                        </p:tgtEl>
                                        <p:attrNameLst>
                                          <p:attrName>style.visibility</p:attrName>
                                        </p:attrNameLst>
                                      </p:cBhvr>
                                      <p:to>
                                        <p:strVal val="visible"/>
                                      </p:to>
                                    </p:set>
                                    <p:anim calcmode="lin" valueType="num">
                                      <p:cBhvr>
                                        <p:cTn id="35" dur="500" fill="hold"/>
                                        <p:tgtEl>
                                          <p:spTgt spid="53253">
                                            <p:txEl>
                                              <p:pRg st="3" end="3"/>
                                            </p:txEl>
                                          </p:spTgt>
                                        </p:tgtEl>
                                        <p:attrNameLst>
                                          <p:attrName>ppt_x</p:attrName>
                                        </p:attrNameLst>
                                      </p:cBhvr>
                                      <p:tavLst>
                                        <p:tav tm="0">
                                          <p:val>
                                            <p:strVal val="#ppt_x-#ppt_w/2"/>
                                          </p:val>
                                        </p:tav>
                                        <p:tav tm="100000">
                                          <p:val>
                                            <p:strVal val="#ppt_x"/>
                                          </p:val>
                                        </p:tav>
                                      </p:tavLst>
                                    </p:anim>
                                    <p:anim calcmode="lin" valueType="num">
                                      <p:cBhvr>
                                        <p:cTn id="36" dur="500" fill="hold"/>
                                        <p:tgtEl>
                                          <p:spTgt spid="53253">
                                            <p:txEl>
                                              <p:pRg st="3" end="3"/>
                                            </p:txEl>
                                          </p:spTgt>
                                        </p:tgtEl>
                                        <p:attrNameLst>
                                          <p:attrName>ppt_y</p:attrName>
                                        </p:attrNameLst>
                                      </p:cBhvr>
                                      <p:tavLst>
                                        <p:tav tm="0">
                                          <p:val>
                                            <p:strVal val="#ppt_y"/>
                                          </p:val>
                                        </p:tav>
                                        <p:tav tm="100000">
                                          <p:val>
                                            <p:strVal val="#ppt_y"/>
                                          </p:val>
                                        </p:tav>
                                      </p:tavLst>
                                    </p:anim>
                                    <p:anim calcmode="lin" valueType="num">
                                      <p:cBhvr>
                                        <p:cTn id="37" dur="500" fill="hold"/>
                                        <p:tgtEl>
                                          <p:spTgt spid="53253">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5325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53253">
                                            <p:txEl>
                                              <p:pRg st="4" end="4"/>
                                            </p:txEl>
                                          </p:spTgt>
                                        </p:tgtEl>
                                        <p:attrNameLst>
                                          <p:attrName>style.visibility</p:attrName>
                                        </p:attrNameLst>
                                      </p:cBhvr>
                                      <p:to>
                                        <p:strVal val="visible"/>
                                      </p:to>
                                    </p:set>
                                    <p:anim calcmode="lin" valueType="num">
                                      <p:cBhvr>
                                        <p:cTn id="43" dur="500" fill="hold"/>
                                        <p:tgtEl>
                                          <p:spTgt spid="53253">
                                            <p:txEl>
                                              <p:pRg st="4" end="4"/>
                                            </p:txEl>
                                          </p:spTgt>
                                        </p:tgtEl>
                                        <p:attrNameLst>
                                          <p:attrName>ppt_x</p:attrName>
                                        </p:attrNameLst>
                                      </p:cBhvr>
                                      <p:tavLst>
                                        <p:tav tm="0">
                                          <p:val>
                                            <p:strVal val="#ppt_x-#ppt_w/2"/>
                                          </p:val>
                                        </p:tav>
                                        <p:tav tm="100000">
                                          <p:val>
                                            <p:strVal val="#ppt_x"/>
                                          </p:val>
                                        </p:tav>
                                      </p:tavLst>
                                    </p:anim>
                                    <p:anim calcmode="lin" valueType="num">
                                      <p:cBhvr>
                                        <p:cTn id="44" dur="500" fill="hold"/>
                                        <p:tgtEl>
                                          <p:spTgt spid="53253">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5325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53253">
                                            <p:txEl>
                                              <p:pRg st="4" end="4"/>
                                            </p:txEl>
                                          </p:spTgt>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53253">
                                            <p:txEl>
                                              <p:pRg st="5" end="5"/>
                                            </p:txEl>
                                          </p:spTgt>
                                        </p:tgtEl>
                                        <p:attrNameLst>
                                          <p:attrName>style.visibility</p:attrName>
                                        </p:attrNameLst>
                                      </p:cBhvr>
                                      <p:to>
                                        <p:strVal val="visible"/>
                                      </p:to>
                                    </p:set>
                                    <p:anim calcmode="lin" valueType="num">
                                      <p:cBhvr>
                                        <p:cTn id="49" dur="500" fill="hold"/>
                                        <p:tgtEl>
                                          <p:spTgt spid="53253">
                                            <p:txEl>
                                              <p:pRg st="5" end="5"/>
                                            </p:txEl>
                                          </p:spTgt>
                                        </p:tgtEl>
                                        <p:attrNameLst>
                                          <p:attrName>ppt_x</p:attrName>
                                        </p:attrNameLst>
                                      </p:cBhvr>
                                      <p:tavLst>
                                        <p:tav tm="0">
                                          <p:val>
                                            <p:strVal val="#ppt_x-#ppt_w/2"/>
                                          </p:val>
                                        </p:tav>
                                        <p:tav tm="100000">
                                          <p:val>
                                            <p:strVal val="#ppt_x"/>
                                          </p:val>
                                        </p:tav>
                                      </p:tavLst>
                                    </p:anim>
                                    <p:anim calcmode="lin" valueType="num">
                                      <p:cBhvr>
                                        <p:cTn id="50" dur="500" fill="hold"/>
                                        <p:tgtEl>
                                          <p:spTgt spid="53253">
                                            <p:txEl>
                                              <p:pRg st="5" end="5"/>
                                            </p:txEl>
                                          </p:spTgt>
                                        </p:tgtEl>
                                        <p:attrNameLst>
                                          <p:attrName>ppt_y</p:attrName>
                                        </p:attrNameLst>
                                      </p:cBhvr>
                                      <p:tavLst>
                                        <p:tav tm="0">
                                          <p:val>
                                            <p:strVal val="#ppt_y"/>
                                          </p:val>
                                        </p:tav>
                                        <p:tav tm="100000">
                                          <p:val>
                                            <p:strVal val="#ppt_y"/>
                                          </p:val>
                                        </p:tav>
                                      </p:tavLst>
                                    </p:anim>
                                    <p:anim calcmode="lin" valueType="num">
                                      <p:cBhvr>
                                        <p:cTn id="51" dur="500" fill="hold"/>
                                        <p:tgtEl>
                                          <p:spTgt spid="53253">
                                            <p:txEl>
                                              <p:pRg st="5" end="5"/>
                                            </p:txEl>
                                          </p:spTgt>
                                        </p:tgtEl>
                                        <p:attrNameLst>
                                          <p:attrName>ppt_w</p:attrName>
                                        </p:attrNameLst>
                                      </p:cBhvr>
                                      <p:tavLst>
                                        <p:tav tm="0">
                                          <p:val>
                                            <p:fltVal val="0"/>
                                          </p:val>
                                        </p:tav>
                                        <p:tav tm="100000">
                                          <p:val>
                                            <p:strVal val="#ppt_w"/>
                                          </p:val>
                                        </p:tav>
                                      </p:tavLst>
                                    </p:anim>
                                    <p:anim calcmode="lin" valueType="num">
                                      <p:cBhvr>
                                        <p:cTn id="52" dur="500" fill="hold"/>
                                        <p:tgtEl>
                                          <p:spTgt spid="5325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53253">
                                            <p:txEl>
                                              <p:pRg st="6" end="6"/>
                                            </p:txEl>
                                          </p:spTgt>
                                        </p:tgtEl>
                                        <p:attrNameLst>
                                          <p:attrName>style.visibility</p:attrName>
                                        </p:attrNameLst>
                                      </p:cBhvr>
                                      <p:to>
                                        <p:strVal val="visible"/>
                                      </p:to>
                                    </p:set>
                                    <p:anim calcmode="lin" valueType="num">
                                      <p:cBhvr>
                                        <p:cTn id="57" dur="500" fill="hold"/>
                                        <p:tgtEl>
                                          <p:spTgt spid="53253">
                                            <p:txEl>
                                              <p:pRg st="6" end="6"/>
                                            </p:txEl>
                                          </p:spTgt>
                                        </p:tgtEl>
                                        <p:attrNameLst>
                                          <p:attrName>ppt_x</p:attrName>
                                        </p:attrNameLst>
                                      </p:cBhvr>
                                      <p:tavLst>
                                        <p:tav tm="0">
                                          <p:val>
                                            <p:strVal val="#ppt_x-#ppt_w/2"/>
                                          </p:val>
                                        </p:tav>
                                        <p:tav tm="100000">
                                          <p:val>
                                            <p:strVal val="#ppt_x"/>
                                          </p:val>
                                        </p:tav>
                                      </p:tavLst>
                                    </p:anim>
                                    <p:anim calcmode="lin" valueType="num">
                                      <p:cBhvr>
                                        <p:cTn id="58" dur="500" fill="hold"/>
                                        <p:tgtEl>
                                          <p:spTgt spid="53253">
                                            <p:txEl>
                                              <p:pRg st="6" end="6"/>
                                            </p:txEl>
                                          </p:spTgt>
                                        </p:tgtEl>
                                        <p:attrNameLst>
                                          <p:attrName>ppt_y</p:attrName>
                                        </p:attrNameLst>
                                      </p:cBhvr>
                                      <p:tavLst>
                                        <p:tav tm="0">
                                          <p:val>
                                            <p:strVal val="#ppt_y"/>
                                          </p:val>
                                        </p:tav>
                                        <p:tav tm="100000">
                                          <p:val>
                                            <p:strVal val="#ppt_y"/>
                                          </p:val>
                                        </p:tav>
                                      </p:tavLst>
                                    </p:anim>
                                    <p:anim calcmode="lin" valueType="num">
                                      <p:cBhvr>
                                        <p:cTn id="59" dur="500" fill="hold"/>
                                        <p:tgtEl>
                                          <p:spTgt spid="53253">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53253">
                                            <p:txEl>
                                              <p:pRg st="6" end="6"/>
                                            </p:txEl>
                                          </p:spTgt>
                                        </p:tgtEl>
                                        <p:attrNameLst>
                                          <p:attrName>ppt_h</p:attrName>
                                        </p:attrNameLst>
                                      </p:cBhvr>
                                      <p:tavLst>
                                        <p:tav tm="0">
                                          <p:val>
                                            <p:strVal val="#ppt_h"/>
                                          </p:val>
                                        </p:tav>
                                        <p:tav tm="100000">
                                          <p:val>
                                            <p:strVal val="#ppt_h"/>
                                          </p:val>
                                        </p:tav>
                                      </p:tavLst>
                                    </p:anim>
                                  </p:childTnLst>
                                </p:cTn>
                              </p:par>
                              <p:par>
                                <p:cTn id="61" presetID="17" presetClass="entr" presetSubtype="8" fill="hold" grpId="0" nodeType="withEffect">
                                  <p:stCondLst>
                                    <p:cond delay="0"/>
                                  </p:stCondLst>
                                  <p:childTnLst>
                                    <p:set>
                                      <p:cBhvr>
                                        <p:cTn id="62" dur="1" fill="hold">
                                          <p:stCondLst>
                                            <p:cond delay="0"/>
                                          </p:stCondLst>
                                        </p:cTn>
                                        <p:tgtEl>
                                          <p:spTgt spid="53253">
                                            <p:txEl>
                                              <p:pRg st="7" end="7"/>
                                            </p:txEl>
                                          </p:spTgt>
                                        </p:tgtEl>
                                        <p:attrNameLst>
                                          <p:attrName>style.visibility</p:attrName>
                                        </p:attrNameLst>
                                      </p:cBhvr>
                                      <p:to>
                                        <p:strVal val="visible"/>
                                      </p:to>
                                    </p:set>
                                    <p:anim calcmode="lin" valueType="num">
                                      <p:cBhvr>
                                        <p:cTn id="63" dur="500" fill="hold"/>
                                        <p:tgtEl>
                                          <p:spTgt spid="53253">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53253">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53253">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53253">
                                            <p:txEl>
                                              <p:pRg st="7" end="7"/>
                                            </p:txEl>
                                          </p:spTgt>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15" presetClass="entr" presetSubtype="0" fill="hold" grpId="0" nodeType="afterEffect">
                                  <p:stCondLst>
                                    <p:cond delay="1000"/>
                                  </p:stCondLst>
                                  <p:childTnLst>
                                    <p:set>
                                      <p:cBhvr>
                                        <p:cTn id="69" dur="1" fill="hold">
                                          <p:stCondLst>
                                            <p:cond delay="0"/>
                                          </p:stCondLst>
                                        </p:cTn>
                                        <p:tgtEl>
                                          <p:spTgt spid="53252">
                                            <p:txEl>
                                              <p:pRg st="0" end="0"/>
                                            </p:txEl>
                                          </p:spTgt>
                                        </p:tgtEl>
                                        <p:attrNameLst>
                                          <p:attrName>style.visibility</p:attrName>
                                        </p:attrNameLst>
                                      </p:cBhvr>
                                      <p:to>
                                        <p:strVal val="visible"/>
                                      </p:to>
                                    </p:set>
                                    <p:anim calcmode="lin" valueType="num">
                                      <p:cBhvr>
                                        <p:cTn id="70" dur="1000" fill="hold"/>
                                        <p:tgtEl>
                                          <p:spTgt spid="53252">
                                            <p:txEl>
                                              <p:pRg st="0" end="0"/>
                                            </p:txEl>
                                          </p:spTgt>
                                        </p:tgtEl>
                                        <p:attrNameLst>
                                          <p:attrName>ppt_w</p:attrName>
                                        </p:attrNameLst>
                                      </p:cBhvr>
                                      <p:tavLst>
                                        <p:tav tm="0">
                                          <p:val>
                                            <p:fltVal val="0"/>
                                          </p:val>
                                        </p:tav>
                                        <p:tav tm="100000">
                                          <p:val>
                                            <p:strVal val="#ppt_w"/>
                                          </p:val>
                                        </p:tav>
                                      </p:tavLst>
                                    </p:anim>
                                    <p:anim calcmode="lin" valueType="num">
                                      <p:cBhvr>
                                        <p:cTn id="71" dur="1000" fill="hold"/>
                                        <p:tgtEl>
                                          <p:spTgt spid="53252">
                                            <p:txEl>
                                              <p:pRg st="0" end="0"/>
                                            </p:txEl>
                                          </p:spTgt>
                                        </p:tgtEl>
                                        <p:attrNameLst>
                                          <p:attrName>ppt_h</p:attrName>
                                        </p:attrNameLst>
                                      </p:cBhvr>
                                      <p:tavLst>
                                        <p:tav tm="0">
                                          <p:val>
                                            <p:fltVal val="0"/>
                                          </p:val>
                                        </p:tav>
                                        <p:tav tm="100000">
                                          <p:val>
                                            <p:strVal val="#ppt_h"/>
                                          </p:val>
                                        </p:tav>
                                      </p:tavLst>
                                    </p:anim>
                                    <p:anim calcmode="lin" valueType="num">
                                      <p:cBhvr>
                                        <p:cTn id="72" dur="1000" fill="hold"/>
                                        <p:tgtEl>
                                          <p:spTgt spid="5325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5325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74" fill="hold" nodeType="afterGroup">
                            <p:stCondLst>
                              <p:cond delay="2500"/>
                            </p:stCondLst>
                            <p:childTnLst>
                              <p:par>
                                <p:cTn id="75" presetID="15" presetClass="entr" presetSubtype="0" fill="hold" grpId="0" nodeType="afterEffect">
                                  <p:stCondLst>
                                    <p:cond delay="1000"/>
                                  </p:stCondLst>
                                  <p:childTnLst>
                                    <p:set>
                                      <p:cBhvr>
                                        <p:cTn id="76" dur="1" fill="hold">
                                          <p:stCondLst>
                                            <p:cond delay="0"/>
                                          </p:stCondLst>
                                        </p:cTn>
                                        <p:tgtEl>
                                          <p:spTgt spid="53252">
                                            <p:txEl>
                                              <p:pRg st="1" end="1"/>
                                            </p:txEl>
                                          </p:spTgt>
                                        </p:tgtEl>
                                        <p:attrNameLst>
                                          <p:attrName>style.visibility</p:attrName>
                                        </p:attrNameLst>
                                      </p:cBhvr>
                                      <p:to>
                                        <p:strVal val="visible"/>
                                      </p:to>
                                    </p:set>
                                    <p:anim calcmode="lin" valueType="num">
                                      <p:cBhvr>
                                        <p:cTn id="77" dur="1000" fill="hold"/>
                                        <p:tgtEl>
                                          <p:spTgt spid="53252">
                                            <p:txEl>
                                              <p:pRg st="1" end="1"/>
                                            </p:txEl>
                                          </p:spTgt>
                                        </p:tgtEl>
                                        <p:attrNameLst>
                                          <p:attrName>ppt_w</p:attrName>
                                        </p:attrNameLst>
                                      </p:cBhvr>
                                      <p:tavLst>
                                        <p:tav tm="0">
                                          <p:val>
                                            <p:fltVal val="0"/>
                                          </p:val>
                                        </p:tav>
                                        <p:tav tm="100000">
                                          <p:val>
                                            <p:strVal val="#ppt_w"/>
                                          </p:val>
                                        </p:tav>
                                      </p:tavLst>
                                    </p:anim>
                                    <p:anim calcmode="lin" valueType="num">
                                      <p:cBhvr>
                                        <p:cTn id="78" dur="1000" fill="hold"/>
                                        <p:tgtEl>
                                          <p:spTgt spid="53252">
                                            <p:txEl>
                                              <p:pRg st="1" end="1"/>
                                            </p:txEl>
                                          </p:spTgt>
                                        </p:tgtEl>
                                        <p:attrNameLst>
                                          <p:attrName>ppt_h</p:attrName>
                                        </p:attrNameLst>
                                      </p:cBhvr>
                                      <p:tavLst>
                                        <p:tav tm="0">
                                          <p:val>
                                            <p:fltVal val="0"/>
                                          </p:val>
                                        </p:tav>
                                        <p:tav tm="100000">
                                          <p:val>
                                            <p:strVal val="#ppt_h"/>
                                          </p:val>
                                        </p:tav>
                                      </p:tavLst>
                                    </p:anim>
                                    <p:anim calcmode="lin" valueType="num">
                                      <p:cBhvr>
                                        <p:cTn id="79" dur="1000" fill="hold"/>
                                        <p:tgtEl>
                                          <p:spTgt spid="5325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5325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81" fill="hold" nodeType="afterGroup">
                            <p:stCondLst>
                              <p:cond delay="4500"/>
                            </p:stCondLst>
                            <p:childTnLst>
                              <p:par>
                                <p:cTn id="82" presetID="15" presetClass="entr" presetSubtype="0" fill="hold" grpId="0" nodeType="afterEffect">
                                  <p:stCondLst>
                                    <p:cond delay="1000"/>
                                  </p:stCondLst>
                                  <p:childTnLst>
                                    <p:set>
                                      <p:cBhvr>
                                        <p:cTn id="83" dur="1" fill="hold">
                                          <p:stCondLst>
                                            <p:cond delay="0"/>
                                          </p:stCondLst>
                                        </p:cTn>
                                        <p:tgtEl>
                                          <p:spTgt spid="53252">
                                            <p:txEl>
                                              <p:pRg st="2" end="2"/>
                                            </p:txEl>
                                          </p:spTgt>
                                        </p:tgtEl>
                                        <p:attrNameLst>
                                          <p:attrName>style.visibility</p:attrName>
                                        </p:attrNameLst>
                                      </p:cBhvr>
                                      <p:to>
                                        <p:strVal val="visible"/>
                                      </p:to>
                                    </p:set>
                                    <p:anim calcmode="lin" valueType="num">
                                      <p:cBhvr>
                                        <p:cTn id="84" dur="1000" fill="hold"/>
                                        <p:tgtEl>
                                          <p:spTgt spid="53252">
                                            <p:txEl>
                                              <p:pRg st="2" end="2"/>
                                            </p:txEl>
                                          </p:spTgt>
                                        </p:tgtEl>
                                        <p:attrNameLst>
                                          <p:attrName>ppt_w</p:attrName>
                                        </p:attrNameLst>
                                      </p:cBhvr>
                                      <p:tavLst>
                                        <p:tav tm="0">
                                          <p:val>
                                            <p:fltVal val="0"/>
                                          </p:val>
                                        </p:tav>
                                        <p:tav tm="100000">
                                          <p:val>
                                            <p:strVal val="#ppt_w"/>
                                          </p:val>
                                        </p:tav>
                                      </p:tavLst>
                                    </p:anim>
                                    <p:anim calcmode="lin" valueType="num">
                                      <p:cBhvr>
                                        <p:cTn id="85" dur="1000" fill="hold"/>
                                        <p:tgtEl>
                                          <p:spTgt spid="53252">
                                            <p:txEl>
                                              <p:pRg st="2" end="2"/>
                                            </p:txEl>
                                          </p:spTgt>
                                        </p:tgtEl>
                                        <p:attrNameLst>
                                          <p:attrName>ppt_h</p:attrName>
                                        </p:attrNameLst>
                                      </p:cBhvr>
                                      <p:tavLst>
                                        <p:tav tm="0">
                                          <p:val>
                                            <p:fltVal val="0"/>
                                          </p:val>
                                        </p:tav>
                                        <p:tav tm="100000">
                                          <p:val>
                                            <p:strVal val="#ppt_h"/>
                                          </p:val>
                                        </p:tav>
                                      </p:tavLst>
                                    </p:anim>
                                    <p:anim calcmode="lin" valueType="num">
                                      <p:cBhvr>
                                        <p:cTn id="86" dur="1000" fill="hold"/>
                                        <p:tgtEl>
                                          <p:spTgt spid="5325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5325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advAuto="0"/>
      <p:bldP spid="53252" grpId="0" build="p" autoUpdateAnimBg="0" advAuto="1000"/>
      <p:bldP spid="5325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381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u="sng">
                <a:solidFill>
                  <a:schemeClr val="tx2"/>
                </a:solidFill>
              </a:rPr>
              <a:t>Unified Process - Milestones</a:t>
            </a:r>
          </a:p>
        </p:txBody>
      </p:sp>
      <p:sp>
        <p:nvSpPr>
          <p:cNvPr id="75779" name="Rectangle 3"/>
          <p:cNvSpPr>
            <a:spLocks noChangeArrowheads="1"/>
          </p:cNvSpPr>
          <p:nvPr/>
        </p:nvSpPr>
        <p:spPr bwMode="auto">
          <a:xfrm>
            <a:off x="1397000" y="1219200"/>
            <a:ext cx="6350000" cy="1066800"/>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lIns="90487" tIns="44450" rIns="90487" bIns="44450"/>
          <a:lstStyle/>
          <a:p>
            <a:pPr marL="342900" indent="-342900">
              <a:spcBef>
                <a:spcPct val="20000"/>
              </a:spcBef>
              <a:tabLst>
                <a:tab pos="1371600" algn="l"/>
              </a:tabLst>
              <a:defRPr/>
            </a:pPr>
            <a:r>
              <a:rPr lang="en-US" sz="2000">
                <a:solidFill>
                  <a:srgbClr val="FF0000"/>
                </a:solidFill>
              </a:rPr>
              <a:t>Milestone:</a:t>
            </a:r>
            <a:r>
              <a:rPr lang="en-US" sz="2000"/>
              <a:t>	a </a:t>
            </a:r>
            <a:r>
              <a:rPr lang="en-US" sz="2000">
                <a:solidFill>
                  <a:srgbClr val="00269E"/>
                </a:solidFill>
              </a:rPr>
              <a:t>management decision point</a:t>
            </a:r>
            <a:r>
              <a:rPr lang="en-US" sz="2000"/>
              <a:t> in a project 	that determines whether to </a:t>
            </a:r>
            <a:r>
              <a:rPr lang="en-US" sz="2000">
                <a:solidFill>
                  <a:srgbClr val="00269E"/>
                </a:solidFill>
              </a:rPr>
              <a:t>authorize 	movement to the next iteration/phase</a:t>
            </a:r>
            <a:endParaRPr lang="en-US" sz="2000"/>
          </a:p>
        </p:txBody>
      </p:sp>
      <p:sp>
        <p:nvSpPr>
          <p:cNvPr id="75780" name="Rectangle 4"/>
          <p:cNvSpPr>
            <a:spLocks noChangeArrowheads="1"/>
          </p:cNvSpPr>
          <p:nvPr/>
        </p:nvSpPr>
        <p:spPr bwMode="auto">
          <a:xfrm>
            <a:off x="685800" y="2514600"/>
            <a:ext cx="8001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ts val="2400"/>
              </a:spcBef>
            </a:pPr>
            <a:r>
              <a:rPr lang="en-US" altLang="en-US" sz="2000">
                <a:solidFill>
                  <a:srgbClr val="B7001F"/>
                </a:solidFill>
              </a:rPr>
              <a:t>Inception phase</a:t>
            </a:r>
            <a:r>
              <a:rPr lang="en-US" altLang="en-US" sz="2000"/>
              <a:t> - agreement among customers/developers on the </a:t>
            </a:r>
            <a:r>
              <a:rPr lang="en-US" altLang="en-US" sz="2000">
                <a:solidFill>
                  <a:srgbClr val="00269E"/>
                </a:solidFill>
              </a:rPr>
              <a:t>system’s life cycle objectives</a:t>
            </a:r>
          </a:p>
          <a:p>
            <a:pPr eaLnBrk="1" hangingPunct="1">
              <a:spcBef>
                <a:spcPts val="2400"/>
              </a:spcBef>
            </a:pPr>
            <a:r>
              <a:rPr lang="en-US" altLang="en-US" sz="2000">
                <a:solidFill>
                  <a:srgbClr val="B7001F"/>
                </a:solidFill>
              </a:rPr>
              <a:t>Elaboration phase</a:t>
            </a:r>
            <a:r>
              <a:rPr lang="en-US" altLang="en-US" sz="2000"/>
              <a:t> - agreement on the </a:t>
            </a:r>
            <a:r>
              <a:rPr lang="en-US" altLang="en-US" sz="2000">
                <a:solidFill>
                  <a:srgbClr val="00269E"/>
                </a:solidFill>
              </a:rPr>
              <a:t>viability of the life cycle architecture, business case and project plan</a:t>
            </a:r>
            <a:endParaRPr lang="en-US" altLang="en-US" sz="2000"/>
          </a:p>
          <a:p>
            <a:pPr eaLnBrk="1" hangingPunct="1">
              <a:spcBef>
                <a:spcPts val="2400"/>
              </a:spcBef>
            </a:pPr>
            <a:r>
              <a:rPr lang="en-US" altLang="en-US" sz="2000">
                <a:solidFill>
                  <a:srgbClr val="B7001F"/>
                </a:solidFill>
              </a:rPr>
              <a:t>Construction phase</a:t>
            </a:r>
            <a:r>
              <a:rPr lang="en-US" altLang="en-US" sz="2000"/>
              <a:t> - agreement on the </a:t>
            </a:r>
            <a:r>
              <a:rPr lang="en-US" altLang="en-US" sz="2000">
                <a:solidFill>
                  <a:srgbClr val="00269E"/>
                </a:solidFill>
              </a:rPr>
              <a:t>acceptability of the software product</a:t>
            </a:r>
            <a:r>
              <a:rPr lang="en-US" altLang="en-US" sz="2000"/>
              <a:t> both operationally and in terms of cost</a:t>
            </a:r>
          </a:p>
          <a:p>
            <a:pPr eaLnBrk="1" hangingPunct="1">
              <a:spcBef>
                <a:spcPts val="2400"/>
              </a:spcBef>
            </a:pPr>
            <a:r>
              <a:rPr lang="en-US" altLang="en-US" sz="2000">
                <a:solidFill>
                  <a:srgbClr val="B7001F"/>
                </a:solidFill>
              </a:rPr>
              <a:t>Transition phase</a:t>
            </a:r>
            <a:r>
              <a:rPr lang="en-US" altLang="en-US" sz="2000"/>
              <a:t> - final agreement on the </a:t>
            </a:r>
            <a:r>
              <a:rPr lang="en-US" altLang="en-US" sz="2000">
                <a:solidFill>
                  <a:srgbClr val="00269E"/>
                </a:solidFill>
              </a:rPr>
              <a:t>acceptability of the software product</a:t>
            </a:r>
          </a:p>
        </p:txBody>
      </p:sp>
    </p:spTree>
    <p:extLst>
      <p:ext uri="{BB962C8B-B14F-4D97-AF65-F5344CB8AC3E}">
        <p14:creationId xmlns:p14="http://schemas.microsoft.com/office/powerpoint/2010/main" val="1309101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09600"/>
            <a:ext cx="7772400" cy="1143000"/>
          </a:xfrm>
          <a:prstGeom prst="rect">
            <a:avLst/>
          </a:prstGeom>
          <a:noFill/>
          <a:ln w="9525">
            <a:noFill/>
            <a:round/>
            <a:headEnd/>
            <a:tailEnd/>
          </a:ln>
          <a:effectLst/>
        </p:spPr>
        <p:txBody>
          <a:bodyPr lIns="92160" tIns="46080" rIns="92160" bIns="46080" anchor="ctr"/>
          <a:lstStyle/>
          <a:p>
            <a:pPr algn="ctr">
              <a:buClr>
                <a:srgbClr val="FFCC66"/>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dirty="0">
                <a:solidFill>
                  <a:srgbClr val="002060"/>
                </a:solidFill>
                <a:effectLst>
                  <a:outerShdw blurRad="38100" dist="38100" dir="2700000" algn="tl">
                    <a:srgbClr val="FFFFFF"/>
                  </a:outerShdw>
                </a:effectLst>
                <a:latin typeface="Arial" charset="0"/>
              </a:rPr>
              <a:t>Lifecycle Phases</a:t>
            </a:r>
          </a:p>
        </p:txBody>
      </p:sp>
      <p:sp>
        <p:nvSpPr>
          <p:cNvPr id="21507"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1pPr>
            <a:lvl2pPr marL="742950" indent="-28575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2pPr>
            <a:lvl3pPr marL="11430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3pPr>
            <a:lvl4pPr marL="16002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4pPr>
            <a:lvl5pPr marL="20574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9pPr>
          </a:lstStyle>
          <a:p>
            <a:pPr eaLnBrk="1" hangingPunct="1">
              <a:spcBef>
                <a:spcPts val="800"/>
              </a:spcBef>
              <a:buClr>
                <a:srgbClr val="FFFF00"/>
              </a:buClr>
              <a:buSzPct val="75000"/>
              <a:buFont typeface="Monotype Sorts" charset="2"/>
              <a:buChar char=""/>
            </a:pPr>
            <a:r>
              <a:rPr lang="en-GB" altLang="en-US" sz="2800">
                <a:solidFill>
                  <a:srgbClr val="002060"/>
                </a:solidFill>
              </a:rPr>
              <a:t>Inception – “Daydream”</a:t>
            </a:r>
          </a:p>
          <a:p>
            <a:pPr eaLnBrk="1" hangingPunct="1">
              <a:spcBef>
                <a:spcPts val="800"/>
              </a:spcBef>
              <a:buClr>
                <a:srgbClr val="FFFF00"/>
              </a:buClr>
              <a:buSzPct val="75000"/>
              <a:buFont typeface="Monotype Sorts" charset="2"/>
              <a:buChar char=""/>
            </a:pPr>
            <a:r>
              <a:rPr lang="en-GB" altLang="en-US" sz="2800">
                <a:solidFill>
                  <a:srgbClr val="002060"/>
                </a:solidFill>
              </a:rPr>
              <a:t>Elaboration – “Design/Details”</a:t>
            </a:r>
          </a:p>
          <a:p>
            <a:pPr eaLnBrk="1" hangingPunct="1">
              <a:spcBef>
                <a:spcPts val="800"/>
              </a:spcBef>
              <a:buClr>
                <a:srgbClr val="FFFF00"/>
              </a:buClr>
              <a:buSzPct val="75000"/>
              <a:buFont typeface="Monotype Sorts" charset="2"/>
              <a:buChar char=""/>
            </a:pPr>
            <a:r>
              <a:rPr lang="en-GB" altLang="en-US" sz="2800">
                <a:solidFill>
                  <a:srgbClr val="002060"/>
                </a:solidFill>
              </a:rPr>
              <a:t>Construction – “Do it”</a:t>
            </a:r>
          </a:p>
          <a:p>
            <a:pPr eaLnBrk="1" hangingPunct="1">
              <a:spcBef>
                <a:spcPts val="800"/>
              </a:spcBef>
              <a:buClr>
                <a:srgbClr val="FFFF00"/>
              </a:buClr>
              <a:buSzPct val="75000"/>
              <a:buFont typeface="Monotype Sorts" charset="2"/>
              <a:buChar char=""/>
            </a:pPr>
            <a:r>
              <a:rPr lang="en-GB" altLang="en-US" sz="2800">
                <a:solidFill>
                  <a:srgbClr val="002060"/>
                </a:solidFill>
              </a:rPr>
              <a:t>Transition – “Deploy it”</a:t>
            </a:r>
          </a:p>
          <a:p>
            <a:pPr eaLnBrk="1" hangingPunct="1">
              <a:spcBef>
                <a:spcPts val="800"/>
              </a:spcBef>
              <a:buClr>
                <a:srgbClr val="FFFF00"/>
              </a:buClr>
              <a:buSzPct val="75000"/>
              <a:buFont typeface="Monotype Sorts" charset="2"/>
              <a:buChar char=""/>
            </a:pPr>
            <a:r>
              <a:rPr lang="en-GB" altLang="en-US" sz="2800">
                <a:solidFill>
                  <a:srgbClr val="002060"/>
                </a:solidFill>
              </a:rPr>
              <a:t>Phases are </a:t>
            </a:r>
            <a:r>
              <a:rPr lang="en-GB" altLang="en-US" sz="2800" i="1">
                <a:solidFill>
                  <a:srgbClr val="002060"/>
                </a:solidFill>
              </a:rPr>
              <a:t>not</a:t>
            </a:r>
            <a:r>
              <a:rPr lang="en-GB" altLang="en-US" sz="2800">
                <a:solidFill>
                  <a:srgbClr val="002060"/>
                </a:solidFill>
              </a:rPr>
              <a:t> the classical requirements/ design/coding/implementation processes</a:t>
            </a:r>
          </a:p>
          <a:p>
            <a:pPr eaLnBrk="1" hangingPunct="1">
              <a:spcBef>
                <a:spcPts val="800"/>
              </a:spcBef>
              <a:buClr>
                <a:srgbClr val="FFFF00"/>
              </a:buClr>
              <a:buSzPct val="75000"/>
              <a:buFont typeface="Monotype Sorts" charset="2"/>
              <a:buChar char=""/>
            </a:pPr>
            <a:r>
              <a:rPr lang="en-GB" altLang="en-US" sz="2800">
                <a:solidFill>
                  <a:srgbClr val="002060"/>
                </a:solidFill>
              </a:rPr>
              <a:t>Phases iterate over many cycles</a:t>
            </a:r>
          </a:p>
        </p:txBody>
      </p:sp>
    </p:spTree>
    <p:extLst>
      <p:ext uri="{BB962C8B-B14F-4D97-AF65-F5344CB8AC3E}">
        <p14:creationId xmlns:p14="http://schemas.microsoft.com/office/powerpoint/2010/main" val="28924752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914400" y="1223963"/>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800" dirty="0" err="1"/>
              <a:t>Timeboxing</a:t>
            </a:r>
            <a:endParaRPr lang="en-US" altLang="en-US" sz="2800" dirty="0"/>
          </a:p>
        </p:txBody>
      </p:sp>
      <p:sp>
        <p:nvSpPr>
          <p:cNvPr id="7171" name="Text Box 3"/>
          <p:cNvSpPr txBox="1">
            <a:spLocks noChangeArrowheads="1"/>
          </p:cNvSpPr>
          <p:nvPr/>
        </p:nvSpPr>
        <p:spPr bwMode="auto">
          <a:xfrm>
            <a:off x="652111" y="3048000"/>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Iterations are “</a:t>
            </a:r>
            <a:r>
              <a:rPr lang="en-US" altLang="en-US" sz="2000" dirty="0" err="1">
                <a:solidFill>
                  <a:srgbClr val="FF0000"/>
                </a:solidFill>
              </a:rPr>
              <a:t>timeboxed</a:t>
            </a:r>
            <a:r>
              <a:rPr lang="en-US" altLang="en-US" sz="2000" dirty="0">
                <a:solidFill>
                  <a:srgbClr val="FF0000"/>
                </a:solidFill>
              </a:rPr>
              <a:t>” or fixed in length.</a:t>
            </a:r>
          </a:p>
        </p:txBody>
      </p:sp>
      <p:sp>
        <p:nvSpPr>
          <p:cNvPr id="7172" name="Text Box 4"/>
          <p:cNvSpPr txBox="1">
            <a:spLocks noChangeArrowheads="1"/>
          </p:cNvSpPr>
          <p:nvPr/>
        </p:nvSpPr>
        <p:spPr bwMode="auto">
          <a:xfrm>
            <a:off x="609600" y="243840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dirty="0"/>
              <a:t>Management of a UP project.</a:t>
            </a:r>
          </a:p>
        </p:txBody>
      </p:sp>
      <p:sp>
        <p:nvSpPr>
          <p:cNvPr id="7173" name="Text Box 5"/>
          <p:cNvSpPr txBox="1">
            <a:spLocks noChangeArrowheads="1"/>
          </p:cNvSpPr>
          <p:nvPr/>
        </p:nvSpPr>
        <p:spPr bwMode="auto">
          <a:xfrm>
            <a:off x="620829" y="3595687"/>
            <a:ext cx="792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Iteration lengths of between two to six weeks are recommended.</a:t>
            </a:r>
          </a:p>
        </p:txBody>
      </p:sp>
      <p:sp>
        <p:nvSpPr>
          <p:cNvPr id="7174" name="Text Box 6"/>
          <p:cNvSpPr txBox="1">
            <a:spLocks noChangeArrowheads="1"/>
          </p:cNvSpPr>
          <p:nvPr/>
        </p:nvSpPr>
        <p:spPr bwMode="auto">
          <a:xfrm>
            <a:off x="645694" y="4143374"/>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Each iteration period has its own development plan.</a:t>
            </a:r>
          </a:p>
        </p:txBody>
      </p:sp>
      <p:sp>
        <p:nvSpPr>
          <p:cNvPr id="7175" name="Text Box 7"/>
          <p:cNvSpPr txBox="1">
            <a:spLocks noChangeArrowheads="1"/>
          </p:cNvSpPr>
          <p:nvPr/>
        </p:nvSpPr>
        <p:spPr bwMode="auto">
          <a:xfrm>
            <a:off x="697029" y="4691061"/>
            <a:ext cx="8229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If all the planned activities cannot be completed during an iteration cycle, the completion date should not be extended, but rather tasks or requirements from the iteration should be removed and added to the next iteration cycle.</a:t>
            </a:r>
          </a:p>
        </p:txBody>
      </p:sp>
    </p:spTree>
    <p:extLst>
      <p:ext uri="{BB962C8B-B14F-4D97-AF65-F5344CB8AC3E}">
        <p14:creationId xmlns:p14="http://schemas.microsoft.com/office/powerpoint/2010/main" val="897394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wipe(left)">
                                      <p:cBhvr>
                                        <p:cTn id="11" dur="500"/>
                                        <p:tgtEl>
                                          <p:spTgt spid="71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wipe(left)">
                                      <p:cBhvr>
                                        <p:cTn id="16" dur="500"/>
                                        <p:tgtEl>
                                          <p:spTgt spid="7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174"/>
                                        </p:tgtEl>
                                        <p:attrNameLst>
                                          <p:attrName>style.visibility</p:attrName>
                                        </p:attrNameLst>
                                      </p:cBhvr>
                                      <p:to>
                                        <p:strVal val="visible"/>
                                      </p:to>
                                    </p:set>
                                    <p:animEffect transition="in" filter="wipe(left)">
                                      <p:cBhvr>
                                        <p:cTn id="21" dur="500"/>
                                        <p:tgtEl>
                                          <p:spTgt spid="71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175"/>
                                        </p:tgtEl>
                                        <p:attrNameLst>
                                          <p:attrName>style.visibility</p:attrName>
                                        </p:attrNameLst>
                                      </p:cBhvr>
                                      <p:to>
                                        <p:strVal val="visible"/>
                                      </p:to>
                                    </p:set>
                                    <p:animEffect transition="in" filter="wipe(up)">
                                      <p:cBhvr>
                                        <p:cTn id="26"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P spid="717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The Unified Process</a:t>
            </a:r>
          </a:p>
        </p:txBody>
      </p:sp>
      <p:sp>
        <p:nvSpPr>
          <p:cNvPr id="175107" name="Rectangle 3"/>
          <p:cNvSpPr>
            <a:spLocks noGrp="1" noChangeArrowheads="1"/>
          </p:cNvSpPr>
          <p:nvPr>
            <p:ph type="body" sz="half" idx="1"/>
          </p:nvPr>
        </p:nvSpPr>
        <p:spPr>
          <a:xfrm>
            <a:off x="381000" y="1905000"/>
            <a:ext cx="8153400" cy="4459287"/>
          </a:xfrm>
        </p:spPr>
        <p:txBody>
          <a:bodyPr/>
          <a:lstStyle/>
          <a:p>
            <a:pPr>
              <a:lnSpc>
                <a:spcPct val="80000"/>
              </a:lnSpc>
            </a:pPr>
            <a:r>
              <a:rPr lang="en-GB" sz="2400" dirty="0"/>
              <a:t>The Unified Software Development Process is a definition of a complete set of activities to transform users’ requirements through a consistent set of </a:t>
            </a:r>
            <a:r>
              <a:rPr lang="en-GB" sz="2400" dirty="0" err="1"/>
              <a:t>artifacts</a:t>
            </a:r>
            <a:r>
              <a:rPr lang="en-GB" sz="2400" dirty="0"/>
              <a:t> into a software product</a:t>
            </a:r>
          </a:p>
          <a:p>
            <a:pPr>
              <a:lnSpc>
                <a:spcPct val="80000"/>
              </a:lnSpc>
            </a:pPr>
            <a:r>
              <a:rPr lang="en-US" sz="2400" dirty="0"/>
              <a:t>Look at the whole process</a:t>
            </a:r>
            <a:r>
              <a:rPr lang="en-US" sz="2800" dirty="0"/>
              <a:t> </a:t>
            </a:r>
          </a:p>
          <a:p>
            <a:pPr lvl="1">
              <a:lnSpc>
                <a:spcPct val="80000"/>
              </a:lnSpc>
            </a:pPr>
            <a:r>
              <a:rPr lang="en-US" sz="2000" dirty="0"/>
              <a:t>Life cycle</a:t>
            </a:r>
          </a:p>
          <a:p>
            <a:pPr lvl="1">
              <a:lnSpc>
                <a:spcPct val="80000"/>
              </a:lnSpc>
            </a:pPr>
            <a:r>
              <a:rPr lang="en-US" sz="2000" dirty="0"/>
              <a:t>Artifacts</a:t>
            </a:r>
          </a:p>
          <a:p>
            <a:pPr lvl="1">
              <a:lnSpc>
                <a:spcPct val="80000"/>
              </a:lnSpc>
            </a:pPr>
            <a:r>
              <a:rPr lang="en-US" sz="2000" dirty="0"/>
              <a:t>Workflows</a:t>
            </a:r>
          </a:p>
          <a:p>
            <a:pPr lvl="1">
              <a:lnSpc>
                <a:spcPct val="80000"/>
              </a:lnSpc>
            </a:pPr>
            <a:r>
              <a:rPr lang="en-US" sz="2000" dirty="0"/>
              <a:t>Phases</a:t>
            </a:r>
          </a:p>
          <a:p>
            <a:pPr lvl="1">
              <a:lnSpc>
                <a:spcPct val="80000"/>
              </a:lnSpc>
            </a:pPr>
            <a:r>
              <a:rPr lang="en-US" sz="2000" dirty="0"/>
              <a:t>Iterations</a:t>
            </a:r>
          </a:p>
          <a:p>
            <a:pPr>
              <a:lnSpc>
                <a:spcPct val="80000"/>
              </a:lnSpc>
            </a:pPr>
            <a:r>
              <a:rPr lang="en-GB" sz="2400" dirty="0"/>
              <a:t>A process is described in terms of </a:t>
            </a:r>
            <a:r>
              <a:rPr lang="en-GB" sz="2400" b="1" i="1" dirty="0"/>
              <a:t>workflows</a:t>
            </a:r>
            <a:r>
              <a:rPr lang="en-GB" sz="2400" dirty="0"/>
              <a:t> where a workflow is a set of activities with identified </a:t>
            </a:r>
            <a:r>
              <a:rPr lang="en-GB" sz="2400" dirty="0" err="1"/>
              <a:t>artifacts</a:t>
            </a:r>
            <a:r>
              <a:rPr lang="en-GB" sz="2400" dirty="0"/>
              <a:t> that will be created by those activities</a:t>
            </a:r>
          </a:p>
          <a:p>
            <a:pPr lvl="1">
              <a:lnSpc>
                <a:spcPct val="80000"/>
              </a:lnSpc>
            </a:pPr>
            <a:endParaRPr lang="en-US" sz="2000" dirty="0"/>
          </a:p>
        </p:txBody>
      </p:sp>
      <p:sp>
        <p:nvSpPr>
          <p:cNvPr id="6" name="Slide Number Placeholder 6"/>
          <p:cNvSpPr>
            <a:spLocks noGrp="1"/>
          </p:cNvSpPr>
          <p:nvPr>
            <p:ph type="sldNum" sz="quarter" idx="12"/>
          </p:nvPr>
        </p:nvSpPr>
        <p:spPr/>
        <p:txBody>
          <a:bodyPr/>
          <a:lstStyle/>
          <a:p>
            <a:fld id="{34DA5D8B-FB7A-4DD5-8CA4-31A79505E0ED}" type="slidenum">
              <a:rPr lang="en-US"/>
              <a:pPr/>
              <a:t>18</a:t>
            </a:fld>
            <a:endParaRPr lang="en-US"/>
          </a:p>
        </p:txBody>
      </p:sp>
    </p:spTree>
    <p:extLst>
      <p:ext uri="{BB962C8B-B14F-4D97-AF65-F5344CB8AC3E}">
        <p14:creationId xmlns:p14="http://schemas.microsoft.com/office/powerpoint/2010/main" val="406329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checkerboard(across)">
                                      <p:cBhvr>
                                        <p:cTn id="7" dur="5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checkerboard(across)">
                                      <p:cBhvr>
                                        <p:cTn id="12" dur="500"/>
                                        <p:tgtEl>
                                          <p:spTgt spid="17510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animEffect transition="in" filter="checkerboard(across)">
                                      <p:cBhvr>
                                        <p:cTn id="15" dur="500"/>
                                        <p:tgtEl>
                                          <p:spTgt spid="175107">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75107">
                                            <p:txEl>
                                              <p:pRg st="3" end="3"/>
                                            </p:txEl>
                                          </p:spTgt>
                                        </p:tgtEl>
                                        <p:attrNameLst>
                                          <p:attrName>style.visibility</p:attrName>
                                        </p:attrNameLst>
                                      </p:cBhvr>
                                      <p:to>
                                        <p:strVal val="visible"/>
                                      </p:to>
                                    </p:set>
                                    <p:animEffect transition="in" filter="checkerboard(across)">
                                      <p:cBhvr>
                                        <p:cTn id="18" dur="500"/>
                                        <p:tgtEl>
                                          <p:spTgt spid="175107">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75107">
                                            <p:txEl>
                                              <p:pRg st="4" end="4"/>
                                            </p:txEl>
                                          </p:spTgt>
                                        </p:tgtEl>
                                        <p:attrNameLst>
                                          <p:attrName>style.visibility</p:attrName>
                                        </p:attrNameLst>
                                      </p:cBhvr>
                                      <p:to>
                                        <p:strVal val="visible"/>
                                      </p:to>
                                    </p:set>
                                    <p:animEffect transition="in" filter="checkerboard(across)">
                                      <p:cBhvr>
                                        <p:cTn id="21" dur="500"/>
                                        <p:tgtEl>
                                          <p:spTgt spid="175107">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75107">
                                            <p:txEl>
                                              <p:pRg st="5" end="5"/>
                                            </p:txEl>
                                          </p:spTgt>
                                        </p:tgtEl>
                                        <p:attrNameLst>
                                          <p:attrName>style.visibility</p:attrName>
                                        </p:attrNameLst>
                                      </p:cBhvr>
                                      <p:to>
                                        <p:strVal val="visible"/>
                                      </p:to>
                                    </p:set>
                                    <p:animEffect transition="in" filter="checkerboard(across)">
                                      <p:cBhvr>
                                        <p:cTn id="24" dur="500"/>
                                        <p:tgtEl>
                                          <p:spTgt spid="175107">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75107">
                                            <p:txEl>
                                              <p:pRg st="6" end="6"/>
                                            </p:txEl>
                                          </p:spTgt>
                                        </p:tgtEl>
                                        <p:attrNameLst>
                                          <p:attrName>style.visibility</p:attrName>
                                        </p:attrNameLst>
                                      </p:cBhvr>
                                      <p:to>
                                        <p:strVal val="visible"/>
                                      </p:to>
                                    </p:set>
                                    <p:animEffect transition="in" filter="checkerboard(across)">
                                      <p:cBhvr>
                                        <p:cTn id="27" dur="500"/>
                                        <p:tgtEl>
                                          <p:spTgt spid="17510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5107">
                                            <p:txEl>
                                              <p:pRg st="7" end="7"/>
                                            </p:txEl>
                                          </p:spTgt>
                                        </p:tgtEl>
                                        <p:attrNameLst>
                                          <p:attrName>style.visibility</p:attrName>
                                        </p:attrNameLst>
                                      </p:cBhvr>
                                      <p:to>
                                        <p:strVal val="visible"/>
                                      </p:to>
                                    </p:set>
                                    <p:animEffect transition="in" filter="checkerboard(across)">
                                      <p:cBhvr>
                                        <p:cTn id="32" dur="500"/>
                                        <p:tgtEl>
                                          <p:spTgt spid="175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Unified Process</a:t>
            </a:r>
          </a:p>
        </p:txBody>
      </p:sp>
      <p:sp>
        <p:nvSpPr>
          <p:cNvPr id="4" name="Date Placeholder 3"/>
          <p:cNvSpPr>
            <a:spLocks noGrp="1"/>
          </p:cNvSpPr>
          <p:nvPr>
            <p:ph type="dt" sz="half" idx="10"/>
          </p:nvPr>
        </p:nvSpPr>
        <p:spPr/>
        <p:txBody>
          <a:bodyPr/>
          <a:lstStyle/>
          <a:p>
            <a:pPr>
              <a:defRPr/>
            </a:pPr>
            <a:fld id="{FC5F9C68-AD87-47D5-A11A-3787D2EE3874}" type="datetime5">
              <a:rPr lang="en-US" smtClean="0"/>
              <a:pPr>
                <a:defRPr/>
              </a:pPr>
              <a:t>13-Aug-22</a:t>
            </a:fld>
            <a:endParaRPr lang="en-US"/>
          </a:p>
        </p:txBody>
      </p:sp>
      <p:sp>
        <p:nvSpPr>
          <p:cNvPr id="5" name="Footer Placeholder 4"/>
          <p:cNvSpPr>
            <a:spLocks noGrp="1"/>
          </p:cNvSpPr>
          <p:nvPr>
            <p:ph type="ftr" sz="quarter" idx="11"/>
          </p:nvPr>
        </p:nvSpPr>
        <p:spPr/>
        <p:txBody>
          <a:bodyPr/>
          <a:lstStyle/>
          <a:p>
            <a:pPr>
              <a:defRPr/>
            </a:pPr>
            <a:r>
              <a:rPr lang="en-US"/>
              <a:t>OOAD</a:t>
            </a:r>
          </a:p>
        </p:txBody>
      </p:sp>
      <p:sp>
        <p:nvSpPr>
          <p:cNvPr id="6" name="Slide Number Placeholder 5"/>
          <p:cNvSpPr>
            <a:spLocks noGrp="1"/>
          </p:cNvSpPr>
          <p:nvPr>
            <p:ph type="sldNum" sz="quarter" idx="12"/>
          </p:nvPr>
        </p:nvSpPr>
        <p:spPr/>
        <p:txBody>
          <a:bodyPr/>
          <a:lstStyle/>
          <a:p>
            <a:pPr>
              <a:defRPr/>
            </a:pPr>
            <a:fld id="{1C7B120A-9B75-43B7-BF2B-19134B91F1D8}" type="slidenum">
              <a:rPr lang="en-US" smtClean="0"/>
              <a:pPr>
                <a:defRPr/>
              </a:pPr>
              <a:t>19</a:t>
            </a:fld>
            <a:endParaRPr lang="en-US"/>
          </a:p>
        </p:txBody>
      </p:sp>
      <p:pic>
        <p:nvPicPr>
          <p:cNvPr id="6146" name="Picture 2" descr="https://upload.wikimedia.org/wikipedia/commons/d/d9/UnifiedProcessProjectProfile2006070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408" y="2286000"/>
            <a:ext cx="751205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2000" y="5257800"/>
            <a:ext cx="7512050" cy="646331"/>
          </a:xfrm>
          <a:prstGeom prst="rect">
            <a:avLst/>
          </a:prstGeom>
        </p:spPr>
        <p:txBody>
          <a:bodyPr wrap="square">
            <a:spAutoFit/>
          </a:bodyPr>
          <a:lstStyle/>
          <a:p>
            <a:r>
              <a:rPr lang="en-US" dirty="0"/>
              <a:t>Profile of a typical project showing the relative sizes of the four phases of the Unified Process.</a:t>
            </a:r>
          </a:p>
        </p:txBody>
      </p:sp>
    </p:spTree>
    <p:extLst>
      <p:ext uri="{BB962C8B-B14F-4D97-AF65-F5344CB8AC3E}">
        <p14:creationId xmlns:p14="http://schemas.microsoft.com/office/powerpoint/2010/main" val="308767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smtClean="0">
                <a:solidFill>
                  <a:schemeClr val="tx2"/>
                </a:solidFill>
              </a:rPr>
              <a:t>SS ZG514/SE Z512</a:t>
            </a:r>
            <a:endParaRPr lang="en-US" dirty="0">
              <a:solidFill>
                <a:schemeClr val="tx2"/>
              </a:solidFill>
            </a:endParaRP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smtClean="0">
              <a:latin typeface="Arial" charset="0"/>
              <a:cs typeface="Arial" charset="0"/>
            </a:endParaRPr>
          </a:p>
          <a:p>
            <a:pPr eaLnBrk="1" hangingPunct="1">
              <a:spcBef>
                <a:spcPct val="0"/>
              </a:spcBef>
              <a:buFont typeface="Arial" charset="0"/>
              <a:buNone/>
              <a:defRPr/>
            </a:pPr>
            <a:r>
              <a:rPr lang="en-US" dirty="0" smtClean="0">
                <a:latin typeface="Arial" charset="0"/>
                <a:cs typeface="Arial" charset="0"/>
              </a:rPr>
              <a:t>Lecture No.3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C5F9C68-AD87-47D5-A11A-3787D2EE3874}" type="datetime5">
              <a:rPr lang="en-US" smtClean="0"/>
              <a:pPr>
                <a:defRPr/>
              </a:pPr>
              <a:t>13-Aug-22</a:t>
            </a:fld>
            <a:endParaRPr lang="en-US"/>
          </a:p>
        </p:txBody>
      </p:sp>
      <p:sp>
        <p:nvSpPr>
          <p:cNvPr id="5" name="Footer Placeholder 4"/>
          <p:cNvSpPr>
            <a:spLocks noGrp="1"/>
          </p:cNvSpPr>
          <p:nvPr>
            <p:ph type="ftr" sz="quarter" idx="11"/>
          </p:nvPr>
        </p:nvSpPr>
        <p:spPr/>
        <p:txBody>
          <a:bodyPr/>
          <a:lstStyle/>
          <a:p>
            <a:pPr>
              <a:defRPr/>
            </a:pPr>
            <a:r>
              <a:rPr lang="en-US"/>
              <a:t>OOAD</a:t>
            </a:r>
          </a:p>
        </p:txBody>
      </p:sp>
      <p:sp>
        <p:nvSpPr>
          <p:cNvPr id="6" name="Slide Number Placeholder 5"/>
          <p:cNvSpPr>
            <a:spLocks noGrp="1"/>
          </p:cNvSpPr>
          <p:nvPr>
            <p:ph type="sldNum" sz="quarter" idx="12"/>
          </p:nvPr>
        </p:nvSpPr>
        <p:spPr/>
        <p:txBody>
          <a:bodyPr/>
          <a:lstStyle/>
          <a:p>
            <a:pPr>
              <a:defRPr/>
            </a:pPr>
            <a:fld id="{1C7B120A-9B75-43B7-BF2B-19134B91F1D8}" type="slidenum">
              <a:rPr lang="en-US" smtClean="0"/>
              <a:pPr>
                <a:defRPr/>
              </a:pPr>
              <a:t>20</a:t>
            </a:fld>
            <a:endParaRPr lang="en-US"/>
          </a:p>
        </p:txBody>
      </p:sp>
      <p:pic>
        <p:nvPicPr>
          <p:cNvPr id="7170" name="Picture 2" descr="https://upload.wikimedia.org/wikipedia/commons/1/19/Development-iterativ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33268"/>
            <a:ext cx="8382000" cy="5055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04900" y="5673950"/>
            <a:ext cx="7162800" cy="646331"/>
          </a:xfrm>
          <a:prstGeom prst="rect">
            <a:avLst/>
          </a:prstGeom>
        </p:spPr>
        <p:txBody>
          <a:bodyPr wrap="square">
            <a:spAutoFit/>
          </a:bodyPr>
          <a:lstStyle/>
          <a:p>
            <a:r>
              <a:rPr lang="en-US" dirty="0"/>
              <a:t>Diagram illustrating how the relative emphasis of different disciplines changes over the course of the project</a:t>
            </a:r>
          </a:p>
        </p:txBody>
      </p:sp>
    </p:spTree>
    <p:extLst>
      <p:ext uri="{BB962C8B-B14F-4D97-AF65-F5344CB8AC3E}">
        <p14:creationId xmlns:p14="http://schemas.microsoft.com/office/powerpoint/2010/main" val="4048125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UP schedule-oriented definitions"/>
          <p:cNvPicPr>
            <a:picLocks noChangeAspect="1" noChangeArrowheads="1"/>
          </p:cNvPicPr>
          <p:nvPr/>
        </p:nvPicPr>
        <p:blipFill>
          <a:blip r:embed="rId3" cstate="print"/>
          <a:srcRect t="22803" r="12213" b="44260"/>
          <a:stretch>
            <a:fillRect/>
          </a:stretch>
        </p:blipFill>
        <p:spPr bwMode="auto">
          <a:xfrm>
            <a:off x="533400" y="4648200"/>
            <a:ext cx="8382000" cy="1981200"/>
          </a:xfrm>
          <a:prstGeom prst="rect">
            <a:avLst/>
          </a:prstGeom>
          <a:noFill/>
          <a:ln w="9525">
            <a:noFill/>
            <a:miter lim="800000"/>
            <a:headEnd/>
            <a:tailEnd/>
          </a:ln>
        </p:spPr>
      </p:pic>
      <p:sp>
        <p:nvSpPr>
          <p:cNvPr id="25603" name="Rectangle 3"/>
          <p:cNvSpPr>
            <a:spLocks noChangeArrowheads="1"/>
          </p:cNvSpPr>
          <p:nvPr/>
        </p:nvSpPr>
        <p:spPr bwMode="auto">
          <a:xfrm>
            <a:off x="8284464" y="4537075"/>
            <a:ext cx="685800" cy="457200"/>
          </a:xfrm>
          <a:prstGeom prst="rect">
            <a:avLst/>
          </a:prstGeom>
          <a:solidFill>
            <a:schemeClr val="bg1"/>
          </a:solidFill>
          <a:ln w="9525" algn="ctr">
            <a:solidFill>
              <a:schemeClr val="bg1"/>
            </a:solidFill>
            <a:miter lim="800000"/>
            <a:headEnd/>
            <a:tailEnd/>
          </a:ln>
        </p:spPr>
        <p:txBody>
          <a:bodyPr wrap="none" anchor="ctr"/>
          <a:lstStyle/>
          <a:p>
            <a:pPr eaLnBrk="0" hangingPunct="0"/>
            <a:endParaRPr lang="en-US"/>
          </a:p>
        </p:txBody>
      </p:sp>
      <p:sp>
        <p:nvSpPr>
          <p:cNvPr id="25604" name="Rectangle 4"/>
          <p:cNvSpPr>
            <a:spLocks noChangeArrowheads="1"/>
          </p:cNvSpPr>
          <p:nvPr/>
        </p:nvSpPr>
        <p:spPr bwMode="auto">
          <a:xfrm>
            <a:off x="381000" y="4572000"/>
            <a:ext cx="685800" cy="457200"/>
          </a:xfrm>
          <a:prstGeom prst="rect">
            <a:avLst/>
          </a:prstGeom>
          <a:solidFill>
            <a:schemeClr val="bg1"/>
          </a:solidFill>
          <a:ln w="9525" algn="ctr">
            <a:solidFill>
              <a:schemeClr val="bg1"/>
            </a:solidFill>
            <a:miter lim="800000"/>
            <a:headEnd/>
            <a:tailEnd/>
          </a:ln>
        </p:spPr>
        <p:txBody>
          <a:bodyPr wrap="none" anchor="ctr"/>
          <a:lstStyle/>
          <a:p>
            <a:pPr eaLnBrk="0" hangingPunct="0"/>
            <a:endParaRPr lang="en-US"/>
          </a:p>
        </p:txBody>
      </p:sp>
      <p:sp>
        <p:nvSpPr>
          <p:cNvPr id="25605" name="Rectangle 5"/>
          <p:cNvSpPr>
            <a:spLocks noGrp="1" noChangeArrowheads="1"/>
          </p:cNvSpPr>
          <p:nvPr>
            <p:ph type="title"/>
          </p:nvPr>
        </p:nvSpPr>
        <p:spPr>
          <a:xfrm>
            <a:off x="609600" y="0"/>
            <a:ext cx="7793038" cy="762000"/>
          </a:xfrm>
        </p:spPr>
        <p:txBody>
          <a:bodyPr/>
          <a:lstStyle/>
          <a:p>
            <a:r>
              <a:rPr lang="en-US" sz="3600" dirty="0"/>
              <a:t>UP phases are iterative &amp; incremental</a:t>
            </a:r>
          </a:p>
        </p:txBody>
      </p:sp>
      <p:sp>
        <p:nvSpPr>
          <p:cNvPr id="25606" name="Text Box 6"/>
          <p:cNvSpPr txBox="1">
            <a:spLocks/>
          </p:cNvSpPr>
          <p:nvPr/>
        </p:nvSpPr>
        <p:spPr bwMode="auto">
          <a:xfrm>
            <a:off x="457200" y="762000"/>
            <a:ext cx="8534400" cy="3470275"/>
          </a:xfrm>
          <a:prstGeom prst="rect">
            <a:avLst/>
          </a:prstGeom>
          <a:noFill/>
          <a:ln w="9525">
            <a:noFill/>
            <a:miter lim="800000"/>
            <a:headEnd/>
            <a:tailEnd/>
          </a:ln>
        </p:spPr>
        <p:txBody>
          <a:bodyPr>
            <a:spAutoFit/>
          </a:bodyPr>
          <a:lstStyle/>
          <a:p>
            <a:pPr marL="304800" indent="-304800" eaLnBrk="0" hangingPunct="0">
              <a:buClr>
                <a:srgbClr val="336600"/>
              </a:buClr>
              <a:buFont typeface="Wingdings" pitchFamily="2" charset="2"/>
              <a:buChar char="§"/>
            </a:pPr>
            <a:r>
              <a:rPr lang="en-US" sz="2400" dirty="0">
                <a:latin typeface="Times New Roman" pitchFamily="18" charset="0"/>
              </a:rPr>
              <a:t>Inception</a:t>
            </a:r>
          </a:p>
          <a:p>
            <a:pPr marL="762000" lvl="1" indent="-304800" eaLnBrk="0" hangingPunct="0">
              <a:buClr>
                <a:srgbClr val="336600"/>
              </a:buClr>
              <a:buFont typeface="Wingdings" pitchFamily="2" charset="2"/>
              <a:buChar char="§"/>
            </a:pPr>
            <a:r>
              <a:rPr lang="en-US" sz="2400" dirty="0">
                <a:latin typeface="Times New Roman" pitchFamily="18" charset="0"/>
              </a:rPr>
              <a:t>Feasibility phase and approximate vision</a:t>
            </a:r>
          </a:p>
          <a:p>
            <a:pPr marL="762000" lvl="1" indent="-304800" eaLnBrk="0" hangingPunct="0">
              <a:buClr>
                <a:srgbClr val="336600"/>
              </a:buClr>
              <a:buFont typeface="Wingdings" pitchFamily="2" charset="2"/>
              <a:buChar char="§"/>
            </a:pPr>
            <a:endParaRPr lang="en-US" sz="1000" dirty="0">
              <a:latin typeface="Times New Roman" pitchFamily="18" charset="0"/>
            </a:endParaRPr>
          </a:p>
          <a:p>
            <a:pPr marL="304800" indent="-304800" eaLnBrk="0" hangingPunct="0">
              <a:buClr>
                <a:srgbClr val="336600"/>
              </a:buClr>
              <a:buFont typeface="Wingdings" pitchFamily="2" charset="2"/>
              <a:buChar char="§"/>
            </a:pPr>
            <a:r>
              <a:rPr lang="en-US" sz="2400" dirty="0">
                <a:latin typeface="Times New Roman" pitchFamily="18" charset="0"/>
              </a:rPr>
              <a:t>Elaboration</a:t>
            </a:r>
          </a:p>
          <a:p>
            <a:pPr marL="762000" lvl="1" indent="-304800" eaLnBrk="0" hangingPunct="0">
              <a:buClr>
                <a:srgbClr val="336600"/>
              </a:buClr>
              <a:buFont typeface="Wingdings" pitchFamily="2" charset="2"/>
              <a:buChar char="§"/>
            </a:pPr>
            <a:r>
              <a:rPr lang="en-US" sz="2400" dirty="0">
                <a:latin typeface="Times New Roman" pitchFamily="18" charset="0"/>
              </a:rPr>
              <a:t>Core architecture implementation, high risk resolution</a:t>
            </a:r>
          </a:p>
          <a:p>
            <a:pPr marL="762000" lvl="1" indent="-304800" eaLnBrk="0" hangingPunct="0">
              <a:buClr>
                <a:srgbClr val="336600"/>
              </a:buClr>
              <a:buFont typeface="Wingdings" pitchFamily="2" charset="2"/>
              <a:buChar char="§"/>
            </a:pPr>
            <a:endParaRPr lang="en-US" sz="1000" dirty="0">
              <a:latin typeface="Times New Roman" pitchFamily="18" charset="0"/>
            </a:endParaRPr>
          </a:p>
          <a:p>
            <a:pPr marL="304800" indent="-304800" eaLnBrk="0" hangingPunct="0">
              <a:buClr>
                <a:srgbClr val="336600"/>
              </a:buClr>
              <a:buFont typeface="Wingdings" pitchFamily="2" charset="2"/>
              <a:buChar char="§"/>
            </a:pPr>
            <a:r>
              <a:rPr lang="en-US" sz="2400" dirty="0">
                <a:latin typeface="Times New Roman" pitchFamily="18" charset="0"/>
              </a:rPr>
              <a:t>Construction</a:t>
            </a:r>
          </a:p>
          <a:p>
            <a:pPr marL="762000" lvl="1" indent="-304800" eaLnBrk="0" hangingPunct="0">
              <a:buClr>
                <a:srgbClr val="336600"/>
              </a:buClr>
              <a:buFont typeface="Wingdings" pitchFamily="2" charset="2"/>
              <a:buChar char="§"/>
            </a:pPr>
            <a:r>
              <a:rPr lang="en-US" sz="2400" dirty="0">
                <a:latin typeface="Times New Roman" pitchFamily="18" charset="0"/>
              </a:rPr>
              <a:t>Implementation of remaining elements</a:t>
            </a:r>
          </a:p>
          <a:p>
            <a:pPr marL="762000" lvl="1" indent="-304800" eaLnBrk="0" hangingPunct="0">
              <a:buClr>
                <a:srgbClr val="336600"/>
              </a:buClr>
              <a:buFont typeface="Wingdings" pitchFamily="2" charset="2"/>
              <a:buChar char="§"/>
            </a:pPr>
            <a:endParaRPr lang="en-US" sz="1000" dirty="0">
              <a:latin typeface="Times New Roman" pitchFamily="18" charset="0"/>
            </a:endParaRPr>
          </a:p>
          <a:p>
            <a:pPr marL="304800" indent="-304800" eaLnBrk="0" hangingPunct="0">
              <a:buClr>
                <a:srgbClr val="336600"/>
              </a:buClr>
              <a:buFont typeface="Wingdings" pitchFamily="2" charset="2"/>
              <a:buChar char="§"/>
            </a:pPr>
            <a:r>
              <a:rPr lang="en-US" sz="2400" dirty="0">
                <a:latin typeface="Times New Roman" pitchFamily="18" charset="0"/>
              </a:rPr>
              <a:t>Transition</a:t>
            </a:r>
          </a:p>
          <a:p>
            <a:pPr marL="762000" lvl="1" indent="-304800" eaLnBrk="0" hangingPunct="0">
              <a:buClr>
                <a:srgbClr val="336600"/>
              </a:buClr>
              <a:buFont typeface="Wingdings" pitchFamily="2" charset="2"/>
              <a:buChar char="§"/>
            </a:pPr>
            <a:r>
              <a:rPr lang="en-US" sz="2400" dirty="0">
                <a:latin typeface="Times New Roman" pitchFamily="18" charset="0"/>
              </a:rPr>
              <a:t>Beta tests, deployment</a:t>
            </a:r>
          </a:p>
        </p:txBody>
      </p:sp>
      <p:sp>
        <p:nvSpPr>
          <p:cNvPr id="2" name="TextBox 1"/>
          <p:cNvSpPr txBox="1"/>
          <p:nvPr/>
        </p:nvSpPr>
        <p:spPr>
          <a:xfrm>
            <a:off x="2286000" y="4240768"/>
            <a:ext cx="4191000" cy="369332"/>
          </a:xfrm>
          <a:prstGeom prst="rect">
            <a:avLst/>
          </a:prstGeom>
          <a:noFill/>
        </p:spPr>
        <p:txBody>
          <a:bodyPr wrap="square" rtlCol="0">
            <a:spAutoFit/>
          </a:bodyPr>
          <a:lstStyle/>
          <a:p>
            <a:pPr algn="ctr"/>
            <a:r>
              <a:rPr lang="en-US" dirty="0">
                <a:solidFill>
                  <a:srgbClr val="FF0000"/>
                </a:solidFill>
              </a:rPr>
              <a:t>Development cycle</a:t>
            </a:r>
          </a:p>
        </p:txBody>
      </p:sp>
    </p:spTree>
    <p:extLst>
      <p:ext uri="{BB962C8B-B14F-4D97-AF65-F5344CB8AC3E}">
        <p14:creationId xmlns:p14="http://schemas.microsoft.com/office/powerpoint/2010/main" val="168229084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50963" y="457200"/>
            <a:ext cx="7793037" cy="1143000"/>
          </a:xfrm>
        </p:spPr>
        <p:txBody>
          <a:bodyPr/>
          <a:lstStyle/>
          <a:p>
            <a:pPr eaLnBrk="1" hangingPunct="1"/>
            <a:r>
              <a:rPr lang="en-US"/>
              <a:t>Inception </a:t>
            </a:r>
            <a:r>
              <a:rPr lang="en-US">
                <a:sym typeface="Wingdings" pitchFamily="2" charset="2"/>
              </a:rPr>
              <a:t></a:t>
            </a:r>
            <a:r>
              <a:rPr lang="en-US"/>
              <a:t> Elaboration </a:t>
            </a:r>
            <a:r>
              <a:rPr lang="en-US">
                <a:sym typeface="Wingdings" pitchFamily="2" charset="2"/>
              </a:rPr>
              <a:t></a:t>
            </a:r>
            <a:r>
              <a:rPr lang="en-US"/>
              <a:t> …</a:t>
            </a:r>
          </a:p>
        </p:txBody>
      </p:sp>
      <p:sp>
        <p:nvSpPr>
          <p:cNvPr id="23555" name="Rectangle 3"/>
          <p:cNvSpPr>
            <a:spLocks noGrp="1" noChangeArrowheads="1"/>
          </p:cNvSpPr>
          <p:nvPr>
            <p:ph type="body" idx="1"/>
          </p:nvPr>
        </p:nvSpPr>
        <p:spPr>
          <a:xfrm>
            <a:off x="228600" y="1905000"/>
            <a:ext cx="8915400" cy="4572000"/>
          </a:xfrm>
        </p:spPr>
        <p:txBody>
          <a:bodyPr/>
          <a:lstStyle/>
          <a:p>
            <a:pPr eaLnBrk="1" hangingPunct="1">
              <a:lnSpc>
                <a:spcPct val="90000"/>
              </a:lnSpc>
            </a:pPr>
            <a:r>
              <a:rPr lang="en-US" sz="2100"/>
              <a:t>During </a:t>
            </a:r>
            <a:r>
              <a:rPr lang="en-US" sz="2100" b="1"/>
              <a:t>inception</a:t>
            </a:r>
            <a:r>
              <a:rPr lang="en-US" sz="2100"/>
              <a:t>, establish business rationale and scope for project</a:t>
            </a:r>
          </a:p>
          <a:p>
            <a:pPr lvl="1" eaLnBrk="1" hangingPunct="1">
              <a:lnSpc>
                <a:spcPct val="90000"/>
              </a:lnSpc>
            </a:pPr>
            <a:r>
              <a:rPr lang="en-US" sz="2000"/>
              <a:t>Business case: how much it will cost and how much it will bring in?</a:t>
            </a:r>
          </a:p>
          <a:p>
            <a:pPr lvl="1" eaLnBrk="1" hangingPunct="1">
              <a:lnSpc>
                <a:spcPct val="90000"/>
              </a:lnSpc>
            </a:pPr>
            <a:r>
              <a:rPr lang="en-US" sz="2000"/>
              <a:t>Scope: try to get sense of size of the project and whether it’s doable</a:t>
            </a:r>
          </a:p>
          <a:p>
            <a:pPr lvl="1" eaLnBrk="1" hangingPunct="1">
              <a:lnSpc>
                <a:spcPct val="90000"/>
              </a:lnSpc>
            </a:pPr>
            <a:r>
              <a:rPr lang="en-US" sz="2000"/>
              <a:t>Creates a </a:t>
            </a:r>
            <a:r>
              <a:rPr lang="en-US" sz="2000" i="1"/>
              <a:t>vision and scope document </a:t>
            </a:r>
            <a:r>
              <a:rPr lang="en-US" sz="2000"/>
              <a:t>at a high level of abstraction</a:t>
            </a:r>
          </a:p>
          <a:p>
            <a:pPr eaLnBrk="1" hangingPunct="1">
              <a:lnSpc>
                <a:spcPct val="90000"/>
              </a:lnSpc>
            </a:pPr>
            <a:r>
              <a:rPr lang="en-US" sz="2100"/>
              <a:t>In </a:t>
            </a:r>
            <a:r>
              <a:rPr lang="en-US" sz="2100" b="1"/>
              <a:t>elaboration</a:t>
            </a:r>
            <a:r>
              <a:rPr lang="en-US" sz="2100"/>
              <a:t>, collect more detailed requirements and do high-level analysis and design</a:t>
            </a:r>
          </a:p>
          <a:p>
            <a:pPr lvl="1" eaLnBrk="1" hangingPunct="1">
              <a:lnSpc>
                <a:spcPct val="90000"/>
              </a:lnSpc>
            </a:pPr>
            <a:r>
              <a:rPr lang="en-US" sz="2000"/>
              <a:t>Inception gives you the go-ahead to start a project, elaboration determines the </a:t>
            </a:r>
            <a:r>
              <a:rPr lang="en-US" sz="2000" b="1"/>
              <a:t>risks</a:t>
            </a:r>
          </a:p>
          <a:p>
            <a:pPr lvl="2" eaLnBrk="1" hangingPunct="1">
              <a:lnSpc>
                <a:spcPct val="90000"/>
              </a:lnSpc>
            </a:pPr>
            <a:r>
              <a:rPr lang="en-US" sz="1800"/>
              <a:t>Requirement risks: big danger is that you may build the wrong system </a:t>
            </a:r>
          </a:p>
          <a:p>
            <a:pPr lvl="2" eaLnBrk="1" hangingPunct="1">
              <a:lnSpc>
                <a:spcPct val="90000"/>
              </a:lnSpc>
            </a:pPr>
            <a:r>
              <a:rPr lang="en-US" sz="1800"/>
              <a:t>Technological risks: can the technology actually do the job? will the pieces fit together?</a:t>
            </a:r>
          </a:p>
          <a:p>
            <a:pPr lvl="2" eaLnBrk="1" hangingPunct="1">
              <a:lnSpc>
                <a:spcPct val="90000"/>
              </a:lnSpc>
            </a:pPr>
            <a:r>
              <a:rPr lang="en-US" sz="1800"/>
              <a:t>Skills risks: can you get the staff and expertise you need?</a:t>
            </a:r>
          </a:p>
          <a:p>
            <a:pPr lvl="2" eaLnBrk="1" hangingPunct="1">
              <a:lnSpc>
                <a:spcPct val="90000"/>
              </a:lnSpc>
            </a:pPr>
            <a:r>
              <a:rPr lang="en-US" sz="1800"/>
              <a:t>Political risks: can political forces get in the way?</a:t>
            </a:r>
          </a:p>
          <a:p>
            <a:pPr lvl="1" eaLnBrk="1" hangingPunct="1">
              <a:lnSpc>
                <a:spcPct val="90000"/>
              </a:lnSpc>
            </a:pPr>
            <a:r>
              <a:rPr lang="en-US" sz="2000"/>
              <a:t>Develop use cases, non-functional requirements &amp; domain model</a:t>
            </a:r>
          </a:p>
        </p:txBody>
      </p:sp>
    </p:spTree>
    <p:extLst>
      <p:ext uri="{BB962C8B-B14F-4D97-AF65-F5344CB8AC3E}">
        <p14:creationId xmlns:p14="http://schemas.microsoft.com/office/powerpoint/2010/main" val="422971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fltVal val="0"/>
                                          </p:val>
                                        </p:tav>
                                        <p:tav tm="100000">
                                          <p:val>
                                            <p:strVal val="#ppt_h"/>
                                          </p:val>
                                        </p:tav>
                                      </p:tavLst>
                                    </p:anim>
                                    <p:animEffect transition="in" filter="fade">
                                      <p:cBhvr>
                                        <p:cTn id="9" dur="500"/>
                                        <p:tgtEl>
                                          <p:spTgt spid="235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animEffect transition="in" filter="fade">
                                      <p:cBhvr>
                                        <p:cTn id="14" dur="1000">
                                          <p:stCondLst>
                                            <p:cond delay="0"/>
                                          </p:stCondLst>
                                        </p:cTn>
                                        <p:tgtEl>
                                          <p:spTgt spid="2355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fade">
                                      <p:cBhvr>
                                        <p:cTn id="17" dur="1000">
                                          <p:stCondLst>
                                            <p:cond delay="0"/>
                                          </p:stCondLst>
                                        </p:cTn>
                                        <p:tgtEl>
                                          <p:spTgt spid="2355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555">
                                            <p:txEl>
                                              <p:pRg st="2" end="2"/>
                                            </p:txEl>
                                          </p:spTgt>
                                        </p:tgtEl>
                                        <p:attrNameLst>
                                          <p:attrName>style.visibility</p:attrName>
                                        </p:attrNameLst>
                                      </p:cBhvr>
                                      <p:to>
                                        <p:strVal val="visible"/>
                                      </p:to>
                                    </p:set>
                                    <p:animEffect transition="in" filter="fade">
                                      <p:cBhvr>
                                        <p:cTn id="20" dur="1000">
                                          <p:stCondLst>
                                            <p:cond delay="0"/>
                                          </p:stCondLst>
                                        </p:cTn>
                                        <p:tgtEl>
                                          <p:spTgt spid="2355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Effect transition="in" filter="fade">
                                      <p:cBhvr>
                                        <p:cTn id="23" dur="1000">
                                          <p:stCondLst>
                                            <p:cond delay="0"/>
                                          </p:stCondLst>
                                        </p:cTn>
                                        <p:tgtEl>
                                          <p:spTgt spid="2355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555">
                                            <p:txEl>
                                              <p:pRg st="4" end="4"/>
                                            </p:txEl>
                                          </p:spTgt>
                                        </p:tgtEl>
                                        <p:attrNameLst>
                                          <p:attrName>style.visibility</p:attrName>
                                        </p:attrNameLst>
                                      </p:cBhvr>
                                      <p:to>
                                        <p:strVal val="visible"/>
                                      </p:to>
                                    </p:set>
                                    <p:animEffect transition="in" filter="fade">
                                      <p:cBhvr>
                                        <p:cTn id="28" dur="1000">
                                          <p:stCondLst>
                                            <p:cond delay="0"/>
                                          </p:stCondLst>
                                        </p:cTn>
                                        <p:tgtEl>
                                          <p:spTgt spid="23555">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Effect transition="in" filter="fade">
                                      <p:cBhvr>
                                        <p:cTn id="31" dur="1000">
                                          <p:stCondLst>
                                            <p:cond delay="0"/>
                                          </p:stCondLst>
                                        </p:cTn>
                                        <p:tgtEl>
                                          <p:spTgt spid="2355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555">
                                            <p:txEl>
                                              <p:pRg st="6" end="6"/>
                                            </p:txEl>
                                          </p:spTgt>
                                        </p:tgtEl>
                                        <p:attrNameLst>
                                          <p:attrName>style.visibility</p:attrName>
                                        </p:attrNameLst>
                                      </p:cBhvr>
                                      <p:to>
                                        <p:strVal val="visible"/>
                                      </p:to>
                                    </p:set>
                                    <p:animEffect transition="in" filter="fade">
                                      <p:cBhvr>
                                        <p:cTn id="34" dur="1000">
                                          <p:stCondLst>
                                            <p:cond delay="0"/>
                                          </p:stCondLst>
                                        </p:cTn>
                                        <p:tgtEl>
                                          <p:spTgt spid="23555">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animEffect transition="in" filter="fade">
                                      <p:cBhvr>
                                        <p:cTn id="37" dur="1000">
                                          <p:stCondLst>
                                            <p:cond delay="0"/>
                                          </p:stCondLst>
                                        </p:cTn>
                                        <p:tgtEl>
                                          <p:spTgt spid="23555">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555">
                                            <p:txEl>
                                              <p:pRg st="8" end="8"/>
                                            </p:txEl>
                                          </p:spTgt>
                                        </p:tgtEl>
                                        <p:attrNameLst>
                                          <p:attrName>style.visibility</p:attrName>
                                        </p:attrNameLst>
                                      </p:cBhvr>
                                      <p:to>
                                        <p:strVal val="visible"/>
                                      </p:to>
                                    </p:set>
                                    <p:animEffect transition="in" filter="fade">
                                      <p:cBhvr>
                                        <p:cTn id="40" dur="1000">
                                          <p:stCondLst>
                                            <p:cond delay="0"/>
                                          </p:stCondLst>
                                        </p:cTn>
                                        <p:tgtEl>
                                          <p:spTgt spid="23555">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animEffect transition="in" filter="fade">
                                      <p:cBhvr>
                                        <p:cTn id="43" dur="1000">
                                          <p:stCondLst>
                                            <p:cond delay="0"/>
                                          </p:stCondLst>
                                        </p:cTn>
                                        <p:tgtEl>
                                          <p:spTgt spid="23555">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555">
                                            <p:txEl>
                                              <p:pRg st="10" end="10"/>
                                            </p:txEl>
                                          </p:spTgt>
                                        </p:tgtEl>
                                        <p:attrNameLst>
                                          <p:attrName>style.visibility</p:attrName>
                                        </p:attrNameLst>
                                      </p:cBhvr>
                                      <p:to>
                                        <p:strVal val="visible"/>
                                      </p:to>
                                    </p:set>
                                    <p:animEffect transition="in" filter="fade">
                                      <p:cBhvr>
                                        <p:cTn id="46" dur="1000">
                                          <p:stCondLst>
                                            <p:cond delay="0"/>
                                          </p:stCondLst>
                                        </p:cTn>
                                        <p:tgtEl>
                                          <p:spTgt spid="23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50963" y="381000"/>
            <a:ext cx="7793037" cy="990600"/>
          </a:xfrm>
        </p:spPr>
        <p:txBody>
          <a:bodyPr/>
          <a:lstStyle/>
          <a:p>
            <a:pPr eaLnBrk="1" hangingPunct="1"/>
            <a:r>
              <a:rPr lang="en-US" sz="3600">
                <a:sym typeface="Wingdings" pitchFamily="2" charset="2"/>
              </a:rPr>
              <a:t>… </a:t>
            </a:r>
            <a:r>
              <a:rPr lang="en-US" sz="3600"/>
              <a:t> Construction </a:t>
            </a:r>
            <a:r>
              <a:rPr lang="en-US" sz="3600">
                <a:sym typeface="Wingdings" pitchFamily="2" charset="2"/>
              </a:rPr>
              <a:t></a:t>
            </a:r>
            <a:r>
              <a:rPr lang="en-US" sz="3600"/>
              <a:t> Transition </a:t>
            </a:r>
          </a:p>
        </p:txBody>
      </p:sp>
      <p:sp>
        <p:nvSpPr>
          <p:cNvPr id="24579" name="Rectangle 3"/>
          <p:cNvSpPr>
            <a:spLocks noGrp="1" noChangeArrowheads="1"/>
          </p:cNvSpPr>
          <p:nvPr>
            <p:ph type="body" idx="1"/>
          </p:nvPr>
        </p:nvSpPr>
        <p:spPr>
          <a:xfrm>
            <a:off x="381000" y="1981200"/>
            <a:ext cx="8229600" cy="4530725"/>
          </a:xfrm>
        </p:spPr>
        <p:txBody>
          <a:bodyPr/>
          <a:lstStyle/>
          <a:p>
            <a:pPr eaLnBrk="1" hangingPunct="1"/>
            <a:r>
              <a:rPr lang="en-US" sz="2600" b="1"/>
              <a:t>Construction</a:t>
            </a:r>
            <a:r>
              <a:rPr lang="en-US" sz="2600"/>
              <a:t> builds production-quality software in many increments, tested and integrated, each satisfying a subset of the requirements of the project</a:t>
            </a:r>
          </a:p>
          <a:p>
            <a:pPr lvl="1" eaLnBrk="1" hangingPunct="1"/>
            <a:r>
              <a:rPr lang="en-US" sz="2200"/>
              <a:t>Delivery may be to external, early users, or purely internal</a:t>
            </a:r>
          </a:p>
          <a:p>
            <a:pPr lvl="1" eaLnBrk="1" hangingPunct="1"/>
            <a:r>
              <a:rPr lang="en-US" sz="2200"/>
              <a:t>Each iteration contains usual life-cycle phases of analysis, design, implementation and testing</a:t>
            </a:r>
          </a:p>
          <a:p>
            <a:pPr lvl="1" eaLnBrk="1" hangingPunct="1"/>
            <a:r>
              <a:rPr lang="en-US" sz="2200"/>
              <a:t>Planning is crucial: use cases and other UML documents</a:t>
            </a:r>
            <a:endParaRPr lang="en-US" sz="2200" b="1"/>
          </a:p>
          <a:p>
            <a:pPr eaLnBrk="1" hangingPunct="1"/>
            <a:r>
              <a:rPr lang="en-US" sz="2600" b="1"/>
              <a:t>Transition</a:t>
            </a:r>
            <a:r>
              <a:rPr lang="en-US" sz="2600"/>
              <a:t> activities include beta testing, performance tuning (optimization) and user training</a:t>
            </a:r>
          </a:p>
          <a:p>
            <a:pPr lvl="1" eaLnBrk="1" hangingPunct="1"/>
            <a:r>
              <a:rPr lang="en-US" sz="2200"/>
              <a:t>No new functionality unless it’s small and essential</a:t>
            </a:r>
          </a:p>
          <a:p>
            <a:pPr lvl="1" eaLnBrk="1" hangingPunct="1"/>
            <a:r>
              <a:rPr lang="en-US" sz="2200"/>
              <a:t>Bug fixes are OK</a:t>
            </a:r>
          </a:p>
        </p:txBody>
      </p:sp>
    </p:spTree>
    <p:extLst>
      <p:ext uri="{BB962C8B-B14F-4D97-AF65-F5344CB8AC3E}">
        <p14:creationId xmlns:p14="http://schemas.microsoft.com/office/powerpoint/2010/main" val="534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Effect transition="in" filter="fade">
                                      <p:cBhvr>
                                        <p:cTn id="9" dur="500"/>
                                        <p:tgtEl>
                                          <p:spTgt spid="2457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fade">
                                      <p:cBhvr>
                                        <p:cTn id="14" dur="1000">
                                          <p:stCondLst>
                                            <p:cond delay="0"/>
                                          </p:stCondLst>
                                        </p:cTn>
                                        <p:tgtEl>
                                          <p:spTgt spid="2457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fade">
                                      <p:cBhvr>
                                        <p:cTn id="17" dur="1000">
                                          <p:stCondLst>
                                            <p:cond delay="0"/>
                                          </p:stCondLst>
                                        </p:cTn>
                                        <p:tgtEl>
                                          <p:spTgt spid="2457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579">
                                            <p:txEl>
                                              <p:pRg st="2" end="2"/>
                                            </p:txEl>
                                          </p:spTgt>
                                        </p:tgtEl>
                                        <p:attrNameLst>
                                          <p:attrName>style.visibility</p:attrName>
                                        </p:attrNameLst>
                                      </p:cBhvr>
                                      <p:to>
                                        <p:strVal val="visible"/>
                                      </p:to>
                                    </p:set>
                                    <p:animEffect transition="in" filter="fade">
                                      <p:cBhvr>
                                        <p:cTn id="20" dur="1000">
                                          <p:stCondLst>
                                            <p:cond delay="0"/>
                                          </p:stCondLst>
                                        </p:cTn>
                                        <p:tgtEl>
                                          <p:spTgt spid="2457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579">
                                            <p:txEl>
                                              <p:pRg st="3" end="3"/>
                                            </p:txEl>
                                          </p:spTgt>
                                        </p:tgtEl>
                                        <p:attrNameLst>
                                          <p:attrName>style.visibility</p:attrName>
                                        </p:attrNameLst>
                                      </p:cBhvr>
                                      <p:to>
                                        <p:strVal val="visible"/>
                                      </p:to>
                                    </p:set>
                                    <p:animEffect transition="in" filter="fade">
                                      <p:cBhvr>
                                        <p:cTn id="23" dur="1000">
                                          <p:stCondLst>
                                            <p:cond delay="0"/>
                                          </p:stCondLst>
                                        </p:cTn>
                                        <p:tgtEl>
                                          <p:spTgt spid="2457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579">
                                            <p:txEl>
                                              <p:pRg st="4" end="4"/>
                                            </p:txEl>
                                          </p:spTgt>
                                        </p:tgtEl>
                                        <p:attrNameLst>
                                          <p:attrName>style.visibility</p:attrName>
                                        </p:attrNameLst>
                                      </p:cBhvr>
                                      <p:to>
                                        <p:strVal val="visible"/>
                                      </p:to>
                                    </p:set>
                                    <p:animEffect transition="in" filter="fade">
                                      <p:cBhvr>
                                        <p:cTn id="28" dur="1000">
                                          <p:stCondLst>
                                            <p:cond delay="0"/>
                                          </p:stCondLst>
                                        </p:cTn>
                                        <p:tgtEl>
                                          <p:spTgt spid="24579">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579">
                                            <p:txEl>
                                              <p:pRg st="5" end="5"/>
                                            </p:txEl>
                                          </p:spTgt>
                                        </p:tgtEl>
                                        <p:attrNameLst>
                                          <p:attrName>style.visibility</p:attrName>
                                        </p:attrNameLst>
                                      </p:cBhvr>
                                      <p:to>
                                        <p:strVal val="visible"/>
                                      </p:to>
                                    </p:set>
                                    <p:animEffect transition="in" filter="fade">
                                      <p:cBhvr>
                                        <p:cTn id="31" dur="1000">
                                          <p:stCondLst>
                                            <p:cond delay="0"/>
                                          </p:stCondLst>
                                        </p:cTn>
                                        <p:tgtEl>
                                          <p:spTgt spid="24579">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579">
                                            <p:txEl>
                                              <p:pRg st="6" end="6"/>
                                            </p:txEl>
                                          </p:spTgt>
                                        </p:tgtEl>
                                        <p:attrNameLst>
                                          <p:attrName>style.visibility</p:attrName>
                                        </p:attrNameLst>
                                      </p:cBhvr>
                                      <p:to>
                                        <p:strVal val="visible"/>
                                      </p:to>
                                    </p:set>
                                    <p:animEffect transition="in" filter="fade">
                                      <p:cBhvr>
                                        <p:cTn id="34" dur="1000">
                                          <p:stCondLst>
                                            <p:cond delay="0"/>
                                          </p:stCondLst>
                                        </p:cTn>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UP artifacts</a:t>
            </a:r>
          </a:p>
        </p:txBody>
      </p:sp>
      <p:sp>
        <p:nvSpPr>
          <p:cNvPr id="26627" name="Text Box 3"/>
          <p:cNvSpPr txBox="1">
            <a:spLocks/>
          </p:cNvSpPr>
          <p:nvPr/>
        </p:nvSpPr>
        <p:spPr bwMode="auto">
          <a:xfrm>
            <a:off x="609600" y="2286000"/>
            <a:ext cx="8153400" cy="3600450"/>
          </a:xfrm>
          <a:prstGeom prst="rect">
            <a:avLst/>
          </a:prstGeom>
          <a:noFill/>
          <a:ln w="9525">
            <a:noFill/>
            <a:miter lim="800000"/>
            <a:headEnd/>
            <a:tailEnd/>
          </a:ln>
        </p:spPr>
        <p:txBody>
          <a:bodyPr>
            <a:spAutoFit/>
          </a:bodyPr>
          <a:lstStyle/>
          <a:p>
            <a:pPr marL="304800" indent="-304800" eaLnBrk="0" hangingPunct="0">
              <a:buClr>
                <a:srgbClr val="336600"/>
              </a:buClr>
              <a:buFont typeface="Wingdings" pitchFamily="2" charset="2"/>
              <a:buChar char="§"/>
            </a:pPr>
            <a:r>
              <a:rPr lang="en-US" sz="2800">
                <a:latin typeface="Times New Roman" pitchFamily="18" charset="0"/>
              </a:rPr>
              <a:t>The UP describes work activities, </a:t>
            </a:r>
            <a:br>
              <a:rPr lang="en-US" sz="2800">
                <a:latin typeface="Times New Roman" pitchFamily="18" charset="0"/>
              </a:rPr>
            </a:br>
            <a:r>
              <a:rPr lang="en-US" sz="2800">
                <a:latin typeface="Times New Roman" pitchFamily="18" charset="0"/>
              </a:rPr>
              <a:t>which result in </a:t>
            </a:r>
            <a:r>
              <a:rPr lang="en-US" sz="2800" i="1">
                <a:latin typeface="Times New Roman" pitchFamily="18" charset="0"/>
              </a:rPr>
              <a:t>work products</a:t>
            </a:r>
            <a:r>
              <a:rPr lang="en-US" sz="2800">
                <a:latin typeface="Times New Roman" pitchFamily="18" charset="0"/>
              </a:rPr>
              <a:t> called </a:t>
            </a:r>
            <a:r>
              <a:rPr lang="en-US" sz="2800" i="1">
                <a:latin typeface="Times New Roman" pitchFamily="18" charset="0"/>
              </a:rPr>
              <a:t>artifacts</a:t>
            </a:r>
            <a:endParaRPr lang="en-US" sz="2800">
              <a:latin typeface="Times New Roman" pitchFamily="18" charset="0"/>
            </a:endParaRPr>
          </a:p>
          <a:p>
            <a:pPr marL="304800" indent="-304800" eaLnBrk="0" hangingPunct="0">
              <a:buClr>
                <a:srgbClr val="336600"/>
              </a:buClr>
              <a:buFont typeface="Wingdings" pitchFamily="2" charset="2"/>
              <a:buChar char="§"/>
            </a:pPr>
            <a:r>
              <a:rPr lang="en-US" sz="2800">
                <a:latin typeface="Times New Roman" pitchFamily="18" charset="0"/>
              </a:rPr>
              <a:t>Examples of artifacts:</a:t>
            </a:r>
          </a:p>
          <a:p>
            <a:pPr marL="762000" lvl="1" indent="-304800" eaLnBrk="0" hangingPunct="0">
              <a:buClr>
                <a:srgbClr val="336600"/>
              </a:buClr>
              <a:buFont typeface="Wingdings" pitchFamily="2" charset="2"/>
              <a:buChar char="§"/>
            </a:pPr>
            <a:r>
              <a:rPr lang="en-US" sz="2400">
                <a:latin typeface="Times New Roman" pitchFamily="18" charset="0"/>
              </a:rPr>
              <a:t>Vision, scope and business case descriptions</a:t>
            </a:r>
            <a:endParaRPr lang="en-US"/>
          </a:p>
          <a:p>
            <a:pPr marL="762000" lvl="1" indent="-304800" eaLnBrk="0" hangingPunct="0">
              <a:buClr>
                <a:srgbClr val="336600"/>
              </a:buClr>
              <a:buFont typeface="Wingdings" pitchFamily="2" charset="2"/>
              <a:buChar char="§"/>
            </a:pPr>
            <a:r>
              <a:rPr lang="en-US" sz="2400">
                <a:latin typeface="Times New Roman" pitchFamily="18" charset="0"/>
              </a:rPr>
              <a:t>Use cases (describe scenarios for user-system interactions)</a:t>
            </a:r>
          </a:p>
          <a:p>
            <a:pPr marL="762000" lvl="1" indent="-304800" eaLnBrk="0" hangingPunct="0">
              <a:buClr>
                <a:srgbClr val="336600"/>
              </a:buClr>
              <a:buFont typeface="Wingdings" pitchFamily="2" charset="2"/>
              <a:buChar char="§"/>
            </a:pPr>
            <a:r>
              <a:rPr lang="en-US" sz="2400">
                <a:latin typeface="Times New Roman" pitchFamily="18" charset="0"/>
              </a:rPr>
              <a:t>UML diagrams for domain modeling, system modeling</a:t>
            </a:r>
          </a:p>
          <a:p>
            <a:pPr marL="762000" lvl="1" indent="-304800" eaLnBrk="0" hangingPunct="0">
              <a:buClr>
                <a:srgbClr val="336600"/>
              </a:buClr>
              <a:buFont typeface="Wingdings" pitchFamily="2" charset="2"/>
              <a:buChar char="§"/>
            </a:pPr>
            <a:r>
              <a:rPr lang="en-US" sz="2400">
                <a:latin typeface="Times New Roman" pitchFamily="18" charset="0"/>
              </a:rPr>
              <a:t>Source code (and source code documentation)</a:t>
            </a:r>
          </a:p>
          <a:p>
            <a:pPr marL="762000" lvl="1" indent="-304800" eaLnBrk="0" hangingPunct="0">
              <a:buClr>
                <a:srgbClr val="336600"/>
              </a:buClr>
              <a:buFont typeface="Wingdings" pitchFamily="2" charset="2"/>
              <a:buChar char="§"/>
            </a:pPr>
            <a:r>
              <a:rPr lang="en-US" sz="2400">
                <a:latin typeface="Times New Roman" pitchFamily="18" charset="0"/>
              </a:rPr>
              <a:t>Web graphics</a:t>
            </a:r>
          </a:p>
          <a:p>
            <a:pPr marL="762000" lvl="1" indent="-304800" eaLnBrk="0" hangingPunct="0">
              <a:buClr>
                <a:srgbClr val="336600"/>
              </a:buClr>
              <a:buFont typeface="Wingdings" pitchFamily="2" charset="2"/>
              <a:buChar char="§"/>
            </a:pPr>
            <a:r>
              <a:rPr lang="en-US" sz="2400">
                <a:latin typeface="Times New Roman" pitchFamily="18" charset="0"/>
              </a:rPr>
              <a:t>Database schema</a:t>
            </a:r>
          </a:p>
        </p:txBody>
      </p:sp>
    </p:spTree>
    <p:extLst>
      <p:ext uri="{BB962C8B-B14F-4D97-AF65-F5344CB8AC3E}">
        <p14:creationId xmlns:p14="http://schemas.microsoft.com/office/powerpoint/2010/main" val="11265013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28600" y="228600"/>
            <a:ext cx="7315200" cy="1143000"/>
          </a:xfrm>
          <a:prstGeom prst="rect">
            <a:avLst/>
          </a:prstGeom>
          <a:noFill/>
          <a:ln w="9525">
            <a:noFill/>
            <a:round/>
            <a:headEnd/>
            <a:tailEnd/>
          </a:ln>
          <a:effectLst/>
        </p:spPr>
        <p:txBody>
          <a:bodyPr lIns="92160" tIns="46080" rIns="92160" bIns="4608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buClr>
                <a:srgbClr val="FFCC66"/>
              </a:buClr>
              <a:buFont typeface="Arial" panose="020B0604020202020204" pitchFamily="34" charset="0"/>
              <a:buNone/>
            </a:pPr>
            <a:r>
              <a:rPr lang="en-GB" altLang="en-US" sz="4000" dirty="0">
                <a:solidFill>
                  <a:srgbClr val="FF0000"/>
                </a:solidFill>
                <a:effectLst>
                  <a:outerShdw blurRad="38100" dist="38100" dir="2700000" algn="tl">
                    <a:srgbClr val="C0C0C0"/>
                  </a:outerShdw>
                </a:effectLst>
                <a:latin typeface="Times New Roman" panose="02020603050405020304" pitchFamily="18" charset="0"/>
              </a:rPr>
              <a:t>Milestone for first Elaboration</a:t>
            </a:r>
          </a:p>
        </p:txBody>
      </p:sp>
      <p:sp>
        <p:nvSpPr>
          <p:cNvPr id="20482" name="Text Box 2"/>
          <p:cNvSpPr txBox="1">
            <a:spLocks noChangeArrowheads="1"/>
          </p:cNvSpPr>
          <p:nvPr/>
        </p:nvSpPr>
        <p:spPr bwMode="auto">
          <a:xfrm>
            <a:off x="381000" y="2133600"/>
            <a:ext cx="815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1pPr>
            <a:lvl2pPr marL="7969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2pPr>
            <a:lvl3pPr marL="11430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3pPr>
            <a:lvl4pPr marL="16002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4pPr>
            <a:lvl5pPr marL="20574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9pPr>
          </a:lstStyle>
          <a:p>
            <a:pPr eaLnBrk="1" hangingPunct="1">
              <a:spcBef>
                <a:spcPts val="800"/>
              </a:spcBef>
              <a:buClr>
                <a:srgbClr val="FFFF00"/>
              </a:buClr>
              <a:buSzPct val="75000"/>
              <a:buFont typeface="Monotype Sorts" charset="2"/>
              <a:buChar char=""/>
            </a:pPr>
            <a:r>
              <a:rPr lang="en-GB" altLang="en-US" sz="2800" dirty="0">
                <a:solidFill>
                  <a:srgbClr val="002060"/>
                </a:solidFill>
              </a:rPr>
              <a:t>At start of elaboration, identify part of the project to design &amp; implement</a:t>
            </a:r>
          </a:p>
          <a:p>
            <a:pPr lvl="1" eaLnBrk="1" hangingPunct="1">
              <a:spcBef>
                <a:spcPts val="800"/>
              </a:spcBef>
              <a:buClr>
                <a:srgbClr val="FFFF00"/>
              </a:buClr>
              <a:buSzPct val="75000"/>
              <a:buFont typeface="Monotype Sorts" charset="2"/>
              <a:buChar char=""/>
            </a:pPr>
            <a:r>
              <a:rPr lang="en-GB" altLang="en-US" sz="2400" dirty="0">
                <a:solidFill>
                  <a:srgbClr val="002060"/>
                </a:solidFill>
              </a:rPr>
              <a:t>A typical and crucial scenario (from a use case)</a:t>
            </a:r>
          </a:p>
          <a:p>
            <a:pPr eaLnBrk="1" hangingPunct="1">
              <a:spcBef>
                <a:spcPts val="800"/>
              </a:spcBef>
              <a:buClr>
                <a:srgbClr val="FFFF00"/>
              </a:buClr>
              <a:buSzPct val="75000"/>
              <a:buFont typeface="Monotype Sorts" charset="2"/>
              <a:buChar char=""/>
            </a:pPr>
            <a:r>
              <a:rPr lang="en-GB" altLang="en-US" sz="2800" dirty="0">
                <a:solidFill>
                  <a:srgbClr val="002060"/>
                </a:solidFill>
              </a:rPr>
              <a:t>After first elaboration, project is, say, 1/5</a:t>
            </a:r>
            <a:r>
              <a:rPr lang="en-GB" altLang="en-US" sz="2800" baseline="30000" dirty="0">
                <a:solidFill>
                  <a:srgbClr val="002060"/>
                </a:solidFill>
              </a:rPr>
              <a:t>th </a:t>
            </a:r>
            <a:r>
              <a:rPr lang="en-GB" altLang="en-US" sz="2800" dirty="0">
                <a:solidFill>
                  <a:srgbClr val="002060"/>
                </a:solidFill>
              </a:rPr>
              <a:t>done</a:t>
            </a:r>
          </a:p>
          <a:p>
            <a:pPr eaLnBrk="1" hangingPunct="1">
              <a:spcBef>
                <a:spcPts val="800"/>
              </a:spcBef>
              <a:buClr>
                <a:srgbClr val="FFFF00"/>
              </a:buClr>
              <a:buSzPct val="75000"/>
              <a:buFont typeface="Monotype Sorts" charset="2"/>
              <a:buChar char=""/>
            </a:pPr>
            <a:r>
              <a:rPr lang="en-GB" altLang="en-US" sz="2800" dirty="0">
                <a:solidFill>
                  <a:srgbClr val="002060"/>
                </a:solidFill>
              </a:rPr>
              <a:t>Can then provide estimates for rest of project</a:t>
            </a:r>
          </a:p>
          <a:p>
            <a:pPr lvl="1" eaLnBrk="1" hangingPunct="1">
              <a:spcBef>
                <a:spcPts val="800"/>
              </a:spcBef>
              <a:buClr>
                <a:srgbClr val="FFFF00"/>
              </a:buClr>
              <a:buSzPct val="75000"/>
              <a:buFont typeface="Monotype Sorts" charset="2"/>
              <a:buChar char=""/>
            </a:pPr>
            <a:r>
              <a:rPr lang="en-GB" altLang="en-US" sz="2400" dirty="0">
                <a:solidFill>
                  <a:srgbClr val="002060"/>
                </a:solidFill>
              </a:rPr>
              <a:t>Significant risks are identified and understood</a:t>
            </a:r>
          </a:p>
          <a:p>
            <a:pPr eaLnBrk="1" hangingPunct="1">
              <a:spcBef>
                <a:spcPts val="800"/>
              </a:spcBef>
              <a:buClr>
                <a:srgbClr val="FFFF00"/>
              </a:buClr>
              <a:buSzPct val="75000"/>
              <a:buFont typeface="Monotype Sorts" charset="2"/>
              <a:buChar char=""/>
            </a:pPr>
            <a:r>
              <a:rPr lang="en-GB" altLang="en-US" sz="2800" dirty="0">
                <a:solidFill>
                  <a:srgbClr val="002060"/>
                </a:solidFill>
              </a:rPr>
              <a:t>How is such a milestone different from a stage in the waterfall model?</a:t>
            </a:r>
          </a:p>
        </p:txBody>
      </p:sp>
    </p:spTree>
    <p:extLst>
      <p:ext uri="{BB962C8B-B14F-4D97-AF65-F5344CB8AC3E}">
        <p14:creationId xmlns:p14="http://schemas.microsoft.com/office/powerpoint/2010/main" val="16830322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1000"/>
                                        <p:tgtEl>
                                          <p:spTgt spid="2048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1000"/>
                                        <p:tgtEl>
                                          <p:spTgt spid="20482">
                                            <p:txEl>
                                              <p:pRg st="1" end="1"/>
                                            </p:txEl>
                                          </p:spTgt>
                                        </p:tgtEl>
                                      </p:cBhvr>
                                    </p:animEffect>
                                  </p:childTnLst>
                                </p:cTn>
                              </p:par>
                            </p:childTnLst>
                          </p:cTn>
                        </p:par>
                        <p:par>
                          <p:cTn id="11" fill="hold" nodeType="afterGroup">
                            <p:stCondLst>
                              <p:cond delay="1000"/>
                            </p:stCondLst>
                            <p:childTnLst>
                              <p:par>
                                <p:cTn id="12" presetID="10" presetClass="entr" presetSubtype="0" fill="hold" grpId="0" nodeType="afterEffect">
                                  <p:stCondLst>
                                    <p:cond delay="2000"/>
                                  </p:stCondLst>
                                  <p:childTnLst>
                                    <p:set>
                                      <p:cBhvr>
                                        <p:cTn id="13" dur="1" fill="hold">
                                          <p:stCondLst>
                                            <p:cond delay="0"/>
                                          </p:stCondLst>
                                        </p:cTn>
                                        <p:tgtEl>
                                          <p:spTgt spid="20482">
                                            <p:txEl>
                                              <p:pRg st="2" end="2"/>
                                            </p:txEl>
                                          </p:spTgt>
                                        </p:tgtEl>
                                        <p:attrNameLst>
                                          <p:attrName>style.visibility</p:attrName>
                                        </p:attrNameLst>
                                      </p:cBhvr>
                                      <p:to>
                                        <p:strVal val="visible"/>
                                      </p:to>
                                    </p:set>
                                    <p:animEffect transition="in" filter="fade">
                                      <p:cBhvr>
                                        <p:cTn id="14" dur="1000"/>
                                        <p:tgtEl>
                                          <p:spTgt spid="20482">
                                            <p:txEl>
                                              <p:pRg st="2" end="2"/>
                                            </p:txEl>
                                          </p:spTgt>
                                        </p:tgtEl>
                                      </p:cBhvr>
                                    </p:animEffect>
                                  </p:childTnLst>
                                </p:cTn>
                              </p:par>
                            </p:childTnLst>
                          </p:cTn>
                        </p:par>
                        <p:par>
                          <p:cTn id="15" fill="hold" nodeType="afterGroup">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1000"/>
                                        <p:tgtEl>
                                          <p:spTgt spid="20482">
                                            <p:txEl>
                                              <p:pRg st="3" end="3"/>
                                            </p:txEl>
                                          </p:spTgt>
                                        </p:tgtEl>
                                      </p:cBhvr>
                                    </p:animEffect>
                                  </p:childTnLst>
                                </p:cTn>
                              </p:par>
                            </p:childTnLst>
                          </p:cTn>
                        </p:par>
                        <p:par>
                          <p:cTn id="19" fill="hold" nodeType="afterGroup">
                            <p:stCondLst>
                              <p:cond delay="5000"/>
                            </p:stCondLst>
                            <p:childTnLst>
                              <p:par>
                                <p:cTn id="20" presetID="10" presetClass="entr" presetSubtype="0" fill="hold" grpId="0" nodeType="afterEffect">
                                  <p:stCondLst>
                                    <p:cond delay="0"/>
                                  </p:stCondLst>
                                  <p:childTnLst>
                                    <p:set>
                                      <p:cBhvr>
                                        <p:cTn id="21" dur="1" fill="hold">
                                          <p:stCondLst>
                                            <p:cond delay="0"/>
                                          </p:stCondLst>
                                        </p:cTn>
                                        <p:tgtEl>
                                          <p:spTgt spid="20482">
                                            <p:txEl>
                                              <p:pRg st="4" end="4"/>
                                            </p:txEl>
                                          </p:spTgt>
                                        </p:tgtEl>
                                        <p:attrNameLst>
                                          <p:attrName>style.visibility</p:attrName>
                                        </p:attrNameLst>
                                      </p:cBhvr>
                                      <p:to>
                                        <p:strVal val="visible"/>
                                      </p:to>
                                    </p:set>
                                    <p:animEffect transition="in" filter="fade">
                                      <p:cBhvr>
                                        <p:cTn id="22" dur="1000"/>
                                        <p:tgtEl>
                                          <p:spTgt spid="2048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482">
                                            <p:txEl>
                                              <p:pRg st="5" end="5"/>
                                            </p:txEl>
                                          </p:spTgt>
                                        </p:tgtEl>
                                        <p:attrNameLst>
                                          <p:attrName>style.visibility</p:attrName>
                                        </p:attrNameLst>
                                      </p:cBhvr>
                                      <p:to>
                                        <p:strVal val="visible"/>
                                      </p:to>
                                    </p:set>
                                    <p:animEffect transition="in" filter="wipe(down)">
                                      <p:cBhvr>
                                        <p:cTn id="27"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214313"/>
            <a:ext cx="7793037" cy="776287"/>
          </a:xfrm>
        </p:spPr>
        <p:txBody>
          <a:bodyPr/>
          <a:lstStyle/>
          <a:p>
            <a:pPr eaLnBrk="1" hangingPunct="1"/>
            <a:r>
              <a:rPr lang="en-US" altLang="en-US" sz="3600" dirty="0"/>
              <a:t>What does diagram imply about UP?</a:t>
            </a:r>
          </a:p>
        </p:txBody>
      </p:sp>
      <p:pic>
        <p:nvPicPr>
          <p:cNvPr id="2662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1533982"/>
            <a:ext cx="8229600" cy="4530725"/>
          </a:xfrm>
        </p:spPr>
      </p:pic>
      <p:sp>
        <p:nvSpPr>
          <p:cNvPr id="25604" name="Text Box 4"/>
          <p:cNvSpPr txBox="1">
            <a:spLocks noChangeArrowheads="1"/>
          </p:cNvSpPr>
          <p:nvPr/>
        </p:nvSpPr>
        <p:spPr bwMode="auto">
          <a:xfrm>
            <a:off x="762000" y="6064707"/>
            <a:ext cx="705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002060"/>
                </a:solidFill>
              </a:rPr>
              <a:t>How can iterations reduce risk or reveal problems?</a:t>
            </a:r>
          </a:p>
        </p:txBody>
      </p:sp>
    </p:spTree>
    <p:extLst>
      <p:ext uri="{BB962C8B-B14F-4D97-AF65-F5344CB8AC3E}">
        <p14:creationId xmlns:p14="http://schemas.microsoft.com/office/powerpoint/2010/main" val="2765502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fltVal val="0"/>
                                          </p:val>
                                        </p:tav>
                                        <p:tav tm="100000">
                                          <p:val>
                                            <p:strVal val="#ppt_h"/>
                                          </p:val>
                                        </p:tav>
                                      </p:tavLst>
                                    </p:anim>
                                    <p:animEffect transition="in" filter="fade">
                                      <p:cBhvr>
                                        <p:cTn id="9" dur="5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5604">
                                            <p:txEl>
                                              <p:pRg st="0" end="0"/>
                                            </p:txEl>
                                          </p:spTgt>
                                        </p:tgtEl>
                                        <p:attrNameLst>
                                          <p:attrName>style.visibility</p:attrName>
                                        </p:attrNameLst>
                                      </p:cBhvr>
                                      <p:to>
                                        <p:strVal val="visible"/>
                                      </p:to>
                                    </p:set>
                                    <p:anim calcmode="lin" valueType="num">
                                      <p:cBhvr>
                                        <p:cTn id="14" dur="500" fill="hold"/>
                                        <p:tgtEl>
                                          <p:spTgt spid="2560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560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256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685800" y="1752600"/>
            <a:ext cx="8458200" cy="4483100"/>
          </a:xfrm>
        </p:spPr>
        <p:txBody>
          <a:bodyPr/>
          <a:lstStyle/>
          <a:p>
            <a:r>
              <a:rPr lang="en-US" altLang="en-US" sz="2400" dirty="0"/>
              <a:t>Purpose</a:t>
            </a:r>
          </a:p>
          <a:p>
            <a:pPr lvl="1"/>
            <a:r>
              <a:rPr lang="en-US" altLang="en-US" sz="2200" dirty="0"/>
              <a:t>To establish the business case for a new system or for a major update of an existing system</a:t>
            </a:r>
          </a:p>
          <a:p>
            <a:pPr lvl="1"/>
            <a:r>
              <a:rPr lang="en-US" altLang="en-US" sz="2200" dirty="0"/>
              <a:t>To specify the project scope</a:t>
            </a:r>
          </a:p>
          <a:p>
            <a:r>
              <a:rPr lang="en-US" altLang="en-US" sz="2400" dirty="0"/>
              <a:t> Outcome</a:t>
            </a:r>
          </a:p>
          <a:p>
            <a:pPr lvl="1"/>
            <a:r>
              <a:rPr lang="en-US" altLang="en-US" sz="2200" dirty="0"/>
              <a:t>A general vision of the project’s requirements, i.e., the core requirements</a:t>
            </a:r>
          </a:p>
          <a:p>
            <a:pPr lvl="2">
              <a:buFont typeface="Wingdings" panose="05000000000000000000" pitchFamily="2" charset="2"/>
              <a:buNone/>
            </a:pPr>
            <a:r>
              <a:rPr lang="en-US" altLang="en-US" sz="2200" dirty="0"/>
              <a:t>– </a:t>
            </a:r>
            <a:r>
              <a:rPr lang="en-US" altLang="en-US" sz="2000" dirty="0"/>
              <a:t>Initial use-case model and domain model (10-20% complete)</a:t>
            </a:r>
          </a:p>
          <a:p>
            <a:pPr lvl="1"/>
            <a:r>
              <a:rPr lang="en-US" altLang="en-US" sz="2200" dirty="0"/>
              <a:t>An initial business case, including:</a:t>
            </a:r>
          </a:p>
          <a:p>
            <a:pPr lvl="2">
              <a:buFont typeface="Wingdings" panose="05000000000000000000" pitchFamily="2" charset="2"/>
              <a:buNone/>
            </a:pPr>
            <a:r>
              <a:rPr lang="en-US" altLang="en-US" sz="2200" dirty="0"/>
              <a:t>– </a:t>
            </a:r>
            <a:r>
              <a:rPr lang="en-US" altLang="en-US" sz="2000" dirty="0"/>
              <a:t>Success criteria (e.g., revenue projection)</a:t>
            </a:r>
          </a:p>
          <a:p>
            <a:pPr lvl="2">
              <a:buFont typeface="Wingdings" panose="05000000000000000000" pitchFamily="2" charset="2"/>
              <a:buNone/>
            </a:pPr>
            <a:r>
              <a:rPr lang="en-US" altLang="en-US" sz="2000" dirty="0"/>
              <a:t>– An initial risk assessment</a:t>
            </a:r>
          </a:p>
          <a:p>
            <a:pPr lvl="2">
              <a:buFont typeface="Wingdings" panose="05000000000000000000" pitchFamily="2" charset="2"/>
              <a:buNone/>
            </a:pPr>
            <a:r>
              <a:rPr lang="en-US" altLang="en-US" sz="2000" dirty="0"/>
              <a:t>– An estimate of resources required</a:t>
            </a:r>
          </a:p>
          <a:p>
            <a:r>
              <a:rPr lang="en-US" altLang="en-US" sz="2400" dirty="0"/>
              <a:t> Milestone: Lifecycle Objectives</a:t>
            </a:r>
          </a:p>
          <a:p>
            <a:endParaRPr lang="en-US" altLang="en-US" sz="2400" dirty="0"/>
          </a:p>
        </p:txBody>
      </p:sp>
      <p:sp>
        <p:nvSpPr>
          <p:cNvPr id="19459" name="Title 5"/>
          <p:cNvSpPr>
            <a:spLocks noGrp="1"/>
          </p:cNvSpPr>
          <p:nvPr>
            <p:ph type="title"/>
          </p:nvPr>
        </p:nvSpPr>
        <p:spPr>
          <a:xfrm>
            <a:off x="733425" y="990600"/>
            <a:ext cx="8410575" cy="928688"/>
          </a:xfrm>
        </p:spPr>
        <p:txBody>
          <a:bodyPr>
            <a:normAutofit fontScale="90000"/>
          </a:bodyPr>
          <a:lstStyle/>
          <a:p>
            <a:pPr algn="ctr"/>
            <a:r>
              <a:rPr lang="en-US" altLang="en-US"/>
              <a:t>Inception Phase</a:t>
            </a:r>
            <a:br>
              <a:rPr lang="en-US" altLang="en-US"/>
            </a:br>
            <a:endParaRPr lang="en-US" altLang="en-US"/>
          </a:p>
        </p:txBody>
      </p:sp>
    </p:spTree>
    <p:extLst>
      <p:ext uri="{BB962C8B-B14F-4D97-AF65-F5344CB8AC3E}">
        <p14:creationId xmlns:p14="http://schemas.microsoft.com/office/powerpoint/2010/main" val="3309808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05000"/>
            <a:ext cx="8229600" cy="4525963"/>
          </a:xfrm>
        </p:spPr>
        <p:txBody>
          <a:bodyPr>
            <a:normAutofit fontScale="77500" lnSpcReduction="20000"/>
          </a:bodyPr>
          <a:lstStyle/>
          <a:p>
            <a:pPr>
              <a:defRPr/>
            </a:pPr>
            <a:r>
              <a:rPr lang="en-US" dirty="0"/>
              <a:t>Purpose</a:t>
            </a:r>
          </a:p>
          <a:p>
            <a:pPr lvl="1">
              <a:defRPr/>
            </a:pPr>
            <a:r>
              <a:rPr lang="en-US" dirty="0"/>
              <a:t>To analyze the problem domain</a:t>
            </a:r>
          </a:p>
          <a:p>
            <a:pPr lvl="1">
              <a:defRPr/>
            </a:pPr>
            <a:r>
              <a:rPr lang="en-US" dirty="0"/>
              <a:t>To establish a sound architectural foundation</a:t>
            </a:r>
          </a:p>
          <a:p>
            <a:pPr lvl="1">
              <a:defRPr/>
            </a:pPr>
            <a:r>
              <a:rPr lang="en-US" dirty="0"/>
              <a:t>To address the highest risk elements of the project</a:t>
            </a:r>
          </a:p>
          <a:p>
            <a:pPr lvl="1">
              <a:defRPr/>
            </a:pPr>
            <a:r>
              <a:rPr lang="en-US" dirty="0"/>
              <a:t>To develop a comprehensive plan showing how the project will be completed</a:t>
            </a:r>
          </a:p>
          <a:p>
            <a:pPr>
              <a:defRPr/>
            </a:pPr>
            <a:r>
              <a:rPr lang="en-US" dirty="0"/>
              <a:t> Outcome</a:t>
            </a:r>
          </a:p>
          <a:p>
            <a:pPr lvl="1">
              <a:defRPr/>
            </a:pPr>
            <a:r>
              <a:rPr lang="en-US" dirty="0"/>
              <a:t>Use-case and domain model 80% complete</a:t>
            </a:r>
          </a:p>
          <a:p>
            <a:pPr lvl="1">
              <a:defRPr/>
            </a:pPr>
            <a:r>
              <a:rPr lang="en-US" dirty="0"/>
              <a:t>An executable architecture and accompanying documentation</a:t>
            </a:r>
          </a:p>
          <a:p>
            <a:pPr lvl="1">
              <a:defRPr/>
            </a:pPr>
            <a:r>
              <a:rPr lang="en-US" dirty="0"/>
              <a:t>A revised business case, incl. revised risk assessment</a:t>
            </a:r>
          </a:p>
          <a:p>
            <a:pPr lvl="1">
              <a:defRPr/>
            </a:pPr>
            <a:r>
              <a:rPr lang="en-US" dirty="0"/>
              <a:t>A development plan for the overall project</a:t>
            </a:r>
          </a:p>
          <a:p>
            <a:pPr>
              <a:defRPr/>
            </a:pPr>
            <a:r>
              <a:rPr lang="en-US" dirty="0"/>
              <a:t> Milestone: Lifecycle Architecture</a:t>
            </a:r>
          </a:p>
          <a:p>
            <a:pPr>
              <a:defRPr/>
            </a:pPr>
            <a:endParaRPr lang="en-US" dirty="0"/>
          </a:p>
        </p:txBody>
      </p:sp>
      <p:sp>
        <p:nvSpPr>
          <p:cNvPr id="20483" name="Title 5"/>
          <p:cNvSpPr>
            <a:spLocks noGrp="1"/>
          </p:cNvSpPr>
          <p:nvPr>
            <p:ph type="title"/>
          </p:nvPr>
        </p:nvSpPr>
        <p:spPr/>
        <p:txBody>
          <a:bodyPr>
            <a:normAutofit fontScale="90000"/>
          </a:bodyPr>
          <a:lstStyle/>
          <a:p>
            <a:pPr algn="ctr"/>
            <a:r>
              <a:rPr lang="en-US" altLang="en-US"/>
              <a:t>Elaboration Phase</a:t>
            </a:r>
            <a:br>
              <a:rPr lang="en-US" altLang="en-US"/>
            </a:br>
            <a:endParaRPr lang="en-US" altLang="en-US"/>
          </a:p>
        </p:txBody>
      </p:sp>
    </p:spTree>
    <p:extLst>
      <p:ext uri="{BB962C8B-B14F-4D97-AF65-F5344CB8AC3E}">
        <p14:creationId xmlns:p14="http://schemas.microsoft.com/office/powerpoint/2010/main" val="1103587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133600"/>
            <a:ext cx="8229600" cy="4267200"/>
          </a:xfrm>
        </p:spPr>
        <p:txBody>
          <a:bodyPr>
            <a:normAutofit fontScale="77500" lnSpcReduction="20000"/>
          </a:bodyPr>
          <a:lstStyle/>
          <a:p>
            <a:pPr>
              <a:defRPr/>
            </a:pPr>
            <a:r>
              <a:rPr lang="en-US" dirty="0"/>
              <a:t>Purpose</a:t>
            </a:r>
          </a:p>
          <a:p>
            <a:pPr lvl="1">
              <a:defRPr/>
            </a:pPr>
            <a:r>
              <a:rPr lang="en-US" dirty="0"/>
              <a:t>To incrementally develop a complete software product which is ready to transition into the user community</a:t>
            </a:r>
          </a:p>
          <a:p>
            <a:pPr>
              <a:defRPr/>
            </a:pPr>
            <a:r>
              <a:rPr lang="en-US" dirty="0"/>
              <a:t> Products</a:t>
            </a:r>
          </a:p>
          <a:p>
            <a:pPr lvl="1">
              <a:defRPr/>
            </a:pPr>
            <a:r>
              <a:rPr lang="en-US" dirty="0"/>
              <a:t>A complete use-case and design model</a:t>
            </a:r>
          </a:p>
          <a:p>
            <a:pPr lvl="1">
              <a:defRPr/>
            </a:pPr>
            <a:r>
              <a:rPr lang="en-US" dirty="0"/>
              <a:t>Executable releases of increasing functionality</a:t>
            </a:r>
          </a:p>
          <a:p>
            <a:pPr lvl="1">
              <a:defRPr/>
            </a:pPr>
            <a:r>
              <a:rPr lang="en-US" dirty="0"/>
              <a:t>User documentation</a:t>
            </a:r>
          </a:p>
          <a:p>
            <a:pPr lvl="1">
              <a:defRPr/>
            </a:pPr>
            <a:r>
              <a:rPr lang="en-US" dirty="0"/>
              <a:t>Deployment documentation</a:t>
            </a:r>
          </a:p>
          <a:p>
            <a:pPr lvl="1">
              <a:defRPr/>
            </a:pPr>
            <a:r>
              <a:rPr lang="en-US" dirty="0"/>
              <a:t>Evaluation criteria for each iteration</a:t>
            </a:r>
          </a:p>
          <a:p>
            <a:pPr lvl="1">
              <a:defRPr/>
            </a:pPr>
            <a:r>
              <a:rPr lang="en-US" dirty="0"/>
              <a:t>Release descriptions, including quality assurance results</a:t>
            </a:r>
          </a:p>
          <a:p>
            <a:pPr lvl="1">
              <a:defRPr/>
            </a:pPr>
            <a:r>
              <a:rPr lang="en-US" dirty="0"/>
              <a:t>Updated development plan</a:t>
            </a:r>
          </a:p>
          <a:p>
            <a:pPr>
              <a:defRPr/>
            </a:pPr>
            <a:r>
              <a:rPr lang="en-US" dirty="0"/>
              <a:t> Milestone: Initial Operational Capability</a:t>
            </a:r>
          </a:p>
          <a:p>
            <a:pPr>
              <a:defRPr/>
            </a:pPr>
            <a:endParaRPr lang="en-US" dirty="0"/>
          </a:p>
        </p:txBody>
      </p:sp>
      <p:sp>
        <p:nvSpPr>
          <p:cNvPr id="21507" name="Title 5"/>
          <p:cNvSpPr>
            <a:spLocks noGrp="1"/>
          </p:cNvSpPr>
          <p:nvPr>
            <p:ph type="title"/>
          </p:nvPr>
        </p:nvSpPr>
        <p:spPr/>
        <p:txBody>
          <a:bodyPr>
            <a:normAutofit fontScale="90000"/>
          </a:bodyPr>
          <a:lstStyle/>
          <a:p>
            <a:pPr algn="ctr"/>
            <a:r>
              <a:rPr lang="en-US" altLang="en-US"/>
              <a:t>Construction Phase</a:t>
            </a:r>
            <a:br>
              <a:rPr lang="en-US" altLang="en-US"/>
            </a:br>
            <a:endParaRPr lang="en-US" altLang="en-US"/>
          </a:p>
        </p:txBody>
      </p:sp>
    </p:spTree>
    <p:extLst>
      <p:ext uri="{BB962C8B-B14F-4D97-AF65-F5344CB8AC3E}">
        <p14:creationId xmlns:p14="http://schemas.microsoft.com/office/powerpoint/2010/main" val="320063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219200" y="381000"/>
            <a:ext cx="7793037" cy="685800"/>
          </a:xfrm>
        </p:spPr>
        <p:txBody>
          <a:bodyPr>
            <a:normAutofit/>
          </a:bodyPr>
          <a:lstStyle/>
          <a:p>
            <a:r>
              <a:rPr lang="en-US" sz="3600" dirty="0"/>
              <a:t>Unified Development Process [1]</a:t>
            </a:r>
            <a:endParaRPr lang="en-US" dirty="0"/>
          </a:p>
        </p:txBody>
      </p:sp>
      <p:sp>
        <p:nvSpPr>
          <p:cNvPr id="162819" name="Rectangle 3"/>
          <p:cNvSpPr>
            <a:spLocks noGrp="1" noChangeArrowheads="1"/>
          </p:cNvSpPr>
          <p:nvPr>
            <p:ph type="body" sz="half" idx="1"/>
          </p:nvPr>
        </p:nvSpPr>
        <p:spPr>
          <a:xfrm>
            <a:off x="457200" y="3272509"/>
            <a:ext cx="7924800" cy="769937"/>
          </a:xfrm>
        </p:spPr>
        <p:txBody>
          <a:bodyPr>
            <a:normAutofit/>
          </a:bodyPr>
          <a:lstStyle/>
          <a:p>
            <a:pPr>
              <a:lnSpc>
                <a:spcPct val="90000"/>
              </a:lnSpc>
              <a:buFont typeface="Courier New" pitchFamily="49" charset="0"/>
              <a:buChar char="o"/>
            </a:pPr>
            <a:r>
              <a:rPr lang="en-US" sz="2400" dirty="0"/>
              <a:t>Each iteration produces a working, executable, product that </a:t>
            </a:r>
            <a:r>
              <a:rPr lang="en-US" sz="2400" i="1" dirty="0">
                <a:solidFill>
                  <a:schemeClr val="hlink"/>
                </a:solidFill>
              </a:rPr>
              <a:t>might not be a deliverable.</a:t>
            </a:r>
            <a:endParaRPr lang="en-US" sz="2400" dirty="0"/>
          </a:p>
        </p:txBody>
      </p:sp>
      <p:sp>
        <p:nvSpPr>
          <p:cNvPr id="10" name="Slide Number Placeholder 6"/>
          <p:cNvSpPr>
            <a:spLocks noGrp="1"/>
          </p:cNvSpPr>
          <p:nvPr>
            <p:ph type="sldNum" sz="quarter" idx="12"/>
          </p:nvPr>
        </p:nvSpPr>
        <p:spPr/>
        <p:txBody>
          <a:bodyPr/>
          <a:lstStyle/>
          <a:p>
            <a:fld id="{A1C8277D-7B99-4B5E-A054-CD9D8B917959}" type="slidenum">
              <a:rPr lang="en-US"/>
              <a:pPr/>
              <a:t>3</a:t>
            </a:fld>
            <a:endParaRPr lang="en-US"/>
          </a:p>
        </p:txBody>
      </p:sp>
      <p:sp>
        <p:nvSpPr>
          <p:cNvPr id="162820" name="Rectangle 4"/>
          <p:cNvSpPr>
            <a:spLocks noChangeArrowheads="1"/>
          </p:cNvSpPr>
          <p:nvPr/>
        </p:nvSpPr>
        <p:spPr bwMode="auto">
          <a:xfrm>
            <a:off x="410308" y="4340195"/>
            <a:ext cx="7924800" cy="808037"/>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Courier New" pitchFamily="49" charset="0"/>
              <a:buChar char="o"/>
            </a:pPr>
            <a:r>
              <a:rPr lang="en-US" sz="2400" dirty="0"/>
              <a:t>No rush to code. Also, not a long drawn design process.</a:t>
            </a:r>
          </a:p>
        </p:txBody>
      </p:sp>
      <p:sp>
        <p:nvSpPr>
          <p:cNvPr id="162821" name="Rectangle 5"/>
          <p:cNvSpPr>
            <a:spLocks noChangeArrowheads="1"/>
          </p:cNvSpPr>
          <p:nvPr/>
        </p:nvSpPr>
        <p:spPr bwMode="auto">
          <a:xfrm>
            <a:off x="410308" y="1484313"/>
            <a:ext cx="7924800" cy="823912"/>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Courier New" pitchFamily="49" charset="0"/>
              <a:buChar char="o"/>
            </a:pPr>
            <a:r>
              <a:rPr lang="en-US" sz="2400" dirty="0"/>
              <a:t>Key features: Iterative development; OO analysis and design. </a:t>
            </a:r>
          </a:p>
        </p:txBody>
      </p:sp>
      <p:sp>
        <p:nvSpPr>
          <p:cNvPr id="162822" name="Rectangle 6"/>
          <p:cNvSpPr>
            <a:spLocks noChangeArrowheads="1"/>
          </p:cNvSpPr>
          <p:nvPr/>
        </p:nvSpPr>
        <p:spPr bwMode="auto">
          <a:xfrm>
            <a:off x="457200" y="2416053"/>
            <a:ext cx="7924800" cy="3810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Courier New" pitchFamily="49" charset="0"/>
              <a:buChar char="o"/>
            </a:pPr>
            <a:r>
              <a:rPr lang="en-US" sz="2400" dirty="0"/>
              <a:t>Development organized as a series of short iterations </a:t>
            </a:r>
          </a:p>
        </p:txBody>
      </p:sp>
      <p:sp>
        <p:nvSpPr>
          <p:cNvPr id="162823" name="Rectangle 7"/>
          <p:cNvSpPr>
            <a:spLocks noChangeArrowheads="1"/>
          </p:cNvSpPr>
          <p:nvPr/>
        </p:nvSpPr>
        <p:spPr bwMode="auto">
          <a:xfrm>
            <a:off x="460131" y="5333191"/>
            <a:ext cx="7924800" cy="83820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Courier New" pitchFamily="49" charset="0"/>
              <a:buChar char="o"/>
            </a:pPr>
            <a:r>
              <a:rPr lang="en-US" sz="2400" dirty="0"/>
              <a:t>Lots of visual modeling aids. Unified Modeling Language (UML) used.</a:t>
            </a:r>
          </a:p>
        </p:txBody>
      </p:sp>
    </p:spTree>
    <p:extLst>
      <p:ext uri="{BB962C8B-B14F-4D97-AF65-F5344CB8AC3E}">
        <p14:creationId xmlns:p14="http://schemas.microsoft.com/office/powerpoint/2010/main" val="276917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28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P spid="162820" grpId="0" build="p" autoUpdateAnimBg="0"/>
      <p:bldP spid="162821" grpId="0" build="p" autoUpdateAnimBg="0"/>
      <p:bldP spid="162822" grpId="0" build="p" autoUpdateAnimBg="0"/>
      <p:bldP spid="16282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4267200"/>
          </a:xfrm>
        </p:spPr>
        <p:txBody>
          <a:bodyPr>
            <a:normAutofit fontScale="77500" lnSpcReduction="20000"/>
          </a:bodyPr>
          <a:lstStyle/>
          <a:p>
            <a:pPr>
              <a:defRPr/>
            </a:pPr>
            <a:r>
              <a:rPr lang="en-US" dirty="0"/>
              <a:t>Purpose</a:t>
            </a:r>
          </a:p>
          <a:p>
            <a:pPr lvl="1">
              <a:defRPr/>
            </a:pPr>
            <a:r>
              <a:rPr lang="en-US" dirty="0"/>
              <a:t>To transition the software product into the user community</a:t>
            </a:r>
          </a:p>
          <a:p>
            <a:pPr>
              <a:defRPr/>
            </a:pPr>
            <a:r>
              <a:rPr lang="en-US" dirty="0"/>
              <a:t> Products</a:t>
            </a:r>
          </a:p>
          <a:p>
            <a:pPr lvl="1">
              <a:defRPr/>
            </a:pPr>
            <a:r>
              <a:rPr lang="en-US" dirty="0"/>
              <a:t>Executable releases</a:t>
            </a:r>
          </a:p>
          <a:p>
            <a:pPr lvl="1">
              <a:defRPr/>
            </a:pPr>
            <a:r>
              <a:rPr lang="en-US" dirty="0"/>
              <a:t>Updated system models</a:t>
            </a:r>
          </a:p>
          <a:p>
            <a:pPr lvl="1">
              <a:defRPr/>
            </a:pPr>
            <a:r>
              <a:rPr lang="en-US" dirty="0"/>
              <a:t>Evaluation criteria for each iteration</a:t>
            </a:r>
          </a:p>
          <a:p>
            <a:pPr lvl="1">
              <a:defRPr/>
            </a:pPr>
            <a:r>
              <a:rPr lang="en-US" dirty="0"/>
              <a:t>Release descriptions, including quality assurance results</a:t>
            </a:r>
          </a:p>
          <a:p>
            <a:pPr lvl="1">
              <a:defRPr/>
            </a:pPr>
            <a:r>
              <a:rPr lang="en-US" dirty="0"/>
              <a:t>Updated user manuals</a:t>
            </a:r>
          </a:p>
          <a:p>
            <a:pPr lvl="1">
              <a:defRPr/>
            </a:pPr>
            <a:r>
              <a:rPr lang="en-US" dirty="0"/>
              <a:t>Updated deployment documentation</a:t>
            </a:r>
          </a:p>
          <a:p>
            <a:pPr lvl="1">
              <a:defRPr/>
            </a:pPr>
            <a:r>
              <a:rPr lang="en-US" dirty="0"/>
              <a:t>“Post-mortem” analysis of project performance</a:t>
            </a:r>
          </a:p>
          <a:p>
            <a:pPr>
              <a:defRPr/>
            </a:pPr>
            <a:r>
              <a:rPr lang="en-US" dirty="0"/>
              <a:t> Milestone: Product Release</a:t>
            </a:r>
          </a:p>
          <a:p>
            <a:pPr>
              <a:defRPr/>
            </a:pPr>
            <a:endParaRPr lang="en-US" dirty="0"/>
          </a:p>
        </p:txBody>
      </p:sp>
      <p:sp>
        <p:nvSpPr>
          <p:cNvPr id="22531" name="Title 5"/>
          <p:cNvSpPr>
            <a:spLocks noGrp="1"/>
          </p:cNvSpPr>
          <p:nvPr>
            <p:ph type="title"/>
          </p:nvPr>
        </p:nvSpPr>
        <p:spPr/>
        <p:txBody>
          <a:bodyPr>
            <a:normAutofit fontScale="90000"/>
          </a:bodyPr>
          <a:lstStyle/>
          <a:p>
            <a:pPr algn="ctr"/>
            <a:r>
              <a:rPr lang="en-US" altLang="en-US"/>
              <a:t>Transition Phase</a:t>
            </a:r>
            <a:br>
              <a:rPr lang="en-US" altLang="en-US"/>
            </a:br>
            <a:endParaRPr lang="en-US" altLang="en-US"/>
          </a:p>
        </p:txBody>
      </p:sp>
    </p:spTree>
    <p:extLst>
      <p:ext uri="{BB962C8B-B14F-4D97-AF65-F5344CB8AC3E}">
        <p14:creationId xmlns:p14="http://schemas.microsoft.com/office/powerpoint/2010/main" val="2598602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50938" y="838200"/>
            <a:ext cx="7793037" cy="838200"/>
          </a:xfrm>
        </p:spPr>
        <p:txBody>
          <a:bodyPr/>
          <a:lstStyle/>
          <a:p>
            <a:r>
              <a:rPr lang="en-US" altLang="en-US" sz="4000"/>
              <a:t>Best Practices and Key Concepts</a:t>
            </a:r>
          </a:p>
        </p:txBody>
      </p:sp>
      <p:sp>
        <p:nvSpPr>
          <p:cNvPr id="23555" name="Content Placeholder 2"/>
          <p:cNvSpPr>
            <a:spLocks noGrp="1"/>
          </p:cNvSpPr>
          <p:nvPr>
            <p:ph idx="1"/>
          </p:nvPr>
        </p:nvSpPr>
        <p:spPr>
          <a:xfrm>
            <a:off x="381000" y="2017713"/>
            <a:ext cx="8574088" cy="4114800"/>
          </a:xfrm>
        </p:spPr>
        <p:txBody>
          <a:bodyPr/>
          <a:lstStyle/>
          <a:p>
            <a:r>
              <a:rPr lang="en-US" altLang="en-US" sz="2400"/>
              <a:t>Tackle high-risk and high-value issues in early iterations.</a:t>
            </a:r>
          </a:p>
          <a:p>
            <a:r>
              <a:rPr lang="en-US" altLang="en-US" sz="2400"/>
              <a:t>Continuously engage users for evaluation, feedback and requirements</a:t>
            </a:r>
          </a:p>
          <a:p>
            <a:r>
              <a:rPr lang="en-US" altLang="en-US" sz="2400"/>
              <a:t>Build a cohesive, core architecture in early iterations</a:t>
            </a:r>
          </a:p>
          <a:p>
            <a:r>
              <a:rPr lang="en-US" altLang="en-US" sz="2400"/>
              <a:t>Continuously verify quality; test early, often and realistically</a:t>
            </a:r>
          </a:p>
          <a:p>
            <a:r>
              <a:rPr lang="en-US" altLang="en-US" sz="2400"/>
              <a:t>Apply use cases where appropriate</a:t>
            </a:r>
          </a:p>
          <a:p>
            <a:r>
              <a:rPr lang="en-US" altLang="en-US" sz="2400"/>
              <a:t>Do some visual modeling (with the UML)</a:t>
            </a:r>
          </a:p>
          <a:p>
            <a:r>
              <a:rPr lang="en-US" altLang="en-US" sz="2400"/>
              <a:t>Carefully manage requirements</a:t>
            </a:r>
          </a:p>
          <a:p>
            <a:r>
              <a:rPr lang="en-US" altLang="en-US" sz="2400"/>
              <a:t>Practice change request and configuration management.</a:t>
            </a:r>
          </a:p>
          <a:p>
            <a:endParaRPr lang="en-US" altLang="en-US" sz="2400"/>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9F111B2-A216-43F1-A9D5-588ABBFC293A}" type="datetime5">
              <a:rPr lang="en-US" altLang="en-US" smtClean="0"/>
              <a:pPr eaLnBrk="1" hangingPunct="1"/>
              <a:t>13-Aug-22</a:t>
            </a:fld>
            <a:endParaRPr lang="en-US" altLang="en-US"/>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a:t>OOAD</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57870A8-8382-4B25-8637-891EBFEE5821}" type="slidenum">
              <a:rPr lang="en-US" altLang="en-US"/>
              <a:pPr eaLnBrk="1" hangingPunct="1"/>
              <a:t>31</a:t>
            </a:fld>
            <a:endParaRPr lang="en-US" altLang="en-US"/>
          </a:p>
        </p:txBody>
      </p:sp>
    </p:spTree>
    <p:extLst>
      <p:ext uri="{BB962C8B-B14F-4D97-AF65-F5344CB8AC3E}">
        <p14:creationId xmlns:p14="http://schemas.microsoft.com/office/powerpoint/2010/main" val="197819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85800" y="609600"/>
            <a:ext cx="7772400" cy="1143000"/>
          </a:xfrm>
          <a:prstGeom prst="rect">
            <a:avLst/>
          </a:prstGeom>
          <a:noFill/>
          <a:ln w="9525">
            <a:noFill/>
            <a:round/>
            <a:headEnd/>
            <a:tailEnd/>
          </a:ln>
          <a:effectLst/>
        </p:spPr>
        <p:txBody>
          <a:bodyPr lIns="92160" tIns="46080" rIns="92160" bIns="46080" anchor="ctr"/>
          <a:lstStyle/>
          <a:p>
            <a:pPr algn="ctr">
              <a:buClr>
                <a:srgbClr val="FFCC66"/>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dirty="0">
                <a:solidFill>
                  <a:srgbClr val="002060"/>
                </a:solidFill>
                <a:effectLst>
                  <a:outerShdw blurRad="38100" dist="38100" dir="2700000" algn="tl">
                    <a:srgbClr val="FFFFFF"/>
                  </a:outerShdw>
                </a:effectLst>
                <a:latin typeface="Arial" charset="0"/>
              </a:rPr>
              <a:t>Questions</a:t>
            </a:r>
          </a:p>
        </p:txBody>
      </p:sp>
      <p:sp>
        <p:nvSpPr>
          <p:cNvPr id="27651" name="Text Box 2"/>
          <p:cNvSpPr txBox="1">
            <a:spLocks noChangeArrowheads="1"/>
          </p:cNvSpPr>
          <p:nvPr/>
        </p:nvSpPr>
        <p:spPr bwMode="auto">
          <a:xfrm>
            <a:off x="685800" y="1981200"/>
            <a:ext cx="8458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1pPr>
            <a:lvl2pPr marL="742950" indent="-28575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2pPr>
            <a:lvl3pPr marL="11430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3pPr>
            <a:lvl4pPr marL="16002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4pPr>
            <a:lvl5pPr marL="20574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9pPr>
          </a:lstStyle>
          <a:p>
            <a:pPr eaLnBrk="1" hangingPunct="1">
              <a:spcBef>
                <a:spcPts val="800"/>
              </a:spcBef>
              <a:buClr>
                <a:srgbClr val="FFFF00"/>
              </a:buClr>
              <a:buSzPct val="75000"/>
              <a:buFont typeface="Monotype Sorts" charset="2"/>
              <a:buChar char=""/>
            </a:pPr>
            <a:r>
              <a:rPr lang="en-GB" altLang="en-US" sz="3200">
                <a:solidFill>
                  <a:srgbClr val="002060"/>
                </a:solidFill>
              </a:rPr>
              <a:t>What are the four lifecycle phases of UP?</a:t>
            </a:r>
          </a:p>
          <a:p>
            <a:pPr eaLnBrk="1" hangingPunct="1">
              <a:spcBef>
                <a:spcPts val="800"/>
              </a:spcBef>
              <a:buClr>
                <a:srgbClr val="FFFF00"/>
              </a:buClr>
              <a:buSzPct val="75000"/>
              <a:buFont typeface="Monotype Sorts" charset="2"/>
              <a:buChar char=""/>
            </a:pPr>
            <a:r>
              <a:rPr lang="en-GB" altLang="en-US" sz="3200">
                <a:solidFill>
                  <a:srgbClr val="002060"/>
                </a:solidFill>
              </a:rPr>
              <a:t>What happens in each?</a:t>
            </a:r>
          </a:p>
          <a:p>
            <a:pPr eaLnBrk="1" hangingPunct="1">
              <a:spcBef>
                <a:spcPts val="800"/>
              </a:spcBef>
              <a:buClr>
                <a:srgbClr val="FFFF00"/>
              </a:buClr>
              <a:buSzPct val="75000"/>
              <a:buFont typeface="Monotype Sorts" charset="2"/>
              <a:buChar char=""/>
            </a:pPr>
            <a:r>
              <a:rPr lang="en-GB" altLang="en-US" sz="3200">
                <a:solidFill>
                  <a:srgbClr val="002060"/>
                </a:solidFill>
              </a:rPr>
              <a:t>What are the process disciplines?</a:t>
            </a:r>
          </a:p>
          <a:p>
            <a:pPr eaLnBrk="1" hangingPunct="1">
              <a:spcBef>
                <a:spcPts val="800"/>
              </a:spcBef>
              <a:buClr>
                <a:srgbClr val="FFFF00"/>
              </a:buClr>
              <a:buSzPct val="75000"/>
              <a:buFont typeface="Monotype Sorts" charset="2"/>
              <a:buChar char=""/>
            </a:pPr>
            <a:r>
              <a:rPr lang="en-GB" altLang="en-US" sz="3200">
                <a:solidFill>
                  <a:srgbClr val="002060"/>
                </a:solidFill>
              </a:rPr>
              <a:t>What are some major differences between distinguishes UP and the waterfall model?</a:t>
            </a:r>
          </a:p>
        </p:txBody>
      </p:sp>
    </p:spTree>
    <p:extLst>
      <p:ext uri="{BB962C8B-B14F-4D97-AF65-F5344CB8AC3E}">
        <p14:creationId xmlns:p14="http://schemas.microsoft.com/office/powerpoint/2010/main" val="25806927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38CDD0-E390-4257-828B-AD23AA783B01}" type="slidenum">
              <a:rPr lang="en-US"/>
              <a:pPr/>
              <a:t>33</a:t>
            </a:fld>
            <a:endParaRPr lang="en-US"/>
          </a:p>
        </p:txBody>
      </p:sp>
      <p:sp>
        <p:nvSpPr>
          <p:cNvPr id="183298" name="Rectangle 2"/>
          <p:cNvSpPr>
            <a:spLocks noGrp="1" noChangeArrowheads="1"/>
          </p:cNvSpPr>
          <p:nvPr>
            <p:ph type="title"/>
          </p:nvPr>
        </p:nvSpPr>
        <p:spPr/>
        <p:txBody>
          <a:bodyPr/>
          <a:lstStyle/>
          <a:p>
            <a:r>
              <a:rPr lang="en-US"/>
              <a:t>Requirements Engineering</a:t>
            </a:r>
          </a:p>
        </p:txBody>
      </p:sp>
      <p:sp>
        <p:nvSpPr>
          <p:cNvPr id="183299" name="Rectangle 3"/>
          <p:cNvSpPr>
            <a:spLocks noGrp="1" noChangeArrowheads="1"/>
          </p:cNvSpPr>
          <p:nvPr>
            <p:ph type="body" idx="1"/>
          </p:nvPr>
        </p:nvSpPr>
        <p:spPr>
          <a:xfrm>
            <a:off x="838200" y="1981200"/>
            <a:ext cx="7772400" cy="4114800"/>
          </a:xfrm>
        </p:spPr>
        <p:txBody>
          <a:bodyPr/>
          <a:lstStyle/>
          <a:p>
            <a:r>
              <a:rPr lang="en-US"/>
              <a:t>"The hardest single part of building a software system is deciding what to build. ..No other part of the work so cripples the resulting system if done wrong. No other part is more difficult to rectify later." </a:t>
            </a:r>
          </a:p>
        </p:txBody>
      </p:sp>
    </p:spTree>
    <p:extLst>
      <p:ext uri="{BB962C8B-B14F-4D97-AF65-F5344CB8AC3E}">
        <p14:creationId xmlns:p14="http://schemas.microsoft.com/office/powerpoint/2010/main" val="7487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diamond(in)">
                                      <p:cBhvr>
                                        <p:cTn id="7" dur="2000"/>
                                        <p:tgtEl>
                                          <p:spTgt spid="183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9055EB-62F4-412B-BD89-4D801B9C8551}" type="slidenum">
              <a:rPr lang="en-US"/>
              <a:pPr/>
              <a:t>34</a:t>
            </a:fld>
            <a:endParaRPr lang="en-US"/>
          </a:p>
        </p:txBody>
      </p:sp>
      <p:sp>
        <p:nvSpPr>
          <p:cNvPr id="208898" name="Rectangle 2"/>
          <p:cNvSpPr>
            <a:spLocks noGrp="1" noChangeArrowheads="1"/>
          </p:cNvSpPr>
          <p:nvPr>
            <p:ph type="title"/>
          </p:nvPr>
        </p:nvSpPr>
        <p:spPr/>
        <p:txBody>
          <a:bodyPr>
            <a:normAutofit fontScale="90000"/>
          </a:bodyPr>
          <a:lstStyle/>
          <a:p>
            <a:r>
              <a:rPr lang="en-US" sz="4000"/>
              <a:t>Requirements drive the technical and management processes </a:t>
            </a:r>
          </a:p>
        </p:txBody>
      </p:sp>
      <p:sp>
        <p:nvSpPr>
          <p:cNvPr id="208901" name="Rectangle 5"/>
          <p:cNvSpPr>
            <a:spLocks noChangeArrowheads="1"/>
          </p:cNvSpPr>
          <p:nvPr/>
        </p:nvSpPr>
        <p:spPr bwMode="auto">
          <a:xfrm>
            <a:off x="0" y="2433638"/>
            <a:ext cx="9144000" cy="0"/>
          </a:xfrm>
          <a:prstGeom prst="rect">
            <a:avLst/>
          </a:prstGeom>
          <a:noFill/>
          <a:ln w="9525">
            <a:noFill/>
            <a:miter lim="800000"/>
            <a:headEnd/>
            <a:tailEnd/>
          </a:ln>
          <a:effectLst/>
        </p:spPr>
        <p:txBody>
          <a:bodyPr wrap="none" anchor="ctr">
            <a:spAutoFit/>
          </a:bodyPr>
          <a:lstStyle/>
          <a:p>
            <a:endParaRPr lang="en-US" sz="2400">
              <a:latin typeface="Times New Roman" pitchFamily="18" charset="0"/>
            </a:endParaRPr>
          </a:p>
        </p:txBody>
      </p:sp>
      <p:pic>
        <p:nvPicPr>
          <p:cNvPr id="208900" name="Picture 4" descr="G:\Computer Science Course\Software Engineering\umkc\Requirements Specification_files\shared-req.gif"/>
          <p:cNvPicPr>
            <a:picLocks noChangeAspect="1" noChangeArrowheads="1"/>
          </p:cNvPicPr>
          <p:nvPr/>
        </p:nvPicPr>
        <p:blipFill>
          <a:blip r:embed="rId2" r:link="rId3" cstate="print"/>
          <a:srcRect/>
          <a:stretch>
            <a:fillRect/>
          </a:stretch>
        </p:blipFill>
        <p:spPr bwMode="auto">
          <a:xfrm>
            <a:off x="533400" y="2209800"/>
            <a:ext cx="8153400" cy="3660775"/>
          </a:xfrm>
          <a:prstGeom prst="rect">
            <a:avLst/>
          </a:prstGeom>
          <a:noFill/>
        </p:spPr>
      </p:pic>
    </p:spTree>
    <p:extLst>
      <p:ext uri="{BB962C8B-B14F-4D97-AF65-F5344CB8AC3E}">
        <p14:creationId xmlns:p14="http://schemas.microsoft.com/office/powerpoint/2010/main" val="273483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 calcmode="lin" valueType="num">
                                      <p:cBhvr additive="base">
                                        <p:cTn id="7" dur="500" fill="hold"/>
                                        <p:tgtEl>
                                          <p:spTgt spid="208900"/>
                                        </p:tgtEl>
                                        <p:attrNameLst>
                                          <p:attrName>ppt_x</p:attrName>
                                        </p:attrNameLst>
                                      </p:cBhvr>
                                      <p:tavLst>
                                        <p:tav tm="0">
                                          <p:val>
                                            <p:strVal val="0-#ppt_w/2"/>
                                          </p:val>
                                        </p:tav>
                                        <p:tav tm="100000">
                                          <p:val>
                                            <p:strVal val="#ppt_x"/>
                                          </p:val>
                                        </p:tav>
                                      </p:tavLst>
                                    </p:anim>
                                    <p:anim calcmode="lin" valueType="num">
                                      <p:cBhvr additive="base">
                                        <p:cTn id="8" dur="500" fill="hold"/>
                                        <p:tgtEl>
                                          <p:spTgt spid="208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E51618-01F4-468D-952B-BAB92E91FD05}" type="slidenum">
              <a:rPr lang="en-US"/>
              <a:pPr/>
              <a:t>35</a:t>
            </a:fld>
            <a:endParaRPr lang="en-US"/>
          </a:p>
        </p:txBody>
      </p:sp>
      <p:sp>
        <p:nvSpPr>
          <p:cNvPr id="185346" name="Rectangle 2"/>
          <p:cNvSpPr>
            <a:spLocks noGrp="1" noChangeArrowheads="1"/>
          </p:cNvSpPr>
          <p:nvPr>
            <p:ph type="title"/>
          </p:nvPr>
        </p:nvSpPr>
        <p:spPr/>
        <p:txBody>
          <a:bodyPr>
            <a:normAutofit fontScale="90000"/>
          </a:bodyPr>
          <a:lstStyle/>
          <a:p>
            <a:r>
              <a:rPr lang="en-US" sz="4000"/>
              <a:t/>
            </a:r>
            <a:br>
              <a:rPr lang="en-US" sz="4000"/>
            </a:br>
            <a:r>
              <a:rPr lang="en-US" sz="4000"/>
              <a:t>What is a Software Requirement</a:t>
            </a:r>
          </a:p>
        </p:txBody>
      </p:sp>
      <p:sp>
        <p:nvSpPr>
          <p:cNvPr id="185347" name="Rectangle 3"/>
          <p:cNvSpPr>
            <a:spLocks noGrp="1" noChangeArrowheads="1"/>
          </p:cNvSpPr>
          <p:nvPr>
            <p:ph type="body" idx="1"/>
          </p:nvPr>
        </p:nvSpPr>
        <p:spPr/>
        <p:txBody>
          <a:bodyPr/>
          <a:lstStyle/>
          <a:p>
            <a:pPr>
              <a:lnSpc>
                <a:spcPct val="90000"/>
              </a:lnSpc>
            </a:pPr>
            <a:r>
              <a:rPr lang="en-US" sz="2800"/>
              <a:t>[IEEE 90] defines a requirement as: </a:t>
            </a:r>
          </a:p>
          <a:p>
            <a:pPr>
              <a:lnSpc>
                <a:spcPct val="90000"/>
              </a:lnSpc>
              <a:buFont typeface="Wingdings" pitchFamily="2" charset="2"/>
              <a:buNone/>
            </a:pPr>
            <a:r>
              <a:rPr lang="en-US" sz="2800"/>
              <a:t>	(1) A condition or capability needed by a user to solve a problem or achieve an objective. </a:t>
            </a:r>
            <a:br>
              <a:rPr lang="en-US" sz="2800"/>
            </a:br>
            <a:r>
              <a:rPr lang="en-US" sz="2800"/>
              <a:t>(2) A condition or capability that must be met or possessed by a system or system component to satisfy a contract, standard, specification, or other formally imposed document. </a:t>
            </a:r>
            <a:br>
              <a:rPr lang="en-US" sz="2800"/>
            </a:br>
            <a:r>
              <a:rPr lang="en-US" sz="2800"/>
              <a:t>(3) A documented representation of a condition or capability as in (1) or (2).</a:t>
            </a:r>
          </a:p>
        </p:txBody>
      </p:sp>
    </p:spTree>
    <p:extLst>
      <p:ext uri="{BB962C8B-B14F-4D97-AF65-F5344CB8AC3E}">
        <p14:creationId xmlns:p14="http://schemas.microsoft.com/office/powerpoint/2010/main" val="7043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checkerboard(across)">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checkerboard(across)">
                                      <p:cBhvr>
                                        <p:cTn id="12" dur="500"/>
                                        <p:tgtEl>
                                          <p:spTgt spid="1853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43BF1C-28F4-40A8-9543-925B488D4AA0}" type="slidenum">
              <a:rPr lang="en-US"/>
              <a:pPr/>
              <a:t>36</a:t>
            </a:fld>
            <a:endParaRPr lang="en-US"/>
          </a:p>
        </p:txBody>
      </p:sp>
      <p:sp>
        <p:nvSpPr>
          <p:cNvPr id="195586" name="Rectangle 2"/>
          <p:cNvSpPr>
            <a:spLocks noGrp="1" noChangeArrowheads="1"/>
          </p:cNvSpPr>
          <p:nvPr>
            <p:ph type="title"/>
          </p:nvPr>
        </p:nvSpPr>
        <p:spPr/>
        <p:txBody>
          <a:bodyPr/>
          <a:lstStyle/>
          <a:p>
            <a:r>
              <a:rPr lang="en-US"/>
              <a:t>What is this Phase For?</a:t>
            </a:r>
          </a:p>
        </p:txBody>
      </p:sp>
      <p:sp>
        <p:nvSpPr>
          <p:cNvPr id="195587" name="Rectangle 3"/>
          <p:cNvSpPr>
            <a:spLocks noGrp="1" noChangeArrowheads="1"/>
          </p:cNvSpPr>
          <p:nvPr>
            <p:ph type="body" idx="1"/>
          </p:nvPr>
        </p:nvSpPr>
        <p:spPr>
          <a:xfrm>
            <a:off x="762000" y="2017713"/>
            <a:ext cx="8193088" cy="4114800"/>
          </a:xfrm>
        </p:spPr>
        <p:txBody>
          <a:bodyPr>
            <a:normAutofit/>
          </a:bodyPr>
          <a:lstStyle/>
          <a:p>
            <a:r>
              <a:rPr lang="en-US" sz="2800"/>
              <a:t>Major misconception </a:t>
            </a:r>
          </a:p>
          <a:p>
            <a:pPr lvl="1"/>
            <a:r>
              <a:rPr lang="en-US" sz="2400"/>
              <a:t> determining what client wants</a:t>
            </a:r>
          </a:p>
          <a:p>
            <a:pPr lvl="1"/>
            <a:endParaRPr lang="en-US" sz="2400"/>
          </a:p>
          <a:p>
            <a:pPr>
              <a:buFont typeface="Wingdings" pitchFamily="2" charset="2"/>
              <a:buNone/>
            </a:pPr>
            <a:r>
              <a:rPr lang="en-US" sz="2400"/>
              <a:t> </a:t>
            </a:r>
            <a:r>
              <a:rPr lang="en-US" sz="2400" i="1"/>
              <a:t>“I know you believe you understood what you think I said, but I am not sure you realize that what you heard is not what I meant!”</a:t>
            </a:r>
          </a:p>
          <a:p>
            <a:endParaRPr lang="en-US" sz="2800"/>
          </a:p>
          <a:p>
            <a:r>
              <a:rPr lang="en-US" sz="2800"/>
              <a:t>Must determine client’s &amp; </a:t>
            </a:r>
            <a:r>
              <a:rPr lang="en-US" sz="2800" b="1"/>
              <a:t>user’s</a:t>
            </a:r>
            <a:r>
              <a:rPr lang="en-US" sz="2800"/>
              <a:t> needs</a:t>
            </a:r>
          </a:p>
          <a:p>
            <a:pPr lvl="1"/>
            <a:r>
              <a:rPr lang="en-US" sz="2400"/>
              <a:t>chances for success slim if you don’t figure this out!</a:t>
            </a:r>
          </a:p>
          <a:p>
            <a:endParaRPr lang="en-US" sz="2800"/>
          </a:p>
        </p:txBody>
      </p:sp>
    </p:spTree>
    <p:extLst>
      <p:ext uri="{BB962C8B-B14F-4D97-AF65-F5344CB8AC3E}">
        <p14:creationId xmlns:p14="http://schemas.microsoft.com/office/powerpoint/2010/main" val="314837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checkerboard(across)">
                                      <p:cBhvr>
                                        <p:cTn id="7" dur="500"/>
                                        <p:tgtEl>
                                          <p:spTgt spid="19558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checkerboard(across)">
                                      <p:cBhvr>
                                        <p:cTn id="10" dur="500"/>
                                        <p:tgtEl>
                                          <p:spTgt spid="1955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95587">
                                            <p:txEl>
                                              <p:pRg st="3" end="3"/>
                                            </p:txEl>
                                          </p:spTgt>
                                        </p:tgtEl>
                                        <p:attrNameLst>
                                          <p:attrName>style.visibility</p:attrName>
                                        </p:attrNameLst>
                                      </p:cBhvr>
                                      <p:to>
                                        <p:strVal val="visible"/>
                                      </p:to>
                                    </p:set>
                                    <p:animEffect transition="in" filter="checkerboard(across)">
                                      <p:cBhvr>
                                        <p:cTn id="15" dur="500"/>
                                        <p:tgtEl>
                                          <p:spTgt spid="19558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95587">
                                            <p:txEl>
                                              <p:pRg st="5" end="5"/>
                                            </p:txEl>
                                          </p:spTgt>
                                        </p:tgtEl>
                                        <p:attrNameLst>
                                          <p:attrName>style.visibility</p:attrName>
                                        </p:attrNameLst>
                                      </p:cBhvr>
                                      <p:to>
                                        <p:strVal val="visible"/>
                                      </p:to>
                                    </p:set>
                                    <p:animEffect transition="in" filter="checkerboard(across)">
                                      <p:cBhvr>
                                        <p:cTn id="20" dur="500"/>
                                        <p:tgtEl>
                                          <p:spTgt spid="19558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95587">
                                            <p:txEl>
                                              <p:pRg st="6" end="6"/>
                                            </p:txEl>
                                          </p:spTgt>
                                        </p:tgtEl>
                                        <p:attrNameLst>
                                          <p:attrName>style.visibility</p:attrName>
                                        </p:attrNameLst>
                                      </p:cBhvr>
                                      <p:to>
                                        <p:strVal val="visible"/>
                                      </p:to>
                                    </p:set>
                                    <p:animEffect transition="in" filter="checkerboard(across)">
                                      <p:cBhvr>
                                        <p:cTn id="25" dur="500"/>
                                        <p:tgtEl>
                                          <p:spTgt spid="195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CEFD2C-1573-4FAD-BA80-C4ACF9D9CE73}" type="slidenum">
              <a:rPr lang="en-US"/>
              <a:pPr/>
              <a:t>37</a:t>
            </a:fld>
            <a:endParaRPr lang="en-US"/>
          </a:p>
        </p:txBody>
      </p:sp>
      <p:sp>
        <p:nvSpPr>
          <p:cNvPr id="204802" name="Rectangle 2"/>
          <p:cNvSpPr>
            <a:spLocks noGrp="1" noChangeArrowheads="1"/>
          </p:cNvSpPr>
          <p:nvPr>
            <p:ph type="title"/>
          </p:nvPr>
        </p:nvSpPr>
        <p:spPr/>
        <p:txBody>
          <a:bodyPr>
            <a:normAutofit fontScale="90000"/>
          </a:bodyPr>
          <a:lstStyle/>
          <a:p>
            <a:r>
              <a:rPr lang="en-US" sz="4000"/>
              <a:t>Requirements--What are They?</a:t>
            </a:r>
            <a:br>
              <a:rPr lang="en-US" sz="4000"/>
            </a:br>
            <a:endParaRPr lang="en-US" sz="4000"/>
          </a:p>
        </p:txBody>
      </p:sp>
      <p:sp>
        <p:nvSpPr>
          <p:cNvPr id="204803" name="Rectangle 3"/>
          <p:cNvSpPr>
            <a:spLocks noGrp="1" noChangeArrowheads="1"/>
          </p:cNvSpPr>
          <p:nvPr>
            <p:ph type="body" idx="1"/>
          </p:nvPr>
        </p:nvSpPr>
        <p:spPr/>
        <p:txBody>
          <a:bodyPr/>
          <a:lstStyle/>
          <a:p>
            <a:pPr>
              <a:lnSpc>
                <a:spcPct val="90000"/>
              </a:lnSpc>
            </a:pPr>
            <a:r>
              <a:rPr lang="en-US" sz="2800"/>
              <a:t>A requirement is a description of a system feature, capability, or constraint.</a:t>
            </a:r>
          </a:p>
          <a:p>
            <a:pPr>
              <a:lnSpc>
                <a:spcPct val="90000"/>
              </a:lnSpc>
            </a:pPr>
            <a:r>
              <a:rPr lang="en-US" sz="2800"/>
              <a:t>Classes of Requirements:</a:t>
            </a:r>
          </a:p>
          <a:p>
            <a:pPr lvl="1">
              <a:lnSpc>
                <a:spcPct val="90000"/>
              </a:lnSpc>
            </a:pPr>
            <a:r>
              <a:rPr lang="en-US" sz="2400"/>
              <a:t> functional</a:t>
            </a:r>
          </a:p>
          <a:p>
            <a:pPr lvl="1">
              <a:lnSpc>
                <a:spcPct val="90000"/>
              </a:lnSpc>
            </a:pPr>
            <a:r>
              <a:rPr lang="en-US" sz="2400"/>
              <a:t> nonfunctional (constraints)</a:t>
            </a:r>
          </a:p>
          <a:p>
            <a:pPr>
              <a:lnSpc>
                <a:spcPct val="90000"/>
              </a:lnSpc>
            </a:pPr>
            <a:r>
              <a:rPr lang="en-US" sz="2800"/>
              <a:t>Requirements Priority</a:t>
            </a:r>
          </a:p>
          <a:p>
            <a:pPr lvl="1">
              <a:lnSpc>
                <a:spcPct val="90000"/>
              </a:lnSpc>
            </a:pPr>
            <a:r>
              <a:rPr lang="en-US" sz="2400"/>
              <a:t> essential (“shalls”)</a:t>
            </a:r>
          </a:p>
          <a:p>
            <a:pPr lvl="1">
              <a:lnSpc>
                <a:spcPct val="90000"/>
              </a:lnSpc>
            </a:pPr>
            <a:r>
              <a:rPr lang="en-US" sz="2400"/>
              <a:t> highly desirable (“shoulds”)</a:t>
            </a:r>
          </a:p>
          <a:p>
            <a:pPr lvl="1">
              <a:lnSpc>
                <a:spcPct val="90000"/>
              </a:lnSpc>
            </a:pPr>
            <a:r>
              <a:rPr lang="en-US" sz="2400"/>
              <a:t> desirable but low priority</a:t>
            </a:r>
          </a:p>
          <a:p>
            <a:pPr>
              <a:lnSpc>
                <a:spcPct val="90000"/>
              </a:lnSpc>
              <a:buFont typeface="Wingdings" pitchFamily="2" charset="2"/>
              <a:buNone/>
            </a:pPr>
            <a:endParaRPr lang="en-US" sz="28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61320" y="2257200"/>
              <a:ext cx="2618280" cy="3251160"/>
            </p14:xfrm>
          </p:contentPart>
        </mc:Choice>
        <mc:Fallback>
          <p:pic>
            <p:nvPicPr>
              <p:cNvPr id="2" name="Ink 1"/>
              <p:cNvPicPr/>
              <p:nvPr/>
            </p:nvPicPr>
            <p:blipFill>
              <a:blip r:embed="rId3"/>
              <a:stretch>
                <a:fillRect/>
              </a:stretch>
            </p:blipFill>
            <p:spPr>
              <a:xfrm>
                <a:off x="3358800" y="2254680"/>
                <a:ext cx="2624040" cy="3256200"/>
              </a:xfrm>
              <a:prstGeom prst="rect">
                <a:avLst/>
              </a:prstGeom>
            </p:spPr>
          </p:pic>
        </mc:Fallback>
      </mc:AlternateContent>
    </p:spTree>
    <p:extLst>
      <p:ext uri="{BB962C8B-B14F-4D97-AF65-F5344CB8AC3E}">
        <p14:creationId xmlns:p14="http://schemas.microsoft.com/office/powerpoint/2010/main" val="41858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checkerboard(across)">
                                      <p:cBhvr>
                                        <p:cTn id="7" dur="5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checkerboard(across)">
                                      <p:cBhvr>
                                        <p:cTn id="12" dur="500"/>
                                        <p:tgtEl>
                                          <p:spTgt spid="20480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04803">
                                            <p:txEl>
                                              <p:pRg st="2" end="2"/>
                                            </p:txEl>
                                          </p:spTgt>
                                        </p:tgtEl>
                                        <p:attrNameLst>
                                          <p:attrName>style.visibility</p:attrName>
                                        </p:attrNameLst>
                                      </p:cBhvr>
                                      <p:to>
                                        <p:strVal val="visible"/>
                                      </p:to>
                                    </p:set>
                                    <p:animEffect transition="in" filter="checkerboard(across)">
                                      <p:cBhvr>
                                        <p:cTn id="15" dur="500"/>
                                        <p:tgtEl>
                                          <p:spTgt spid="20480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04803">
                                            <p:txEl>
                                              <p:pRg st="3" end="3"/>
                                            </p:txEl>
                                          </p:spTgt>
                                        </p:tgtEl>
                                        <p:attrNameLst>
                                          <p:attrName>style.visibility</p:attrName>
                                        </p:attrNameLst>
                                      </p:cBhvr>
                                      <p:to>
                                        <p:strVal val="visible"/>
                                      </p:to>
                                    </p:set>
                                    <p:animEffect transition="in" filter="checkerboard(across)">
                                      <p:cBhvr>
                                        <p:cTn id="18" dur="500"/>
                                        <p:tgtEl>
                                          <p:spTgt spid="2048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04803">
                                            <p:txEl>
                                              <p:pRg st="4" end="4"/>
                                            </p:txEl>
                                          </p:spTgt>
                                        </p:tgtEl>
                                        <p:attrNameLst>
                                          <p:attrName>style.visibility</p:attrName>
                                        </p:attrNameLst>
                                      </p:cBhvr>
                                      <p:to>
                                        <p:strVal val="visible"/>
                                      </p:to>
                                    </p:set>
                                    <p:animEffect transition="in" filter="checkerboard(across)">
                                      <p:cBhvr>
                                        <p:cTn id="23" dur="500"/>
                                        <p:tgtEl>
                                          <p:spTgt spid="20480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04803">
                                            <p:txEl>
                                              <p:pRg st="5" end="5"/>
                                            </p:txEl>
                                          </p:spTgt>
                                        </p:tgtEl>
                                        <p:attrNameLst>
                                          <p:attrName>style.visibility</p:attrName>
                                        </p:attrNameLst>
                                      </p:cBhvr>
                                      <p:to>
                                        <p:strVal val="visible"/>
                                      </p:to>
                                    </p:set>
                                    <p:animEffect transition="in" filter="checkerboard(across)">
                                      <p:cBhvr>
                                        <p:cTn id="26" dur="500"/>
                                        <p:tgtEl>
                                          <p:spTgt spid="20480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04803">
                                            <p:txEl>
                                              <p:pRg st="6" end="6"/>
                                            </p:txEl>
                                          </p:spTgt>
                                        </p:tgtEl>
                                        <p:attrNameLst>
                                          <p:attrName>style.visibility</p:attrName>
                                        </p:attrNameLst>
                                      </p:cBhvr>
                                      <p:to>
                                        <p:strVal val="visible"/>
                                      </p:to>
                                    </p:set>
                                    <p:animEffect transition="in" filter="checkerboard(across)">
                                      <p:cBhvr>
                                        <p:cTn id="29" dur="500"/>
                                        <p:tgtEl>
                                          <p:spTgt spid="20480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204803">
                                            <p:txEl>
                                              <p:pRg st="7" end="7"/>
                                            </p:txEl>
                                          </p:spTgt>
                                        </p:tgtEl>
                                        <p:attrNameLst>
                                          <p:attrName>style.visibility</p:attrName>
                                        </p:attrNameLst>
                                      </p:cBhvr>
                                      <p:to>
                                        <p:strVal val="visible"/>
                                      </p:to>
                                    </p:set>
                                    <p:animEffect transition="in" filter="checkerboard(across)">
                                      <p:cBhvr>
                                        <p:cTn id="32" dur="500"/>
                                        <p:tgtEl>
                                          <p:spTgt spid="204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1A3D4ED-D6AE-4C6B-94E8-6027AB723C43}" type="slidenum">
              <a:rPr lang="en-US"/>
              <a:pPr/>
              <a:t>38</a:t>
            </a:fld>
            <a:endParaRPr lang="en-US"/>
          </a:p>
        </p:txBody>
      </p:sp>
      <p:sp>
        <p:nvSpPr>
          <p:cNvPr id="206850" name="Rectangle 2"/>
          <p:cNvSpPr>
            <a:spLocks noGrp="1" noChangeArrowheads="1"/>
          </p:cNvSpPr>
          <p:nvPr>
            <p:ph type="title"/>
          </p:nvPr>
        </p:nvSpPr>
        <p:spPr/>
        <p:txBody>
          <a:bodyPr/>
          <a:lstStyle/>
          <a:p>
            <a:r>
              <a:rPr lang="en-US"/>
              <a:t>Types of Requirements</a:t>
            </a:r>
          </a:p>
        </p:txBody>
      </p:sp>
      <p:sp>
        <p:nvSpPr>
          <p:cNvPr id="206852" name="Rectangle 4"/>
          <p:cNvSpPr>
            <a:spLocks noGrp="1" noChangeArrowheads="1"/>
          </p:cNvSpPr>
          <p:nvPr>
            <p:ph type="body" sz="half" idx="1"/>
          </p:nvPr>
        </p:nvSpPr>
        <p:spPr>
          <a:xfrm>
            <a:off x="457200" y="2182182"/>
            <a:ext cx="4267200" cy="4525963"/>
          </a:xfrm>
        </p:spPr>
        <p:txBody>
          <a:bodyPr/>
          <a:lstStyle/>
          <a:p>
            <a:r>
              <a:rPr lang="en-US" sz="2400" dirty="0"/>
              <a:t>Physical environment</a:t>
            </a:r>
          </a:p>
          <a:p>
            <a:r>
              <a:rPr lang="en-US" sz="2400" dirty="0"/>
              <a:t>Interfaces</a:t>
            </a:r>
          </a:p>
          <a:p>
            <a:r>
              <a:rPr lang="en-US" sz="2400" dirty="0"/>
              <a:t> Users and human factors</a:t>
            </a:r>
          </a:p>
          <a:p>
            <a:r>
              <a:rPr lang="en-US" sz="2400" dirty="0"/>
              <a:t>functionality</a:t>
            </a:r>
          </a:p>
          <a:p>
            <a:r>
              <a:rPr lang="en-US" sz="2400" dirty="0"/>
              <a:t>performance</a:t>
            </a:r>
          </a:p>
          <a:p>
            <a:r>
              <a:rPr lang="en-US" sz="2400" dirty="0"/>
              <a:t>documentation/training</a:t>
            </a:r>
          </a:p>
          <a:p>
            <a:r>
              <a:rPr lang="en-US" sz="2400" dirty="0"/>
              <a:t>data</a:t>
            </a:r>
          </a:p>
          <a:p>
            <a:endParaRPr lang="en-US" sz="2400" dirty="0"/>
          </a:p>
        </p:txBody>
      </p:sp>
      <p:sp>
        <p:nvSpPr>
          <p:cNvPr id="206853" name="Rectangle 5"/>
          <p:cNvSpPr>
            <a:spLocks noGrp="1" noChangeArrowheads="1"/>
          </p:cNvSpPr>
          <p:nvPr>
            <p:ph type="body" sz="half" idx="2"/>
          </p:nvPr>
        </p:nvSpPr>
        <p:spPr>
          <a:xfrm>
            <a:off x="5137150" y="2105874"/>
            <a:ext cx="3810000" cy="4114800"/>
          </a:xfrm>
        </p:spPr>
        <p:txBody>
          <a:bodyPr/>
          <a:lstStyle/>
          <a:p>
            <a:r>
              <a:rPr lang="en-US" sz="2400" dirty="0"/>
              <a:t>resources</a:t>
            </a:r>
          </a:p>
          <a:p>
            <a:r>
              <a:rPr lang="en-US" sz="2400" dirty="0"/>
              <a:t> security</a:t>
            </a:r>
          </a:p>
          <a:p>
            <a:r>
              <a:rPr lang="en-US" sz="2400" dirty="0"/>
              <a:t> reliability</a:t>
            </a:r>
          </a:p>
          <a:p>
            <a:r>
              <a:rPr lang="en-US" sz="2400" dirty="0"/>
              <a:t> portability</a:t>
            </a:r>
          </a:p>
          <a:p>
            <a:r>
              <a:rPr lang="en-US" sz="2400" dirty="0"/>
              <a:t>maintenance</a:t>
            </a:r>
          </a:p>
          <a:p>
            <a:r>
              <a:rPr lang="en-US" sz="2400" dirty="0"/>
              <a:t>etc.</a:t>
            </a:r>
          </a:p>
          <a:p>
            <a:endParaRPr lang="en-US" sz="2400"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73920" y="3488400"/>
              <a:ext cx="8002440" cy="3022920"/>
            </p14:xfrm>
          </p:contentPart>
        </mc:Choice>
        <mc:Fallback>
          <p:pic>
            <p:nvPicPr>
              <p:cNvPr id="2" name="Ink 1"/>
              <p:cNvPicPr/>
              <p:nvPr/>
            </p:nvPicPr>
            <p:blipFill>
              <a:blip r:embed="rId3"/>
              <a:stretch>
                <a:fillRect/>
              </a:stretch>
            </p:blipFill>
            <p:spPr>
              <a:xfrm>
                <a:off x="669600" y="3485520"/>
                <a:ext cx="8011800" cy="3028320"/>
              </a:xfrm>
              <a:prstGeom prst="rect">
                <a:avLst/>
              </a:prstGeom>
            </p:spPr>
          </p:pic>
        </mc:Fallback>
      </mc:AlternateContent>
    </p:spTree>
    <p:extLst>
      <p:ext uri="{BB962C8B-B14F-4D97-AF65-F5344CB8AC3E}">
        <p14:creationId xmlns:p14="http://schemas.microsoft.com/office/powerpoint/2010/main" val="41197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6852">
                                            <p:txEl>
                                              <p:pRg st="0" end="0"/>
                                            </p:txEl>
                                          </p:spTgt>
                                        </p:tgtEl>
                                        <p:attrNameLst>
                                          <p:attrName>style.visibility</p:attrName>
                                        </p:attrNameLst>
                                      </p:cBhvr>
                                      <p:to>
                                        <p:strVal val="visible"/>
                                      </p:to>
                                    </p:set>
                                    <p:animEffect transition="in" filter="diamond(in)">
                                      <p:cBhvr>
                                        <p:cTn id="7" dur="500"/>
                                        <p:tgtEl>
                                          <p:spTgt spid="2068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6852">
                                            <p:txEl>
                                              <p:pRg st="1" end="1"/>
                                            </p:txEl>
                                          </p:spTgt>
                                        </p:tgtEl>
                                        <p:attrNameLst>
                                          <p:attrName>style.visibility</p:attrName>
                                        </p:attrNameLst>
                                      </p:cBhvr>
                                      <p:to>
                                        <p:strVal val="visible"/>
                                      </p:to>
                                    </p:set>
                                    <p:animEffect transition="in" filter="diamond(in)">
                                      <p:cBhvr>
                                        <p:cTn id="12" dur="500"/>
                                        <p:tgtEl>
                                          <p:spTgt spid="2068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06852">
                                            <p:txEl>
                                              <p:pRg st="2" end="2"/>
                                            </p:txEl>
                                          </p:spTgt>
                                        </p:tgtEl>
                                        <p:attrNameLst>
                                          <p:attrName>style.visibility</p:attrName>
                                        </p:attrNameLst>
                                      </p:cBhvr>
                                      <p:to>
                                        <p:strVal val="visible"/>
                                      </p:to>
                                    </p:set>
                                    <p:animEffect transition="in" filter="diamond(in)">
                                      <p:cBhvr>
                                        <p:cTn id="17" dur="500"/>
                                        <p:tgtEl>
                                          <p:spTgt spid="2068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06852">
                                            <p:txEl>
                                              <p:pRg st="3" end="3"/>
                                            </p:txEl>
                                          </p:spTgt>
                                        </p:tgtEl>
                                        <p:attrNameLst>
                                          <p:attrName>style.visibility</p:attrName>
                                        </p:attrNameLst>
                                      </p:cBhvr>
                                      <p:to>
                                        <p:strVal val="visible"/>
                                      </p:to>
                                    </p:set>
                                    <p:animEffect transition="in" filter="diamond(in)">
                                      <p:cBhvr>
                                        <p:cTn id="22" dur="500"/>
                                        <p:tgtEl>
                                          <p:spTgt spid="2068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06852">
                                            <p:txEl>
                                              <p:pRg st="4" end="4"/>
                                            </p:txEl>
                                          </p:spTgt>
                                        </p:tgtEl>
                                        <p:attrNameLst>
                                          <p:attrName>style.visibility</p:attrName>
                                        </p:attrNameLst>
                                      </p:cBhvr>
                                      <p:to>
                                        <p:strVal val="visible"/>
                                      </p:to>
                                    </p:set>
                                    <p:animEffect transition="in" filter="diamond(in)">
                                      <p:cBhvr>
                                        <p:cTn id="27" dur="500"/>
                                        <p:tgtEl>
                                          <p:spTgt spid="2068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06852">
                                            <p:txEl>
                                              <p:pRg st="5" end="5"/>
                                            </p:txEl>
                                          </p:spTgt>
                                        </p:tgtEl>
                                        <p:attrNameLst>
                                          <p:attrName>style.visibility</p:attrName>
                                        </p:attrNameLst>
                                      </p:cBhvr>
                                      <p:to>
                                        <p:strVal val="visible"/>
                                      </p:to>
                                    </p:set>
                                    <p:animEffect transition="in" filter="diamond(in)">
                                      <p:cBhvr>
                                        <p:cTn id="32" dur="500"/>
                                        <p:tgtEl>
                                          <p:spTgt spid="2068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06852">
                                            <p:txEl>
                                              <p:pRg st="6" end="6"/>
                                            </p:txEl>
                                          </p:spTgt>
                                        </p:tgtEl>
                                        <p:attrNameLst>
                                          <p:attrName>style.visibility</p:attrName>
                                        </p:attrNameLst>
                                      </p:cBhvr>
                                      <p:to>
                                        <p:strVal val="visible"/>
                                      </p:to>
                                    </p:set>
                                    <p:animEffect transition="in" filter="diamond(in)">
                                      <p:cBhvr>
                                        <p:cTn id="37" dur="500"/>
                                        <p:tgtEl>
                                          <p:spTgt spid="2068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06853">
                                            <p:txEl>
                                              <p:pRg st="0" end="0"/>
                                            </p:txEl>
                                          </p:spTgt>
                                        </p:tgtEl>
                                        <p:attrNameLst>
                                          <p:attrName>style.visibility</p:attrName>
                                        </p:attrNameLst>
                                      </p:cBhvr>
                                      <p:to>
                                        <p:strVal val="visible"/>
                                      </p:to>
                                    </p:set>
                                    <p:animEffect transition="in" filter="checkerboard(across)">
                                      <p:cBhvr>
                                        <p:cTn id="42" dur="500"/>
                                        <p:tgtEl>
                                          <p:spTgt spid="20685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06853">
                                            <p:txEl>
                                              <p:pRg st="1" end="1"/>
                                            </p:txEl>
                                          </p:spTgt>
                                        </p:tgtEl>
                                        <p:attrNameLst>
                                          <p:attrName>style.visibility</p:attrName>
                                        </p:attrNameLst>
                                      </p:cBhvr>
                                      <p:to>
                                        <p:strVal val="visible"/>
                                      </p:to>
                                    </p:set>
                                    <p:animEffect transition="in" filter="checkerboard(across)">
                                      <p:cBhvr>
                                        <p:cTn id="47" dur="500"/>
                                        <p:tgtEl>
                                          <p:spTgt spid="20685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06853">
                                            <p:txEl>
                                              <p:pRg st="2" end="2"/>
                                            </p:txEl>
                                          </p:spTgt>
                                        </p:tgtEl>
                                        <p:attrNameLst>
                                          <p:attrName>style.visibility</p:attrName>
                                        </p:attrNameLst>
                                      </p:cBhvr>
                                      <p:to>
                                        <p:strVal val="visible"/>
                                      </p:to>
                                    </p:set>
                                    <p:animEffect transition="in" filter="checkerboard(across)">
                                      <p:cBhvr>
                                        <p:cTn id="52" dur="500"/>
                                        <p:tgtEl>
                                          <p:spTgt spid="20685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06853">
                                            <p:txEl>
                                              <p:pRg st="3" end="3"/>
                                            </p:txEl>
                                          </p:spTgt>
                                        </p:tgtEl>
                                        <p:attrNameLst>
                                          <p:attrName>style.visibility</p:attrName>
                                        </p:attrNameLst>
                                      </p:cBhvr>
                                      <p:to>
                                        <p:strVal val="visible"/>
                                      </p:to>
                                    </p:set>
                                    <p:animEffect transition="in" filter="checkerboard(across)">
                                      <p:cBhvr>
                                        <p:cTn id="57" dur="500"/>
                                        <p:tgtEl>
                                          <p:spTgt spid="20685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06853">
                                            <p:txEl>
                                              <p:pRg st="4" end="4"/>
                                            </p:txEl>
                                          </p:spTgt>
                                        </p:tgtEl>
                                        <p:attrNameLst>
                                          <p:attrName>style.visibility</p:attrName>
                                        </p:attrNameLst>
                                      </p:cBhvr>
                                      <p:to>
                                        <p:strVal val="visible"/>
                                      </p:to>
                                    </p:set>
                                    <p:animEffect transition="in" filter="checkerboard(across)">
                                      <p:cBhvr>
                                        <p:cTn id="62" dur="500"/>
                                        <p:tgtEl>
                                          <p:spTgt spid="20685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06853">
                                            <p:txEl>
                                              <p:pRg st="5" end="5"/>
                                            </p:txEl>
                                          </p:spTgt>
                                        </p:tgtEl>
                                        <p:attrNameLst>
                                          <p:attrName>style.visibility</p:attrName>
                                        </p:attrNameLst>
                                      </p:cBhvr>
                                      <p:to>
                                        <p:strVal val="visible"/>
                                      </p:to>
                                    </p:set>
                                    <p:animEffect transition="in" filter="checkerboard(across)">
                                      <p:cBhvr>
                                        <p:cTn id="67" dur="500"/>
                                        <p:tgtEl>
                                          <p:spTgt spid="2068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build="p"/>
      <p:bldP spid="20685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F01BD1-0A8D-42CB-A16F-42CA70F4EAA9}" type="slidenum">
              <a:rPr lang="en-US"/>
              <a:pPr/>
              <a:t>39</a:t>
            </a:fld>
            <a:endParaRPr lang="en-US"/>
          </a:p>
        </p:txBody>
      </p:sp>
      <p:sp>
        <p:nvSpPr>
          <p:cNvPr id="210946" name="Rectangle 2"/>
          <p:cNvSpPr>
            <a:spLocks noGrp="1" noChangeArrowheads="1"/>
          </p:cNvSpPr>
          <p:nvPr>
            <p:ph type="title"/>
          </p:nvPr>
        </p:nvSpPr>
        <p:spPr/>
        <p:txBody>
          <a:bodyPr/>
          <a:lstStyle/>
          <a:p>
            <a:r>
              <a:rPr lang="en-US"/>
              <a:t>Levels of Requirements </a:t>
            </a:r>
          </a:p>
        </p:txBody>
      </p:sp>
      <p:pic>
        <p:nvPicPr>
          <p:cNvPr id="210951" name="Picture 7" descr="req-overview"/>
          <p:cNvPicPr>
            <a:picLocks noChangeAspect="1" noChangeArrowheads="1"/>
          </p:cNvPicPr>
          <p:nvPr/>
        </p:nvPicPr>
        <p:blipFill>
          <a:blip r:embed="rId2" cstate="print"/>
          <a:srcRect/>
          <a:stretch>
            <a:fillRect/>
          </a:stretch>
        </p:blipFill>
        <p:spPr bwMode="auto">
          <a:xfrm>
            <a:off x="1066800" y="2209800"/>
            <a:ext cx="7086600" cy="3449638"/>
          </a:xfrm>
          <a:prstGeom prst="rect">
            <a:avLst/>
          </a:prstGeom>
          <a:noFill/>
        </p:spPr>
      </p:pic>
    </p:spTree>
    <p:extLst>
      <p:ext uri="{BB962C8B-B14F-4D97-AF65-F5344CB8AC3E}">
        <p14:creationId xmlns:p14="http://schemas.microsoft.com/office/powerpoint/2010/main" val="176207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0951"/>
                                        </p:tgtEl>
                                        <p:attrNameLst>
                                          <p:attrName>style.visibility</p:attrName>
                                        </p:attrNameLst>
                                      </p:cBhvr>
                                      <p:to>
                                        <p:strVal val="visible"/>
                                      </p:to>
                                    </p:set>
                                    <p:anim calcmode="lin" valueType="num">
                                      <p:cBhvr additive="base">
                                        <p:cTn id="7" dur="500" fill="hold"/>
                                        <p:tgtEl>
                                          <p:spTgt spid="210951"/>
                                        </p:tgtEl>
                                        <p:attrNameLst>
                                          <p:attrName>ppt_x</p:attrName>
                                        </p:attrNameLst>
                                      </p:cBhvr>
                                      <p:tavLst>
                                        <p:tav tm="0">
                                          <p:val>
                                            <p:strVal val="#ppt_x"/>
                                          </p:val>
                                        </p:tav>
                                        <p:tav tm="100000">
                                          <p:val>
                                            <p:strVal val="#ppt_x"/>
                                          </p:val>
                                        </p:tav>
                                      </p:tavLst>
                                    </p:anim>
                                    <p:anim calcmode="lin" valueType="num">
                                      <p:cBhvr additive="base">
                                        <p:cTn id="8" dur="500" fill="hold"/>
                                        <p:tgtEl>
                                          <p:spTgt spid="210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150938" y="990600"/>
            <a:ext cx="7793037" cy="685800"/>
          </a:xfrm>
        </p:spPr>
        <p:txBody>
          <a:bodyPr>
            <a:normAutofit/>
          </a:bodyPr>
          <a:lstStyle/>
          <a:p>
            <a:r>
              <a:rPr lang="en-US" sz="3600"/>
              <a:t>Unified Development Process [2]</a:t>
            </a:r>
            <a:endParaRPr lang="en-US"/>
          </a:p>
        </p:txBody>
      </p:sp>
      <p:sp>
        <p:nvSpPr>
          <p:cNvPr id="163843" name="Rectangle 3"/>
          <p:cNvSpPr>
            <a:spLocks noGrp="1" noChangeArrowheads="1"/>
          </p:cNvSpPr>
          <p:nvPr>
            <p:ph type="body" sz="half" idx="1"/>
          </p:nvPr>
        </p:nvSpPr>
        <p:spPr>
          <a:xfrm>
            <a:off x="533400" y="4684713"/>
            <a:ext cx="7924800" cy="573087"/>
          </a:xfrm>
        </p:spPr>
        <p:txBody>
          <a:bodyPr/>
          <a:lstStyle/>
          <a:p>
            <a:pPr>
              <a:lnSpc>
                <a:spcPct val="90000"/>
              </a:lnSpc>
              <a:buNone/>
            </a:pPr>
            <a:r>
              <a:rPr lang="en-US" sz="2400" dirty="0"/>
              <a:t>	Architecture is built during early iterations.</a:t>
            </a:r>
          </a:p>
        </p:txBody>
      </p:sp>
      <p:sp>
        <p:nvSpPr>
          <p:cNvPr id="8" name="Slide Number Placeholder 6"/>
          <p:cNvSpPr>
            <a:spLocks noGrp="1"/>
          </p:cNvSpPr>
          <p:nvPr>
            <p:ph type="sldNum" sz="quarter" idx="12"/>
          </p:nvPr>
        </p:nvSpPr>
        <p:spPr/>
        <p:txBody>
          <a:bodyPr/>
          <a:lstStyle/>
          <a:p>
            <a:fld id="{87173CDA-E251-4C64-97A6-BF90F8176BB5}" type="slidenum">
              <a:rPr lang="en-US"/>
              <a:pPr/>
              <a:t>4</a:t>
            </a:fld>
            <a:endParaRPr lang="en-US"/>
          </a:p>
        </p:txBody>
      </p:sp>
      <p:sp>
        <p:nvSpPr>
          <p:cNvPr id="163844" name="Rectangle 4"/>
          <p:cNvSpPr>
            <a:spLocks noChangeArrowheads="1"/>
          </p:cNvSpPr>
          <p:nvPr/>
        </p:nvSpPr>
        <p:spPr bwMode="auto">
          <a:xfrm>
            <a:off x="533400" y="2300288"/>
            <a:ext cx="7924800" cy="1052512"/>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t>Early iterations seek feedback from the customer. Risk and value to customer is managed through early feedback. </a:t>
            </a:r>
          </a:p>
        </p:txBody>
      </p:sp>
      <p:sp>
        <p:nvSpPr>
          <p:cNvPr id="163845" name="Rectangle 5"/>
          <p:cNvSpPr>
            <a:spLocks noChangeArrowheads="1"/>
          </p:cNvSpPr>
          <p:nvPr/>
        </p:nvSpPr>
        <p:spPr bwMode="auto">
          <a:xfrm>
            <a:off x="533400" y="3636963"/>
            <a:ext cx="7924800" cy="7620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pPr>
            <a:r>
              <a:rPr lang="en-US" sz="2400" dirty="0"/>
              <a:t>	Customer is engaged continuously in evaluation and requirements gathering.</a:t>
            </a:r>
          </a:p>
        </p:txBody>
      </p:sp>
    </p:spTree>
    <p:extLst>
      <p:ext uri="{BB962C8B-B14F-4D97-AF65-F5344CB8AC3E}">
        <p14:creationId xmlns:p14="http://schemas.microsoft.com/office/powerpoint/2010/main" val="42138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P spid="163844" grpId="0" build="p" autoUpdateAnimBg="0"/>
      <p:bldP spid="16384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D336C5-5B99-416F-890D-71B694AFA358}" type="slidenum">
              <a:rPr lang="en-US"/>
              <a:pPr/>
              <a:t>40</a:t>
            </a:fld>
            <a:endParaRPr lang="en-US"/>
          </a:p>
        </p:txBody>
      </p:sp>
      <p:sp>
        <p:nvSpPr>
          <p:cNvPr id="224258" name="Rectangle 2"/>
          <p:cNvSpPr>
            <a:spLocks noGrp="1" noChangeArrowheads="1"/>
          </p:cNvSpPr>
          <p:nvPr>
            <p:ph type="title"/>
          </p:nvPr>
        </p:nvSpPr>
        <p:spPr/>
        <p:txBody>
          <a:bodyPr/>
          <a:lstStyle/>
          <a:p>
            <a:r>
              <a:rPr lang="en-US"/>
              <a:t>Levels of Requirements</a:t>
            </a:r>
          </a:p>
        </p:txBody>
      </p:sp>
      <p:sp>
        <p:nvSpPr>
          <p:cNvPr id="224259" name="Rectangle 3"/>
          <p:cNvSpPr>
            <a:spLocks noGrp="1" noChangeArrowheads="1"/>
          </p:cNvSpPr>
          <p:nvPr>
            <p:ph type="body" idx="1"/>
          </p:nvPr>
        </p:nvSpPr>
        <p:spPr>
          <a:xfrm>
            <a:off x="533400" y="2017713"/>
            <a:ext cx="8421688" cy="4114800"/>
          </a:xfrm>
        </p:spPr>
        <p:txBody>
          <a:bodyPr/>
          <a:lstStyle/>
          <a:p>
            <a:r>
              <a:rPr lang="en-US" b="1" i="1"/>
              <a:t>Business requirements</a:t>
            </a:r>
            <a:r>
              <a:rPr lang="en-US"/>
              <a:t> - objectives of the customer or user of the system </a:t>
            </a:r>
          </a:p>
          <a:p>
            <a:r>
              <a:rPr lang="en-US" b="1" i="1"/>
              <a:t>User requirements</a:t>
            </a:r>
            <a:r>
              <a:rPr lang="en-US"/>
              <a:t> - tasks the user needs to accomplish with the system. </a:t>
            </a:r>
          </a:p>
          <a:p>
            <a:r>
              <a:rPr lang="en-US" b="1" i="1"/>
              <a:t>System specification</a:t>
            </a:r>
            <a:r>
              <a:rPr lang="en-US"/>
              <a:t> (functional requirements) - system behavior that will allow users to perform their tasks. </a:t>
            </a:r>
          </a:p>
        </p:txBody>
      </p:sp>
    </p:spTree>
    <p:extLst>
      <p:ext uri="{BB962C8B-B14F-4D97-AF65-F5344CB8AC3E}">
        <p14:creationId xmlns:p14="http://schemas.microsoft.com/office/powerpoint/2010/main" val="598951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2B9B74E-44D0-471A-BDC3-8205FD2AC06B}" type="slidenum">
              <a:rPr lang="en-US"/>
              <a:pPr/>
              <a:t>41</a:t>
            </a:fld>
            <a:endParaRPr lang="en-US"/>
          </a:p>
        </p:txBody>
      </p:sp>
      <p:sp>
        <p:nvSpPr>
          <p:cNvPr id="218114" name="Rectangle 2"/>
          <p:cNvSpPr>
            <a:spLocks noGrp="1" noChangeArrowheads="1"/>
          </p:cNvSpPr>
          <p:nvPr>
            <p:ph type="title"/>
          </p:nvPr>
        </p:nvSpPr>
        <p:spPr>
          <a:xfrm>
            <a:off x="1350963" y="304800"/>
            <a:ext cx="7793037" cy="762000"/>
          </a:xfrm>
        </p:spPr>
        <p:txBody>
          <a:bodyPr>
            <a:normAutofit fontScale="90000"/>
          </a:bodyPr>
          <a:lstStyle/>
          <a:p>
            <a:r>
              <a:rPr lang="en-US" sz="4000"/>
              <a:t>Levels of Requirements-Examples</a:t>
            </a:r>
          </a:p>
        </p:txBody>
      </p:sp>
      <p:sp>
        <p:nvSpPr>
          <p:cNvPr id="218117" name="Text Box 5"/>
          <p:cNvSpPr txBox="1">
            <a:spLocks noChangeArrowheads="1"/>
          </p:cNvSpPr>
          <p:nvPr/>
        </p:nvSpPr>
        <p:spPr bwMode="auto">
          <a:xfrm>
            <a:off x="457200" y="2286000"/>
            <a:ext cx="7620000" cy="1006475"/>
          </a:xfrm>
          <a:prstGeom prst="rect">
            <a:avLst/>
          </a:prstGeom>
          <a:noFill/>
          <a:ln w="9525">
            <a:noFill/>
            <a:miter lim="800000"/>
            <a:headEnd/>
            <a:tailEnd/>
          </a:ln>
          <a:effectLst/>
        </p:spPr>
        <p:txBody>
          <a:bodyPr>
            <a:spAutoFit/>
          </a:bodyPr>
          <a:lstStyle/>
          <a:p>
            <a:pPr>
              <a:spcBef>
                <a:spcPct val="50000"/>
              </a:spcBef>
            </a:pPr>
            <a:r>
              <a:rPr lang="en-US" sz="2000" b="1" dirty="0"/>
              <a:t>Business requirement</a:t>
            </a:r>
            <a:r>
              <a:rPr lang="en-US" sz="2000" dirty="0"/>
              <a:t> = Hospital needs to get drug information in the hands of pharmacists and doctors so they can make better decisions about which drugs to prescribe for patients. </a:t>
            </a:r>
          </a:p>
        </p:txBody>
      </p:sp>
      <p:sp>
        <p:nvSpPr>
          <p:cNvPr id="218118" name="Text Box 6"/>
          <p:cNvSpPr txBox="1">
            <a:spLocks noChangeArrowheads="1"/>
          </p:cNvSpPr>
          <p:nvPr/>
        </p:nvSpPr>
        <p:spPr bwMode="auto">
          <a:xfrm>
            <a:off x="381000" y="3694978"/>
            <a:ext cx="8153400" cy="1006475"/>
          </a:xfrm>
          <a:prstGeom prst="rect">
            <a:avLst/>
          </a:prstGeom>
          <a:noFill/>
          <a:ln w="9525">
            <a:noFill/>
            <a:miter lim="800000"/>
            <a:headEnd/>
            <a:tailEnd/>
          </a:ln>
          <a:effectLst/>
        </p:spPr>
        <p:txBody>
          <a:bodyPr>
            <a:spAutoFit/>
          </a:bodyPr>
          <a:lstStyle/>
          <a:p>
            <a:pPr>
              <a:spcBef>
                <a:spcPct val="50000"/>
              </a:spcBef>
            </a:pPr>
            <a:r>
              <a:rPr lang="en-US" sz="2000" b="1" dirty="0"/>
              <a:t>User Requirement</a:t>
            </a:r>
            <a:r>
              <a:rPr lang="en-US" sz="2000" dirty="0"/>
              <a:t> = The pharmacist should be able to enter a drug name and get back information about side affects, dosage and drug interactions. </a:t>
            </a:r>
          </a:p>
        </p:txBody>
      </p:sp>
      <p:sp>
        <p:nvSpPr>
          <p:cNvPr id="218119" name="Text Box 7"/>
          <p:cNvSpPr txBox="1">
            <a:spLocks noChangeArrowheads="1"/>
          </p:cNvSpPr>
          <p:nvPr/>
        </p:nvSpPr>
        <p:spPr bwMode="auto">
          <a:xfrm>
            <a:off x="381000" y="4893108"/>
            <a:ext cx="8077200" cy="1616075"/>
          </a:xfrm>
          <a:prstGeom prst="rect">
            <a:avLst/>
          </a:prstGeom>
          <a:noFill/>
          <a:ln w="9525">
            <a:noFill/>
            <a:miter lim="800000"/>
            <a:headEnd/>
            <a:tailEnd/>
          </a:ln>
          <a:effectLst/>
        </p:spPr>
        <p:txBody>
          <a:bodyPr>
            <a:spAutoFit/>
          </a:bodyPr>
          <a:lstStyle/>
          <a:p>
            <a:pPr>
              <a:spcBef>
                <a:spcPct val="50000"/>
              </a:spcBef>
            </a:pPr>
            <a:r>
              <a:rPr lang="en-US" sz="2000" b="1" dirty="0"/>
              <a:t>System specification</a:t>
            </a:r>
            <a:r>
              <a:rPr lang="en-US" sz="2000" dirty="0"/>
              <a:t> = The system will keep a database of drug names including scientific name, generic name and brand name. The system will return all drug names that match a full or partial name. If more than one drug name matches the user will have the option of selecting one of the drugs in the list. </a:t>
            </a:r>
          </a:p>
        </p:txBody>
      </p:sp>
    </p:spTree>
    <p:extLst>
      <p:ext uri="{BB962C8B-B14F-4D97-AF65-F5344CB8AC3E}">
        <p14:creationId xmlns:p14="http://schemas.microsoft.com/office/powerpoint/2010/main" val="106297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checkerboard(across)">
                                      <p:cBhvr>
                                        <p:cTn id="7" dur="500"/>
                                        <p:tgtEl>
                                          <p:spTgt spid="2181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8118"/>
                                        </p:tgtEl>
                                        <p:attrNameLst>
                                          <p:attrName>style.visibility</p:attrName>
                                        </p:attrNameLst>
                                      </p:cBhvr>
                                      <p:to>
                                        <p:strVal val="visible"/>
                                      </p:to>
                                    </p:set>
                                    <p:animEffect transition="in" filter="checkerboard(across)">
                                      <p:cBhvr>
                                        <p:cTn id="12" dur="500"/>
                                        <p:tgtEl>
                                          <p:spTgt spid="21811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8119"/>
                                        </p:tgtEl>
                                        <p:attrNameLst>
                                          <p:attrName>style.visibility</p:attrName>
                                        </p:attrNameLst>
                                      </p:cBhvr>
                                      <p:to>
                                        <p:strVal val="visible"/>
                                      </p:to>
                                    </p:set>
                                    <p:animEffect transition="in" filter="checkerboard(across)">
                                      <p:cBhvr>
                                        <p:cTn id="17"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P spid="218118" grpId="0"/>
      <p:bldP spid="2181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Requirements Analysis [1]</a:t>
            </a:r>
          </a:p>
        </p:txBody>
      </p:sp>
      <p:sp>
        <p:nvSpPr>
          <p:cNvPr id="126979" name="Rectangle 3"/>
          <p:cNvSpPr>
            <a:spLocks noGrp="1" noChangeArrowheads="1"/>
          </p:cNvSpPr>
          <p:nvPr>
            <p:ph type="body" sz="half" idx="1"/>
          </p:nvPr>
        </p:nvSpPr>
        <p:spPr>
          <a:xfrm>
            <a:off x="990600" y="1828800"/>
            <a:ext cx="7315200" cy="4648200"/>
          </a:xfrm>
        </p:spPr>
        <p:txBody>
          <a:bodyPr/>
          <a:lstStyle/>
          <a:p>
            <a:r>
              <a:rPr lang="en-US" dirty="0"/>
              <a:t>What is it?</a:t>
            </a:r>
          </a:p>
          <a:p>
            <a:pPr lvl="1"/>
            <a:r>
              <a:rPr lang="en-US" sz="2400" dirty="0"/>
              <a:t>The process by which customer needs are understood and documented.</a:t>
            </a:r>
          </a:p>
          <a:p>
            <a:pPr lvl="1"/>
            <a:r>
              <a:rPr lang="en-US" sz="2400" dirty="0"/>
              <a:t>Expresses “what” is to be built and NOT “how” it is to be built.</a:t>
            </a:r>
          </a:p>
          <a:p>
            <a:r>
              <a:rPr lang="en-US" sz="2000" dirty="0"/>
              <a:t>Example 1:</a:t>
            </a:r>
          </a:p>
          <a:p>
            <a:pPr lvl="1"/>
            <a:r>
              <a:rPr lang="en-US" sz="2000" dirty="0"/>
              <a:t>The system shall allow users to withdraw cash. [</a:t>
            </a:r>
            <a:r>
              <a:rPr lang="en-US" sz="2000" i="1" dirty="0"/>
              <a:t>What</a:t>
            </a:r>
            <a:r>
              <a:rPr lang="en-US" sz="2000" dirty="0"/>
              <a:t>?]</a:t>
            </a:r>
            <a:endParaRPr lang="en-US" sz="1800" dirty="0"/>
          </a:p>
          <a:p>
            <a:r>
              <a:rPr lang="en-US" sz="2000" dirty="0"/>
              <a:t>Example 2:</a:t>
            </a:r>
          </a:p>
          <a:p>
            <a:pPr lvl="1"/>
            <a:r>
              <a:rPr lang="en-US" sz="2000" dirty="0"/>
              <a:t>A sale item’s name and other attributes will be stored in a  hash table and updated each time any attribute changes. [</a:t>
            </a:r>
            <a:r>
              <a:rPr lang="en-US" sz="2000" i="1" dirty="0"/>
              <a:t>How</a:t>
            </a:r>
            <a:r>
              <a:rPr lang="en-US" sz="2000" dirty="0"/>
              <a:t>?]</a:t>
            </a:r>
          </a:p>
          <a:p>
            <a:pPr lvl="1"/>
            <a:endParaRPr lang="en-US" sz="2000" dirty="0"/>
          </a:p>
        </p:txBody>
      </p:sp>
      <p:sp>
        <p:nvSpPr>
          <p:cNvPr id="5" name="Slide Number Placeholder 4"/>
          <p:cNvSpPr>
            <a:spLocks noGrp="1"/>
          </p:cNvSpPr>
          <p:nvPr>
            <p:ph type="sldNum" sz="quarter" idx="12"/>
          </p:nvPr>
        </p:nvSpPr>
        <p:spPr/>
        <p:txBody>
          <a:bodyPr/>
          <a:lstStyle/>
          <a:p>
            <a:fld id="{EBD67884-8FC2-4D97-9C99-2C3E881B3EBF}" type="slidenum">
              <a:rPr lang="en-US" smtClean="0"/>
              <a:pPr/>
              <a:t>42</a:t>
            </a:fld>
            <a:endParaRPr lang="en-US"/>
          </a:p>
        </p:txBody>
      </p:sp>
    </p:spTree>
    <p:extLst>
      <p:ext uri="{BB962C8B-B14F-4D97-AF65-F5344CB8AC3E}">
        <p14:creationId xmlns:p14="http://schemas.microsoft.com/office/powerpoint/2010/main" val="591834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Requirements Analysis [2]</a:t>
            </a:r>
          </a:p>
        </p:txBody>
      </p:sp>
      <p:sp>
        <p:nvSpPr>
          <p:cNvPr id="107523" name="Rectangle 3"/>
          <p:cNvSpPr>
            <a:spLocks noGrp="1" noChangeArrowheads="1"/>
          </p:cNvSpPr>
          <p:nvPr>
            <p:ph type="body" sz="half" idx="1"/>
          </p:nvPr>
        </p:nvSpPr>
        <p:spPr>
          <a:xfrm>
            <a:off x="1182688" y="2017713"/>
            <a:ext cx="7315200" cy="1905000"/>
          </a:xfrm>
        </p:spPr>
        <p:txBody>
          <a:bodyPr>
            <a:normAutofit/>
          </a:bodyPr>
          <a:lstStyle/>
          <a:p>
            <a:r>
              <a:rPr lang="en-US"/>
              <a:t>C- and D-Requirements</a:t>
            </a:r>
          </a:p>
          <a:p>
            <a:pPr lvl="1"/>
            <a:r>
              <a:rPr lang="en-US" sz="2400"/>
              <a:t>C-: Customer wants and needs; expressed in language understood by the customer.</a:t>
            </a:r>
          </a:p>
          <a:p>
            <a:pPr lvl="1"/>
            <a:r>
              <a:rPr lang="en-US" sz="2400"/>
              <a:t>D-: For the developers; may be more formal.</a:t>
            </a:r>
          </a:p>
          <a:p>
            <a:pPr lvl="1">
              <a:buFont typeface="Wingdings" pitchFamily="2" charset="2"/>
              <a:buNone/>
            </a:pPr>
            <a:endParaRPr lang="en-US" sz="2400" b="1"/>
          </a:p>
        </p:txBody>
      </p:sp>
      <p:sp>
        <p:nvSpPr>
          <p:cNvPr id="5" name="Slide Number Placeholder 4"/>
          <p:cNvSpPr>
            <a:spLocks noGrp="1"/>
          </p:cNvSpPr>
          <p:nvPr>
            <p:ph type="sldNum" sz="quarter" idx="12"/>
          </p:nvPr>
        </p:nvSpPr>
        <p:spPr/>
        <p:txBody>
          <a:bodyPr/>
          <a:lstStyle/>
          <a:p>
            <a:fld id="{EBD67884-8FC2-4D97-9C99-2C3E881B3EBF}" type="slidenum">
              <a:rPr lang="en-US" smtClean="0"/>
              <a:pPr/>
              <a:t>43</a:t>
            </a:fld>
            <a:endParaRPr lang="en-US"/>
          </a:p>
        </p:txBody>
      </p:sp>
    </p:spTree>
    <p:extLst>
      <p:ext uri="{BB962C8B-B14F-4D97-AF65-F5344CB8AC3E}">
        <p14:creationId xmlns:p14="http://schemas.microsoft.com/office/powerpoint/2010/main" val="172186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Requirements Analysis [2]</a:t>
            </a:r>
          </a:p>
        </p:txBody>
      </p:sp>
      <p:sp>
        <p:nvSpPr>
          <p:cNvPr id="120836" name="Text Box 4"/>
          <p:cNvSpPr txBox="1">
            <a:spLocks noChangeArrowheads="1"/>
          </p:cNvSpPr>
          <p:nvPr/>
        </p:nvSpPr>
        <p:spPr bwMode="auto">
          <a:xfrm>
            <a:off x="990600" y="2133600"/>
            <a:ext cx="7620000" cy="3743325"/>
          </a:xfrm>
          <a:prstGeom prst="rect">
            <a:avLst/>
          </a:prstGeom>
          <a:noFill/>
          <a:ln w="9525">
            <a:noFill/>
            <a:miter lim="800000"/>
            <a:headEnd/>
            <a:tailEnd/>
          </a:ln>
          <a:effectLst/>
        </p:spPr>
        <p:txBody>
          <a:bodyPr>
            <a:spAutoFit/>
          </a:bodyPr>
          <a:lstStyle/>
          <a:p>
            <a:r>
              <a:rPr kumimoji="1" lang="en-US" sz="2400" b="1">
                <a:latin typeface="Times New Roman" pitchFamily="18" charset="0"/>
              </a:rPr>
              <a:t>Why document requirements?</a:t>
            </a:r>
          </a:p>
          <a:p>
            <a:endParaRPr kumimoji="1" lang="en-US" sz="2400">
              <a:latin typeface="Times New Roman" pitchFamily="18" charset="0"/>
            </a:endParaRPr>
          </a:p>
          <a:p>
            <a:pPr lvl="1"/>
            <a:r>
              <a:rPr kumimoji="1" lang="en-US" sz="2400">
                <a:latin typeface="Times New Roman" pitchFamily="18" charset="0"/>
              </a:rPr>
              <a:t>Serves as a contract between the customer and the developer.</a:t>
            </a:r>
          </a:p>
          <a:p>
            <a:pPr lvl="1"/>
            <a:endParaRPr kumimoji="1" lang="en-US" sz="2400">
              <a:latin typeface="Times New Roman" pitchFamily="18" charset="0"/>
            </a:endParaRPr>
          </a:p>
          <a:p>
            <a:pPr lvl="1"/>
            <a:r>
              <a:rPr kumimoji="1" lang="en-US" sz="2400">
                <a:latin typeface="Times New Roman" pitchFamily="18" charset="0"/>
              </a:rPr>
              <a:t>Serves as a source of test plans.</a:t>
            </a:r>
          </a:p>
          <a:p>
            <a:pPr lvl="1"/>
            <a:endParaRPr kumimoji="1" lang="en-US" sz="2400">
              <a:latin typeface="Times New Roman" pitchFamily="18" charset="0"/>
            </a:endParaRPr>
          </a:p>
          <a:p>
            <a:pPr lvl="1"/>
            <a:r>
              <a:rPr kumimoji="1" lang="en-US" sz="2400">
                <a:latin typeface="Times New Roman" pitchFamily="18" charset="0"/>
              </a:rPr>
              <a:t>Serves to specify project goals and plan development cycles and increments.</a:t>
            </a:r>
          </a:p>
          <a:p>
            <a:endParaRPr lang="en-US" sz="2400">
              <a:latin typeface="Times New Roman" pitchFamily="18" charset="0"/>
            </a:endParaRPr>
          </a:p>
        </p:txBody>
      </p:sp>
      <p:sp>
        <p:nvSpPr>
          <p:cNvPr id="5" name="Slide Number Placeholder 4"/>
          <p:cNvSpPr>
            <a:spLocks noGrp="1"/>
          </p:cNvSpPr>
          <p:nvPr>
            <p:ph type="sldNum" sz="quarter" idx="12"/>
          </p:nvPr>
        </p:nvSpPr>
        <p:spPr/>
        <p:txBody>
          <a:bodyPr/>
          <a:lstStyle/>
          <a:p>
            <a:fld id="{EBD67884-8FC2-4D97-9C99-2C3E881B3EBF}" type="slidenum">
              <a:rPr lang="en-US" smtClean="0"/>
              <a:pPr/>
              <a:t>44</a:t>
            </a:fld>
            <a:endParaRPr lang="en-US"/>
          </a:p>
        </p:txBody>
      </p:sp>
    </p:spTree>
    <p:extLst>
      <p:ext uri="{BB962C8B-B14F-4D97-AF65-F5344CB8AC3E}">
        <p14:creationId xmlns:p14="http://schemas.microsoft.com/office/powerpoint/2010/main" val="20288475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Requirements Analysis [3]</a:t>
            </a:r>
          </a:p>
        </p:txBody>
      </p:sp>
      <p:sp>
        <p:nvSpPr>
          <p:cNvPr id="108547" name="Rectangle 3"/>
          <p:cNvSpPr>
            <a:spLocks noGrp="1" noChangeArrowheads="1"/>
          </p:cNvSpPr>
          <p:nvPr>
            <p:ph type="body" sz="half" idx="1"/>
          </p:nvPr>
        </p:nvSpPr>
        <p:spPr>
          <a:xfrm>
            <a:off x="990600" y="1828800"/>
            <a:ext cx="7315200" cy="4648200"/>
          </a:xfrm>
        </p:spPr>
        <p:txBody>
          <a:bodyPr/>
          <a:lstStyle/>
          <a:p>
            <a:r>
              <a:rPr lang="en-US"/>
              <a:t>Roadmap:</a:t>
            </a:r>
          </a:p>
          <a:p>
            <a:pPr lvl="1"/>
            <a:r>
              <a:rPr lang="en-US" sz="2400"/>
              <a:t>Identify the customer.</a:t>
            </a:r>
          </a:p>
          <a:p>
            <a:pPr lvl="1"/>
            <a:r>
              <a:rPr lang="en-US" sz="2400"/>
              <a:t>Interview customer representatives.</a:t>
            </a:r>
          </a:p>
          <a:p>
            <a:pPr lvl="1"/>
            <a:r>
              <a:rPr lang="en-US" sz="2400"/>
              <a:t>Write C-requirements, review with customer, and update when necessary.</a:t>
            </a:r>
          </a:p>
          <a:p>
            <a:pPr lvl="1"/>
            <a:r>
              <a:rPr lang="en-US" sz="2400"/>
              <a:t>Write D-requirements; check to make sure that there is no inconsistency between the C- and the D-requirements.</a:t>
            </a:r>
          </a:p>
          <a:p>
            <a:pPr lvl="1"/>
            <a:endParaRPr lang="en-US" sz="2400" b="1"/>
          </a:p>
        </p:txBody>
      </p:sp>
      <p:sp>
        <p:nvSpPr>
          <p:cNvPr id="5" name="Slide Number Placeholder 4"/>
          <p:cNvSpPr>
            <a:spLocks noGrp="1"/>
          </p:cNvSpPr>
          <p:nvPr>
            <p:ph type="sldNum" sz="quarter" idx="12"/>
          </p:nvPr>
        </p:nvSpPr>
        <p:spPr/>
        <p:txBody>
          <a:bodyPr/>
          <a:lstStyle/>
          <a:p>
            <a:fld id="{EBD67884-8FC2-4D97-9C99-2C3E881B3EBF}" type="slidenum">
              <a:rPr lang="en-US" smtClean="0"/>
              <a:pPr/>
              <a:t>45</a:t>
            </a:fld>
            <a:endParaRPr lang="en-US"/>
          </a:p>
        </p:txBody>
      </p:sp>
    </p:spTree>
    <p:extLst>
      <p:ext uri="{BB962C8B-B14F-4D97-AF65-F5344CB8AC3E}">
        <p14:creationId xmlns:p14="http://schemas.microsoft.com/office/powerpoint/2010/main" val="1156058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Requirements Analysis [4]</a:t>
            </a:r>
          </a:p>
        </p:txBody>
      </p:sp>
      <p:sp>
        <p:nvSpPr>
          <p:cNvPr id="109571" name="Rectangle 3"/>
          <p:cNvSpPr>
            <a:spLocks noGrp="1" noChangeArrowheads="1"/>
          </p:cNvSpPr>
          <p:nvPr>
            <p:ph type="body" sz="half" idx="1"/>
          </p:nvPr>
        </p:nvSpPr>
        <p:spPr>
          <a:xfrm>
            <a:off x="914400" y="1836070"/>
            <a:ext cx="7315200" cy="4648200"/>
          </a:xfrm>
        </p:spPr>
        <p:txBody>
          <a:bodyPr>
            <a:normAutofit/>
          </a:bodyPr>
          <a:lstStyle/>
          <a:p>
            <a:r>
              <a:rPr lang="en-US" sz="2800" dirty="0"/>
              <a:t>C-requirements:</a:t>
            </a:r>
          </a:p>
          <a:p>
            <a:pPr lvl="1"/>
            <a:r>
              <a:rPr lang="en-US" sz="2000" i="1" dirty="0"/>
              <a:t>Use cases</a:t>
            </a:r>
            <a:r>
              <a:rPr lang="en-US" sz="2000" dirty="0"/>
              <a:t> expressed individually and with a use case diagram. A use case specifies a collection of scenarios.</a:t>
            </a:r>
          </a:p>
          <a:p>
            <a:pPr lvl="2"/>
            <a:r>
              <a:rPr lang="en-US" sz="1800" dirty="0"/>
              <a:t>Sample use case: </a:t>
            </a:r>
            <a:r>
              <a:rPr lang="en-US" sz="1800" i="1" dirty="0"/>
              <a:t>Process sale.</a:t>
            </a:r>
            <a:endParaRPr lang="en-US" sz="1800" dirty="0"/>
          </a:p>
          <a:p>
            <a:pPr lvl="1"/>
            <a:r>
              <a:rPr lang="en-US" sz="2000" i="1" dirty="0"/>
              <a:t>Data flow diagram</a:t>
            </a:r>
            <a:r>
              <a:rPr lang="en-US" sz="2000" dirty="0"/>
              <a:t>:</a:t>
            </a:r>
          </a:p>
          <a:p>
            <a:pPr lvl="2"/>
            <a:r>
              <a:rPr lang="en-US" sz="1800" dirty="0"/>
              <a:t>Explains the flow of data items across various functions. Useful for explaining system functions. [Example on the next slide.]</a:t>
            </a:r>
          </a:p>
          <a:p>
            <a:pPr lvl="1"/>
            <a:r>
              <a:rPr lang="en-US" sz="2000" i="1" dirty="0"/>
              <a:t>State transition diagram</a:t>
            </a:r>
            <a:r>
              <a:rPr lang="en-US" sz="2000" dirty="0"/>
              <a:t>:</a:t>
            </a:r>
          </a:p>
          <a:p>
            <a:pPr lvl="2"/>
            <a:r>
              <a:rPr lang="en-US" sz="1800" dirty="0"/>
              <a:t>Explains the change of system state in response to one or more operations. [Example two slides later.]</a:t>
            </a:r>
          </a:p>
          <a:p>
            <a:pPr lvl="1"/>
            <a:r>
              <a:rPr lang="en-US" sz="2000" i="1" dirty="0"/>
              <a:t>User interface</a:t>
            </a:r>
            <a:r>
              <a:rPr lang="en-US" sz="2000" dirty="0"/>
              <a:t>: </a:t>
            </a:r>
            <a:r>
              <a:rPr lang="en-US" sz="1800" dirty="0"/>
              <a:t>Generally not a part of requirements analysis though may be included. </a:t>
            </a:r>
          </a:p>
          <a:p>
            <a:pPr lvl="1"/>
            <a:endParaRPr lang="en-US" sz="2000" b="1" dirty="0"/>
          </a:p>
        </p:txBody>
      </p:sp>
      <p:sp>
        <p:nvSpPr>
          <p:cNvPr id="5" name="Slide Number Placeholder 4"/>
          <p:cNvSpPr>
            <a:spLocks noGrp="1"/>
          </p:cNvSpPr>
          <p:nvPr>
            <p:ph type="sldNum" sz="quarter" idx="12"/>
          </p:nvPr>
        </p:nvSpPr>
        <p:spPr/>
        <p:txBody>
          <a:bodyPr/>
          <a:lstStyle/>
          <a:p>
            <a:fld id="{EBD67884-8FC2-4D97-9C99-2C3E881B3EBF}" type="slidenum">
              <a:rPr lang="en-US" smtClean="0"/>
              <a:pPr/>
              <a:t>46</a:t>
            </a:fld>
            <a:endParaRPr lang="en-US"/>
          </a:p>
        </p:txBody>
      </p:sp>
    </p:spTree>
    <p:extLst>
      <p:ext uri="{BB962C8B-B14F-4D97-AF65-F5344CB8AC3E}">
        <p14:creationId xmlns:p14="http://schemas.microsoft.com/office/powerpoint/2010/main" val="2844857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Data Flow Diagram</a:t>
            </a:r>
          </a:p>
        </p:txBody>
      </p:sp>
      <p:sp>
        <p:nvSpPr>
          <p:cNvPr id="110608" name="Text Box 16"/>
          <p:cNvSpPr txBox="1">
            <a:spLocks noChangeArrowheads="1"/>
          </p:cNvSpPr>
          <p:nvPr/>
        </p:nvSpPr>
        <p:spPr bwMode="auto">
          <a:xfrm>
            <a:off x="2286000" y="2667000"/>
            <a:ext cx="1155700" cy="366713"/>
          </a:xfrm>
          <a:prstGeom prst="rect">
            <a:avLst/>
          </a:prstGeom>
          <a:noFill/>
          <a:ln w="9525">
            <a:noFill/>
            <a:miter lim="800000"/>
            <a:headEnd/>
            <a:tailEnd/>
          </a:ln>
          <a:effectLst/>
        </p:spPr>
        <p:txBody>
          <a:bodyPr>
            <a:spAutoFit/>
          </a:bodyPr>
          <a:lstStyle/>
          <a:p>
            <a:pPr algn="ctr"/>
            <a:r>
              <a:rPr lang="en-US" i="1">
                <a:latin typeface="Times New Roman" pitchFamily="18" charset="0"/>
              </a:rPr>
              <a:t>Pay rate</a:t>
            </a:r>
            <a:endParaRPr lang="en-US" sz="2400" i="1">
              <a:latin typeface="Times New Roman" pitchFamily="18" charset="0"/>
            </a:endParaRPr>
          </a:p>
        </p:txBody>
      </p:sp>
      <p:sp>
        <p:nvSpPr>
          <p:cNvPr id="110609" name="Text Box 17"/>
          <p:cNvSpPr txBox="1">
            <a:spLocks noChangeArrowheads="1"/>
          </p:cNvSpPr>
          <p:nvPr/>
        </p:nvSpPr>
        <p:spPr bwMode="auto">
          <a:xfrm>
            <a:off x="3657600" y="1828800"/>
            <a:ext cx="1035050" cy="641350"/>
          </a:xfrm>
          <a:prstGeom prst="rect">
            <a:avLst/>
          </a:prstGeom>
          <a:noFill/>
          <a:ln w="9525">
            <a:noFill/>
            <a:miter lim="800000"/>
            <a:headEnd/>
            <a:tailEnd/>
          </a:ln>
          <a:effectLst/>
        </p:spPr>
        <p:txBody>
          <a:bodyPr wrap="none">
            <a:spAutoFit/>
          </a:bodyPr>
          <a:lstStyle/>
          <a:p>
            <a:pPr algn="ctr"/>
            <a:r>
              <a:rPr lang="en-US" i="1">
                <a:latin typeface="Times New Roman" pitchFamily="18" charset="0"/>
              </a:rPr>
              <a:t>Overtime</a:t>
            </a:r>
          </a:p>
          <a:p>
            <a:pPr algn="ctr"/>
            <a:r>
              <a:rPr lang="en-US" i="1">
                <a:latin typeface="Times New Roman" pitchFamily="18" charset="0"/>
              </a:rPr>
              <a:t>rate</a:t>
            </a:r>
            <a:endParaRPr lang="en-US" sz="2400" i="1">
              <a:latin typeface="Times New Roman" pitchFamily="18" charset="0"/>
            </a:endParaRPr>
          </a:p>
        </p:txBody>
      </p:sp>
      <p:sp>
        <p:nvSpPr>
          <p:cNvPr id="110610" name="Text Box 18"/>
          <p:cNvSpPr txBox="1">
            <a:spLocks noChangeArrowheads="1"/>
          </p:cNvSpPr>
          <p:nvPr/>
        </p:nvSpPr>
        <p:spPr bwMode="auto">
          <a:xfrm>
            <a:off x="5334000" y="4267200"/>
            <a:ext cx="1066800" cy="366713"/>
          </a:xfrm>
          <a:prstGeom prst="rect">
            <a:avLst/>
          </a:prstGeom>
          <a:noFill/>
          <a:ln w="9525">
            <a:noFill/>
            <a:miter lim="800000"/>
            <a:headEnd/>
            <a:tailEnd/>
          </a:ln>
          <a:effectLst/>
        </p:spPr>
        <p:txBody>
          <a:bodyPr>
            <a:spAutoFit/>
          </a:bodyPr>
          <a:lstStyle/>
          <a:p>
            <a:pPr algn="ctr"/>
            <a:r>
              <a:rPr lang="en-US" i="1">
                <a:latin typeface="Times New Roman" pitchFamily="18" charset="0"/>
              </a:rPr>
              <a:t>Total pay</a:t>
            </a:r>
            <a:endParaRPr lang="en-US" sz="2400" i="1">
              <a:latin typeface="Times New Roman" pitchFamily="18" charset="0"/>
            </a:endParaRPr>
          </a:p>
        </p:txBody>
      </p:sp>
      <p:sp>
        <p:nvSpPr>
          <p:cNvPr id="110611" name="Text Box 19"/>
          <p:cNvSpPr txBox="1">
            <a:spLocks noChangeArrowheads="1"/>
          </p:cNvSpPr>
          <p:nvPr/>
        </p:nvSpPr>
        <p:spPr bwMode="auto">
          <a:xfrm>
            <a:off x="4343400" y="3276600"/>
            <a:ext cx="539750" cy="366713"/>
          </a:xfrm>
          <a:prstGeom prst="rect">
            <a:avLst/>
          </a:prstGeom>
          <a:noFill/>
          <a:ln w="9525">
            <a:noFill/>
            <a:miter lim="800000"/>
            <a:headEnd/>
            <a:tailEnd/>
          </a:ln>
          <a:effectLst/>
        </p:spPr>
        <p:txBody>
          <a:bodyPr wrap="none">
            <a:spAutoFit/>
          </a:bodyPr>
          <a:lstStyle/>
          <a:p>
            <a:pPr algn="ctr"/>
            <a:r>
              <a:rPr lang="en-US" i="1">
                <a:latin typeface="Times New Roman" pitchFamily="18" charset="0"/>
              </a:rPr>
              <a:t>Pay</a:t>
            </a:r>
            <a:endParaRPr lang="en-US" sz="2400" i="1">
              <a:latin typeface="Times New Roman" pitchFamily="18" charset="0"/>
            </a:endParaRPr>
          </a:p>
        </p:txBody>
      </p:sp>
      <p:sp>
        <p:nvSpPr>
          <p:cNvPr id="110612" name="Text Box 20"/>
          <p:cNvSpPr txBox="1">
            <a:spLocks noChangeArrowheads="1"/>
          </p:cNvSpPr>
          <p:nvPr/>
        </p:nvSpPr>
        <p:spPr bwMode="auto">
          <a:xfrm>
            <a:off x="6137275" y="5410200"/>
            <a:ext cx="889000" cy="366713"/>
          </a:xfrm>
          <a:prstGeom prst="rect">
            <a:avLst/>
          </a:prstGeom>
          <a:noFill/>
          <a:ln w="9525">
            <a:noFill/>
            <a:miter lim="800000"/>
            <a:headEnd/>
            <a:tailEnd/>
          </a:ln>
          <a:effectLst/>
        </p:spPr>
        <p:txBody>
          <a:bodyPr wrap="none">
            <a:spAutoFit/>
          </a:bodyPr>
          <a:lstStyle/>
          <a:p>
            <a:pPr algn="ctr"/>
            <a:r>
              <a:rPr lang="en-US" i="1">
                <a:latin typeface="Times New Roman" pitchFamily="18" charset="0"/>
              </a:rPr>
              <a:t>Net pay</a:t>
            </a:r>
            <a:endParaRPr lang="en-US" sz="2400" i="1">
              <a:latin typeface="Times New Roman" pitchFamily="18" charset="0"/>
            </a:endParaRPr>
          </a:p>
        </p:txBody>
      </p:sp>
      <p:sp>
        <p:nvSpPr>
          <p:cNvPr id="110613" name="Oval 21"/>
          <p:cNvSpPr>
            <a:spLocks noChangeArrowheads="1"/>
          </p:cNvSpPr>
          <p:nvPr/>
        </p:nvSpPr>
        <p:spPr bwMode="auto">
          <a:xfrm>
            <a:off x="1143000" y="2133600"/>
            <a:ext cx="1447800" cy="838200"/>
          </a:xfrm>
          <a:prstGeom prst="ellipse">
            <a:avLst/>
          </a:prstGeom>
          <a:noFill/>
          <a:ln w="9525">
            <a:solidFill>
              <a:schemeClr val="tx1"/>
            </a:solidFill>
            <a:round/>
            <a:headEnd/>
            <a:tailEnd/>
          </a:ln>
          <a:effectLst/>
        </p:spPr>
        <p:txBody>
          <a:bodyPr wrap="none" anchor="ctr"/>
          <a:lstStyle/>
          <a:p>
            <a:endParaRPr lang="en-US"/>
          </a:p>
        </p:txBody>
      </p:sp>
      <p:sp>
        <p:nvSpPr>
          <p:cNvPr id="110603" name="Text Box 11"/>
          <p:cNvSpPr txBox="1">
            <a:spLocks noChangeArrowheads="1"/>
          </p:cNvSpPr>
          <p:nvPr/>
        </p:nvSpPr>
        <p:spPr bwMode="auto">
          <a:xfrm>
            <a:off x="1143000" y="2286000"/>
            <a:ext cx="1460500" cy="641350"/>
          </a:xfrm>
          <a:prstGeom prst="rect">
            <a:avLst/>
          </a:prstGeom>
          <a:noFill/>
          <a:ln w="9525">
            <a:noFill/>
            <a:miter lim="800000"/>
            <a:headEnd/>
            <a:tailEnd/>
          </a:ln>
          <a:effectLst/>
        </p:spPr>
        <p:txBody>
          <a:bodyPr wrap="none">
            <a:spAutoFit/>
          </a:bodyPr>
          <a:lstStyle/>
          <a:p>
            <a:pPr algn="ctr"/>
            <a:r>
              <a:rPr lang="en-US">
                <a:latin typeface="Times New Roman" pitchFamily="18" charset="0"/>
              </a:rPr>
              <a:t>Get employee</a:t>
            </a:r>
          </a:p>
          <a:p>
            <a:pPr algn="ctr"/>
            <a:r>
              <a:rPr lang="en-US">
                <a:latin typeface="Times New Roman" pitchFamily="18" charset="0"/>
              </a:rPr>
              <a:t>file</a:t>
            </a:r>
            <a:endParaRPr lang="en-US" sz="2400">
              <a:latin typeface="Times New Roman" pitchFamily="18" charset="0"/>
            </a:endParaRPr>
          </a:p>
        </p:txBody>
      </p:sp>
      <p:grpSp>
        <p:nvGrpSpPr>
          <p:cNvPr id="2" name="Group 24"/>
          <p:cNvGrpSpPr>
            <a:grpSpLocks/>
          </p:cNvGrpSpPr>
          <p:nvPr/>
        </p:nvGrpSpPr>
        <p:grpSpPr bwMode="auto">
          <a:xfrm>
            <a:off x="2667000" y="3124200"/>
            <a:ext cx="1447800" cy="838200"/>
            <a:chOff x="1872" y="2544"/>
            <a:chExt cx="912" cy="528"/>
          </a:xfrm>
        </p:grpSpPr>
        <p:sp>
          <p:nvSpPr>
            <p:cNvPr id="110607" name="Text Box 15"/>
            <p:cNvSpPr txBox="1">
              <a:spLocks noChangeArrowheads="1"/>
            </p:cNvSpPr>
            <p:nvPr/>
          </p:nvSpPr>
          <p:spPr bwMode="auto">
            <a:xfrm>
              <a:off x="2050" y="2592"/>
              <a:ext cx="564" cy="404"/>
            </a:xfrm>
            <a:prstGeom prst="rect">
              <a:avLst/>
            </a:prstGeom>
            <a:noFill/>
            <a:ln w="9525">
              <a:noFill/>
              <a:miter lim="800000"/>
              <a:headEnd/>
              <a:tailEnd/>
            </a:ln>
            <a:effectLst/>
          </p:spPr>
          <p:txBody>
            <a:bodyPr wrap="none">
              <a:spAutoFit/>
            </a:bodyPr>
            <a:lstStyle/>
            <a:p>
              <a:pPr algn="ctr"/>
              <a:r>
                <a:rPr lang="en-US">
                  <a:latin typeface="Times New Roman" pitchFamily="18" charset="0"/>
                </a:rPr>
                <a:t>Weekly</a:t>
              </a:r>
            </a:p>
            <a:p>
              <a:pPr algn="ctr"/>
              <a:r>
                <a:rPr lang="en-US">
                  <a:latin typeface="Times New Roman" pitchFamily="18" charset="0"/>
                </a:rPr>
                <a:t>pay</a:t>
              </a:r>
              <a:endParaRPr lang="en-US" sz="2400">
                <a:latin typeface="Times New Roman" pitchFamily="18" charset="0"/>
              </a:endParaRPr>
            </a:p>
          </p:txBody>
        </p:sp>
        <p:sp>
          <p:nvSpPr>
            <p:cNvPr id="110615" name="Oval 23"/>
            <p:cNvSpPr>
              <a:spLocks noChangeArrowheads="1"/>
            </p:cNvSpPr>
            <p:nvPr/>
          </p:nvSpPr>
          <p:spPr bwMode="auto">
            <a:xfrm>
              <a:off x="1872" y="2544"/>
              <a:ext cx="912" cy="528"/>
            </a:xfrm>
            <a:prstGeom prst="ellipse">
              <a:avLst/>
            </a:prstGeom>
            <a:noFill/>
            <a:ln w="9525">
              <a:solidFill>
                <a:schemeClr val="tx1"/>
              </a:solidFill>
              <a:round/>
              <a:headEnd/>
              <a:tailEnd/>
            </a:ln>
            <a:effectLst/>
          </p:spPr>
          <p:txBody>
            <a:bodyPr wrap="none" anchor="ctr"/>
            <a:lstStyle/>
            <a:p>
              <a:endParaRPr lang="en-US"/>
            </a:p>
          </p:txBody>
        </p:sp>
      </p:grpSp>
      <p:grpSp>
        <p:nvGrpSpPr>
          <p:cNvPr id="3" name="Group 26"/>
          <p:cNvGrpSpPr>
            <a:grpSpLocks/>
          </p:cNvGrpSpPr>
          <p:nvPr/>
        </p:nvGrpSpPr>
        <p:grpSpPr bwMode="auto">
          <a:xfrm>
            <a:off x="5105400" y="3276600"/>
            <a:ext cx="1460500" cy="838200"/>
            <a:chOff x="1872" y="1776"/>
            <a:chExt cx="920" cy="528"/>
          </a:xfrm>
        </p:grpSpPr>
        <p:sp>
          <p:nvSpPr>
            <p:cNvPr id="110606" name="Text Box 14"/>
            <p:cNvSpPr txBox="1">
              <a:spLocks noChangeArrowheads="1"/>
            </p:cNvSpPr>
            <p:nvPr/>
          </p:nvSpPr>
          <p:spPr bwMode="auto">
            <a:xfrm>
              <a:off x="1872" y="1824"/>
              <a:ext cx="920" cy="404"/>
            </a:xfrm>
            <a:prstGeom prst="rect">
              <a:avLst/>
            </a:prstGeom>
            <a:noFill/>
            <a:ln w="9525">
              <a:noFill/>
              <a:miter lim="800000"/>
              <a:headEnd/>
              <a:tailEnd/>
            </a:ln>
            <a:effectLst/>
          </p:spPr>
          <p:txBody>
            <a:bodyPr>
              <a:spAutoFit/>
            </a:bodyPr>
            <a:lstStyle/>
            <a:p>
              <a:pPr algn="ctr"/>
              <a:r>
                <a:rPr lang="en-US">
                  <a:latin typeface="Times New Roman" pitchFamily="18" charset="0"/>
                </a:rPr>
                <a:t>Overtime </a:t>
              </a:r>
            </a:p>
            <a:p>
              <a:pPr algn="ctr"/>
              <a:r>
                <a:rPr lang="en-US">
                  <a:latin typeface="Times New Roman" pitchFamily="18" charset="0"/>
                </a:rPr>
                <a:t>pay</a:t>
              </a:r>
              <a:endParaRPr lang="en-US" sz="2400">
                <a:latin typeface="Times New Roman" pitchFamily="18" charset="0"/>
              </a:endParaRPr>
            </a:p>
          </p:txBody>
        </p:sp>
        <p:sp>
          <p:nvSpPr>
            <p:cNvPr id="110617" name="Oval 25"/>
            <p:cNvSpPr>
              <a:spLocks noChangeArrowheads="1"/>
            </p:cNvSpPr>
            <p:nvPr/>
          </p:nvSpPr>
          <p:spPr bwMode="auto">
            <a:xfrm>
              <a:off x="1876" y="1776"/>
              <a:ext cx="912" cy="528"/>
            </a:xfrm>
            <a:prstGeom prst="ellipse">
              <a:avLst/>
            </a:prstGeom>
            <a:noFill/>
            <a:ln w="9525">
              <a:solidFill>
                <a:schemeClr val="tx1"/>
              </a:solidFill>
              <a:round/>
              <a:headEnd/>
              <a:tailEnd/>
            </a:ln>
            <a:effectLst/>
          </p:spPr>
          <p:txBody>
            <a:bodyPr wrap="none" anchor="ctr"/>
            <a:lstStyle/>
            <a:p>
              <a:endParaRPr lang="en-US"/>
            </a:p>
          </p:txBody>
        </p:sp>
      </p:grpSp>
      <p:grpSp>
        <p:nvGrpSpPr>
          <p:cNvPr id="4" name="Group 28"/>
          <p:cNvGrpSpPr>
            <a:grpSpLocks/>
          </p:cNvGrpSpPr>
          <p:nvPr/>
        </p:nvGrpSpPr>
        <p:grpSpPr bwMode="auto">
          <a:xfrm>
            <a:off x="6172200" y="4572000"/>
            <a:ext cx="1447800" cy="838200"/>
            <a:chOff x="1824" y="1248"/>
            <a:chExt cx="912" cy="528"/>
          </a:xfrm>
        </p:grpSpPr>
        <p:sp>
          <p:nvSpPr>
            <p:cNvPr id="110605" name="Text Box 13"/>
            <p:cNvSpPr txBox="1">
              <a:spLocks noChangeArrowheads="1"/>
            </p:cNvSpPr>
            <p:nvPr/>
          </p:nvSpPr>
          <p:spPr bwMode="auto">
            <a:xfrm>
              <a:off x="1996" y="1296"/>
              <a:ext cx="568" cy="404"/>
            </a:xfrm>
            <a:prstGeom prst="rect">
              <a:avLst/>
            </a:prstGeom>
            <a:noFill/>
            <a:ln w="9525">
              <a:noFill/>
              <a:miter lim="800000"/>
              <a:headEnd/>
              <a:tailEnd/>
            </a:ln>
            <a:effectLst/>
          </p:spPr>
          <p:txBody>
            <a:bodyPr wrap="none">
              <a:spAutoFit/>
            </a:bodyPr>
            <a:lstStyle/>
            <a:p>
              <a:pPr algn="ctr"/>
              <a:r>
                <a:rPr lang="en-US">
                  <a:latin typeface="Times New Roman" pitchFamily="18" charset="0"/>
                </a:rPr>
                <a:t>Deduct </a:t>
              </a:r>
            </a:p>
            <a:p>
              <a:pPr algn="ctr"/>
              <a:r>
                <a:rPr lang="en-US">
                  <a:latin typeface="Times New Roman" pitchFamily="18" charset="0"/>
                </a:rPr>
                <a:t>taxes</a:t>
              </a:r>
              <a:endParaRPr lang="en-US" sz="2400">
                <a:latin typeface="Times New Roman" pitchFamily="18" charset="0"/>
              </a:endParaRPr>
            </a:p>
          </p:txBody>
        </p:sp>
        <p:sp>
          <p:nvSpPr>
            <p:cNvPr id="110619" name="Oval 27"/>
            <p:cNvSpPr>
              <a:spLocks noChangeArrowheads="1"/>
            </p:cNvSpPr>
            <p:nvPr/>
          </p:nvSpPr>
          <p:spPr bwMode="auto">
            <a:xfrm>
              <a:off x="1824" y="1248"/>
              <a:ext cx="912" cy="528"/>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30"/>
          <p:cNvGrpSpPr>
            <a:grpSpLocks/>
          </p:cNvGrpSpPr>
          <p:nvPr/>
        </p:nvGrpSpPr>
        <p:grpSpPr bwMode="auto">
          <a:xfrm>
            <a:off x="6629400" y="5638800"/>
            <a:ext cx="1447800" cy="838200"/>
            <a:chOff x="2928" y="2208"/>
            <a:chExt cx="912" cy="528"/>
          </a:xfrm>
        </p:grpSpPr>
        <p:sp>
          <p:nvSpPr>
            <p:cNvPr id="110604" name="Text Box 12"/>
            <p:cNvSpPr txBox="1">
              <a:spLocks noChangeArrowheads="1"/>
            </p:cNvSpPr>
            <p:nvPr/>
          </p:nvSpPr>
          <p:spPr bwMode="auto">
            <a:xfrm>
              <a:off x="3054" y="2208"/>
              <a:ext cx="660" cy="404"/>
            </a:xfrm>
            <a:prstGeom prst="rect">
              <a:avLst/>
            </a:prstGeom>
            <a:noFill/>
            <a:ln w="9525">
              <a:noFill/>
              <a:miter lim="800000"/>
              <a:headEnd/>
              <a:tailEnd/>
            </a:ln>
            <a:effectLst/>
          </p:spPr>
          <p:txBody>
            <a:bodyPr wrap="none">
              <a:spAutoFit/>
            </a:bodyPr>
            <a:lstStyle/>
            <a:p>
              <a:pPr algn="ctr"/>
              <a:r>
                <a:rPr lang="en-US">
                  <a:latin typeface="Times New Roman" pitchFamily="18" charset="0"/>
                </a:rPr>
                <a:t>Issue </a:t>
              </a:r>
            </a:p>
            <a:p>
              <a:pPr algn="ctr"/>
              <a:r>
                <a:rPr lang="en-US">
                  <a:latin typeface="Times New Roman" pitchFamily="18" charset="0"/>
                </a:rPr>
                <a:t>paycheck</a:t>
              </a:r>
              <a:endParaRPr lang="en-US" sz="2400">
                <a:latin typeface="Times New Roman" pitchFamily="18" charset="0"/>
              </a:endParaRPr>
            </a:p>
          </p:txBody>
        </p:sp>
        <p:sp>
          <p:nvSpPr>
            <p:cNvPr id="110621" name="Oval 29"/>
            <p:cNvSpPr>
              <a:spLocks noChangeArrowheads="1"/>
            </p:cNvSpPr>
            <p:nvPr/>
          </p:nvSpPr>
          <p:spPr bwMode="auto">
            <a:xfrm>
              <a:off x="2928" y="2208"/>
              <a:ext cx="912" cy="528"/>
            </a:xfrm>
            <a:prstGeom prst="ellipse">
              <a:avLst/>
            </a:prstGeom>
            <a:noFill/>
            <a:ln w="9525">
              <a:solidFill>
                <a:schemeClr val="tx1"/>
              </a:solidFill>
              <a:round/>
              <a:headEnd/>
              <a:tailEnd/>
            </a:ln>
            <a:effectLst/>
          </p:spPr>
          <p:txBody>
            <a:bodyPr wrap="none" anchor="ctr"/>
            <a:lstStyle/>
            <a:p>
              <a:endParaRPr lang="en-US"/>
            </a:p>
          </p:txBody>
        </p:sp>
      </p:grpSp>
      <p:sp>
        <p:nvSpPr>
          <p:cNvPr id="110623" name="Line 31"/>
          <p:cNvSpPr>
            <a:spLocks noChangeShapeType="1"/>
          </p:cNvSpPr>
          <p:nvPr/>
        </p:nvSpPr>
        <p:spPr bwMode="auto">
          <a:xfrm>
            <a:off x="2209800" y="28956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110624" name="Line 32"/>
          <p:cNvSpPr>
            <a:spLocks noChangeShapeType="1"/>
          </p:cNvSpPr>
          <p:nvPr/>
        </p:nvSpPr>
        <p:spPr bwMode="auto">
          <a:xfrm>
            <a:off x="4114800" y="3581400"/>
            <a:ext cx="990600" cy="76200"/>
          </a:xfrm>
          <a:prstGeom prst="line">
            <a:avLst/>
          </a:prstGeom>
          <a:noFill/>
          <a:ln w="9525">
            <a:solidFill>
              <a:schemeClr val="tx1"/>
            </a:solidFill>
            <a:round/>
            <a:headEnd/>
            <a:tailEnd type="triangle" w="med" len="med"/>
          </a:ln>
          <a:effectLst/>
        </p:spPr>
        <p:txBody>
          <a:bodyPr/>
          <a:lstStyle/>
          <a:p>
            <a:endParaRPr lang="en-US"/>
          </a:p>
        </p:txBody>
      </p:sp>
      <p:sp>
        <p:nvSpPr>
          <p:cNvPr id="110625" name="Line 33"/>
          <p:cNvSpPr>
            <a:spLocks noChangeShapeType="1"/>
          </p:cNvSpPr>
          <p:nvPr/>
        </p:nvSpPr>
        <p:spPr bwMode="auto">
          <a:xfrm>
            <a:off x="5943600" y="411480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110626" name="Line 34"/>
          <p:cNvSpPr>
            <a:spLocks noChangeShapeType="1"/>
          </p:cNvSpPr>
          <p:nvPr/>
        </p:nvSpPr>
        <p:spPr bwMode="auto">
          <a:xfrm>
            <a:off x="6934200" y="5410200"/>
            <a:ext cx="228600" cy="228600"/>
          </a:xfrm>
          <a:prstGeom prst="line">
            <a:avLst/>
          </a:prstGeom>
          <a:noFill/>
          <a:ln w="9525">
            <a:solidFill>
              <a:schemeClr val="tx1"/>
            </a:solidFill>
            <a:round/>
            <a:headEnd/>
            <a:tailEnd type="triangle" w="med" len="med"/>
          </a:ln>
          <a:effectLst/>
        </p:spPr>
        <p:txBody>
          <a:bodyPr/>
          <a:lstStyle/>
          <a:p>
            <a:endParaRPr lang="en-US"/>
          </a:p>
        </p:txBody>
      </p:sp>
      <p:cxnSp>
        <p:nvCxnSpPr>
          <p:cNvPr id="110627" name="AutoShape 35"/>
          <p:cNvCxnSpPr>
            <a:cxnSpLocks noChangeShapeType="1"/>
            <a:stCxn id="110613" idx="7"/>
            <a:endCxn id="110617" idx="0"/>
          </p:cNvCxnSpPr>
          <p:nvPr/>
        </p:nvCxnSpPr>
        <p:spPr bwMode="auto">
          <a:xfrm rot="5400000" flipV="1">
            <a:off x="3596482" y="1037431"/>
            <a:ext cx="1020762" cy="3457575"/>
          </a:xfrm>
          <a:prstGeom prst="curvedConnector3">
            <a:avLst>
              <a:gd name="adj1" fmla="val -34370"/>
            </a:avLst>
          </a:prstGeom>
          <a:noFill/>
          <a:ln w="9525">
            <a:solidFill>
              <a:schemeClr val="tx1"/>
            </a:solidFill>
            <a:round/>
            <a:headEnd/>
            <a:tailEnd type="triangle" w="med" len="med"/>
          </a:ln>
          <a:effectLst/>
        </p:spPr>
      </p:cxnSp>
      <p:sp>
        <p:nvSpPr>
          <p:cNvPr id="110628" name="Text Box 36"/>
          <p:cNvSpPr txBox="1">
            <a:spLocks noChangeArrowheads="1"/>
          </p:cNvSpPr>
          <p:nvPr/>
        </p:nvSpPr>
        <p:spPr bwMode="auto">
          <a:xfrm>
            <a:off x="5410200" y="1676400"/>
            <a:ext cx="1803400" cy="366713"/>
          </a:xfrm>
          <a:prstGeom prst="rect">
            <a:avLst/>
          </a:prstGeom>
          <a:noFill/>
          <a:ln w="9525">
            <a:noFill/>
            <a:miter lim="800000"/>
            <a:headEnd/>
            <a:tailEnd/>
          </a:ln>
          <a:effectLst/>
        </p:spPr>
        <p:txBody>
          <a:bodyPr wrap="none">
            <a:spAutoFit/>
          </a:bodyPr>
          <a:lstStyle/>
          <a:p>
            <a:pPr algn="ctr"/>
            <a:r>
              <a:rPr lang="en-US" i="1" u="sng">
                <a:latin typeface="Times New Roman" pitchFamily="18" charset="0"/>
              </a:rPr>
              <a:t>Employee Record</a:t>
            </a:r>
            <a:endParaRPr lang="en-US" sz="2400" i="1" u="sng">
              <a:latin typeface="Times New Roman" pitchFamily="18" charset="0"/>
            </a:endParaRPr>
          </a:p>
        </p:txBody>
      </p:sp>
      <p:sp>
        <p:nvSpPr>
          <p:cNvPr id="110629" name="Text Box 37"/>
          <p:cNvSpPr txBox="1">
            <a:spLocks noChangeArrowheads="1"/>
          </p:cNvSpPr>
          <p:nvPr/>
        </p:nvSpPr>
        <p:spPr bwMode="auto">
          <a:xfrm>
            <a:off x="6629400" y="2743200"/>
            <a:ext cx="1816100" cy="366713"/>
          </a:xfrm>
          <a:prstGeom prst="rect">
            <a:avLst/>
          </a:prstGeom>
          <a:noFill/>
          <a:ln w="9525">
            <a:noFill/>
            <a:miter lim="800000"/>
            <a:headEnd/>
            <a:tailEnd/>
          </a:ln>
          <a:effectLst/>
        </p:spPr>
        <p:txBody>
          <a:bodyPr wrap="none">
            <a:spAutoFit/>
          </a:bodyPr>
          <a:lstStyle/>
          <a:p>
            <a:pPr algn="ctr"/>
            <a:r>
              <a:rPr lang="en-US" i="1" u="sng">
                <a:latin typeface="Times New Roman" pitchFamily="18" charset="0"/>
              </a:rPr>
              <a:t>Company records</a:t>
            </a:r>
            <a:endParaRPr lang="en-US" sz="2400" i="1" u="sng">
              <a:latin typeface="Times New Roman" pitchFamily="18" charset="0"/>
            </a:endParaRPr>
          </a:p>
        </p:txBody>
      </p:sp>
      <p:sp>
        <p:nvSpPr>
          <p:cNvPr id="110631" name="Text Box 39"/>
          <p:cNvSpPr txBox="1">
            <a:spLocks noChangeArrowheads="1"/>
          </p:cNvSpPr>
          <p:nvPr/>
        </p:nvSpPr>
        <p:spPr bwMode="auto">
          <a:xfrm>
            <a:off x="1524000" y="4572000"/>
            <a:ext cx="895350" cy="379413"/>
          </a:xfrm>
          <a:prstGeom prst="rect">
            <a:avLst/>
          </a:prstGeom>
          <a:noFill/>
          <a:ln w="12700">
            <a:solidFill>
              <a:schemeClr val="tx1"/>
            </a:solidFill>
            <a:miter lim="800000"/>
            <a:headEnd/>
            <a:tailEnd/>
          </a:ln>
          <a:effectLst/>
        </p:spPr>
        <p:txBody>
          <a:bodyPr wrap="none">
            <a:spAutoFit/>
          </a:bodyPr>
          <a:lstStyle/>
          <a:p>
            <a:pPr algn="ctr"/>
            <a:r>
              <a:rPr lang="en-US" dirty="0">
                <a:latin typeface="Times New Roman" pitchFamily="18" charset="0"/>
              </a:rPr>
              <a:t>Worker</a:t>
            </a:r>
            <a:endParaRPr lang="en-US" sz="2400" dirty="0">
              <a:latin typeface="Times New Roman" pitchFamily="18" charset="0"/>
            </a:endParaRPr>
          </a:p>
        </p:txBody>
      </p:sp>
      <p:sp>
        <p:nvSpPr>
          <p:cNvPr id="110632" name="Text Box 40"/>
          <p:cNvSpPr txBox="1">
            <a:spLocks noChangeArrowheads="1"/>
          </p:cNvSpPr>
          <p:nvPr/>
        </p:nvSpPr>
        <p:spPr bwMode="auto">
          <a:xfrm>
            <a:off x="1371600" y="3429000"/>
            <a:ext cx="425450" cy="366713"/>
          </a:xfrm>
          <a:prstGeom prst="rect">
            <a:avLst/>
          </a:prstGeom>
          <a:noFill/>
          <a:ln w="9525">
            <a:noFill/>
            <a:miter lim="800000"/>
            <a:headEnd/>
            <a:tailEnd/>
          </a:ln>
          <a:effectLst/>
        </p:spPr>
        <p:txBody>
          <a:bodyPr wrap="none">
            <a:spAutoFit/>
          </a:bodyPr>
          <a:lstStyle/>
          <a:p>
            <a:pPr algn="ctr"/>
            <a:r>
              <a:rPr lang="en-US" i="1">
                <a:latin typeface="Times New Roman" pitchFamily="18" charset="0"/>
              </a:rPr>
              <a:t>ID</a:t>
            </a:r>
            <a:endParaRPr lang="en-US" sz="2400" i="1">
              <a:latin typeface="Times New Roman" pitchFamily="18" charset="0"/>
            </a:endParaRPr>
          </a:p>
        </p:txBody>
      </p:sp>
      <p:sp>
        <p:nvSpPr>
          <p:cNvPr id="110633" name="Text Box 41"/>
          <p:cNvSpPr txBox="1">
            <a:spLocks noChangeArrowheads="1"/>
          </p:cNvSpPr>
          <p:nvPr/>
        </p:nvSpPr>
        <p:spPr bwMode="auto">
          <a:xfrm>
            <a:off x="2362200" y="3962400"/>
            <a:ext cx="920750" cy="641350"/>
          </a:xfrm>
          <a:prstGeom prst="rect">
            <a:avLst/>
          </a:prstGeom>
          <a:noFill/>
          <a:ln w="9525">
            <a:noFill/>
            <a:miter lim="800000"/>
            <a:headEnd/>
            <a:tailEnd/>
          </a:ln>
          <a:effectLst/>
        </p:spPr>
        <p:txBody>
          <a:bodyPr wrap="none">
            <a:spAutoFit/>
          </a:bodyPr>
          <a:lstStyle/>
          <a:p>
            <a:pPr algn="ctr"/>
            <a:r>
              <a:rPr lang="en-US" i="1">
                <a:latin typeface="Times New Roman" pitchFamily="18" charset="0"/>
              </a:rPr>
              <a:t>Regular</a:t>
            </a:r>
          </a:p>
          <a:p>
            <a:pPr algn="ctr"/>
            <a:r>
              <a:rPr lang="en-US" i="1">
                <a:latin typeface="Times New Roman" pitchFamily="18" charset="0"/>
              </a:rPr>
              <a:t>hours</a:t>
            </a:r>
            <a:endParaRPr lang="en-US" sz="2400" i="1">
              <a:latin typeface="Times New Roman" pitchFamily="18" charset="0"/>
            </a:endParaRPr>
          </a:p>
        </p:txBody>
      </p:sp>
      <p:sp>
        <p:nvSpPr>
          <p:cNvPr id="110634" name="Text Box 42"/>
          <p:cNvSpPr txBox="1">
            <a:spLocks noChangeArrowheads="1"/>
          </p:cNvSpPr>
          <p:nvPr/>
        </p:nvSpPr>
        <p:spPr bwMode="auto">
          <a:xfrm>
            <a:off x="3733800" y="3962400"/>
            <a:ext cx="1035050" cy="641350"/>
          </a:xfrm>
          <a:prstGeom prst="rect">
            <a:avLst/>
          </a:prstGeom>
          <a:noFill/>
          <a:ln w="9525">
            <a:noFill/>
            <a:miter lim="800000"/>
            <a:headEnd/>
            <a:tailEnd/>
          </a:ln>
          <a:effectLst/>
        </p:spPr>
        <p:txBody>
          <a:bodyPr wrap="none">
            <a:spAutoFit/>
          </a:bodyPr>
          <a:lstStyle/>
          <a:p>
            <a:pPr algn="ctr"/>
            <a:r>
              <a:rPr lang="en-US" i="1">
                <a:latin typeface="Times New Roman" pitchFamily="18" charset="0"/>
              </a:rPr>
              <a:t>Overtime</a:t>
            </a:r>
          </a:p>
          <a:p>
            <a:pPr algn="ctr"/>
            <a:r>
              <a:rPr lang="en-US" i="1">
                <a:latin typeface="Times New Roman" pitchFamily="18" charset="0"/>
              </a:rPr>
              <a:t>hours</a:t>
            </a:r>
            <a:endParaRPr lang="en-US" sz="2400" i="1">
              <a:latin typeface="Times New Roman" pitchFamily="18" charset="0"/>
            </a:endParaRPr>
          </a:p>
        </p:txBody>
      </p:sp>
      <p:cxnSp>
        <p:nvCxnSpPr>
          <p:cNvPr id="110635" name="AutoShape 43"/>
          <p:cNvCxnSpPr>
            <a:cxnSpLocks noChangeShapeType="1"/>
            <a:endCxn id="110613" idx="4"/>
          </p:cNvCxnSpPr>
          <p:nvPr/>
        </p:nvCxnSpPr>
        <p:spPr bwMode="auto">
          <a:xfrm rot="16200000">
            <a:off x="1066800" y="3771900"/>
            <a:ext cx="1600200" cy="0"/>
          </a:xfrm>
          <a:prstGeom prst="straightConnector1">
            <a:avLst/>
          </a:prstGeom>
          <a:noFill/>
          <a:ln w="9525">
            <a:solidFill>
              <a:schemeClr val="accent2"/>
            </a:solidFill>
            <a:round/>
            <a:headEnd/>
            <a:tailEnd type="triangle" w="med" len="med"/>
          </a:ln>
          <a:effectLst/>
        </p:spPr>
      </p:cxnSp>
      <p:cxnSp>
        <p:nvCxnSpPr>
          <p:cNvPr id="110636" name="AutoShape 44"/>
          <p:cNvCxnSpPr>
            <a:cxnSpLocks noChangeShapeType="1"/>
            <a:stCxn id="110631" idx="3"/>
            <a:endCxn id="110615" idx="4"/>
          </p:cNvCxnSpPr>
          <p:nvPr/>
        </p:nvCxnSpPr>
        <p:spPr bwMode="auto">
          <a:xfrm flipV="1">
            <a:off x="2419350" y="3962400"/>
            <a:ext cx="971550" cy="800100"/>
          </a:xfrm>
          <a:prstGeom prst="curvedConnector2">
            <a:avLst/>
          </a:prstGeom>
          <a:noFill/>
          <a:ln w="9525">
            <a:solidFill>
              <a:schemeClr val="accent2"/>
            </a:solidFill>
            <a:round/>
            <a:headEnd/>
            <a:tailEnd type="triangle" w="med" len="med"/>
          </a:ln>
          <a:effectLst/>
        </p:spPr>
      </p:cxnSp>
      <p:cxnSp>
        <p:nvCxnSpPr>
          <p:cNvPr id="110637" name="AutoShape 45"/>
          <p:cNvCxnSpPr>
            <a:cxnSpLocks noChangeShapeType="1"/>
            <a:stCxn id="110631" idx="3"/>
            <a:endCxn id="110617" idx="3"/>
          </p:cNvCxnSpPr>
          <p:nvPr/>
        </p:nvCxnSpPr>
        <p:spPr bwMode="auto">
          <a:xfrm flipV="1">
            <a:off x="2419350" y="3992563"/>
            <a:ext cx="2905125" cy="769937"/>
          </a:xfrm>
          <a:prstGeom prst="curvedConnector2">
            <a:avLst/>
          </a:prstGeom>
          <a:noFill/>
          <a:ln w="9525">
            <a:solidFill>
              <a:schemeClr val="accent2"/>
            </a:solidFill>
            <a:round/>
            <a:headEnd/>
            <a:tailEnd type="triangle" w="med" len="med"/>
          </a:ln>
          <a:effectLst/>
        </p:spPr>
      </p:cxnSp>
      <p:sp>
        <p:nvSpPr>
          <p:cNvPr id="110638" name="Line 46"/>
          <p:cNvSpPr>
            <a:spLocks noChangeShapeType="1"/>
          </p:cNvSpPr>
          <p:nvPr/>
        </p:nvSpPr>
        <p:spPr bwMode="auto">
          <a:xfrm flipH="1" flipV="1">
            <a:off x="2438400" y="4876800"/>
            <a:ext cx="4191000" cy="1143000"/>
          </a:xfrm>
          <a:prstGeom prst="line">
            <a:avLst/>
          </a:prstGeom>
          <a:noFill/>
          <a:ln w="9525">
            <a:solidFill>
              <a:schemeClr val="tx1"/>
            </a:solidFill>
            <a:round/>
            <a:headEnd/>
            <a:tailEnd type="triangle" w="med" len="med"/>
          </a:ln>
          <a:effectLst/>
        </p:spPr>
        <p:txBody>
          <a:bodyPr/>
          <a:lstStyle/>
          <a:p>
            <a:endParaRPr lang="en-US"/>
          </a:p>
        </p:txBody>
      </p:sp>
      <p:sp>
        <p:nvSpPr>
          <p:cNvPr id="110639" name="Text Box 47"/>
          <p:cNvSpPr txBox="1">
            <a:spLocks noChangeArrowheads="1"/>
          </p:cNvSpPr>
          <p:nvPr/>
        </p:nvSpPr>
        <p:spPr bwMode="auto">
          <a:xfrm>
            <a:off x="5105400" y="5715000"/>
            <a:ext cx="755650" cy="366713"/>
          </a:xfrm>
          <a:prstGeom prst="rect">
            <a:avLst/>
          </a:prstGeom>
          <a:noFill/>
          <a:ln w="9525">
            <a:noFill/>
            <a:miter lim="800000"/>
            <a:headEnd/>
            <a:tailEnd/>
          </a:ln>
          <a:effectLst/>
        </p:spPr>
        <p:txBody>
          <a:bodyPr wrap="none">
            <a:spAutoFit/>
          </a:bodyPr>
          <a:lstStyle/>
          <a:p>
            <a:pPr algn="ctr"/>
            <a:r>
              <a:rPr lang="en-US" i="1">
                <a:latin typeface="Times New Roman" pitchFamily="18" charset="0"/>
              </a:rPr>
              <a:t>Check</a:t>
            </a:r>
            <a:endParaRPr lang="en-US" sz="2400" i="1">
              <a:latin typeface="Times New Roman" pitchFamily="18" charset="0"/>
            </a:endParaRPr>
          </a:p>
        </p:txBody>
      </p:sp>
      <p:sp>
        <p:nvSpPr>
          <p:cNvPr id="110640" name="Line 48"/>
          <p:cNvSpPr>
            <a:spLocks noChangeShapeType="1"/>
          </p:cNvSpPr>
          <p:nvPr/>
        </p:nvSpPr>
        <p:spPr bwMode="auto">
          <a:xfrm flipH="1" flipV="1">
            <a:off x="7391400" y="3048000"/>
            <a:ext cx="0" cy="1600200"/>
          </a:xfrm>
          <a:prstGeom prst="line">
            <a:avLst/>
          </a:prstGeom>
          <a:noFill/>
          <a:ln w="9525">
            <a:solidFill>
              <a:srgbClr val="26B653"/>
            </a:solidFill>
            <a:round/>
            <a:headEnd/>
            <a:tailEnd type="triangle" w="med" len="med"/>
          </a:ln>
          <a:effectLst/>
        </p:spPr>
        <p:txBody>
          <a:bodyPr/>
          <a:lstStyle/>
          <a:p>
            <a:endParaRPr lang="en-US"/>
          </a:p>
        </p:txBody>
      </p:sp>
      <p:sp>
        <p:nvSpPr>
          <p:cNvPr id="110641" name="Line 49"/>
          <p:cNvSpPr>
            <a:spLocks noChangeShapeType="1"/>
          </p:cNvSpPr>
          <p:nvPr/>
        </p:nvSpPr>
        <p:spPr bwMode="auto">
          <a:xfrm flipV="1">
            <a:off x="7696200" y="3048000"/>
            <a:ext cx="0" cy="2667000"/>
          </a:xfrm>
          <a:prstGeom prst="line">
            <a:avLst/>
          </a:prstGeom>
          <a:noFill/>
          <a:ln w="9525">
            <a:solidFill>
              <a:srgbClr val="26B653"/>
            </a:solidFill>
            <a:round/>
            <a:headEnd/>
            <a:tailEnd type="triangle" w="med" len="med"/>
          </a:ln>
          <a:effectLst/>
        </p:spPr>
        <p:txBody>
          <a:bodyPr/>
          <a:lstStyle/>
          <a:p>
            <a:endParaRPr lang="en-US"/>
          </a:p>
        </p:txBody>
      </p:sp>
      <p:sp>
        <p:nvSpPr>
          <p:cNvPr id="110642" name="Line 50"/>
          <p:cNvSpPr>
            <a:spLocks noChangeShapeType="1"/>
          </p:cNvSpPr>
          <p:nvPr/>
        </p:nvSpPr>
        <p:spPr bwMode="auto">
          <a:xfrm flipH="1" flipV="1">
            <a:off x="6248400" y="1981200"/>
            <a:ext cx="762000" cy="2590800"/>
          </a:xfrm>
          <a:prstGeom prst="line">
            <a:avLst/>
          </a:prstGeom>
          <a:noFill/>
          <a:ln w="9525">
            <a:solidFill>
              <a:srgbClr val="26B653"/>
            </a:solidFill>
            <a:round/>
            <a:headEnd/>
            <a:tailEnd type="triangle" w="med" len="med"/>
          </a:ln>
          <a:effectLst/>
        </p:spPr>
        <p:txBody>
          <a:bodyPr/>
          <a:lstStyle/>
          <a:p>
            <a:endParaRPr lang="en-US"/>
          </a:p>
        </p:txBody>
      </p:sp>
      <p:sp>
        <p:nvSpPr>
          <p:cNvPr id="110645" name="Freeform 53"/>
          <p:cNvSpPr>
            <a:spLocks/>
          </p:cNvSpPr>
          <p:nvPr/>
        </p:nvSpPr>
        <p:spPr bwMode="auto">
          <a:xfrm>
            <a:off x="1981200" y="1638300"/>
            <a:ext cx="3505200" cy="495300"/>
          </a:xfrm>
          <a:custGeom>
            <a:avLst/>
            <a:gdLst/>
            <a:ahLst/>
            <a:cxnLst>
              <a:cxn ang="0">
                <a:pos x="2400" y="168"/>
              </a:cxn>
              <a:cxn ang="0">
                <a:pos x="1296" y="24"/>
              </a:cxn>
              <a:cxn ang="0">
                <a:pos x="192" y="312"/>
              </a:cxn>
              <a:cxn ang="0">
                <a:pos x="144" y="312"/>
              </a:cxn>
            </a:cxnLst>
            <a:rect l="0" t="0" r="r" b="b"/>
            <a:pathLst>
              <a:path w="2400" h="360">
                <a:moveTo>
                  <a:pt x="2400" y="168"/>
                </a:moveTo>
                <a:cubicBezTo>
                  <a:pt x="2032" y="84"/>
                  <a:pt x="1664" y="0"/>
                  <a:pt x="1296" y="24"/>
                </a:cubicBezTo>
                <a:cubicBezTo>
                  <a:pt x="928" y="48"/>
                  <a:pt x="384" y="264"/>
                  <a:pt x="192" y="312"/>
                </a:cubicBezTo>
                <a:cubicBezTo>
                  <a:pt x="0" y="360"/>
                  <a:pt x="72" y="336"/>
                  <a:pt x="144" y="312"/>
                </a:cubicBezTo>
              </a:path>
            </a:pathLst>
          </a:custGeom>
          <a:noFill/>
          <a:ln w="9525">
            <a:solidFill>
              <a:srgbClr val="26B653"/>
            </a:solidFill>
            <a:round/>
            <a:headEnd type="none" w="med" len="med"/>
            <a:tailEnd type="triangle" w="med" len="med"/>
          </a:ln>
          <a:effectLst/>
        </p:spPr>
        <p:txBody>
          <a:bodyPr/>
          <a:lstStyle/>
          <a:p>
            <a:endParaRPr lang="en-US"/>
          </a:p>
        </p:txBody>
      </p:sp>
      <p:sp>
        <p:nvSpPr>
          <p:cNvPr id="110646" name="Text Box 54"/>
          <p:cNvSpPr txBox="1">
            <a:spLocks noChangeArrowheads="1"/>
          </p:cNvSpPr>
          <p:nvPr/>
        </p:nvSpPr>
        <p:spPr bwMode="auto">
          <a:xfrm>
            <a:off x="2438400" y="5486400"/>
            <a:ext cx="1041400" cy="366713"/>
          </a:xfrm>
          <a:prstGeom prst="rect">
            <a:avLst/>
          </a:prstGeom>
          <a:noFill/>
          <a:ln w="9525">
            <a:noFill/>
            <a:miter lim="800000"/>
            <a:headEnd/>
            <a:tailEnd/>
          </a:ln>
          <a:effectLst/>
        </p:spPr>
        <p:txBody>
          <a:bodyPr wrap="none">
            <a:spAutoFit/>
          </a:bodyPr>
          <a:lstStyle/>
          <a:p>
            <a:pPr algn="ctr"/>
            <a:r>
              <a:rPr lang="en-US" i="1" u="sng">
                <a:latin typeface="Times New Roman" pitchFamily="18" charset="0"/>
              </a:rPr>
              <a:t>Tax rates</a:t>
            </a:r>
            <a:endParaRPr lang="en-US" sz="2400" i="1" u="sng">
              <a:latin typeface="Times New Roman" pitchFamily="18" charset="0"/>
            </a:endParaRPr>
          </a:p>
        </p:txBody>
      </p:sp>
      <p:sp>
        <p:nvSpPr>
          <p:cNvPr id="110647" name="Line 55"/>
          <p:cNvSpPr>
            <a:spLocks noChangeShapeType="1"/>
          </p:cNvSpPr>
          <p:nvPr/>
        </p:nvSpPr>
        <p:spPr bwMode="auto">
          <a:xfrm flipV="1">
            <a:off x="3352800" y="5181600"/>
            <a:ext cx="2819400" cy="609600"/>
          </a:xfrm>
          <a:prstGeom prst="line">
            <a:avLst/>
          </a:prstGeom>
          <a:noFill/>
          <a:ln w="9525">
            <a:solidFill>
              <a:srgbClr val="26B653"/>
            </a:solidFill>
            <a:round/>
            <a:headEnd/>
            <a:tailEnd type="triangle" w="med" len="med"/>
          </a:ln>
          <a:effectLst/>
        </p:spPr>
        <p:txBody>
          <a:bodyPr/>
          <a:lstStyle/>
          <a:p>
            <a:endParaRPr lang="en-US"/>
          </a:p>
        </p:txBody>
      </p:sp>
      <p:sp>
        <p:nvSpPr>
          <p:cNvPr id="110648" name="Text Box 56"/>
          <p:cNvSpPr txBox="1">
            <a:spLocks noChangeArrowheads="1"/>
          </p:cNvSpPr>
          <p:nvPr/>
        </p:nvSpPr>
        <p:spPr bwMode="auto">
          <a:xfrm>
            <a:off x="2362200" y="3352800"/>
            <a:ext cx="336550" cy="457200"/>
          </a:xfrm>
          <a:prstGeom prst="rect">
            <a:avLst/>
          </a:prstGeom>
          <a:noFill/>
          <a:ln w="9525">
            <a:noFill/>
            <a:miter lim="800000"/>
            <a:headEnd/>
            <a:tailEnd/>
          </a:ln>
          <a:effectLst/>
        </p:spPr>
        <p:txBody>
          <a:bodyPr wrap="none">
            <a:spAutoFit/>
          </a:bodyPr>
          <a:lstStyle/>
          <a:p>
            <a:r>
              <a:rPr lang="en-US" sz="2400">
                <a:latin typeface="Times New Roman" pitchFamily="18" charset="0"/>
              </a:rPr>
              <a:t>*</a:t>
            </a:r>
          </a:p>
        </p:txBody>
      </p:sp>
      <p:sp>
        <p:nvSpPr>
          <p:cNvPr id="110649" name="Text Box 57"/>
          <p:cNvSpPr txBox="1">
            <a:spLocks noChangeArrowheads="1"/>
          </p:cNvSpPr>
          <p:nvPr/>
        </p:nvSpPr>
        <p:spPr bwMode="auto">
          <a:xfrm>
            <a:off x="4800600" y="3733800"/>
            <a:ext cx="336550" cy="457200"/>
          </a:xfrm>
          <a:prstGeom prst="rect">
            <a:avLst/>
          </a:prstGeom>
          <a:noFill/>
          <a:ln w="9525">
            <a:noFill/>
            <a:miter lim="800000"/>
            <a:headEnd/>
            <a:tailEnd/>
          </a:ln>
          <a:effectLst/>
        </p:spPr>
        <p:txBody>
          <a:bodyPr wrap="none">
            <a:spAutoFit/>
          </a:bodyPr>
          <a:lstStyle/>
          <a:p>
            <a:r>
              <a:rPr lang="en-US" sz="2400">
                <a:latin typeface="Times New Roman" pitchFamily="18" charset="0"/>
              </a:rPr>
              <a:t>*</a:t>
            </a:r>
          </a:p>
        </p:txBody>
      </p:sp>
      <p:sp>
        <p:nvSpPr>
          <p:cNvPr id="110650" name="Text Box 58"/>
          <p:cNvSpPr txBox="1">
            <a:spLocks noChangeArrowheads="1"/>
          </p:cNvSpPr>
          <p:nvPr/>
        </p:nvSpPr>
        <p:spPr bwMode="auto">
          <a:xfrm>
            <a:off x="5105400" y="2895600"/>
            <a:ext cx="336550" cy="457200"/>
          </a:xfrm>
          <a:prstGeom prst="rect">
            <a:avLst/>
          </a:prstGeom>
          <a:noFill/>
          <a:ln w="9525">
            <a:noFill/>
            <a:miter lim="800000"/>
            <a:headEnd/>
            <a:tailEnd/>
          </a:ln>
          <a:effectLst/>
        </p:spPr>
        <p:txBody>
          <a:bodyPr wrap="none">
            <a:spAutoFit/>
          </a:bodyPr>
          <a:lstStyle/>
          <a:p>
            <a:r>
              <a:rPr lang="en-US" sz="2400">
                <a:latin typeface="Times New Roman" pitchFamily="18" charset="0"/>
              </a:rPr>
              <a:t>*</a:t>
            </a:r>
          </a:p>
        </p:txBody>
      </p:sp>
      <p:sp>
        <p:nvSpPr>
          <p:cNvPr id="48" name="Slide Number Placeholder 47"/>
          <p:cNvSpPr>
            <a:spLocks noGrp="1"/>
          </p:cNvSpPr>
          <p:nvPr>
            <p:ph type="sldNum" sz="quarter" idx="12"/>
          </p:nvPr>
        </p:nvSpPr>
        <p:spPr/>
        <p:txBody>
          <a:bodyPr/>
          <a:lstStyle/>
          <a:p>
            <a:fld id="{EBD67884-8FC2-4D97-9C99-2C3E881B3EBF}" type="slidenum">
              <a:rPr lang="en-US" smtClean="0"/>
              <a:pPr/>
              <a:t>47</a:t>
            </a:fld>
            <a:endParaRPr lang="en-US"/>
          </a:p>
        </p:txBody>
      </p:sp>
    </p:spTree>
    <p:extLst>
      <p:ext uri="{BB962C8B-B14F-4D97-AF65-F5344CB8AC3E}">
        <p14:creationId xmlns:p14="http://schemas.microsoft.com/office/powerpoint/2010/main" val="2934749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State Transition Diagram (STD)</a:t>
            </a:r>
          </a:p>
        </p:txBody>
      </p:sp>
      <p:grpSp>
        <p:nvGrpSpPr>
          <p:cNvPr id="2" name="Group 57"/>
          <p:cNvGrpSpPr>
            <a:grpSpLocks/>
          </p:cNvGrpSpPr>
          <p:nvPr/>
        </p:nvGrpSpPr>
        <p:grpSpPr bwMode="auto">
          <a:xfrm>
            <a:off x="2362200" y="2286000"/>
            <a:ext cx="4540250" cy="1166813"/>
            <a:chOff x="1469" y="1344"/>
            <a:chExt cx="2860" cy="735"/>
          </a:xfrm>
        </p:grpSpPr>
        <p:sp>
          <p:nvSpPr>
            <p:cNvPr id="111645" name="Text Box 29"/>
            <p:cNvSpPr txBox="1">
              <a:spLocks noChangeArrowheads="1"/>
            </p:cNvSpPr>
            <p:nvPr/>
          </p:nvSpPr>
          <p:spPr bwMode="auto">
            <a:xfrm>
              <a:off x="1469" y="1584"/>
              <a:ext cx="852" cy="239"/>
            </a:xfrm>
            <a:prstGeom prst="rect">
              <a:avLst/>
            </a:prstGeom>
            <a:noFill/>
            <a:ln w="12700">
              <a:solidFill>
                <a:schemeClr val="tx1"/>
              </a:solidFill>
              <a:miter lim="800000"/>
              <a:headEnd/>
              <a:tailEnd/>
            </a:ln>
            <a:effectLst/>
          </p:spPr>
          <p:txBody>
            <a:bodyPr wrap="none">
              <a:spAutoFit/>
            </a:bodyPr>
            <a:lstStyle/>
            <a:p>
              <a:pPr algn="ctr"/>
              <a:r>
                <a:rPr lang="en-US">
                  <a:latin typeface="Times New Roman" pitchFamily="18" charset="0"/>
                </a:rPr>
                <a:t>EBOFF (e,f)</a:t>
              </a:r>
              <a:endParaRPr lang="en-US" sz="2400">
                <a:latin typeface="Times New Roman" pitchFamily="18" charset="0"/>
              </a:endParaRPr>
            </a:p>
          </p:txBody>
        </p:sp>
        <p:sp>
          <p:nvSpPr>
            <p:cNvPr id="111663" name="Text Box 47"/>
            <p:cNvSpPr txBox="1">
              <a:spLocks noChangeArrowheads="1"/>
            </p:cNvSpPr>
            <p:nvPr/>
          </p:nvSpPr>
          <p:spPr bwMode="auto">
            <a:xfrm>
              <a:off x="3533" y="1584"/>
              <a:ext cx="796" cy="239"/>
            </a:xfrm>
            <a:prstGeom prst="rect">
              <a:avLst/>
            </a:prstGeom>
            <a:noFill/>
            <a:ln w="12700">
              <a:solidFill>
                <a:schemeClr val="tx1"/>
              </a:solidFill>
              <a:miter lim="800000"/>
              <a:headEnd/>
              <a:tailEnd/>
            </a:ln>
            <a:effectLst/>
          </p:spPr>
          <p:txBody>
            <a:bodyPr wrap="none">
              <a:spAutoFit/>
            </a:bodyPr>
            <a:lstStyle/>
            <a:p>
              <a:pPr algn="ctr"/>
              <a:r>
                <a:rPr lang="en-US">
                  <a:latin typeface="Times New Roman" pitchFamily="18" charset="0"/>
                </a:rPr>
                <a:t>EBON (e,f)</a:t>
              </a:r>
              <a:endParaRPr lang="en-US" sz="2400">
                <a:latin typeface="Times New Roman" pitchFamily="18" charset="0"/>
              </a:endParaRPr>
            </a:p>
          </p:txBody>
        </p:sp>
        <p:sp>
          <p:nvSpPr>
            <p:cNvPr id="111664" name="Line 48"/>
            <p:cNvSpPr>
              <a:spLocks noChangeShapeType="1"/>
            </p:cNvSpPr>
            <p:nvPr/>
          </p:nvSpPr>
          <p:spPr bwMode="auto">
            <a:xfrm>
              <a:off x="2381" y="1656"/>
              <a:ext cx="1104" cy="0"/>
            </a:xfrm>
            <a:prstGeom prst="line">
              <a:avLst/>
            </a:prstGeom>
            <a:noFill/>
            <a:ln w="9525">
              <a:solidFill>
                <a:schemeClr val="tx1"/>
              </a:solidFill>
              <a:round/>
              <a:headEnd/>
              <a:tailEnd type="triangle" w="med" len="med"/>
            </a:ln>
            <a:effectLst/>
          </p:spPr>
          <p:txBody>
            <a:bodyPr/>
            <a:lstStyle/>
            <a:p>
              <a:endParaRPr lang="en-US"/>
            </a:p>
          </p:txBody>
        </p:sp>
        <p:sp>
          <p:nvSpPr>
            <p:cNvPr id="111665" name="Text Box 49"/>
            <p:cNvSpPr txBox="1">
              <a:spLocks noChangeArrowheads="1"/>
            </p:cNvSpPr>
            <p:nvPr/>
          </p:nvSpPr>
          <p:spPr bwMode="auto">
            <a:xfrm>
              <a:off x="2592" y="1344"/>
              <a:ext cx="624" cy="231"/>
            </a:xfrm>
            <a:prstGeom prst="rect">
              <a:avLst/>
            </a:prstGeom>
            <a:noFill/>
            <a:ln w="9525">
              <a:noFill/>
              <a:miter lim="800000"/>
              <a:headEnd/>
              <a:tailEnd/>
            </a:ln>
            <a:effectLst/>
          </p:spPr>
          <p:txBody>
            <a:bodyPr wrap="none">
              <a:spAutoFit/>
            </a:bodyPr>
            <a:lstStyle/>
            <a:p>
              <a:r>
                <a:rPr lang="en-US">
                  <a:latin typeface="Times New Roman" pitchFamily="18" charset="0"/>
                </a:rPr>
                <a:t>EBP(e,f)</a:t>
              </a:r>
            </a:p>
          </p:txBody>
        </p:sp>
        <p:sp>
          <p:nvSpPr>
            <p:cNvPr id="111666" name="Text Box 50"/>
            <p:cNvSpPr txBox="1">
              <a:spLocks noChangeArrowheads="1"/>
            </p:cNvSpPr>
            <p:nvPr/>
          </p:nvSpPr>
          <p:spPr bwMode="auto">
            <a:xfrm>
              <a:off x="2592" y="1848"/>
              <a:ext cx="624" cy="231"/>
            </a:xfrm>
            <a:prstGeom prst="rect">
              <a:avLst/>
            </a:prstGeom>
            <a:noFill/>
            <a:ln w="9525">
              <a:noFill/>
              <a:miter lim="800000"/>
              <a:headEnd/>
              <a:tailEnd/>
            </a:ln>
            <a:effectLst/>
          </p:spPr>
          <p:txBody>
            <a:bodyPr wrap="none">
              <a:spAutoFit/>
            </a:bodyPr>
            <a:lstStyle/>
            <a:p>
              <a:r>
                <a:rPr lang="en-US">
                  <a:latin typeface="Times New Roman" pitchFamily="18" charset="0"/>
                </a:rPr>
                <a:t>EBP(e,f)</a:t>
              </a:r>
            </a:p>
          </p:txBody>
        </p:sp>
        <p:sp>
          <p:nvSpPr>
            <p:cNvPr id="111667" name="Line 51"/>
            <p:cNvSpPr>
              <a:spLocks noChangeShapeType="1"/>
            </p:cNvSpPr>
            <p:nvPr/>
          </p:nvSpPr>
          <p:spPr bwMode="auto">
            <a:xfrm>
              <a:off x="2381" y="1800"/>
              <a:ext cx="1104" cy="0"/>
            </a:xfrm>
            <a:prstGeom prst="line">
              <a:avLst/>
            </a:prstGeom>
            <a:noFill/>
            <a:ln w="9525">
              <a:solidFill>
                <a:schemeClr val="tx1"/>
              </a:solidFill>
              <a:round/>
              <a:headEnd type="triangle" w="med" len="med"/>
              <a:tailEnd/>
            </a:ln>
            <a:effectLst/>
          </p:spPr>
          <p:txBody>
            <a:bodyPr/>
            <a:lstStyle/>
            <a:p>
              <a:endParaRPr lang="en-US"/>
            </a:p>
          </p:txBody>
        </p:sp>
      </p:grpSp>
      <p:sp>
        <p:nvSpPr>
          <p:cNvPr id="111668" name="Text Box 52"/>
          <p:cNvSpPr txBox="1">
            <a:spLocks noChangeArrowheads="1"/>
          </p:cNvSpPr>
          <p:nvPr/>
        </p:nvSpPr>
        <p:spPr bwMode="auto">
          <a:xfrm>
            <a:off x="3352800" y="3657600"/>
            <a:ext cx="4940300" cy="396875"/>
          </a:xfrm>
          <a:prstGeom prst="rect">
            <a:avLst/>
          </a:prstGeom>
          <a:noFill/>
          <a:ln w="9525">
            <a:noFill/>
            <a:miter lim="800000"/>
            <a:headEnd/>
            <a:tailEnd/>
          </a:ln>
          <a:effectLst/>
        </p:spPr>
        <p:txBody>
          <a:bodyPr wrap="none">
            <a:spAutoFit/>
          </a:bodyPr>
          <a:lstStyle/>
          <a:p>
            <a:r>
              <a:rPr lang="en-US" sz="2000">
                <a:latin typeface="Times New Roman" pitchFamily="18" charset="0"/>
              </a:rPr>
              <a:t>EBOFF (e,f): Elevator </a:t>
            </a:r>
            <a:r>
              <a:rPr lang="en-US" sz="2000" i="1">
                <a:latin typeface="Times New Roman" pitchFamily="18" charset="0"/>
              </a:rPr>
              <a:t>e</a:t>
            </a:r>
            <a:r>
              <a:rPr lang="en-US" sz="2000">
                <a:latin typeface="Times New Roman" pitchFamily="18" charset="0"/>
              </a:rPr>
              <a:t> button OFF at floor </a:t>
            </a:r>
            <a:r>
              <a:rPr lang="en-US" sz="2000" i="1">
                <a:latin typeface="Times New Roman" pitchFamily="18" charset="0"/>
              </a:rPr>
              <a:t>f</a:t>
            </a:r>
            <a:r>
              <a:rPr lang="en-US" sz="2000">
                <a:latin typeface="Times New Roman" pitchFamily="18" charset="0"/>
              </a:rPr>
              <a:t>. </a:t>
            </a:r>
          </a:p>
        </p:txBody>
      </p:sp>
      <p:sp>
        <p:nvSpPr>
          <p:cNvPr id="111669" name="Text Box 53"/>
          <p:cNvSpPr txBox="1">
            <a:spLocks noChangeArrowheads="1"/>
          </p:cNvSpPr>
          <p:nvPr/>
        </p:nvSpPr>
        <p:spPr bwMode="auto">
          <a:xfrm>
            <a:off x="3352800" y="4225925"/>
            <a:ext cx="4743450" cy="396875"/>
          </a:xfrm>
          <a:prstGeom prst="rect">
            <a:avLst/>
          </a:prstGeom>
          <a:noFill/>
          <a:ln w="9525">
            <a:noFill/>
            <a:miter lim="800000"/>
            <a:headEnd/>
            <a:tailEnd/>
          </a:ln>
          <a:effectLst/>
        </p:spPr>
        <p:txBody>
          <a:bodyPr wrap="none">
            <a:spAutoFit/>
          </a:bodyPr>
          <a:lstStyle/>
          <a:p>
            <a:r>
              <a:rPr lang="en-US" sz="2000">
                <a:latin typeface="Times New Roman" pitchFamily="18" charset="0"/>
              </a:rPr>
              <a:t>EBON (e,f): Elevator </a:t>
            </a:r>
            <a:r>
              <a:rPr lang="en-US" sz="2000" i="1">
                <a:latin typeface="Times New Roman" pitchFamily="18" charset="0"/>
              </a:rPr>
              <a:t>e</a:t>
            </a:r>
            <a:r>
              <a:rPr lang="en-US" sz="2000">
                <a:latin typeface="Times New Roman" pitchFamily="18" charset="0"/>
              </a:rPr>
              <a:t> button ON at floor </a:t>
            </a:r>
            <a:r>
              <a:rPr lang="en-US" sz="2000" i="1">
                <a:latin typeface="Times New Roman" pitchFamily="18" charset="0"/>
              </a:rPr>
              <a:t>f</a:t>
            </a:r>
            <a:r>
              <a:rPr lang="en-US" sz="2000">
                <a:latin typeface="Times New Roman" pitchFamily="18" charset="0"/>
              </a:rPr>
              <a:t>. </a:t>
            </a:r>
          </a:p>
        </p:txBody>
      </p:sp>
      <p:sp>
        <p:nvSpPr>
          <p:cNvPr id="111670" name="Text Box 54"/>
          <p:cNvSpPr txBox="1">
            <a:spLocks noChangeArrowheads="1"/>
          </p:cNvSpPr>
          <p:nvPr/>
        </p:nvSpPr>
        <p:spPr bwMode="auto">
          <a:xfrm>
            <a:off x="3352800" y="4794250"/>
            <a:ext cx="3816350" cy="366713"/>
          </a:xfrm>
          <a:prstGeom prst="rect">
            <a:avLst/>
          </a:prstGeom>
          <a:noFill/>
          <a:ln w="9525">
            <a:noFill/>
            <a:miter lim="800000"/>
            <a:headEnd/>
            <a:tailEnd/>
          </a:ln>
          <a:effectLst/>
        </p:spPr>
        <p:txBody>
          <a:bodyPr wrap="none">
            <a:spAutoFit/>
          </a:bodyPr>
          <a:lstStyle/>
          <a:p>
            <a:r>
              <a:rPr lang="en-US">
                <a:latin typeface="Times New Roman" pitchFamily="18" charset="0"/>
              </a:rPr>
              <a:t>EBP(e,f): Elevator </a:t>
            </a:r>
            <a:r>
              <a:rPr lang="en-US" i="1">
                <a:latin typeface="Times New Roman" pitchFamily="18" charset="0"/>
              </a:rPr>
              <a:t>e</a:t>
            </a:r>
            <a:r>
              <a:rPr lang="en-US">
                <a:latin typeface="Times New Roman" pitchFamily="18" charset="0"/>
              </a:rPr>
              <a:t> button </a:t>
            </a:r>
            <a:r>
              <a:rPr lang="en-US" i="1">
                <a:latin typeface="Times New Roman" pitchFamily="18" charset="0"/>
              </a:rPr>
              <a:t>f</a:t>
            </a:r>
            <a:r>
              <a:rPr lang="en-US">
                <a:latin typeface="Times New Roman" pitchFamily="18" charset="0"/>
              </a:rPr>
              <a:t> is pressed.</a:t>
            </a:r>
          </a:p>
        </p:txBody>
      </p:sp>
      <p:sp>
        <p:nvSpPr>
          <p:cNvPr id="111671" name="Text Box 55"/>
          <p:cNvSpPr txBox="1">
            <a:spLocks noChangeArrowheads="1"/>
          </p:cNvSpPr>
          <p:nvPr/>
        </p:nvSpPr>
        <p:spPr bwMode="auto">
          <a:xfrm>
            <a:off x="3352800" y="5334000"/>
            <a:ext cx="3638550" cy="366713"/>
          </a:xfrm>
          <a:prstGeom prst="rect">
            <a:avLst/>
          </a:prstGeom>
          <a:noFill/>
          <a:ln w="9525">
            <a:noFill/>
            <a:miter lim="800000"/>
            <a:headEnd/>
            <a:tailEnd/>
          </a:ln>
          <a:effectLst/>
        </p:spPr>
        <p:txBody>
          <a:bodyPr wrap="none">
            <a:spAutoFit/>
          </a:bodyPr>
          <a:lstStyle/>
          <a:p>
            <a:r>
              <a:rPr lang="en-US">
                <a:latin typeface="Times New Roman" pitchFamily="18" charset="0"/>
              </a:rPr>
              <a:t>EAF(e,f): Elevator </a:t>
            </a:r>
            <a:r>
              <a:rPr lang="en-US" i="1">
                <a:latin typeface="Times New Roman" pitchFamily="18" charset="0"/>
              </a:rPr>
              <a:t>e</a:t>
            </a:r>
            <a:r>
              <a:rPr lang="en-US">
                <a:latin typeface="Times New Roman" pitchFamily="18" charset="0"/>
              </a:rPr>
              <a:t> arrives at floor </a:t>
            </a:r>
            <a:r>
              <a:rPr lang="en-US" i="1">
                <a:latin typeface="Times New Roman" pitchFamily="18" charset="0"/>
              </a:rPr>
              <a:t>f</a:t>
            </a:r>
            <a:r>
              <a:rPr lang="en-US">
                <a:latin typeface="Times New Roman" pitchFamily="18" charset="0"/>
              </a:rPr>
              <a:t>.</a:t>
            </a:r>
          </a:p>
        </p:txBody>
      </p:sp>
      <p:sp>
        <p:nvSpPr>
          <p:cNvPr id="111672" name="Text Box 56"/>
          <p:cNvSpPr txBox="1">
            <a:spLocks noChangeArrowheads="1"/>
          </p:cNvSpPr>
          <p:nvPr/>
        </p:nvSpPr>
        <p:spPr bwMode="auto">
          <a:xfrm>
            <a:off x="1355725" y="1717675"/>
            <a:ext cx="3460750" cy="457200"/>
          </a:xfrm>
          <a:prstGeom prst="rect">
            <a:avLst/>
          </a:prstGeom>
          <a:noFill/>
          <a:ln w="9525">
            <a:noFill/>
            <a:miter lim="800000"/>
            <a:headEnd/>
            <a:tailEnd/>
          </a:ln>
          <a:effectLst/>
        </p:spPr>
        <p:txBody>
          <a:bodyPr wrap="none">
            <a:spAutoFit/>
          </a:bodyPr>
          <a:lstStyle/>
          <a:p>
            <a:r>
              <a:rPr lang="en-US" sz="2400">
                <a:latin typeface="Times New Roman" pitchFamily="18" charset="0"/>
              </a:rPr>
              <a:t>Elevator example (partial):</a:t>
            </a:r>
          </a:p>
        </p:txBody>
      </p:sp>
      <p:sp>
        <p:nvSpPr>
          <p:cNvPr id="16" name="Slide Number Placeholder 15"/>
          <p:cNvSpPr>
            <a:spLocks noGrp="1"/>
          </p:cNvSpPr>
          <p:nvPr>
            <p:ph type="sldNum" sz="quarter" idx="12"/>
          </p:nvPr>
        </p:nvSpPr>
        <p:spPr/>
        <p:txBody>
          <a:bodyPr/>
          <a:lstStyle/>
          <a:p>
            <a:fld id="{EBD67884-8FC2-4D97-9C99-2C3E881B3EBF}" type="slidenum">
              <a:rPr lang="en-US" smtClean="0"/>
              <a:pPr/>
              <a:t>48</a:t>
            </a:fld>
            <a:endParaRPr lang="en-US"/>
          </a:p>
        </p:txBody>
      </p:sp>
    </p:spTree>
    <p:extLst>
      <p:ext uri="{BB962C8B-B14F-4D97-AF65-F5344CB8AC3E}">
        <p14:creationId xmlns:p14="http://schemas.microsoft.com/office/powerpoint/2010/main" val="11152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68"/>
                                        </p:tgtEl>
                                        <p:attrNameLst>
                                          <p:attrName>style.visibility</p:attrName>
                                        </p:attrNameLst>
                                      </p:cBhvr>
                                      <p:to>
                                        <p:strVal val="visible"/>
                                      </p:to>
                                    </p:set>
                                    <p:animEffect transition="in" filter="blinds(horizontal)">
                                      <p:cBhvr>
                                        <p:cTn id="7" dur="500"/>
                                        <p:tgtEl>
                                          <p:spTgt spid="1116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69"/>
                                        </p:tgtEl>
                                        <p:attrNameLst>
                                          <p:attrName>style.visibility</p:attrName>
                                        </p:attrNameLst>
                                      </p:cBhvr>
                                      <p:to>
                                        <p:strVal val="visible"/>
                                      </p:to>
                                    </p:set>
                                    <p:animEffect transition="in" filter="blinds(horizontal)">
                                      <p:cBhvr>
                                        <p:cTn id="12" dur="500"/>
                                        <p:tgtEl>
                                          <p:spTgt spid="11166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1670"/>
                                        </p:tgtEl>
                                        <p:attrNameLst>
                                          <p:attrName>style.visibility</p:attrName>
                                        </p:attrNameLst>
                                      </p:cBhvr>
                                      <p:to>
                                        <p:strVal val="visible"/>
                                      </p:to>
                                    </p:set>
                                    <p:animEffect transition="in" filter="box(in)">
                                      <p:cBhvr>
                                        <p:cTn id="17" dur="500"/>
                                        <p:tgtEl>
                                          <p:spTgt spid="11167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1671"/>
                                        </p:tgtEl>
                                        <p:attrNameLst>
                                          <p:attrName>style.visibility</p:attrName>
                                        </p:attrNameLst>
                                      </p:cBhvr>
                                      <p:to>
                                        <p:strVal val="visible"/>
                                      </p:to>
                                    </p:set>
                                    <p:animEffect transition="in" filter="box(in)">
                                      <p:cBhvr>
                                        <p:cTn id="22" dur="500"/>
                                        <p:tgtEl>
                                          <p:spTgt spid="11167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8" grpId="0"/>
      <p:bldP spid="111669" grpId="0"/>
      <p:bldP spid="111670" grpId="0"/>
      <p:bldP spid="11167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5AB57D3-E65F-476E-98E1-BAEEBDD1A5F4}" type="slidenum">
              <a:rPr lang="en-US"/>
              <a:pPr/>
              <a:t>49</a:t>
            </a:fld>
            <a:endParaRPr lang="en-US"/>
          </a:p>
        </p:txBody>
      </p:sp>
      <p:sp>
        <p:nvSpPr>
          <p:cNvPr id="200706" name="Rectangle 2"/>
          <p:cNvSpPr>
            <a:spLocks noGrp="1" noChangeArrowheads="1"/>
          </p:cNvSpPr>
          <p:nvPr>
            <p:ph type="title"/>
          </p:nvPr>
        </p:nvSpPr>
        <p:spPr/>
        <p:txBody>
          <a:bodyPr/>
          <a:lstStyle/>
          <a:p>
            <a:r>
              <a:rPr lang="en-US" dirty="0"/>
              <a:t>Scenarios</a:t>
            </a:r>
          </a:p>
        </p:txBody>
      </p:sp>
      <p:sp>
        <p:nvSpPr>
          <p:cNvPr id="200707" name="Rectangle 3"/>
          <p:cNvSpPr>
            <a:spLocks noGrp="1" noChangeArrowheads="1"/>
          </p:cNvSpPr>
          <p:nvPr>
            <p:ph type="body" idx="1"/>
          </p:nvPr>
        </p:nvSpPr>
        <p:spPr>
          <a:xfrm>
            <a:off x="762000" y="1828800"/>
            <a:ext cx="8345488" cy="4114800"/>
          </a:xfrm>
        </p:spPr>
        <p:txBody>
          <a:bodyPr/>
          <a:lstStyle/>
          <a:p>
            <a:r>
              <a:rPr lang="en-US" dirty="0"/>
              <a:t>Illustrate the major events/actions to users</a:t>
            </a:r>
          </a:p>
          <a:p>
            <a:pPr lvl="1"/>
            <a:r>
              <a:rPr lang="en-US" dirty="0"/>
              <a:t>often use storyboards &amp; paper prototypes</a:t>
            </a:r>
          </a:p>
        </p:txBody>
      </p:sp>
      <p:pic>
        <p:nvPicPr>
          <p:cNvPr id="200708" name="Picture 4" descr="low-fi-music-on-demand"/>
          <p:cNvPicPr>
            <a:picLocks noChangeAspect="1" noChangeArrowheads="1"/>
          </p:cNvPicPr>
          <p:nvPr/>
        </p:nvPicPr>
        <p:blipFill>
          <a:blip r:embed="rId2" cstate="print"/>
          <a:srcRect/>
          <a:stretch>
            <a:fillRect/>
          </a:stretch>
        </p:blipFill>
        <p:spPr bwMode="auto">
          <a:xfrm>
            <a:off x="1752600" y="2895600"/>
            <a:ext cx="6096000" cy="3624262"/>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001320" y="3057480"/>
              <a:ext cx="2670120" cy="2618280"/>
            </p14:xfrm>
          </p:contentPart>
        </mc:Choice>
        <mc:Fallback>
          <p:pic>
            <p:nvPicPr>
              <p:cNvPr id="2" name="Ink 1"/>
              <p:cNvPicPr/>
              <p:nvPr/>
            </p:nvPicPr>
            <p:blipFill>
              <a:blip r:embed="rId4"/>
              <a:stretch>
                <a:fillRect/>
              </a:stretch>
            </p:blipFill>
            <p:spPr>
              <a:xfrm>
                <a:off x="2994840" y="3052080"/>
                <a:ext cx="2679120" cy="2630520"/>
              </a:xfrm>
              <a:prstGeom prst="rect">
                <a:avLst/>
              </a:prstGeom>
            </p:spPr>
          </p:pic>
        </mc:Fallback>
      </mc:AlternateContent>
    </p:spTree>
    <p:extLst>
      <p:ext uri="{BB962C8B-B14F-4D97-AF65-F5344CB8AC3E}">
        <p14:creationId xmlns:p14="http://schemas.microsoft.com/office/powerpoint/2010/main" val="175224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checkerboard(across)">
                                      <p:cBhvr>
                                        <p:cTn id="7" dur="500"/>
                                        <p:tgtEl>
                                          <p:spTgt spid="20070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0707">
                                            <p:txEl>
                                              <p:pRg st="1" end="1"/>
                                            </p:txEl>
                                          </p:spTgt>
                                        </p:tgtEl>
                                        <p:attrNameLst>
                                          <p:attrName>style.visibility</p:attrName>
                                        </p:attrNameLst>
                                      </p:cBhvr>
                                      <p:to>
                                        <p:strVal val="visible"/>
                                      </p:to>
                                    </p:set>
                                    <p:animEffect transition="in" filter="checkerboard(across)">
                                      <p:cBhvr>
                                        <p:cTn id="10" dur="500"/>
                                        <p:tgtEl>
                                          <p:spTgt spid="2007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0708"/>
                                        </p:tgtEl>
                                        <p:attrNameLst>
                                          <p:attrName>style.visibility</p:attrName>
                                        </p:attrNameLst>
                                      </p:cBhvr>
                                      <p:to>
                                        <p:strVal val="visible"/>
                                      </p:to>
                                    </p:set>
                                    <p:anim calcmode="lin" valueType="num">
                                      <p:cBhvr additive="base">
                                        <p:cTn id="15" dur="500" fill="hold"/>
                                        <p:tgtEl>
                                          <p:spTgt spid="200708"/>
                                        </p:tgtEl>
                                        <p:attrNameLst>
                                          <p:attrName>ppt_x</p:attrName>
                                        </p:attrNameLst>
                                      </p:cBhvr>
                                      <p:tavLst>
                                        <p:tav tm="0">
                                          <p:val>
                                            <p:strVal val="#ppt_x"/>
                                          </p:val>
                                        </p:tav>
                                        <p:tav tm="100000">
                                          <p:val>
                                            <p:strVal val="#ppt_x"/>
                                          </p:val>
                                        </p:tav>
                                      </p:tavLst>
                                    </p:anim>
                                    <p:anim calcmode="lin" valueType="num">
                                      <p:cBhvr additive="base">
                                        <p:cTn id="16" dur="500" fill="hold"/>
                                        <p:tgtEl>
                                          <p:spTgt spid="200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304800" y="1493838"/>
            <a:ext cx="8229600" cy="4525962"/>
          </a:xfrm>
        </p:spPr>
        <p:txBody>
          <a:bodyPr/>
          <a:lstStyle/>
          <a:p>
            <a:pPr fontAlgn="base">
              <a:spcAft>
                <a:spcPct val="0"/>
              </a:spcAft>
            </a:pPr>
            <a:endParaRPr lang="en-US" altLang="en-US" smtClean="0"/>
          </a:p>
        </p:txBody>
      </p:sp>
      <p:sp>
        <p:nvSpPr>
          <p:cNvPr id="164866" name="Rectangle 2"/>
          <p:cNvSpPr>
            <a:spLocks noGrp="1" noChangeArrowheads="1"/>
          </p:cNvSpPr>
          <p:nvPr>
            <p:ph type="title" idx="4294967295"/>
          </p:nvPr>
        </p:nvSpPr>
        <p:spPr>
          <a:xfrm>
            <a:off x="109538" y="300038"/>
            <a:ext cx="7793037" cy="685800"/>
          </a:xfrm>
        </p:spPr>
        <p:txBody>
          <a:bodyPr/>
          <a:lstStyle/>
          <a:p>
            <a:pPr>
              <a:defRPr/>
            </a:pPr>
            <a:r>
              <a:rPr lang="en-US" sz="3600" dirty="0"/>
              <a:t>Unified Development Process [3]</a:t>
            </a:r>
            <a:endParaRPr lang="en-US" dirty="0"/>
          </a:p>
        </p:txBody>
      </p:sp>
      <p:sp>
        <p:nvSpPr>
          <p:cNvPr id="74756"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7FCF2D-4130-409E-83ED-CAA82E5C6A94}" type="slidenum">
              <a:rPr lang="en-US" altLang="en-US" smtClean="0">
                <a:solidFill>
                  <a:srgbClr val="898989"/>
                </a:solidFill>
              </a:rPr>
              <a:pPr/>
              <a:t>5</a:t>
            </a:fld>
            <a:endParaRPr lang="en-US" altLang="en-US" smtClean="0">
              <a:solidFill>
                <a:srgbClr val="898989"/>
              </a:solidFill>
            </a:endParaRPr>
          </a:p>
        </p:txBody>
      </p:sp>
      <p:pic>
        <p:nvPicPr>
          <p:cNvPr id="74757" name="Picture 2" descr="http://academic.regis.edu/wcook/cs432/ImageFolder/ch2fig1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979488"/>
            <a:ext cx="7891462"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7684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3104BC-5ACA-445B-BBD7-4C2EECE4F35E}" type="slidenum">
              <a:rPr lang="en-US"/>
              <a:pPr/>
              <a:t>50</a:t>
            </a:fld>
            <a:endParaRPr lang="en-US"/>
          </a:p>
        </p:txBody>
      </p:sp>
      <p:sp>
        <p:nvSpPr>
          <p:cNvPr id="201730" name="Rectangle 2"/>
          <p:cNvSpPr>
            <a:spLocks noGrp="1" noChangeArrowheads="1"/>
          </p:cNvSpPr>
          <p:nvPr>
            <p:ph type="title"/>
          </p:nvPr>
        </p:nvSpPr>
        <p:spPr/>
        <p:txBody>
          <a:bodyPr/>
          <a:lstStyle/>
          <a:p>
            <a:r>
              <a:rPr lang="en-US"/>
              <a:t>Rapid Prototyping</a:t>
            </a:r>
          </a:p>
        </p:txBody>
      </p:sp>
      <p:sp>
        <p:nvSpPr>
          <p:cNvPr id="201731" name="Rectangle 3"/>
          <p:cNvSpPr>
            <a:spLocks noGrp="1" noChangeArrowheads="1"/>
          </p:cNvSpPr>
          <p:nvPr>
            <p:ph type="body" idx="1"/>
          </p:nvPr>
        </p:nvSpPr>
        <p:spPr>
          <a:xfrm>
            <a:off x="304800" y="2057400"/>
            <a:ext cx="8345488" cy="4114800"/>
          </a:xfrm>
        </p:spPr>
        <p:txBody>
          <a:bodyPr>
            <a:normAutofit/>
          </a:bodyPr>
          <a:lstStyle/>
          <a:p>
            <a:pPr>
              <a:lnSpc>
                <a:spcPct val="80000"/>
              </a:lnSpc>
            </a:pPr>
            <a:r>
              <a:rPr lang="en-US" altLang="en-US" sz="2800" dirty="0"/>
              <a:t>Allow users to “see” &amp; use proposed solutions</a:t>
            </a:r>
          </a:p>
          <a:p>
            <a:pPr>
              <a:lnSpc>
                <a:spcPct val="80000"/>
              </a:lnSpc>
            </a:pPr>
            <a:r>
              <a:rPr lang="en-US" altLang="en-US" sz="2800" dirty="0"/>
              <a:t>Develop specification from the prototype/requirements</a:t>
            </a:r>
          </a:p>
          <a:p>
            <a:pPr>
              <a:lnSpc>
                <a:spcPct val="80000"/>
              </a:lnSpc>
            </a:pPr>
            <a:r>
              <a:rPr lang="en-US" altLang="en-US" sz="2800" dirty="0"/>
              <a:t>Prototype must be constructed &amp; changed quickly</a:t>
            </a:r>
          </a:p>
          <a:p>
            <a:pPr lvl="1">
              <a:lnSpc>
                <a:spcPct val="80000"/>
              </a:lnSpc>
            </a:pPr>
            <a:r>
              <a:rPr lang="en-US" altLang="en-US" sz="2400" dirty="0"/>
              <a:t>key functionality</a:t>
            </a:r>
          </a:p>
          <a:p>
            <a:pPr lvl="2">
              <a:lnSpc>
                <a:spcPct val="80000"/>
              </a:lnSpc>
            </a:pPr>
            <a:r>
              <a:rPr lang="en-US" altLang="en-US" sz="2000" dirty="0"/>
              <a:t>omits things like scalability, error checking, saving, etc.</a:t>
            </a:r>
          </a:p>
          <a:p>
            <a:pPr lvl="1">
              <a:lnSpc>
                <a:spcPct val="80000"/>
              </a:lnSpc>
            </a:pPr>
            <a:r>
              <a:rPr lang="en-US" altLang="en-US" sz="2400" dirty="0"/>
              <a:t>do not spend a lot of time perfecting the code/structure</a:t>
            </a:r>
          </a:p>
          <a:p>
            <a:pPr lvl="2">
              <a:lnSpc>
                <a:spcPct val="80000"/>
              </a:lnSpc>
            </a:pPr>
            <a:r>
              <a:rPr lang="en-US" altLang="en-US" sz="2000" dirty="0"/>
              <a:t>it is OK if it hardly works or crashes every few minutes</a:t>
            </a:r>
          </a:p>
          <a:p>
            <a:pPr lvl="2">
              <a:lnSpc>
                <a:spcPct val="80000"/>
              </a:lnSpc>
            </a:pPr>
            <a:r>
              <a:rPr lang="en-US" altLang="en-US" sz="2000" dirty="0"/>
              <a:t>plan to throw it away! because you will!</a:t>
            </a:r>
          </a:p>
          <a:p>
            <a:pPr lvl="1">
              <a:lnSpc>
                <a:spcPct val="80000"/>
              </a:lnSpc>
            </a:pPr>
            <a:r>
              <a:rPr lang="en-US" altLang="en-US" sz="2400" dirty="0"/>
              <a:t>put in front of customer ASAP &amp; modify in response</a:t>
            </a:r>
            <a:endParaRPr lang="en-US" sz="2400" dirty="0"/>
          </a:p>
        </p:txBody>
      </p:sp>
    </p:spTree>
    <p:extLst>
      <p:ext uri="{BB962C8B-B14F-4D97-AF65-F5344CB8AC3E}">
        <p14:creationId xmlns:p14="http://schemas.microsoft.com/office/powerpoint/2010/main" val="32628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checkerboard(across)">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checkerboard(across)">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checkerboard(across)">
                                      <p:cBhvr>
                                        <p:cTn id="17" dur="500"/>
                                        <p:tgtEl>
                                          <p:spTgt spid="201731">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01731">
                                            <p:txEl>
                                              <p:pRg st="3" end="3"/>
                                            </p:txEl>
                                          </p:spTgt>
                                        </p:tgtEl>
                                        <p:attrNameLst>
                                          <p:attrName>style.visibility</p:attrName>
                                        </p:attrNameLst>
                                      </p:cBhvr>
                                      <p:to>
                                        <p:strVal val="visible"/>
                                      </p:to>
                                    </p:set>
                                    <p:animEffect transition="in" filter="checkerboard(across)">
                                      <p:cBhvr>
                                        <p:cTn id="20" dur="500"/>
                                        <p:tgtEl>
                                          <p:spTgt spid="201731">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01731">
                                            <p:txEl>
                                              <p:pRg st="4" end="4"/>
                                            </p:txEl>
                                          </p:spTgt>
                                        </p:tgtEl>
                                        <p:attrNameLst>
                                          <p:attrName>style.visibility</p:attrName>
                                        </p:attrNameLst>
                                      </p:cBhvr>
                                      <p:to>
                                        <p:strVal val="visible"/>
                                      </p:to>
                                    </p:set>
                                    <p:animEffect transition="in" filter="checkerboard(across)">
                                      <p:cBhvr>
                                        <p:cTn id="23" dur="500"/>
                                        <p:tgtEl>
                                          <p:spTgt spid="201731">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01731">
                                            <p:txEl>
                                              <p:pRg st="5" end="5"/>
                                            </p:txEl>
                                          </p:spTgt>
                                        </p:tgtEl>
                                        <p:attrNameLst>
                                          <p:attrName>style.visibility</p:attrName>
                                        </p:attrNameLst>
                                      </p:cBhvr>
                                      <p:to>
                                        <p:strVal val="visible"/>
                                      </p:to>
                                    </p:set>
                                    <p:animEffect transition="in" filter="checkerboard(across)">
                                      <p:cBhvr>
                                        <p:cTn id="26" dur="500"/>
                                        <p:tgtEl>
                                          <p:spTgt spid="201731">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01731">
                                            <p:txEl>
                                              <p:pRg st="6" end="6"/>
                                            </p:txEl>
                                          </p:spTgt>
                                        </p:tgtEl>
                                        <p:attrNameLst>
                                          <p:attrName>style.visibility</p:attrName>
                                        </p:attrNameLst>
                                      </p:cBhvr>
                                      <p:to>
                                        <p:strVal val="visible"/>
                                      </p:to>
                                    </p:set>
                                    <p:animEffect transition="in" filter="checkerboard(across)">
                                      <p:cBhvr>
                                        <p:cTn id="29" dur="500"/>
                                        <p:tgtEl>
                                          <p:spTgt spid="201731">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201731">
                                            <p:txEl>
                                              <p:pRg st="7" end="7"/>
                                            </p:txEl>
                                          </p:spTgt>
                                        </p:tgtEl>
                                        <p:attrNameLst>
                                          <p:attrName>style.visibility</p:attrName>
                                        </p:attrNameLst>
                                      </p:cBhvr>
                                      <p:to>
                                        <p:strVal val="visible"/>
                                      </p:to>
                                    </p:set>
                                    <p:animEffect transition="in" filter="checkerboard(across)">
                                      <p:cBhvr>
                                        <p:cTn id="32" dur="500"/>
                                        <p:tgtEl>
                                          <p:spTgt spid="201731">
                                            <p:txEl>
                                              <p:pRg st="7" end="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01731">
                                            <p:txEl>
                                              <p:pRg st="8" end="8"/>
                                            </p:txEl>
                                          </p:spTgt>
                                        </p:tgtEl>
                                        <p:attrNameLst>
                                          <p:attrName>style.visibility</p:attrName>
                                        </p:attrNameLst>
                                      </p:cBhvr>
                                      <p:to>
                                        <p:strVal val="visible"/>
                                      </p:to>
                                    </p:set>
                                    <p:animEffect transition="in" filter="checkerboard(across)">
                                      <p:cBhvr>
                                        <p:cTn id="35" dur="500"/>
                                        <p:tgtEl>
                                          <p:spTgt spid="201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Requirements Analysis [5]</a:t>
            </a:r>
          </a:p>
        </p:txBody>
      </p:sp>
      <p:sp>
        <p:nvSpPr>
          <p:cNvPr id="112643" name="Rectangle 3"/>
          <p:cNvSpPr>
            <a:spLocks noGrp="1" noChangeArrowheads="1"/>
          </p:cNvSpPr>
          <p:nvPr>
            <p:ph type="body" sz="half" idx="1"/>
          </p:nvPr>
        </p:nvSpPr>
        <p:spPr>
          <a:xfrm>
            <a:off x="990600" y="1828800"/>
            <a:ext cx="7315200" cy="4648200"/>
          </a:xfrm>
        </p:spPr>
        <p:txBody>
          <a:bodyPr/>
          <a:lstStyle/>
          <a:p>
            <a:pPr marL="533400" indent="-533400"/>
            <a:r>
              <a:rPr lang="en-US" dirty="0"/>
              <a:t>D-requirements:</a:t>
            </a:r>
          </a:p>
          <a:p>
            <a:pPr marL="914400" lvl="1" indent="-457200">
              <a:buFontTx/>
              <a:buAutoNum type="arabicPeriod"/>
            </a:pPr>
            <a:r>
              <a:rPr lang="en-US" sz="2400" dirty="0"/>
              <a:t>Organize the C-requirements.</a:t>
            </a:r>
          </a:p>
          <a:p>
            <a:pPr marL="914400" lvl="1" indent="-457200">
              <a:buFontTx/>
              <a:buAutoNum type="arabicPeriod"/>
            </a:pPr>
            <a:r>
              <a:rPr lang="en-US" sz="2400" dirty="0"/>
              <a:t>Create System sequence diagrams for use cases:</a:t>
            </a:r>
          </a:p>
          <a:p>
            <a:pPr marL="1295400" lvl="2" indent="-381000"/>
            <a:r>
              <a:rPr lang="en-US" sz="2000" i="1" dirty="0"/>
              <a:t>Obtain D-requirements from C-requirements and customer.</a:t>
            </a:r>
          </a:p>
          <a:p>
            <a:pPr marL="1295400" lvl="2" indent="-381000"/>
            <a:r>
              <a:rPr lang="en-US" sz="2000" i="1" dirty="0"/>
              <a:t>Outline test plans</a:t>
            </a:r>
          </a:p>
          <a:p>
            <a:pPr marL="1295400" lvl="2" indent="-381000"/>
            <a:r>
              <a:rPr lang="en-US" sz="2000" i="1" dirty="0"/>
              <a:t>Inspect</a:t>
            </a:r>
          </a:p>
          <a:p>
            <a:pPr marL="914400" lvl="1" indent="-457200">
              <a:buFontTx/>
              <a:buAutoNum type="arabicPeriod"/>
            </a:pPr>
            <a:r>
              <a:rPr lang="en-US" sz="2400" dirty="0"/>
              <a:t>Validate with customer.</a:t>
            </a:r>
          </a:p>
          <a:p>
            <a:pPr marL="914400" lvl="1" indent="-457200">
              <a:buFontTx/>
              <a:buAutoNum type="arabicPeriod"/>
            </a:pPr>
            <a:r>
              <a:rPr lang="en-US" sz="2400" dirty="0"/>
              <a:t>Release:</a:t>
            </a:r>
          </a:p>
          <a:p>
            <a:pPr marL="914400" lvl="1" indent="-457200">
              <a:buFont typeface="Wingdings" pitchFamily="2" charset="2"/>
              <a:buNone/>
            </a:pPr>
            <a:endParaRPr lang="en-US" sz="2000" b="1" dirty="0"/>
          </a:p>
        </p:txBody>
      </p:sp>
      <p:sp>
        <p:nvSpPr>
          <p:cNvPr id="5" name="Slide Number Placeholder 4"/>
          <p:cNvSpPr>
            <a:spLocks noGrp="1"/>
          </p:cNvSpPr>
          <p:nvPr>
            <p:ph type="sldNum" sz="quarter" idx="12"/>
          </p:nvPr>
        </p:nvSpPr>
        <p:spPr/>
        <p:txBody>
          <a:bodyPr/>
          <a:lstStyle/>
          <a:p>
            <a:fld id="{EBD67884-8FC2-4D97-9C99-2C3E881B3EBF}" type="slidenum">
              <a:rPr lang="en-US" smtClean="0"/>
              <a:pPr/>
              <a:t>51</a:t>
            </a:fld>
            <a:endParaRPr lang="en-US"/>
          </a:p>
        </p:txBody>
      </p:sp>
    </p:spTree>
    <p:extLst>
      <p:ext uri="{BB962C8B-B14F-4D97-AF65-F5344CB8AC3E}">
        <p14:creationId xmlns:p14="http://schemas.microsoft.com/office/powerpoint/2010/main" val="30474337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Requirements Analysis [6]</a:t>
            </a:r>
          </a:p>
        </p:txBody>
      </p:sp>
      <p:sp>
        <p:nvSpPr>
          <p:cNvPr id="113667" name="Rectangle 3"/>
          <p:cNvSpPr>
            <a:spLocks noGrp="1" noChangeArrowheads="1"/>
          </p:cNvSpPr>
          <p:nvPr>
            <p:ph type="body" sz="half" idx="1"/>
          </p:nvPr>
        </p:nvSpPr>
        <p:spPr>
          <a:xfrm>
            <a:off x="990600" y="1447800"/>
            <a:ext cx="7315200" cy="4648200"/>
          </a:xfrm>
        </p:spPr>
        <p:txBody>
          <a:bodyPr/>
          <a:lstStyle/>
          <a:p>
            <a:pPr marL="577850" indent="-577850">
              <a:buFont typeface="Wingdings" pitchFamily="2" charset="2"/>
              <a:buNone/>
            </a:pPr>
            <a:endParaRPr lang="en-US" dirty="0"/>
          </a:p>
          <a:p>
            <a:pPr marL="952500" lvl="1" indent="-495300"/>
            <a:r>
              <a:rPr lang="en-US" sz="2400" dirty="0"/>
              <a:t>Organize the D-requirements.</a:t>
            </a:r>
          </a:p>
          <a:p>
            <a:pPr marL="1327150" lvl="2" indent="-412750">
              <a:buFontTx/>
              <a:buAutoNum type="alphaLcParenBoth"/>
            </a:pPr>
            <a:r>
              <a:rPr lang="en-US" sz="2000" dirty="0"/>
              <a:t>Functional requirements</a:t>
            </a:r>
          </a:p>
          <a:p>
            <a:pPr marL="1743075" lvl="3" indent="-371475">
              <a:buFontTx/>
              <a:buNone/>
            </a:pPr>
            <a:r>
              <a:rPr lang="en-US" sz="1800" i="1" dirty="0"/>
              <a:t>The blood pressure monitor will measure the blood pressure and display it on the in-built screen</a:t>
            </a:r>
          </a:p>
          <a:p>
            <a:pPr marL="1327150" lvl="2" indent="-412750">
              <a:buFontTx/>
              <a:buAutoNum type="alphaLcParenBoth"/>
            </a:pPr>
            <a:r>
              <a:rPr lang="en-US" sz="2000" dirty="0"/>
              <a:t>Non-functional requirements</a:t>
            </a:r>
          </a:p>
          <a:p>
            <a:pPr marL="1743075" lvl="3" indent="-371475">
              <a:buFontTx/>
              <a:buAutoNum type="romanLcParenBoth"/>
            </a:pPr>
            <a:r>
              <a:rPr lang="en-US" sz="1800" dirty="0"/>
              <a:t>Performance</a:t>
            </a:r>
          </a:p>
          <a:p>
            <a:pPr marL="1743075" lvl="3" indent="-371475">
              <a:buFontTx/>
              <a:buNone/>
            </a:pPr>
            <a:r>
              <a:rPr lang="en-US" sz="1800" i="1" dirty="0"/>
              <a:t>The blood pressure monitor will complete a reading within 10 seconds.</a:t>
            </a:r>
          </a:p>
          <a:p>
            <a:pPr marL="1743075" lvl="3" indent="-371475">
              <a:buFontTx/>
              <a:buAutoNum type="romanLcParenBoth"/>
            </a:pPr>
            <a:r>
              <a:rPr lang="en-US" sz="1800" dirty="0"/>
              <a:t>Reliability</a:t>
            </a:r>
          </a:p>
          <a:p>
            <a:pPr marL="1743075" lvl="3" indent="-371475">
              <a:buFontTx/>
              <a:buNone/>
            </a:pPr>
            <a:r>
              <a:rPr lang="en-US" sz="1800" i="1" dirty="0"/>
              <a:t>The blood pressure monitor must have a failure probability of less than 0.01 during the first 500 readings.</a:t>
            </a:r>
            <a:endParaRPr lang="en-US" sz="1600" b="1" i="1" dirty="0"/>
          </a:p>
        </p:txBody>
      </p:sp>
      <p:sp>
        <p:nvSpPr>
          <p:cNvPr id="5" name="Slide Number Placeholder 4"/>
          <p:cNvSpPr>
            <a:spLocks noGrp="1"/>
          </p:cNvSpPr>
          <p:nvPr>
            <p:ph type="sldNum" sz="quarter" idx="12"/>
          </p:nvPr>
        </p:nvSpPr>
        <p:spPr/>
        <p:txBody>
          <a:bodyPr/>
          <a:lstStyle/>
          <a:p>
            <a:fld id="{EBD67884-8FC2-4D97-9C99-2C3E881B3EBF}" type="slidenum">
              <a:rPr lang="en-US" smtClean="0"/>
              <a:pPr/>
              <a:t>52</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877120" y="4479840"/>
              <a:ext cx="3094920" cy="1312200"/>
            </p14:xfrm>
          </p:contentPart>
        </mc:Choice>
        <mc:Fallback>
          <p:pic>
            <p:nvPicPr>
              <p:cNvPr id="2" name="Ink 1"/>
              <p:cNvPicPr/>
              <p:nvPr/>
            </p:nvPicPr>
            <p:blipFill>
              <a:blip r:embed="rId3"/>
              <a:stretch>
                <a:fillRect/>
              </a:stretch>
            </p:blipFill>
            <p:spPr>
              <a:xfrm>
                <a:off x="2874600" y="4477320"/>
                <a:ext cx="3102120" cy="1319400"/>
              </a:xfrm>
              <a:prstGeom prst="rect">
                <a:avLst/>
              </a:prstGeom>
            </p:spPr>
          </p:pic>
        </mc:Fallback>
      </mc:AlternateContent>
    </p:spTree>
    <p:extLst>
      <p:ext uri="{BB962C8B-B14F-4D97-AF65-F5344CB8AC3E}">
        <p14:creationId xmlns:p14="http://schemas.microsoft.com/office/powerpoint/2010/main" val="31513443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Requirements Analysis [7]</a:t>
            </a:r>
          </a:p>
        </p:txBody>
      </p:sp>
      <p:sp>
        <p:nvSpPr>
          <p:cNvPr id="114691" name="Rectangle 3"/>
          <p:cNvSpPr>
            <a:spLocks noGrp="1" noChangeArrowheads="1"/>
          </p:cNvSpPr>
          <p:nvPr>
            <p:ph type="body" sz="half" idx="1"/>
          </p:nvPr>
        </p:nvSpPr>
        <p:spPr>
          <a:xfrm>
            <a:off x="685800" y="1676400"/>
            <a:ext cx="7315200" cy="4648200"/>
          </a:xfrm>
        </p:spPr>
        <p:txBody>
          <a:bodyPr/>
          <a:lstStyle/>
          <a:p>
            <a:pPr marL="577850" indent="-577850">
              <a:buFont typeface="Wingdings" pitchFamily="2" charset="2"/>
              <a:buNone/>
            </a:pPr>
            <a:endParaRPr lang="en-US" dirty="0"/>
          </a:p>
          <a:p>
            <a:pPr marL="1327150" lvl="2" indent="-412750">
              <a:buFontTx/>
              <a:buNone/>
            </a:pPr>
            <a:r>
              <a:rPr lang="en-US" sz="2000" dirty="0">
                <a:solidFill>
                  <a:srgbClr val="FF0000"/>
                </a:solidFill>
              </a:rPr>
              <a:t>(c) </a:t>
            </a:r>
            <a:r>
              <a:rPr lang="en-US" sz="2000" dirty="0"/>
              <a:t>	Interface requirements: interaction with the users and other applications</a:t>
            </a:r>
          </a:p>
          <a:p>
            <a:pPr marL="1327150" lvl="2" indent="-412750">
              <a:buFontTx/>
              <a:buNone/>
            </a:pPr>
            <a:r>
              <a:rPr lang="en-US" sz="2000" i="1" dirty="0"/>
              <a:t>	The blood pressure monitor will have a display screen and push buttons. The display screen will….</a:t>
            </a:r>
          </a:p>
          <a:p>
            <a:pPr marL="1327150" lvl="2" indent="-412750">
              <a:buFontTx/>
              <a:buNone/>
            </a:pPr>
            <a:r>
              <a:rPr lang="en-US" sz="2000" dirty="0">
                <a:solidFill>
                  <a:srgbClr val="FF0000"/>
                </a:solidFill>
              </a:rPr>
              <a:t>(d)	</a:t>
            </a:r>
            <a:r>
              <a:rPr lang="en-US" sz="2000" dirty="0"/>
              <a:t>Constraints: timing, accuracy</a:t>
            </a:r>
          </a:p>
          <a:p>
            <a:pPr marL="1327150" lvl="2" indent="-412750">
              <a:buFontTx/>
              <a:buNone/>
            </a:pPr>
            <a:r>
              <a:rPr lang="en-US" sz="2000" i="1" dirty="0"/>
              <a:t>	The blood pressure monitor will take readings with an error less than 2%.</a:t>
            </a:r>
          </a:p>
          <a:p>
            <a:pPr marL="952500" lvl="1" indent="-495300">
              <a:buFont typeface="Wingdings" pitchFamily="2" charset="2"/>
              <a:buNone/>
            </a:pPr>
            <a:endParaRPr lang="en-US" sz="2000" b="1" i="1" dirty="0"/>
          </a:p>
        </p:txBody>
      </p:sp>
      <p:sp>
        <p:nvSpPr>
          <p:cNvPr id="5" name="Slide Number Placeholder 4"/>
          <p:cNvSpPr>
            <a:spLocks noGrp="1"/>
          </p:cNvSpPr>
          <p:nvPr>
            <p:ph type="sldNum" sz="quarter" idx="12"/>
          </p:nvPr>
        </p:nvSpPr>
        <p:spPr/>
        <p:txBody>
          <a:bodyPr/>
          <a:lstStyle/>
          <a:p>
            <a:fld id="{EBD67884-8FC2-4D97-9C99-2C3E881B3EBF}" type="slidenum">
              <a:rPr lang="en-US" smtClean="0"/>
              <a:pPr/>
              <a:t>53</a:t>
            </a:fld>
            <a:endParaRPr lang="en-US"/>
          </a:p>
        </p:txBody>
      </p:sp>
    </p:spTree>
    <p:extLst>
      <p:ext uri="{BB962C8B-B14F-4D97-AF65-F5344CB8AC3E}">
        <p14:creationId xmlns:p14="http://schemas.microsoft.com/office/powerpoint/2010/main" val="39282373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Requirements Analysis [7]</a:t>
            </a:r>
          </a:p>
        </p:txBody>
      </p:sp>
      <p:sp>
        <p:nvSpPr>
          <p:cNvPr id="115715" name="Rectangle 3"/>
          <p:cNvSpPr>
            <a:spLocks noGrp="1" noChangeArrowheads="1"/>
          </p:cNvSpPr>
          <p:nvPr>
            <p:ph type="body" sz="half" idx="1"/>
          </p:nvPr>
        </p:nvSpPr>
        <p:spPr>
          <a:xfrm>
            <a:off x="762000" y="1856122"/>
            <a:ext cx="7696200" cy="4648200"/>
          </a:xfrm>
        </p:spPr>
        <p:txBody>
          <a:bodyPr/>
          <a:lstStyle/>
          <a:p>
            <a:pPr marL="577850" indent="-577850">
              <a:buFont typeface="Wingdings" pitchFamily="2" charset="2"/>
              <a:buNone/>
            </a:pPr>
            <a:r>
              <a:rPr lang="en-US" sz="2800" dirty="0"/>
              <a:t>Properties of D-requirements:</a:t>
            </a:r>
          </a:p>
          <a:p>
            <a:pPr marL="952500" lvl="1" indent="-495300">
              <a:buFont typeface="Monotype Sorts" pitchFamily="2" charset="2"/>
              <a:buAutoNum type="arabicPeriod"/>
            </a:pPr>
            <a:r>
              <a:rPr lang="en-US" sz="2400" dirty="0"/>
              <a:t>Traceability: Functional requirements</a:t>
            </a:r>
          </a:p>
          <a:p>
            <a:pPr marL="1327150" lvl="2" indent="-412750">
              <a:buFont typeface="Monotype Sorts" pitchFamily="2" charset="2"/>
              <a:buNone/>
            </a:pPr>
            <a:r>
              <a:rPr lang="en-US" sz="2000" dirty="0"/>
              <a:t>D-requirement </a:t>
            </a:r>
            <a:r>
              <a:rPr lang="en-US" sz="2000" dirty="0">
                <a:sym typeface="Wingdings" pitchFamily="2" charset="2"/>
              </a:rPr>
              <a:t> inspection report  design segment   code segment  code inspection report  test plan  test report</a:t>
            </a:r>
            <a:r>
              <a:rPr lang="en-US" sz="2000" dirty="0"/>
              <a:t>	</a:t>
            </a:r>
          </a:p>
          <a:p>
            <a:pPr marL="1743075" lvl="3" indent="-371475">
              <a:buFontTx/>
              <a:buAutoNum type="alphaLcParenBoth"/>
            </a:pPr>
            <a:endParaRPr lang="en-US" sz="1800" i="1" dirty="0"/>
          </a:p>
          <a:p>
            <a:pPr marL="952500" lvl="1" indent="-495300">
              <a:buFont typeface="Monotype Sorts" pitchFamily="2" charset="2"/>
              <a:buAutoNum type="arabicPeriod"/>
            </a:pPr>
            <a:r>
              <a:rPr lang="en-US" sz="2400" dirty="0"/>
              <a:t>Traceability: Non-Functional requirements</a:t>
            </a:r>
          </a:p>
          <a:p>
            <a:pPr marL="1327150" lvl="2" indent="-412750">
              <a:buFont typeface="Monotype Sorts" pitchFamily="2" charset="2"/>
              <a:buAutoNum type="alphaLcParenBoth"/>
            </a:pPr>
            <a:r>
              <a:rPr lang="en-US" sz="2000" dirty="0"/>
              <a:t>Isolate each non-functional requirement.</a:t>
            </a:r>
          </a:p>
          <a:p>
            <a:pPr marL="1327150" lvl="2" indent="-412750">
              <a:buFont typeface="Monotype Sorts" pitchFamily="2" charset="2"/>
              <a:buAutoNum type="alphaLcParenBoth"/>
            </a:pPr>
            <a:r>
              <a:rPr lang="en-US" sz="2000" dirty="0"/>
              <a:t>Document each class/function with the related non-functional requirement.</a:t>
            </a:r>
          </a:p>
          <a:p>
            <a:pPr marL="952500" lvl="1" indent="-495300">
              <a:buFont typeface="Wingdings" pitchFamily="2" charset="2"/>
              <a:buNone/>
            </a:pPr>
            <a:endParaRPr lang="en-US" sz="2000" b="1" i="1" dirty="0"/>
          </a:p>
        </p:txBody>
      </p:sp>
      <p:sp>
        <p:nvSpPr>
          <p:cNvPr id="5" name="Slide Number Placeholder 4"/>
          <p:cNvSpPr>
            <a:spLocks noGrp="1"/>
          </p:cNvSpPr>
          <p:nvPr>
            <p:ph type="sldNum" sz="quarter" idx="12"/>
          </p:nvPr>
        </p:nvSpPr>
        <p:spPr/>
        <p:txBody>
          <a:bodyPr/>
          <a:lstStyle/>
          <a:p>
            <a:fld id="{EBD67884-8FC2-4D97-9C99-2C3E881B3EBF}" type="slidenum">
              <a:rPr lang="en-US" smtClean="0"/>
              <a:pPr/>
              <a:t>54</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531840" y="1314360"/>
              <a:ext cx="2076840" cy="1613160"/>
            </p14:xfrm>
          </p:contentPart>
        </mc:Choice>
        <mc:Fallback>
          <p:pic>
            <p:nvPicPr>
              <p:cNvPr id="2" name="Ink 1"/>
              <p:cNvPicPr/>
              <p:nvPr/>
            </p:nvPicPr>
            <p:blipFill>
              <a:blip r:embed="rId3"/>
              <a:stretch>
                <a:fillRect/>
              </a:stretch>
            </p:blipFill>
            <p:spPr>
              <a:xfrm>
                <a:off x="6528960" y="1308960"/>
                <a:ext cx="2086560" cy="1624680"/>
              </a:xfrm>
              <a:prstGeom prst="rect">
                <a:avLst/>
              </a:prstGeom>
            </p:spPr>
          </p:pic>
        </mc:Fallback>
      </mc:AlternateContent>
    </p:spTree>
    <p:extLst>
      <p:ext uri="{BB962C8B-B14F-4D97-AF65-F5344CB8AC3E}">
        <p14:creationId xmlns:p14="http://schemas.microsoft.com/office/powerpoint/2010/main" val="2718767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Requirements Analysis [8]</a:t>
            </a:r>
          </a:p>
        </p:txBody>
      </p:sp>
      <p:sp>
        <p:nvSpPr>
          <p:cNvPr id="116739" name="Rectangle 3"/>
          <p:cNvSpPr>
            <a:spLocks noGrp="1" noChangeArrowheads="1"/>
          </p:cNvSpPr>
          <p:nvPr>
            <p:ph type="body" sz="half" idx="1"/>
          </p:nvPr>
        </p:nvSpPr>
        <p:spPr>
          <a:xfrm>
            <a:off x="990600" y="1828800"/>
            <a:ext cx="7315200" cy="4648200"/>
          </a:xfrm>
        </p:spPr>
        <p:txBody>
          <a:bodyPr/>
          <a:lstStyle/>
          <a:p>
            <a:pPr marL="577850" indent="-577850">
              <a:buFont typeface="Wingdings" pitchFamily="2" charset="2"/>
              <a:buNone/>
            </a:pPr>
            <a:r>
              <a:rPr lang="en-US" sz="2800"/>
              <a:t>Properties of D-requirements:</a:t>
            </a:r>
          </a:p>
          <a:p>
            <a:pPr marL="952500" lvl="1" indent="-495300">
              <a:buFont typeface="Monotype Sorts" pitchFamily="2" charset="2"/>
              <a:buNone/>
            </a:pPr>
            <a:r>
              <a:rPr lang="en-US" sz="2400"/>
              <a:t>3.	Testability</a:t>
            </a:r>
          </a:p>
          <a:p>
            <a:pPr marL="1327150" lvl="2" indent="-412750">
              <a:buFont typeface="Monotype Sorts" pitchFamily="2" charset="2"/>
              <a:buNone/>
            </a:pPr>
            <a:r>
              <a:rPr lang="en-US" sz="2000" i="1"/>
              <a:t>It must be possible to test each requirement. Example ?</a:t>
            </a:r>
            <a:endParaRPr lang="en-US" sz="2000"/>
          </a:p>
          <a:p>
            <a:pPr marL="952500" lvl="1" indent="-495300">
              <a:buFont typeface="Monotype Sorts" pitchFamily="2" charset="2"/>
              <a:buNone/>
            </a:pPr>
            <a:r>
              <a:rPr lang="en-US" sz="2400"/>
              <a:t>4.	Categorization and prioritization</a:t>
            </a:r>
          </a:p>
          <a:p>
            <a:pPr marL="1743075" lvl="3" indent="-371475">
              <a:buFont typeface="Monotype Sorts" pitchFamily="2" charset="2"/>
              <a:buAutoNum type="arabicPeriod"/>
            </a:pPr>
            <a:endParaRPr lang="en-US" sz="1800"/>
          </a:p>
          <a:p>
            <a:pPr marL="952500" lvl="1" indent="-495300">
              <a:buFont typeface="Wingdings" pitchFamily="2" charset="2"/>
              <a:buNone/>
            </a:pPr>
            <a:endParaRPr lang="en-US" sz="2000" b="1" i="1"/>
          </a:p>
        </p:txBody>
      </p:sp>
      <p:sp>
        <p:nvSpPr>
          <p:cNvPr id="5" name="Slide Number Placeholder 4"/>
          <p:cNvSpPr>
            <a:spLocks noGrp="1"/>
          </p:cNvSpPr>
          <p:nvPr>
            <p:ph type="sldNum" sz="quarter" idx="12"/>
          </p:nvPr>
        </p:nvSpPr>
        <p:spPr/>
        <p:txBody>
          <a:bodyPr/>
          <a:lstStyle/>
          <a:p>
            <a:fld id="{EBD67884-8FC2-4D97-9C99-2C3E881B3EBF}" type="slidenum">
              <a:rPr lang="en-US" smtClean="0"/>
              <a:pPr/>
              <a:t>55</a:t>
            </a:fld>
            <a:endParaRPr lang="en-US"/>
          </a:p>
        </p:txBody>
      </p:sp>
    </p:spTree>
    <p:extLst>
      <p:ext uri="{BB962C8B-B14F-4D97-AF65-F5344CB8AC3E}">
        <p14:creationId xmlns:p14="http://schemas.microsoft.com/office/powerpoint/2010/main" val="3427629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p:txBody>
          <a:bodyPr/>
          <a:lstStyle/>
          <a:p>
            <a:r>
              <a:rPr lang="en-US" sz="2400"/>
              <a:t>How to categorize system functions?</a:t>
            </a:r>
          </a:p>
          <a:p>
            <a:pPr lvl="1"/>
            <a:endParaRPr lang="en-US" sz="2000"/>
          </a:p>
        </p:txBody>
      </p:sp>
      <p:sp>
        <p:nvSpPr>
          <p:cNvPr id="78853" name="Rectangle 5"/>
          <p:cNvSpPr>
            <a:spLocks noGrp="1" noChangeArrowheads="1"/>
          </p:cNvSpPr>
          <p:nvPr>
            <p:ph type="title"/>
          </p:nvPr>
        </p:nvSpPr>
        <p:spPr/>
        <p:txBody>
          <a:bodyPr/>
          <a:lstStyle/>
          <a:p>
            <a:r>
              <a:rPr lang="en-US"/>
              <a:t>Categorizing Requirements</a:t>
            </a:r>
          </a:p>
        </p:txBody>
      </p:sp>
      <p:graphicFrame>
        <p:nvGraphicFramePr>
          <p:cNvPr id="78854" name="Object 6"/>
          <p:cNvGraphicFramePr>
            <a:graphicFrameLocks noGrp="1" noChangeAspect="1"/>
          </p:cNvGraphicFramePr>
          <p:nvPr>
            <p:ph type="tbl" idx="1"/>
          </p:nvPr>
        </p:nvGraphicFramePr>
        <p:xfrm>
          <a:off x="990600" y="2438400"/>
          <a:ext cx="7748588" cy="3997325"/>
        </p:xfrm>
        <a:graphic>
          <a:graphicData uri="http://schemas.openxmlformats.org/presentationml/2006/ole">
            <mc:AlternateContent xmlns:mc="http://schemas.openxmlformats.org/markup-compatibility/2006">
              <mc:Choice xmlns:v="urn:schemas-microsoft-com:vml" Requires="v">
                <p:oleObj spid="_x0000_s68612" name="Document" r:id="rId3" imgW="7759080" imgH="4616280" progId="Word.Document.8">
                  <p:embed/>
                </p:oleObj>
              </mc:Choice>
              <mc:Fallback>
                <p:oleObj name="Document" r:id="rId3" imgW="7759080" imgH="4616280" progId="Word.Document.8">
                  <p:embed/>
                  <p:pic>
                    <p:nvPicPr>
                      <p:cNvPr id="788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438400"/>
                        <a:ext cx="7748588" cy="399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88D9AAA0-D008-428D-A651-4CEBBC130686}" type="slidenum">
              <a:rPr lang="en-US" smtClean="0"/>
              <a:pPr/>
              <a:t>56</a:t>
            </a:fld>
            <a:endParaRPr lang="en-US"/>
          </a:p>
        </p:txBody>
      </p:sp>
    </p:spTree>
    <p:extLst>
      <p:ext uri="{BB962C8B-B14F-4D97-AF65-F5344CB8AC3E}">
        <p14:creationId xmlns:p14="http://schemas.microsoft.com/office/powerpoint/2010/main" val="21471231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Prioritizing (Ranking) Use Cases</a:t>
            </a:r>
          </a:p>
        </p:txBody>
      </p:sp>
      <p:sp>
        <p:nvSpPr>
          <p:cNvPr id="100355" name="Rectangle 3"/>
          <p:cNvSpPr>
            <a:spLocks noGrp="1" noChangeArrowheads="1"/>
          </p:cNvSpPr>
          <p:nvPr>
            <p:ph type="body" sz="half" idx="1"/>
          </p:nvPr>
        </p:nvSpPr>
        <p:spPr>
          <a:xfrm>
            <a:off x="1182688" y="2017713"/>
            <a:ext cx="5791200" cy="3124200"/>
          </a:xfrm>
        </p:spPr>
        <p:txBody>
          <a:bodyPr/>
          <a:lstStyle/>
          <a:p>
            <a:r>
              <a:rPr lang="en-US" sz="2400" dirty="0"/>
              <a:t>Strategy :</a:t>
            </a:r>
          </a:p>
          <a:p>
            <a:pPr lvl="1"/>
            <a:r>
              <a:rPr lang="en-US" sz="2000" dirty="0"/>
              <a:t>pick the use cases that significantly influence the core architecture</a:t>
            </a:r>
          </a:p>
          <a:p>
            <a:pPr lvl="1"/>
            <a:r>
              <a:rPr lang="en-US" sz="2000" dirty="0"/>
              <a:t>pick the use cases that  are critical to the success of the business</a:t>
            </a:r>
          </a:p>
          <a:p>
            <a:pPr lvl="1"/>
            <a:r>
              <a:rPr lang="en-US" sz="2000" dirty="0"/>
              <a:t>a useful rule of thumb - pick the use cases that are the highest risk!!!</a:t>
            </a:r>
          </a:p>
        </p:txBody>
      </p:sp>
      <p:sp>
        <p:nvSpPr>
          <p:cNvPr id="5" name="Slide Number Placeholder 4"/>
          <p:cNvSpPr>
            <a:spLocks noGrp="1"/>
          </p:cNvSpPr>
          <p:nvPr>
            <p:ph type="sldNum" sz="quarter" idx="12"/>
          </p:nvPr>
        </p:nvSpPr>
        <p:spPr/>
        <p:txBody>
          <a:bodyPr/>
          <a:lstStyle/>
          <a:p>
            <a:fld id="{EBD67884-8FC2-4D97-9C99-2C3E881B3EBF}" type="slidenum">
              <a:rPr lang="en-US" smtClean="0"/>
              <a:pPr/>
              <a:t>57</a:t>
            </a:fld>
            <a:endParaRPr lang="en-US"/>
          </a:p>
        </p:txBody>
      </p:sp>
    </p:spTree>
    <p:extLst>
      <p:ext uri="{BB962C8B-B14F-4D97-AF65-F5344CB8AC3E}">
        <p14:creationId xmlns:p14="http://schemas.microsoft.com/office/powerpoint/2010/main" val="30112052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Requirements Analysis [9]</a:t>
            </a:r>
          </a:p>
        </p:txBody>
      </p:sp>
      <p:sp>
        <p:nvSpPr>
          <p:cNvPr id="118787" name="Rectangle 3"/>
          <p:cNvSpPr>
            <a:spLocks noGrp="1" noChangeArrowheads="1"/>
          </p:cNvSpPr>
          <p:nvPr>
            <p:ph type="body" sz="half" idx="1"/>
          </p:nvPr>
        </p:nvSpPr>
        <p:spPr>
          <a:xfrm>
            <a:off x="990600" y="1828800"/>
            <a:ext cx="7315200" cy="4648200"/>
          </a:xfrm>
        </p:spPr>
        <p:txBody>
          <a:bodyPr/>
          <a:lstStyle/>
          <a:p>
            <a:pPr marL="577850" indent="-577850">
              <a:buFont typeface="Wingdings" pitchFamily="2" charset="2"/>
              <a:buNone/>
            </a:pPr>
            <a:r>
              <a:rPr lang="en-US" sz="2800"/>
              <a:t>Properties of D-requirements:</a:t>
            </a:r>
          </a:p>
          <a:p>
            <a:pPr marL="952500" lvl="1" indent="-495300">
              <a:buFont typeface="Monotype Sorts" pitchFamily="2" charset="2"/>
              <a:buNone/>
            </a:pPr>
            <a:r>
              <a:rPr lang="en-US" sz="2400"/>
              <a:t>5.	Completeness</a:t>
            </a:r>
          </a:p>
          <a:p>
            <a:pPr marL="1327150" lvl="2" indent="-412750">
              <a:buFont typeface="Monotype Sorts" pitchFamily="2" charset="2"/>
              <a:buNone/>
            </a:pPr>
            <a:r>
              <a:rPr lang="en-US" sz="2000" i="1"/>
              <a:t>Self contained, no omissions.</a:t>
            </a:r>
            <a:endParaRPr lang="en-US" sz="2000"/>
          </a:p>
          <a:p>
            <a:pPr marL="952500" lvl="1" indent="-495300">
              <a:buFont typeface="Monotype Sorts" pitchFamily="2" charset="2"/>
              <a:buNone/>
            </a:pPr>
            <a:r>
              <a:rPr lang="en-US" sz="2400"/>
              <a:t>6. 	Error conditions</a:t>
            </a:r>
          </a:p>
          <a:p>
            <a:pPr marL="952500" lvl="1" indent="-495300">
              <a:buFont typeface="Monotype Sorts" pitchFamily="2" charset="2"/>
              <a:buNone/>
            </a:pPr>
            <a:r>
              <a:rPr lang="en-US" sz="2400"/>
              <a:t>	</a:t>
            </a:r>
            <a:r>
              <a:rPr lang="en-US" sz="2000" i="1"/>
              <a:t>State what happens in case of an error. How should the implementation react in case of an error condition?</a:t>
            </a:r>
          </a:p>
          <a:p>
            <a:pPr marL="1743075" lvl="3" indent="-371475">
              <a:buFont typeface="Monotype Sorts" pitchFamily="2" charset="2"/>
              <a:buNone/>
            </a:pPr>
            <a:endParaRPr lang="en-US" sz="1800"/>
          </a:p>
          <a:p>
            <a:pPr marL="952500" lvl="1" indent="-495300">
              <a:buFont typeface="Wingdings" pitchFamily="2" charset="2"/>
              <a:buNone/>
            </a:pPr>
            <a:endParaRPr lang="en-US" sz="2000" b="1" i="1"/>
          </a:p>
        </p:txBody>
      </p:sp>
      <p:sp>
        <p:nvSpPr>
          <p:cNvPr id="5" name="Slide Number Placeholder 4"/>
          <p:cNvSpPr>
            <a:spLocks noGrp="1"/>
          </p:cNvSpPr>
          <p:nvPr>
            <p:ph type="sldNum" sz="quarter" idx="12"/>
          </p:nvPr>
        </p:nvSpPr>
        <p:spPr/>
        <p:txBody>
          <a:bodyPr/>
          <a:lstStyle/>
          <a:p>
            <a:fld id="{EBD67884-8FC2-4D97-9C99-2C3E881B3EBF}" type="slidenum">
              <a:rPr lang="en-US" smtClean="0"/>
              <a:pPr/>
              <a:t>58</a:t>
            </a:fld>
            <a:endParaRPr lang="en-US"/>
          </a:p>
        </p:txBody>
      </p:sp>
    </p:spTree>
    <p:extLst>
      <p:ext uri="{BB962C8B-B14F-4D97-AF65-F5344CB8AC3E}">
        <p14:creationId xmlns:p14="http://schemas.microsoft.com/office/powerpoint/2010/main" val="1233261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Requirements Analysis [10]</a:t>
            </a:r>
          </a:p>
        </p:txBody>
      </p:sp>
      <p:sp>
        <p:nvSpPr>
          <p:cNvPr id="119811" name="Rectangle 3"/>
          <p:cNvSpPr>
            <a:spLocks noGrp="1" noChangeArrowheads="1"/>
          </p:cNvSpPr>
          <p:nvPr>
            <p:ph type="body" sz="half" idx="1"/>
          </p:nvPr>
        </p:nvSpPr>
        <p:spPr>
          <a:xfrm>
            <a:off x="990600" y="1828800"/>
            <a:ext cx="7315200" cy="4648200"/>
          </a:xfrm>
        </p:spPr>
        <p:txBody>
          <a:bodyPr/>
          <a:lstStyle/>
          <a:p>
            <a:pPr marL="577850" indent="-577850">
              <a:buFont typeface="Wingdings" pitchFamily="2" charset="2"/>
              <a:buNone/>
            </a:pPr>
            <a:r>
              <a:rPr lang="en-US" sz="2800"/>
              <a:t>Properties of D-requirements:</a:t>
            </a:r>
          </a:p>
          <a:p>
            <a:pPr marL="952500" lvl="1" indent="-495300">
              <a:buFont typeface="Monotype Sorts" pitchFamily="2" charset="2"/>
              <a:buNone/>
            </a:pPr>
            <a:r>
              <a:rPr lang="en-US" sz="2400"/>
              <a:t>7. Consistency</a:t>
            </a:r>
          </a:p>
          <a:p>
            <a:pPr marL="1327150" lvl="2" indent="-412750">
              <a:buFont typeface="Monotype Sorts" pitchFamily="2" charset="2"/>
              <a:buNone/>
            </a:pPr>
            <a:r>
              <a:rPr lang="en-US" sz="2000" i="1"/>
              <a:t>Different requirements must be consistent. </a:t>
            </a:r>
          </a:p>
          <a:p>
            <a:pPr marL="1327150" lvl="2" indent="-412750">
              <a:buFont typeface="Monotype Sorts" pitchFamily="2" charset="2"/>
              <a:buNone/>
            </a:pPr>
            <a:r>
              <a:rPr lang="en-US" sz="2000" i="1"/>
              <a:t>Example:</a:t>
            </a:r>
          </a:p>
          <a:p>
            <a:pPr marL="1327150" lvl="2" indent="-412750">
              <a:buFont typeface="Monotype Sorts" pitchFamily="2" charset="2"/>
              <a:buNone/>
            </a:pPr>
            <a:r>
              <a:rPr lang="en-US" sz="2000" i="1"/>
              <a:t> R1.2: The speed of the vehicle will never exceed 250 mph.</a:t>
            </a:r>
          </a:p>
          <a:p>
            <a:pPr marL="1327150" lvl="2" indent="-412750">
              <a:buFont typeface="Monotype Sorts" pitchFamily="2" charset="2"/>
              <a:buNone/>
            </a:pPr>
            <a:r>
              <a:rPr lang="en-US" sz="2000" i="1"/>
              <a:t>R5.4:  When the vehicle is cruising at a speed greater than 300 mph, a special “watchdog” safety mechanism will be automatically activated.</a:t>
            </a:r>
          </a:p>
          <a:p>
            <a:pPr marL="952500" lvl="1" indent="-495300">
              <a:buFont typeface="Monotype Sorts" pitchFamily="2" charset="2"/>
              <a:buNone/>
            </a:pPr>
            <a:endParaRPr lang="en-US" sz="2400" i="1"/>
          </a:p>
          <a:p>
            <a:pPr marL="1743075" lvl="3" indent="-371475">
              <a:buFont typeface="Monotype Sorts" pitchFamily="2" charset="2"/>
              <a:buAutoNum type="arabicPeriod"/>
            </a:pPr>
            <a:endParaRPr lang="en-US" sz="1800"/>
          </a:p>
          <a:p>
            <a:pPr marL="952500" lvl="1" indent="-495300">
              <a:buFont typeface="Wingdings" pitchFamily="2" charset="2"/>
              <a:buNone/>
            </a:pPr>
            <a:endParaRPr lang="en-US" sz="2000" b="1" i="1"/>
          </a:p>
        </p:txBody>
      </p:sp>
      <p:sp>
        <p:nvSpPr>
          <p:cNvPr id="5" name="Slide Number Placeholder 4"/>
          <p:cNvSpPr>
            <a:spLocks noGrp="1"/>
          </p:cNvSpPr>
          <p:nvPr>
            <p:ph type="sldNum" sz="quarter" idx="12"/>
          </p:nvPr>
        </p:nvSpPr>
        <p:spPr/>
        <p:txBody>
          <a:bodyPr/>
          <a:lstStyle/>
          <a:p>
            <a:fld id="{EBD67884-8FC2-4D97-9C99-2C3E881B3EBF}" type="slidenum">
              <a:rPr lang="en-US" smtClean="0"/>
              <a:pPr/>
              <a:t>59</a:t>
            </a:fld>
            <a:endParaRPr lang="en-US"/>
          </a:p>
        </p:txBody>
      </p:sp>
    </p:spTree>
    <p:extLst>
      <p:ext uri="{BB962C8B-B14F-4D97-AF65-F5344CB8AC3E}">
        <p14:creationId xmlns:p14="http://schemas.microsoft.com/office/powerpoint/2010/main" val="3823961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sz="2000" smtClean="0"/>
              <a:t>Component based - meaning the software system is built as a set of software components interconnected via interfaces</a:t>
            </a:r>
          </a:p>
          <a:p>
            <a:pPr fontAlgn="base">
              <a:spcAft>
                <a:spcPct val="0"/>
              </a:spcAft>
            </a:pPr>
            <a:r>
              <a:rPr lang="en-US" altLang="en-US" sz="2000" smtClean="0"/>
              <a:t>Uses the Unified Modeling Language (UML)</a:t>
            </a:r>
          </a:p>
          <a:p>
            <a:pPr fontAlgn="base">
              <a:spcAft>
                <a:spcPct val="0"/>
              </a:spcAft>
            </a:pPr>
            <a:endParaRPr lang="en-US" altLang="en-US" sz="2000" b="1" smtClean="0"/>
          </a:p>
          <a:p>
            <a:pPr fontAlgn="base">
              <a:spcAft>
                <a:spcPct val="0"/>
              </a:spcAft>
            </a:pPr>
            <a:r>
              <a:rPr lang="en-US" altLang="en-US" sz="2000" b="1" smtClean="0"/>
              <a:t>Use case driven</a:t>
            </a:r>
          </a:p>
          <a:p>
            <a:pPr fontAlgn="base">
              <a:spcAft>
                <a:spcPct val="0"/>
              </a:spcAft>
            </a:pPr>
            <a:r>
              <a:rPr lang="en-US" altLang="en-US" sz="2000" b="1" smtClean="0"/>
              <a:t>Architecture-centric</a:t>
            </a:r>
          </a:p>
          <a:p>
            <a:pPr fontAlgn="base">
              <a:spcAft>
                <a:spcPct val="0"/>
              </a:spcAft>
            </a:pPr>
            <a:r>
              <a:rPr lang="en-US" altLang="en-US" sz="2000" b="1" smtClean="0"/>
              <a:t>Iterative and incremental</a:t>
            </a:r>
            <a:endParaRPr lang="en-US" altLang="en-US" sz="2000" smtClean="0"/>
          </a:p>
        </p:txBody>
      </p:sp>
      <p:sp>
        <p:nvSpPr>
          <p:cNvPr id="75779"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598E8A-C8B6-4BA1-9DBC-44C1DEF6117E}" type="slidenum">
              <a:rPr lang="en-US" altLang="en-US" smtClean="0">
                <a:solidFill>
                  <a:srgbClr val="898989"/>
                </a:solidFill>
              </a:rPr>
              <a:pPr/>
              <a:t>6</a:t>
            </a:fld>
            <a:endParaRPr lang="en-US" altLang="en-US" smtClean="0">
              <a:solidFill>
                <a:srgbClr val="898989"/>
              </a:solidFill>
            </a:endParaRPr>
          </a:p>
        </p:txBody>
      </p:sp>
      <p:sp>
        <p:nvSpPr>
          <p:cNvPr id="166914" name="Rectangle 2"/>
          <p:cNvSpPr>
            <a:spLocks noGrp="1" noChangeArrowheads="1"/>
          </p:cNvSpPr>
          <p:nvPr>
            <p:ph type="title" idx="4294967295"/>
          </p:nvPr>
        </p:nvSpPr>
        <p:spPr>
          <a:xfrm>
            <a:off x="0" y="274638"/>
            <a:ext cx="8229600" cy="1143000"/>
          </a:xfrm>
        </p:spPr>
        <p:txBody>
          <a:bodyPr/>
          <a:lstStyle/>
          <a:p>
            <a:pPr>
              <a:defRPr/>
            </a:pPr>
            <a:r>
              <a:rPr lang="en-US"/>
              <a:t>The Unified Process</a:t>
            </a:r>
          </a:p>
        </p:txBody>
      </p:sp>
      <p:sp>
        <p:nvSpPr>
          <p:cNvPr id="166916" name="Text Box 4"/>
          <p:cNvSpPr txBox="1">
            <a:spLocks noChangeArrowheads="1"/>
          </p:cNvSpPr>
          <p:nvPr/>
        </p:nvSpPr>
        <p:spPr bwMode="auto">
          <a:xfrm>
            <a:off x="838200" y="4937125"/>
            <a:ext cx="78073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u="sng">
                <a:latin typeface="Times New Roman" panose="02020603050405020304" pitchFamily="18" charset="0"/>
              </a:rPr>
              <a:t>Component:</a:t>
            </a:r>
            <a:r>
              <a:rPr lang="en-US" altLang="en-US" sz="2000" b="1">
                <a:latin typeface="Times New Roman" panose="02020603050405020304" pitchFamily="18" charset="0"/>
              </a:rPr>
              <a:t> A physical and replaceable part of a system that conforms to and provides realization of a set of interfaces.</a:t>
            </a:r>
          </a:p>
          <a:p>
            <a:r>
              <a:rPr lang="en-US" altLang="en-US" sz="2000" b="1" u="sng">
                <a:latin typeface="Times New Roman" panose="02020603050405020304" pitchFamily="18" charset="0"/>
              </a:rPr>
              <a:t>Interface:</a:t>
            </a:r>
            <a:r>
              <a:rPr lang="en-US" altLang="en-US" sz="2000" b="1">
                <a:latin typeface="Times New Roman" panose="02020603050405020304" pitchFamily="18" charset="0"/>
              </a:rPr>
              <a:t> A collection of operations that are used to specify a service of a class or a component</a:t>
            </a:r>
          </a:p>
        </p:txBody>
      </p:sp>
      <p:sp>
        <p:nvSpPr>
          <p:cNvPr id="166917" name="AutoShape 5"/>
          <p:cNvSpPr>
            <a:spLocks noChangeArrowheads="1"/>
          </p:cNvSpPr>
          <p:nvPr/>
        </p:nvSpPr>
        <p:spPr bwMode="auto">
          <a:xfrm>
            <a:off x="6096000" y="3124200"/>
            <a:ext cx="2057400" cy="1066800"/>
          </a:xfrm>
          <a:prstGeom prst="wedgeRectCallout">
            <a:avLst>
              <a:gd name="adj1" fmla="val -107486"/>
              <a:gd name="adj2" fmla="val -15102"/>
            </a:avLst>
          </a:prstGeom>
          <a:solidFill>
            <a:srgbClr val="FFFF99"/>
          </a:solidFill>
          <a:ln w="12700">
            <a:solidFill>
              <a:schemeClr val="tx1"/>
            </a:solidFill>
            <a:miter lim="800000"/>
            <a:headEnd type="none" w="sm" len="sm"/>
            <a:tailEnd type="none" w="sm" len="sm"/>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700">
                <a:latin typeface="Times New Roman" panose="02020603050405020304" pitchFamily="18" charset="0"/>
              </a:rPr>
              <a:t>This is what makes</a:t>
            </a:r>
          </a:p>
          <a:p>
            <a:r>
              <a:rPr lang="en-US" altLang="en-US" sz="1700">
                <a:latin typeface="Times New Roman" panose="02020603050405020304" pitchFamily="18" charset="0"/>
              </a:rPr>
              <a:t>the Unified process</a:t>
            </a:r>
          </a:p>
          <a:p>
            <a:r>
              <a:rPr lang="en-US" altLang="en-US" sz="1700">
                <a:latin typeface="Times New Roman" panose="02020603050405020304" pitchFamily="18" charset="0"/>
              </a:rPr>
              <a:t>Unique</a:t>
            </a:r>
          </a:p>
          <a:p>
            <a:endParaRPr lang="en-US" altLang="en-US" sz="1700"/>
          </a:p>
        </p:txBody>
      </p:sp>
      <p:sp>
        <p:nvSpPr>
          <p:cNvPr id="75783" name="Line 6"/>
          <p:cNvSpPr>
            <a:spLocks noChangeShapeType="1"/>
          </p:cNvSpPr>
          <p:nvPr/>
        </p:nvSpPr>
        <p:spPr bwMode="auto">
          <a:xfrm>
            <a:off x="4800600" y="31242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75687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dissolve">
                                      <p:cBhvr>
                                        <p:cTn id="7" dur="500"/>
                                        <p:tgtEl>
                                          <p:spTgt spid="166917"/>
                                        </p:tgtEl>
                                      </p:cBhvr>
                                    </p:animEffect>
                                  </p:childTnLst>
                                  <p:subTnLst>
                                    <p:set>
                                      <p:cBhvr override="childStyle">
                                        <p:cTn dur="1" fill="hold" display="0" masterRel="nextClick" afterEffect="1"/>
                                        <p:tgtEl>
                                          <p:spTgt spid="16691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Effect transition="in" filter="diamond(in)">
                                      <p:cBhvr>
                                        <p:cTn id="12" dur="20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ABA8EFD6-2C2B-4955-8DB6-B61986899FB1}" type="slidenum">
              <a:rPr lang="en-US"/>
              <a:pPr/>
              <a:t>7</a:t>
            </a:fld>
            <a:endParaRPr lang="en-US"/>
          </a:p>
        </p:txBody>
      </p:sp>
      <p:sp>
        <p:nvSpPr>
          <p:cNvPr id="167938" name="Rectangle 2"/>
          <p:cNvSpPr>
            <a:spLocks noGrp="1" noChangeArrowheads="1"/>
          </p:cNvSpPr>
          <p:nvPr>
            <p:ph type="title"/>
          </p:nvPr>
        </p:nvSpPr>
        <p:spPr/>
        <p:txBody>
          <a:bodyPr/>
          <a:lstStyle/>
          <a:p>
            <a:r>
              <a:rPr lang="en-US"/>
              <a:t>The Unified Process</a:t>
            </a:r>
          </a:p>
        </p:txBody>
      </p:sp>
      <p:sp>
        <p:nvSpPr>
          <p:cNvPr id="167939" name="Rectangle 3"/>
          <p:cNvSpPr>
            <a:spLocks noChangeArrowheads="1"/>
          </p:cNvSpPr>
          <p:nvPr/>
        </p:nvSpPr>
        <p:spPr bwMode="auto">
          <a:xfrm>
            <a:off x="1447800" y="2362200"/>
            <a:ext cx="1447800" cy="914400"/>
          </a:xfrm>
          <a:prstGeom prst="rect">
            <a:avLst/>
          </a:prstGeom>
          <a:solidFill>
            <a:schemeClr val="accent1"/>
          </a:solidFill>
          <a:ln w="9525">
            <a:noFill/>
            <a:miter lim="800000"/>
            <a:headEnd/>
            <a:tailEnd/>
          </a:ln>
          <a:effectLst>
            <a:prstShdw prst="shdw17" dist="135003" dir="7871156">
              <a:schemeClr val="accent1">
                <a:gamma/>
                <a:shade val="60000"/>
                <a:invGamma/>
              </a:schemeClr>
            </a:prstShdw>
          </a:effectLst>
        </p:spPr>
        <p:txBody>
          <a:bodyPr wrap="none" anchor="ctr"/>
          <a:lstStyle/>
          <a:p>
            <a:pPr algn="ctr"/>
            <a:r>
              <a:rPr lang="en-US">
                <a:latin typeface="Times New Roman" pitchFamily="18" charset="0"/>
              </a:rPr>
              <a:t>User’s </a:t>
            </a:r>
          </a:p>
          <a:p>
            <a:pPr algn="ctr"/>
            <a:r>
              <a:rPr lang="en-US">
                <a:latin typeface="Times New Roman" pitchFamily="18" charset="0"/>
              </a:rPr>
              <a:t>requirements</a:t>
            </a:r>
            <a:endParaRPr lang="en-US" sz="2400">
              <a:latin typeface="Times New Roman" pitchFamily="18" charset="0"/>
            </a:endParaRPr>
          </a:p>
        </p:txBody>
      </p:sp>
      <p:sp>
        <p:nvSpPr>
          <p:cNvPr id="167940" name="Line 4"/>
          <p:cNvSpPr>
            <a:spLocks noChangeShapeType="1"/>
          </p:cNvSpPr>
          <p:nvPr/>
        </p:nvSpPr>
        <p:spPr bwMode="auto">
          <a:xfrm>
            <a:off x="3124200" y="2819400"/>
            <a:ext cx="685800" cy="0"/>
          </a:xfrm>
          <a:prstGeom prst="line">
            <a:avLst/>
          </a:prstGeom>
          <a:noFill/>
          <a:ln w="76200">
            <a:solidFill>
              <a:schemeClr val="tx1"/>
            </a:solidFill>
            <a:round/>
            <a:headEnd/>
            <a:tailEnd type="triangle" w="med" len="med"/>
          </a:ln>
          <a:effectLst>
            <a:outerShdw dist="80322" dir="17306097" algn="ctr" rotWithShape="0">
              <a:schemeClr val="bg2"/>
            </a:outerShdw>
          </a:effectLst>
        </p:spPr>
        <p:txBody>
          <a:bodyPr wrap="none" anchor="ctr"/>
          <a:lstStyle/>
          <a:p>
            <a:endParaRPr lang="en-US"/>
          </a:p>
        </p:txBody>
      </p:sp>
      <p:sp>
        <p:nvSpPr>
          <p:cNvPr id="167941" name="Rectangle 5"/>
          <p:cNvSpPr>
            <a:spLocks noChangeArrowheads="1"/>
          </p:cNvSpPr>
          <p:nvPr/>
        </p:nvSpPr>
        <p:spPr bwMode="auto">
          <a:xfrm>
            <a:off x="4038600" y="2362200"/>
            <a:ext cx="1981200" cy="914400"/>
          </a:xfrm>
          <a:prstGeom prst="rect">
            <a:avLst/>
          </a:prstGeom>
          <a:solidFill>
            <a:schemeClr val="accent1"/>
          </a:solidFill>
          <a:ln w="9525">
            <a:noFill/>
            <a:miter lim="800000"/>
            <a:headEnd/>
            <a:tailEnd/>
          </a:ln>
          <a:effectLst>
            <a:prstShdw prst="shdw17" dist="135003" dir="7871156">
              <a:schemeClr val="accent1">
                <a:gamma/>
                <a:shade val="60000"/>
                <a:invGamma/>
              </a:schemeClr>
            </a:prstShdw>
          </a:effectLst>
        </p:spPr>
        <p:txBody>
          <a:bodyPr wrap="none" anchor="ctr"/>
          <a:lstStyle/>
          <a:p>
            <a:pPr algn="ctr"/>
            <a:r>
              <a:rPr lang="en-US">
                <a:latin typeface="Times New Roman" pitchFamily="18" charset="0"/>
              </a:rPr>
              <a:t>Software</a:t>
            </a:r>
          </a:p>
          <a:p>
            <a:pPr algn="ctr"/>
            <a:r>
              <a:rPr lang="en-US">
                <a:latin typeface="Times New Roman" pitchFamily="18" charset="0"/>
              </a:rPr>
              <a:t>Development</a:t>
            </a:r>
          </a:p>
          <a:p>
            <a:pPr algn="ctr"/>
            <a:r>
              <a:rPr lang="en-US">
                <a:latin typeface="Times New Roman" pitchFamily="18" charset="0"/>
              </a:rPr>
              <a:t>Process</a:t>
            </a:r>
            <a:endParaRPr lang="en-US" sz="2400">
              <a:latin typeface="Times New Roman" pitchFamily="18" charset="0"/>
            </a:endParaRPr>
          </a:p>
        </p:txBody>
      </p:sp>
      <p:sp>
        <p:nvSpPr>
          <p:cNvPr id="167942" name="Rectangle 6"/>
          <p:cNvSpPr>
            <a:spLocks noChangeArrowheads="1"/>
          </p:cNvSpPr>
          <p:nvPr/>
        </p:nvSpPr>
        <p:spPr bwMode="auto">
          <a:xfrm>
            <a:off x="7086600" y="2362200"/>
            <a:ext cx="1447800" cy="914400"/>
          </a:xfrm>
          <a:prstGeom prst="rect">
            <a:avLst/>
          </a:prstGeom>
          <a:solidFill>
            <a:schemeClr val="accent1"/>
          </a:solidFill>
          <a:ln w="9525">
            <a:noFill/>
            <a:miter lim="800000"/>
            <a:headEnd/>
            <a:tailEnd/>
          </a:ln>
          <a:effectLst>
            <a:prstShdw prst="shdw17" dist="135003" dir="7871156">
              <a:schemeClr val="accent1">
                <a:gamma/>
                <a:shade val="60000"/>
                <a:invGamma/>
              </a:schemeClr>
            </a:prstShdw>
          </a:effectLst>
        </p:spPr>
        <p:txBody>
          <a:bodyPr wrap="none" anchor="ctr"/>
          <a:lstStyle/>
          <a:p>
            <a:pPr algn="ctr"/>
            <a:r>
              <a:rPr lang="en-US">
                <a:latin typeface="Times New Roman" pitchFamily="18" charset="0"/>
              </a:rPr>
              <a:t>Software</a:t>
            </a:r>
          </a:p>
          <a:p>
            <a:pPr algn="ctr"/>
            <a:r>
              <a:rPr lang="en-US">
                <a:latin typeface="Times New Roman" pitchFamily="18" charset="0"/>
              </a:rPr>
              <a:t>System</a:t>
            </a:r>
            <a:endParaRPr lang="en-US" sz="2400">
              <a:latin typeface="Times New Roman" pitchFamily="18" charset="0"/>
            </a:endParaRPr>
          </a:p>
        </p:txBody>
      </p:sp>
      <p:sp>
        <p:nvSpPr>
          <p:cNvPr id="167943" name="Line 7"/>
          <p:cNvSpPr>
            <a:spLocks noChangeShapeType="1"/>
          </p:cNvSpPr>
          <p:nvPr/>
        </p:nvSpPr>
        <p:spPr bwMode="auto">
          <a:xfrm>
            <a:off x="6248400" y="2819400"/>
            <a:ext cx="685800" cy="0"/>
          </a:xfrm>
          <a:prstGeom prst="line">
            <a:avLst/>
          </a:prstGeom>
          <a:noFill/>
          <a:ln w="76200">
            <a:solidFill>
              <a:schemeClr val="tx1"/>
            </a:solidFill>
            <a:round/>
            <a:headEnd/>
            <a:tailEnd type="triangle" w="med" len="med"/>
          </a:ln>
          <a:effectLst>
            <a:outerShdw dist="80322" dir="17306097" algn="ctr" rotWithShape="0">
              <a:schemeClr val="bg2"/>
            </a:outerShdw>
          </a:effectLst>
        </p:spPr>
        <p:txBody>
          <a:bodyPr wrap="none" anchor="ctr"/>
          <a:lstStyle/>
          <a:p>
            <a:endParaRPr lang="en-US"/>
          </a:p>
        </p:txBody>
      </p:sp>
      <p:sp>
        <p:nvSpPr>
          <p:cNvPr id="167944" name="Rectangle 8"/>
          <p:cNvSpPr>
            <a:spLocks noChangeArrowheads="1"/>
          </p:cNvSpPr>
          <p:nvPr/>
        </p:nvSpPr>
        <p:spPr bwMode="auto">
          <a:xfrm>
            <a:off x="762000" y="4800600"/>
            <a:ext cx="7850188" cy="457200"/>
          </a:xfrm>
          <a:prstGeom prst="rect">
            <a:avLst/>
          </a:prstGeom>
          <a:noFill/>
          <a:ln w="9525">
            <a:noFill/>
            <a:miter lim="800000"/>
            <a:headEnd/>
            <a:tailEnd/>
          </a:ln>
          <a:effectLst/>
        </p:spPr>
        <p:txBody>
          <a:bodyPr wrap="none">
            <a:spAutoFit/>
          </a:bodyPr>
          <a:lstStyle/>
          <a:p>
            <a:r>
              <a:rPr lang="en-GB" sz="2400"/>
              <a:t>Based around the 4Ps - People, Project, Product, Process</a:t>
            </a:r>
            <a:endParaRPr lang="en-US" sz="2400"/>
          </a:p>
        </p:txBody>
      </p:sp>
    </p:spTree>
    <p:extLst>
      <p:ext uri="{BB962C8B-B14F-4D97-AF65-F5344CB8AC3E}">
        <p14:creationId xmlns:p14="http://schemas.microsoft.com/office/powerpoint/2010/main" val="4008056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The Unified Process</a:t>
            </a:r>
          </a:p>
        </p:txBody>
      </p:sp>
      <p:sp>
        <p:nvSpPr>
          <p:cNvPr id="168963" name="Rectangle 3"/>
          <p:cNvSpPr>
            <a:spLocks noGrp="1" noChangeArrowheads="1"/>
          </p:cNvSpPr>
          <p:nvPr>
            <p:ph type="body" sz="half" idx="1"/>
          </p:nvPr>
        </p:nvSpPr>
        <p:spPr>
          <a:xfrm>
            <a:off x="990600" y="2133600"/>
            <a:ext cx="7123112" cy="4114800"/>
          </a:xfrm>
        </p:spPr>
        <p:txBody>
          <a:bodyPr/>
          <a:lstStyle/>
          <a:p>
            <a:r>
              <a:rPr lang="en-US" sz="2800" dirty="0"/>
              <a:t>Use Case driven</a:t>
            </a:r>
          </a:p>
          <a:p>
            <a:pPr lvl="1"/>
            <a:r>
              <a:rPr lang="en-US" sz="2400" dirty="0"/>
              <a:t>A use case is a piece of functionality in the system that gives a user a result of value.</a:t>
            </a:r>
          </a:p>
          <a:p>
            <a:r>
              <a:rPr lang="en-US" sz="2800" dirty="0"/>
              <a:t>Use cases capture functional requirements</a:t>
            </a:r>
          </a:p>
          <a:p>
            <a:r>
              <a:rPr lang="en-US" sz="2800" dirty="0"/>
              <a:t>Use case answers the question: </a:t>
            </a:r>
            <a:r>
              <a:rPr lang="en-US" sz="2800" i="1" dirty="0"/>
              <a:t>What is the system supposed to do for the user?</a:t>
            </a:r>
            <a:endParaRPr lang="en-US" sz="2800" dirty="0"/>
          </a:p>
        </p:txBody>
      </p:sp>
      <p:sp>
        <p:nvSpPr>
          <p:cNvPr id="6" name="Slide Number Placeholder 6"/>
          <p:cNvSpPr>
            <a:spLocks noGrp="1"/>
          </p:cNvSpPr>
          <p:nvPr>
            <p:ph type="sldNum" sz="quarter" idx="12"/>
          </p:nvPr>
        </p:nvSpPr>
        <p:spPr/>
        <p:txBody>
          <a:bodyPr/>
          <a:lstStyle/>
          <a:p>
            <a:fld id="{8F0CF072-A334-4E37-BE89-8F4F2C82BCD7}" type="slidenum">
              <a:rPr lang="en-US"/>
              <a:pPr/>
              <a:t>8</a:t>
            </a:fld>
            <a:endParaRPr lang="en-US"/>
          </a:p>
        </p:txBody>
      </p:sp>
    </p:spTree>
    <p:extLst>
      <p:ext uri="{BB962C8B-B14F-4D97-AF65-F5344CB8AC3E}">
        <p14:creationId xmlns:p14="http://schemas.microsoft.com/office/powerpoint/2010/main" val="17519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checkerboard(across)">
                                      <p:cBhvr>
                                        <p:cTn id="7" dur="500"/>
                                        <p:tgtEl>
                                          <p:spTgt spid="16896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checkerboard(across)">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checkerboard(across)">
                                      <p:cBhvr>
                                        <p:cTn id="15" dur="500"/>
                                        <p:tgtEl>
                                          <p:spTgt spid="168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8963">
                                            <p:txEl>
                                              <p:pRg st="3" end="3"/>
                                            </p:txEl>
                                          </p:spTgt>
                                        </p:tgtEl>
                                        <p:attrNameLst>
                                          <p:attrName>style.visibility</p:attrName>
                                        </p:attrNameLst>
                                      </p:cBhvr>
                                      <p:to>
                                        <p:strVal val="visible"/>
                                      </p:to>
                                    </p:set>
                                    <p:animEffect transition="in" filter="checkerboard(across)">
                                      <p:cBhvr>
                                        <p:cTn id="20"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The Unified Process</a:t>
            </a:r>
          </a:p>
        </p:txBody>
      </p:sp>
      <p:sp>
        <p:nvSpPr>
          <p:cNvPr id="169987" name="Rectangle 3"/>
          <p:cNvSpPr>
            <a:spLocks noGrp="1" noChangeArrowheads="1"/>
          </p:cNvSpPr>
          <p:nvPr>
            <p:ph type="body" sz="half" idx="1"/>
          </p:nvPr>
        </p:nvSpPr>
        <p:spPr>
          <a:xfrm>
            <a:off x="457200" y="2133600"/>
            <a:ext cx="8001000" cy="4114800"/>
          </a:xfrm>
        </p:spPr>
        <p:txBody>
          <a:bodyPr/>
          <a:lstStyle/>
          <a:p>
            <a:pPr>
              <a:lnSpc>
                <a:spcPct val="80000"/>
              </a:lnSpc>
            </a:pPr>
            <a:r>
              <a:rPr lang="en-US" dirty="0"/>
              <a:t>Architecture centric</a:t>
            </a:r>
          </a:p>
          <a:p>
            <a:pPr lvl="1">
              <a:lnSpc>
                <a:spcPct val="80000"/>
              </a:lnSpc>
            </a:pPr>
            <a:r>
              <a:rPr lang="en-US" sz="2400" dirty="0"/>
              <a:t>similar to architecture for building a house</a:t>
            </a:r>
          </a:p>
          <a:p>
            <a:pPr lvl="1">
              <a:lnSpc>
                <a:spcPct val="80000"/>
              </a:lnSpc>
            </a:pPr>
            <a:r>
              <a:rPr lang="en-US" sz="2400" dirty="0"/>
              <a:t>Embodies the most significant static and dynamic aspects of the system</a:t>
            </a:r>
          </a:p>
          <a:p>
            <a:pPr lvl="1">
              <a:lnSpc>
                <a:spcPct val="80000"/>
              </a:lnSpc>
            </a:pPr>
            <a:r>
              <a:rPr lang="en-US" sz="2400" dirty="0"/>
              <a:t>Influenced by platform, OS, DBMS etc.</a:t>
            </a:r>
          </a:p>
          <a:p>
            <a:pPr lvl="1">
              <a:lnSpc>
                <a:spcPct val="80000"/>
              </a:lnSpc>
            </a:pPr>
            <a:r>
              <a:rPr lang="en-GB" sz="2400" dirty="0"/>
              <a:t>Related as </a:t>
            </a:r>
            <a:r>
              <a:rPr lang="en-GB" sz="2400" b="1" i="1" dirty="0"/>
              <a:t>function</a:t>
            </a:r>
            <a:r>
              <a:rPr lang="en-GB" sz="2400" dirty="0"/>
              <a:t> (use case) and </a:t>
            </a:r>
            <a:r>
              <a:rPr lang="en-GB" sz="2400" b="1" i="1" dirty="0"/>
              <a:t>form</a:t>
            </a:r>
            <a:r>
              <a:rPr lang="en-GB" sz="2400" dirty="0"/>
              <a:t> (architecture)</a:t>
            </a:r>
            <a:endParaRPr lang="en-US" sz="2400" dirty="0"/>
          </a:p>
          <a:p>
            <a:pPr lvl="1">
              <a:lnSpc>
                <a:spcPct val="80000"/>
              </a:lnSpc>
            </a:pPr>
            <a:r>
              <a:rPr lang="en-US" sz="2400" dirty="0"/>
              <a:t>Primarily serves the realization of use cases</a:t>
            </a:r>
          </a:p>
          <a:p>
            <a:pPr lvl="1">
              <a:lnSpc>
                <a:spcPct val="80000"/>
              </a:lnSpc>
            </a:pPr>
            <a:r>
              <a:rPr lang="en-GB" sz="2400" dirty="0"/>
              <a:t>The form must allow the system to evolve from initial development through future requirements (i.e. the design needs to be flexible)</a:t>
            </a:r>
          </a:p>
          <a:p>
            <a:pPr>
              <a:lnSpc>
                <a:spcPct val="80000"/>
              </a:lnSpc>
            </a:pPr>
            <a:endParaRPr lang="en-US" sz="2800" dirty="0"/>
          </a:p>
        </p:txBody>
      </p:sp>
      <p:sp>
        <p:nvSpPr>
          <p:cNvPr id="6" name="Slide Number Placeholder 6"/>
          <p:cNvSpPr>
            <a:spLocks noGrp="1"/>
          </p:cNvSpPr>
          <p:nvPr>
            <p:ph type="sldNum" sz="quarter" idx="12"/>
          </p:nvPr>
        </p:nvSpPr>
        <p:spPr/>
        <p:txBody>
          <a:bodyPr/>
          <a:lstStyle/>
          <a:p>
            <a:fld id="{3FC075A0-BA62-4251-A195-AB2D522DD882}" type="slidenum">
              <a:rPr lang="en-US"/>
              <a:pPr/>
              <a:t>9</a:t>
            </a:fld>
            <a:endParaRPr lang="en-US"/>
          </a:p>
        </p:txBody>
      </p:sp>
    </p:spTree>
    <p:extLst>
      <p:ext uri="{BB962C8B-B14F-4D97-AF65-F5344CB8AC3E}">
        <p14:creationId xmlns:p14="http://schemas.microsoft.com/office/powerpoint/2010/main" val="14372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Effect transition="in" filter="checkerboard(across)">
                                      <p:cBhvr>
                                        <p:cTn id="7" dur="500"/>
                                        <p:tgtEl>
                                          <p:spTgt spid="169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9987">
                                            <p:txEl>
                                              <p:pRg st="2" end="2"/>
                                            </p:txEl>
                                          </p:spTgt>
                                        </p:tgtEl>
                                        <p:attrNameLst>
                                          <p:attrName>style.visibility</p:attrName>
                                        </p:attrNameLst>
                                      </p:cBhvr>
                                      <p:to>
                                        <p:strVal val="visible"/>
                                      </p:to>
                                    </p:set>
                                    <p:animEffect transition="in" filter="checkerboard(across)">
                                      <p:cBhvr>
                                        <p:cTn id="12" dur="500"/>
                                        <p:tgtEl>
                                          <p:spTgt spid="169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9987">
                                            <p:txEl>
                                              <p:pRg st="3" end="3"/>
                                            </p:txEl>
                                          </p:spTgt>
                                        </p:tgtEl>
                                        <p:attrNameLst>
                                          <p:attrName>style.visibility</p:attrName>
                                        </p:attrNameLst>
                                      </p:cBhvr>
                                      <p:to>
                                        <p:strVal val="visible"/>
                                      </p:to>
                                    </p:set>
                                    <p:animEffect transition="in" filter="checkerboard(across)">
                                      <p:cBhvr>
                                        <p:cTn id="17" dur="500"/>
                                        <p:tgtEl>
                                          <p:spTgt spid="1699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9987">
                                            <p:txEl>
                                              <p:pRg st="4" end="4"/>
                                            </p:txEl>
                                          </p:spTgt>
                                        </p:tgtEl>
                                        <p:attrNameLst>
                                          <p:attrName>style.visibility</p:attrName>
                                        </p:attrNameLst>
                                      </p:cBhvr>
                                      <p:to>
                                        <p:strVal val="visible"/>
                                      </p:to>
                                    </p:set>
                                    <p:animEffect transition="in" filter="checkerboard(across)">
                                      <p:cBhvr>
                                        <p:cTn id="22" dur="500"/>
                                        <p:tgtEl>
                                          <p:spTgt spid="1699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Effect transition="in" filter="checkerboard(across)">
                                      <p:cBhvr>
                                        <p:cTn id="27" dur="500"/>
                                        <p:tgtEl>
                                          <p:spTgt spid="1699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9987">
                                            <p:txEl>
                                              <p:pRg st="6" end="6"/>
                                            </p:txEl>
                                          </p:spTgt>
                                        </p:tgtEl>
                                        <p:attrNameLst>
                                          <p:attrName>style.visibility</p:attrName>
                                        </p:attrNameLst>
                                      </p:cBhvr>
                                      <p:to>
                                        <p:strVal val="visible"/>
                                      </p:to>
                                    </p:set>
                                    <p:animEffect transition="in" filter="checkerboard(across)">
                                      <p:cBhvr>
                                        <p:cTn id="32" dur="500"/>
                                        <p:tgtEl>
                                          <p:spTgt spid="169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0D8210-78D8-421C-AC4E-C986EA5C71B0}"/>
</file>

<file path=customXml/itemProps2.xml><?xml version="1.0" encoding="utf-8"?>
<ds:datastoreItem xmlns:ds="http://schemas.openxmlformats.org/officeDocument/2006/customXml" ds:itemID="{17AD3018-5C3E-4C31-961A-8FC6FBD5117D}"/>
</file>

<file path=customXml/itemProps3.xml><?xml version="1.0" encoding="utf-8"?>
<ds:datastoreItem xmlns:ds="http://schemas.openxmlformats.org/officeDocument/2006/customXml" ds:itemID="{4BBCA374-4612-422E-B346-3C2EB609BBB1}"/>
</file>

<file path=docProps/app.xml><?xml version="1.0" encoding="utf-8"?>
<Properties xmlns="http://schemas.openxmlformats.org/officeDocument/2006/extended-properties" xmlns:vt="http://schemas.openxmlformats.org/officeDocument/2006/docPropsVTypes">
  <Template/>
  <TotalTime>940</TotalTime>
  <Words>2759</Words>
  <Application>Microsoft Office PowerPoint</Application>
  <PresentationFormat>On-screen Show (4:3)</PresentationFormat>
  <Paragraphs>483</Paragraphs>
  <Slides>59</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9" baseType="lpstr">
      <vt:lpstr>Arial</vt:lpstr>
      <vt:lpstr>Calibri</vt:lpstr>
      <vt:lpstr>Courier New</vt:lpstr>
      <vt:lpstr>Monotype Sorts</vt:lpstr>
      <vt:lpstr>Tahoma</vt:lpstr>
      <vt:lpstr>Times New Roman</vt:lpstr>
      <vt:lpstr>Wingdings</vt:lpstr>
      <vt:lpstr>Office Theme</vt:lpstr>
      <vt:lpstr>Clip</vt:lpstr>
      <vt:lpstr>Document</vt:lpstr>
      <vt:lpstr>BITS Pilani presentation</vt:lpstr>
      <vt:lpstr>PowerPoint Presentation</vt:lpstr>
      <vt:lpstr>Unified Development Process [1]</vt:lpstr>
      <vt:lpstr>Unified Development Process [2]</vt:lpstr>
      <vt:lpstr>Unified Development Process [3]</vt:lpstr>
      <vt:lpstr>The Unified Process</vt:lpstr>
      <vt:lpstr>The Unified Process</vt:lpstr>
      <vt:lpstr>The Unified Process</vt:lpstr>
      <vt:lpstr>The Unified Process</vt:lpstr>
      <vt:lpstr>The Unified Process</vt:lpstr>
      <vt:lpstr>An iterative and incremental process</vt:lpstr>
      <vt:lpstr>Iterations</vt:lpstr>
      <vt:lpstr>Benefits of an iterative approach</vt:lpstr>
      <vt:lpstr>PowerPoint Presentation</vt:lpstr>
      <vt:lpstr>PowerPoint Presentation</vt:lpstr>
      <vt:lpstr>PowerPoint Presentation</vt:lpstr>
      <vt:lpstr>PowerPoint Presentation</vt:lpstr>
      <vt:lpstr>The Unified Process</vt:lpstr>
      <vt:lpstr>Phases in Unified Process</vt:lpstr>
      <vt:lpstr>PowerPoint Presentation</vt:lpstr>
      <vt:lpstr>UP phases are iterative &amp; incremental</vt:lpstr>
      <vt:lpstr>Inception  Elaboration  …</vt:lpstr>
      <vt:lpstr>…  Construction  Transition </vt:lpstr>
      <vt:lpstr>UP artifacts</vt:lpstr>
      <vt:lpstr>PowerPoint Presentation</vt:lpstr>
      <vt:lpstr>What does diagram imply about UP?</vt:lpstr>
      <vt:lpstr>Inception Phase </vt:lpstr>
      <vt:lpstr>Elaboration Phase </vt:lpstr>
      <vt:lpstr>Construction Phase </vt:lpstr>
      <vt:lpstr>Transition Phase </vt:lpstr>
      <vt:lpstr>Best Practices and Key Concepts</vt:lpstr>
      <vt:lpstr>PowerPoint Presentation</vt:lpstr>
      <vt:lpstr>Requirements Engineering</vt:lpstr>
      <vt:lpstr>Requirements drive the technical and management processes </vt:lpstr>
      <vt:lpstr> What is a Software Requirement</vt:lpstr>
      <vt:lpstr>What is this Phase For?</vt:lpstr>
      <vt:lpstr>Requirements--What are They? </vt:lpstr>
      <vt:lpstr>Types of Requirements</vt:lpstr>
      <vt:lpstr>Levels of Requirements </vt:lpstr>
      <vt:lpstr>Levels of Requirements</vt:lpstr>
      <vt:lpstr>Levels of Requirements-Examples</vt:lpstr>
      <vt:lpstr>Requirements Analysis [1]</vt:lpstr>
      <vt:lpstr>Requirements Analysis [2]</vt:lpstr>
      <vt:lpstr>Requirements Analysis [2]</vt:lpstr>
      <vt:lpstr>Requirements Analysis [3]</vt:lpstr>
      <vt:lpstr>Requirements Analysis [4]</vt:lpstr>
      <vt:lpstr>Data Flow Diagram</vt:lpstr>
      <vt:lpstr>State Transition Diagram (STD)</vt:lpstr>
      <vt:lpstr>Scenarios</vt:lpstr>
      <vt:lpstr>Rapid Prototyping</vt:lpstr>
      <vt:lpstr>Requirements Analysis [5]</vt:lpstr>
      <vt:lpstr>Requirements Analysis [6]</vt:lpstr>
      <vt:lpstr>Requirements Analysis [7]</vt:lpstr>
      <vt:lpstr>Requirements Analysis [7]</vt:lpstr>
      <vt:lpstr>Requirements Analysis [8]</vt:lpstr>
      <vt:lpstr>Categorizing Requirements</vt:lpstr>
      <vt:lpstr>Prioritizing (Ranking) Use Cases</vt:lpstr>
      <vt:lpstr>Requirements Analysis [9]</vt:lpstr>
      <vt:lpstr>Requirements Analysis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121</cp:revision>
  <dcterms:created xsi:type="dcterms:W3CDTF">2011-09-14T09:42:05Z</dcterms:created>
  <dcterms:modified xsi:type="dcterms:W3CDTF">2022-08-13T07:04:31Z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