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1.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1.xml" ContentType="application/vnd.openxmlformats-officedocument.presentationml.slide+xml"/>
  <Override PartName="/ppt/slides/slide12.xml" ContentType="application/vnd.openxmlformats-officedocument.presentationml.slide+xml"/>
  <Override PartName="/ppt/slides/slide9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00.xml" ContentType="application/vnd.openxmlformats-officedocument.presentationml.slide+xml"/>
  <Override PartName="/ppt/slides/slide89.xml" ContentType="application/vnd.openxmlformats-officedocument.presentationml.slide+xml"/>
  <Override PartName="/ppt/slides/slide81.xml" ContentType="application/vnd.openxmlformats-officedocument.presentationml.slide+xml"/>
  <Override PartName="/ppt/slides/slide91.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0.xml" ContentType="application/vnd.openxmlformats-officedocument.presentationml.slide+xml"/>
  <Override PartName="/ppt/slides/slide94.xml" ContentType="application/vnd.openxmlformats-officedocument.presentationml.slide+xml"/>
  <Override PartName="/ppt/slides/slide92.xml" ContentType="application/vnd.openxmlformats-officedocument.presentationml.slide+xml"/>
  <Override PartName="/ppt/slides/slide95.xml" ContentType="application/vnd.openxmlformats-officedocument.presentationml.slide+xml"/>
  <Override PartName="/ppt/slides/slide9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260" r:id="rId2"/>
    <p:sldId id="257" r:id="rId3"/>
    <p:sldId id="342" r:id="rId4"/>
    <p:sldId id="609" r:id="rId5"/>
    <p:sldId id="610" r:id="rId6"/>
    <p:sldId id="611" r:id="rId7"/>
    <p:sldId id="612" r:id="rId8"/>
    <p:sldId id="613" r:id="rId9"/>
    <p:sldId id="614" r:id="rId10"/>
    <p:sldId id="615" r:id="rId11"/>
    <p:sldId id="616" r:id="rId12"/>
    <p:sldId id="617" r:id="rId13"/>
    <p:sldId id="618" r:id="rId14"/>
    <p:sldId id="619" r:id="rId15"/>
    <p:sldId id="620" r:id="rId16"/>
    <p:sldId id="621" r:id="rId17"/>
    <p:sldId id="622" r:id="rId18"/>
    <p:sldId id="623" r:id="rId19"/>
    <p:sldId id="624" r:id="rId20"/>
    <p:sldId id="625" r:id="rId21"/>
    <p:sldId id="626" r:id="rId22"/>
    <p:sldId id="627" r:id="rId23"/>
    <p:sldId id="628" r:id="rId24"/>
    <p:sldId id="629" r:id="rId25"/>
    <p:sldId id="630" r:id="rId26"/>
    <p:sldId id="631" r:id="rId27"/>
    <p:sldId id="632" r:id="rId28"/>
    <p:sldId id="633" r:id="rId29"/>
    <p:sldId id="634" r:id="rId30"/>
    <p:sldId id="635" r:id="rId31"/>
    <p:sldId id="636" r:id="rId32"/>
    <p:sldId id="637" r:id="rId33"/>
    <p:sldId id="638" r:id="rId34"/>
    <p:sldId id="639" r:id="rId35"/>
    <p:sldId id="640" r:id="rId36"/>
    <p:sldId id="641" r:id="rId37"/>
    <p:sldId id="642" r:id="rId38"/>
    <p:sldId id="643" r:id="rId39"/>
    <p:sldId id="644" r:id="rId40"/>
    <p:sldId id="645" r:id="rId41"/>
    <p:sldId id="646" r:id="rId42"/>
    <p:sldId id="647" r:id="rId43"/>
    <p:sldId id="648" r:id="rId44"/>
    <p:sldId id="649" r:id="rId45"/>
    <p:sldId id="650" r:id="rId46"/>
    <p:sldId id="651" r:id="rId47"/>
    <p:sldId id="652" r:id="rId48"/>
    <p:sldId id="653" r:id="rId49"/>
    <p:sldId id="654" r:id="rId50"/>
    <p:sldId id="655" r:id="rId51"/>
    <p:sldId id="656" r:id="rId52"/>
    <p:sldId id="657" r:id="rId53"/>
    <p:sldId id="658" r:id="rId54"/>
    <p:sldId id="659" r:id="rId55"/>
    <p:sldId id="660" r:id="rId56"/>
    <p:sldId id="661" r:id="rId57"/>
    <p:sldId id="662" r:id="rId58"/>
    <p:sldId id="663" r:id="rId59"/>
    <p:sldId id="664" r:id="rId60"/>
    <p:sldId id="665" r:id="rId61"/>
    <p:sldId id="666" r:id="rId62"/>
    <p:sldId id="667" r:id="rId63"/>
    <p:sldId id="668" r:id="rId64"/>
    <p:sldId id="669" r:id="rId65"/>
    <p:sldId id="670" r:id="rId66"/>
    <p:sldId id="671" r:id="rId67"/>
    <p:sldId id="673" r:id="rId68"/>
    <p:sldId id="674" r:id="rId69"/>
    <p:sldId id="675" r:id="rId70"/>
    <p:sldId id="676" r:id="rId71"/>
    <p:sldId id="677" r:id="rId72"/>
    <p:sldId id="678" r:id="rId73"/>
    <p:sldId id="679" r:id="rId74"/>
    <p:sldId id="680" r:id="rId75"/>
    <p:sldId id="681" r:id="rId76"/>
    <p:sldId id="682" r:id="rId77"/>
    <p:sldId id="683" r:id="rId78"/>
    <p:sldId id="685" r:id="rId79"/>
    <p:sldId id="684" r:id="rId80"/>
    <p:sldId id="686" r:id="rId81"/>
    <p:sldId id="687" r:id="rId82"/>
    <p:sldId id="688" r:id="rId83"/>
    <p:sldId id="689" r:id="rId84"/>
    <p:sldId id="690" r:id="rId85"/>
    <p:sldId id="691" r:id="rId86"/>
    <p:sldId id="698" r:id="rId87"/>
    <p:sldId id="699" r:id="rId88"/>
    <p:sldId id="700" r:id="rId89"/>
    <p:sldId id="701" r:id="rId90"/>
    <p:sldId id="702" r:id="rId91"/>
    <p:sldId id="703" r:id="rId92"/>
    <p:sldId id="704" r:id="rId93"/>
    <p:sldId id="705" r:id="rId94"/>
    <p:sldId id="706" r:id="rId95"/>
    <p:sldId id="707" r:id="rId96"/>
    <p:sldId id="692" r:id="rId97"/>
    <p:sldId id="693" r:id="rId98"/>
    <p:sldId id="694" r:id="rId99"/>
    <p:sldId id="695" r:id="rId100"/>
    <p:sldId id="696" r:id="rId101"/>
    <p:sldId id="697" r:id="rId10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5B8C507-345D-4668-9B7F-F4749FF875B8}" type="datetimeFigureOut">
              <a:rPr lang="en-US" smtClean="0"/>
              <a:t>10/21/2022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A7C0192-F9E9-4FA5-A14E-78129D0A2725}" type="slidenum">
              <a:rPr lang="en-US" smtClean="0"/>
              <a:t>‹#›</a:t>
            </a:fld>
            <a:endParaRPr lang="en-US"/>
          </a:p>
        </p:txBody>
      </p:sp>
    </p:spTree>
    <p:extLst>
      <p:ext uri="{BB962C8B-B14F-4D97-AF65-F5344CB8AC3E}">
        <p14:creationId xmlns:p14="http://schemas.microsoft.com/office/powerpoint/2010/main" val="4272215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eaLnBrk="1" hangingPunct="1">
              <a:defRPr sz="1300"/>
            </a:lvl1pPr>
          </a:lstStyle>
          <a:p>
            <a:pPr>
              <a:defRPr/>
            </a:pPr>
            <a:fld id="{80339829-1256-44F2-B732-35603046D4C8}" type="datetimeFigureOut">
              <a:rPr lang="en-US"/>
              <a:pPr>
                <a:defRPr/>
              </a:pPr>
              <a:t>10/21/2022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hangingPunct="1">
              <a:defRPr sz="13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B62E7CE-01BA-4DE4-85C9-8B5EF02B3FD4}" type="slidenum">
              <a:rPr lang="en-US" smtClean="0"/>
              <a:pPr>
                <a:defRPr/>
              </a:pPr>
              <a:t>7</a:t>
            </a:fld>
            <a:endParaRPr lang="en-US"/>
          </a:p>
        </p:txBody>
      </p:sp>
    </p:spTree>
    <p:extLst>
      <p:ext uri="{BB962C8B-B14F-4D97-AF65-F5344CB8AC3E}">
        <p14:creationId xmlns:p14="http://schemas.microsoft.com/office/powerpoint/2010/main" val="3197237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EFACA526-FB46-4019-BE1F-36C2B1C9BEEE}" type="datetime5">
              <a:rPr lang="en-US" smtClean="0"/>
              <a:t>21-Oct-22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75BD0B88-413A-4411-BE4B-1BD65FE9E54E}" type="datetime5">
              <a:rPr lang="en-US" smtClean="0"/>
              <a:t>21-Oct-22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r>
              <a:rPr lang="en-GB" smtClean="0"/>
              <a:t>OO Design</a:t>
            </a:r>
            <a:endParaRPr lang="en-GB"/>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4DC1434E-365C-4EA4-AC57-97093513C28A}" type="datetime5">
              <a:rPr lang="en-US" smtClean="0"/>
              <a:t>21-Oct-22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OO Design</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51F2C7D9-500F-43D0-8BBC-98C546AC8124}" type="datetime5">
              <a:rPr lang="en-US" smtClean="0"/>
              <a:t>21-Oct-22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OO Design</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C7B120A-9B75-43B7-BF2B-19134B91F1D8}" type="slidenum">
              <a:rPr lang="en-US"/>
              <a:pPr>
                <a:defRPr/>
              </a:pPr>
              <a:t>‹#›</a:t>
            </a:fld>
            <a:endParaRPr lang="en-US"/>
          </a:p>
        </p:txBody>
      </p:sp>
    </p:spTree>
    <p:extLst>
      <p:ext uri="{BB962C8B-B14F-4D97-AF65-F5344CB8AC3E}">
        <p14:creationId xmlns:p14="http://schemas.microsoft.com/office/powerpoint/2010/main" val="143894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A6441B47-BBF7-4B1A-8EBD-FF42920D613F}" type="datetime5">
              <a:rPr lang="en-US" smtClean="0"/>
              <a:t>21-Oct-22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OO Design</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381808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216B1456-0C13-4120-93BD-FBD4BD523CA2}" type="datetime5">
              <a:rPr lang="en-US" smtClean="0"/>
              <a:t>21-Oct-22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smtClean="0"/>
              <a:t>OO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3" r:id="rId14"/>
    <p:sldLayoutId id="2147483795" r:id="rId15"/>
    <p:sldLayoutId id="2147483796" r:id="rId16"/>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5363"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CF494D-AB35-4814-8D91-76E7D2774D22}"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E6CFC83B-D8D8-4428-9D26-9A891F618C99}" type="slidenum">
              <a:rPr lang="en-US"/>
              <a:pPr>
                <a:defRPr/>
              </a:pPr>
              <a:t>10</a:t>
            </a:fld>
            <a:endParaRPr lang="en-US"/>
          </a:p>
        </p:txBody>
      </p:sp>
      <p:sp>
        <p:nvSpPr>
          <p:cNvPr id="10245" name="Rectangle 2"/>
          <p:cNvSpPr>
            <a:spLocks noGrp="1" noChangeArrowheads="1"/>
          </p:cNvSpPr>
          <p:nvPr>
            <p:ph type="title"/>
          </p:nvPr>
        </p:nvSpPr>
        <p:spPr/>
        <p:txBody>
          <a:bodyPr>
            <a:normAutofit fontScale="90000"/>
          </a:bodyPr>
          <a:lstStyle/>
          <a:p>
            <a:pPr eaLnBrk="1" hangingPunct="1"/>
            <a:r>
              <a:rPr lang="en-US" altLang="en-US" smtClean="0">
                <a:solidFill>
                  <a:srgbClr val="000000"/>
                </a:solidFill>
                <a:latin typeface="Tahoma" panose="020B0604030504040204" pitchFamily="34" charset="0"/>
              </a:rPr>
              <a:t/>
            </a:r>
            <a:br>
              <a:rPr lang="en-US" altLang="en-US" smtClean="0">
                <a:solidFill>
                  <a:srgbClr val="000000"/>
                </a:solidFill>
                <a:latin typeface="Tahoma" panose="020B0604030504040204" pitchFamily="34" charset="0"/>
              </a:rPr>
            </a:br>
            <a:r>
              <a:rPr lang="en-US" altLang="en-US" smtClean="0">
                <a:solidFill>
                  <a:srgbClr val="000000"/>
                </a:solidFill>
                <a:latin typeface="Tahoma" panose="020B0604030504040204" pitchFamily="34" charset="0"/>
              </a:rPr>
              <a:t> </a:t>
            </a:r>
            <a:r>
              <a:rPr lang="en-US" altLang="en-US" smtClean="0">
                <a:solidFill>
                  <a:srgbClr val="33339B"/>
                </a:solidFill>
                <a:latin typeface="Tahoma" panose="020B0604030504040204" pitchFamily="34" charset="0"/>
              </a:rPr>
              <a:t>G</a:t>
            </a:r>
            <a:r>
              <a:rPr lang="en-US" altLang="en-US" b="1" smtClean="0">
                <a:solidFill>
                  <a:srgbClr val="33339B"/>
                </a:solidFill>
                <a:latin typeface="Tahoma" panose="020B0604030504040204" pitchFamily="34" charset="0"/>
              </a:rPr>
              <a:t>R</a:t>
            </a:r>
            <a:r>
              <a:rPr lang="en-US" altLang="en-US" smtClean="0">
                <a:solidFill>
                  <a:srgbClr val="33339B"/>
                </a:solidFill>
                <a:latin typeface="Tahoma" panose="020B0604030504040204" pitchFamily="34" charset="0"/>
              </a:rPr>
              <a:t>ASP: “Doing”-Type</a:t>
            </a:r>
            <a:br>
              <a:rPr lang="en-US" altLang="en-US" smtClean="0">
                <a:solidFill>
                  <a:srgbClr val="33339B"/>
                </a:solidFill>
                <a:latin typeface="Tahoma" panose="020B0604030504040204" pitchFamily="34" charset="0"/>
              </a:rPr>
            </a:br>
            <a:r>
              <a:rPr lang="en-US" altLang="en-US" b="1" smtClean="0">
                <a:solidFill>
                  <a:srgbClr val="33339B"/>
                </a:solidFill>
                <a:latin typeface="Tahoma" panose="020B0604030504040204" pitchFamily="34" charset="0"/>
              </a:rPr>
              <a:t>R</a:t>
            </a:r>
            <a:r>
              <a:rPr lang="en-US" altLang="en-US" smtClean="0">
                <a:solidFill>
                  <a:srgbClr val="33339B"/>
                </a:solidFill>
                <a:latin typeface="Tahoma" panose="020B0604030504040204" pitchFamily="34" charset="0"/>
              </a:rPr>
              <a:t>esponsibilities</a:t>
            </a:r>
          </a:p>
        </p:txBody>
      </p:sp>
      <p:sp>
        <p:nvSpPr>
          <p:cNvPr id="562179" name="Rectangle 3"/>
          <p:cNvSpPr>
            <a:spLocks noGrp="1" noChangeArrowheads="1"/>
          </p:cNvSpPr>
          <p:nvPr>
            <p:ph type="body" idx="1"/>
          </p:nvPr>
        </p:nvSpPr>
        <p:spPr>
          <a:xfrm>
            <a:off x="1219200" y="2057400"/>
            <a:ext cx="7086600" cy="4114800"/>
          </a:xfrm>
        </p:spPr>
        <p:txBody>
          <a:bodyPr/>
          <a:lstStyle/>
          <a:p>
            <a:pPr eaLnBrk="1" hangingPunct="1">
              <a:lnSpc>
                <a:spcPct val="90000"/>
              </a:lnSpc>
            </a:pPr>
            <a:r>
              <a:rPr lang="en-US" altLang="en-US" sz="2800" smtClean="0">
                <a:solidFill>
                  <a:srgbClr val="000000"/>
                </a:solidFill>
                <a:latin typeface="Tahoma" panose="020B0604030504040204" pitchFamily="34" charset="0"/>
              </a:rPr>
              <a:t>Perform a directly useful action</a:t>
            </a:r>
          </a:p>
          <a:p>
            <a:pPr eaLnBrk="1" hangingPunct="1">
              <a:lnSpc>
                <a:spcPct val="90000"/>
              </a:lnSpc>
              <a:buFont typeface="Wingdings" panose="05000000000000000000" pitchFamily="2" charset="2"/>
              <a:buNone/>
            </a:pPr>
            <a:r>
              <a:rPr lang="en-US" altLang="en-US" sz="2800" smtClean="0">
                <a:solidFill>
                  <a:srgbClr val="000000"/>
                </a:solidFill>
                <a:latin typeface="Tahoma" panose="020B0604030504040204" pitchFamily="34" charset="0"/>
              </a:rPr>
              <a:t>	</a:t>
            </a:r>
            <a:r>
              <a:rPr lang="en-US" altLang="en-US" sz="2000" smtClean="0">
                <a:solidFill>
                  <a:srgbClr val="000000"/>
                </a:solidFill>
                <a:latin typeface="Tahoma" panose="020B0604030504040204" pitchFamily="34" charset="0"/>
              </a:rPr>
              <a:t>	</a:t>
            </a:r>
            <a:r>
              <a:rPr lang="en-US" altLang="en-US" sz="2400" smtClean="0">
                <a:solidFill>
                  <a:srgbClr val="000000"/>
                </a:solidFill>
                <a:latin typeface="Tahoma" panose="020B0604030504040204" pitchFamily="34" charset="0"/>
              </a:rPr>
              <a:t>Change some data</a:t>
            </a:r>
          </a:p>
          <a:p>
            <a:pPr eaLnBrk="1" hangingPunct="1">
              <a:lnSpc>
                <a:spcPct val="90000"/>
              </a:lnSpc>
              <a:buFont typeface="Wingdings" panose="05000000000000000000" pitchFamily="2" charset="2"/>
              <a:buNone/>
            </a:pPr>
            <a:r>
              <a:rPr lang="en-US" altLang="en-US" sz="2400" smtClean="0">
                <a:solidFill>
                  <a:srgbClr val="000000"/>
                </a:solidFill>
                <a:latin typeface="Tahoma" panose="020B0604030504040204" pitchFamily="34" charset="0"/>
              </a:rPr>
              <a:t>		    (Assign, calculate, create an object,…)</a:t>
            </a:r>
          </a:p>
          <a:p>
            <a:pPr eaLnBrk="1" hangingPunct="1">
              <a:lnSpc>
                <a:spcPct val="90000"/>
              </a:lnSpc>
            </a:pPr>
            <a:r>
              <a:rPr lang="en-US" altLang="en-US" sz="2800" smtClean="0">
                <a:solidFill>
                  <a:srgbClr val="000000"/>
                </a:solidFill>
                <a:latin typeface="Tahoma" panose="020B0604030504040204" pitchFamily="34" charset="0"/>
              </a:rPr>
              <a:t>Initiate actions in other objects</a:t>
            </a:r>
          </a:p>
          <a:p>
            <a:pPr eaLnBrk="1" hangingPunct="1">
              <a:lnSpc>
                <a:spcPct val="90000"/>
              </a:lnSpc>
            </a:pPr>
            <a:r>
              <a:rPr lang="en-US" altLang="en-US" sz="2800" smtClean="0">
                <a:solidFill>
                  <a:srgbClr val="000000"/>
                </a:solidFill>
                <a:latin typeface="Tahoma" panose="020B0604030504040204" pitchFamily="34" charset="0"/>
              </a:rPr>
              <a:t>Control/coordinate other objects</a:t>
            </a:r>
          </a:p>
          <a:p>
            <a:pPr lvl="2" eaLnBrk="1" hangingPunct="1">
              <a:lnSpc>
                <a:spcPct val="90000"/>
              </a:lnSpc>
            </a:pPr>
            <a:r>
              <a:rPr lang="en-US" altLang="en-US" smtClean="0">
                <a:solidFill>
                  <a:srgbClr val="000000"/>
                </a:solidFill>
                <a:latin typeface="Tahoma" panose="020B0604030504040204" pitchFamily="34" charset="0"/>
              </a:rPr>
              <a:t>They might change some data</a:t>
            </a:r>
          </a:p>
          <a:p>
            <a:pPr eaLnBrk="1" hangingPunct="1">
              <a:lnSpc>
                <a:spcPct val="90000"/>
              </a:lnSpc>
              <a:buFont typeface="Wingdings" panose="05000000000000000000" pitchFamily="2" charset="2"/>
              <a:buNone/>
            </a:pPr>
            <a:r>
              <a:rPr lang="en-US" altLang="en-US" sz="2800" smtClean="0">
                <a:solidFill>
                  <a:srgbClr val="000000"/>
                </a:solidFill>
                <a:latin typeface="Tahoma" panose="020B0604030504040204" pitchFamily="34" charset="0"/>
              </a:rPr>
              <a:t>		</a:t>
            </a:r>
            <a:endParaRPr lang="en-US" altLang="en-US" sz="2000" smtClean="0"/>
          </a:p>
        </p:txBody>
      </p:sp>
    </p:spTree>
    <p:extLst>
      <p:ext uri="{BB962C8B-B14F-4D97-AF65-F5344CB8AC3E}">
        <p14:creationId xmlns:p14="http://schemas.microsoft.com/office/powerpoint/2010/main" val="272846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checkerboard(across)">
                                      <p:cBhvr>
                                        <p:cTn id="7" dur="500"/>
                                        <p:tgtEl>
                                          <p:spTgt spid="56217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62179">
                                            <p:txEl>
                                              <p:pRg st="1" end="1"/>
                                            </p:txEl>
                                          </p:spTgt>
                                        </p:tgtEl>
                                        <p:attrNameLst>
                                          <p:attrName>style.visibility</p:attrName>
                                        </p:attrNameLst>
                                      </p:cBhvr>
                                      <p:to>
                                        <p:strVal val="visible"/>
                                      </p:to>
                                    </p:set>
                                    <p:animEffect transition="in" filter="checkerboard(across)">
                                      <p:cBhvr>
                                        <p:cTn id="10" dur="500"/>
                                        <p:tgtEl>
                                          <p:spTgt spid="562179">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62179">
                                            <p:txEl>
                                              <p:pRg st="2" end="2"/>
                                            </p:txEl>
                                          </p:spTgt>
                                        </p:tgtEl>
                                        <p:attrNameLst>
                                          <p:attrName>style.visibility</p:attrName>
                                        </p:attrNameLst>
                                      </p:cBhvr>
                                      <p:to>
                                        <p:strVal val="visible"/>
                                      </p:to>
                                    </p:set>
                                    <p:animEffect transition="in" filter="checkerboard(across)">
                                      <p:cBhvr>
                                        <p:cTn id="13" dur="500"/>
                                        <p:tgtEl>
                                          <p:spTgt spid="5621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562179">
                                            <p:txEl>
                                              <p:pRg st="3" end="3"/>
                                            </p:txEl>
                                          </p:spTgt>
                                        </p:tgtEl>
                                        <p:attrNameLst>
                                          <p:attrName>style.visibility</p:attrName>
                                        </p:attrNameLst>
                                      </p:cBhvr>
                                      <p:to>
                                        <p:strVal val="visible"/>
                                      </p:to>
                                    </p:set>
                                    <p:animEffect transition="in" filter="checkerboard(across)">
                                      <p:cBhvr>
                                        <p:cTn id="18" dur="500"/>
                                        <p:tgtEl>
                                          <p:spTgt spid="5621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62179">
                                            <p:txEl>
                                              <p:pRg st="4" end="4"/>
                                            </p:txEl>
                                          </p:spTgt>
                                        </p:tgtEl>
                                        <p:attrNameLst>
                                          <p:attrName>style.visibility</p:attrName>
                                        </p:attrNameLst>
                                      </p:cBhvr>
                                      <p:to>
                                        <p:strVal val="visible"/>
                                      </p:to>
                                    </p:set>
                                    <p:animEffect transition="in" filter="checkerboard(across)">
                                      <p:cBhvr>
                                        <p:cTn id="23" dur="500"/>
                                        <p:tgtEl>
                                          <p:spTgt spid="562179">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562179">
                                            <p:txEl>
                                              <p:pRg st="5" end="5"/>
                                            </p:txEl>
                                          </p:spTgt>
                                        </p:tgtEl>
                                        <p:attrNameLst>
                                          <p:attrName>style.visibility</p:attrName>
                                        </p:attrNameLst>
                                      </p:cBhvr>
                                      <p:to>
                                        <p:strVal val="visible"/>
                                      </p:to>
                                    </p:set>
                                    <p:animEffect transition="in" filter="checkerboard(across)">
                                      <p:cBhvr>
                                        <p:cTn id="26" dur="500"/>
                                        <p:tgtEl>
                                          <p:spTgt spid="562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t>Activities</a:t>
            </a:r>
          </a:p>
        </p:txBody>
      </p:sp>
      <p:sp>
        <p:nvSpPr>
          <p:cNvPr id="7171" name="Content Placeholder 2"/>
          <p:cNvSpPr>
            <a:spLocks noGrp="1"/>
          </p:cNvSpPr>
          <p:nvPr>
            <p:ph idx="1"/>
          </p:nvPr>
        </p:nvSpPr>
        <p:spPr/>
        <p:txBody>
          <a:bodyPr/>
          <a:lstStyle/>
          <a:p>
            <a:pPr eaLnBrk="1" hangingPunct="1"/>
            <a:r>
              <a:rPr lang="en-US" altLang="en-US"/>
              <a:t>Start coding, with test-first development</a:t>
            </a:r>
          </a:p>
          <a:p>
            <a:pPr eaLnBrk="1" hangingPunct="1"/>
            <a:r>
              <a:rPr lang="en-US" altLang="en-US"/>
              <a:t>Start some UML modeling for object design</a:t>
            </a:r>
          </a:p>
          <a:p>
            <a:pPr eaLnBrk="1" hangingPunct="1"/>
            <a:r>
              <a:rPr lang="en-US" altLang="en-US"/>
              <a:t>Or start with another modeling technique such as CRC cards</a:t>
            </a:r>
          </a:p>
          <a:p>
            <a:pPr eaLnBrk="1" hangingPunct="1"/>
            <a:r>
              <a:rPr lang="en-US" altLang="en-US"/>
              <a:t>Models are to understand and communicate, not to document</a:t>
            </a:r>
          </a:p>
          <a:p>
            <a:pPr eaLnBrk="1" hangingPunct="1"/>
            <a:endParaRPr lang="en-US" altLang="en-US"/>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37851398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Outputs</a:t>
            </a:r>
          </a:p>
        </p:txBody>
      </p:sp>
      <p:sp>
        <p:nvSpPr>
          <p:cNvPr id="8195" name="Content Placeholder 2"/>
          <p:cNvSpPr>
            <a:spLocks noGrp="1"/>
          </p:cNvSpPr>
          <p:nvPr>
            <p:ph idx="1"/>
          </p:nvPr>
        </p:nvSpPr>
        <p:spPr/>
        <p:txBody>
          <a:bodyPr/>
          <a:lstStyle/>
          <a:p>
            <a:pPr eaLnBrk="1" hangingPunct="1"/>
            <a:r>
              <a:rPr lang="en-US" altLang="en-US"/>
              <a:t>UML interaction, class, and package diagrams</a:t>
            </a:r>
          </a:p>
          <a:p>
            <a:pPr eaLnBrk="1" hangingPunct="1"/>
            <a:r>
              <a:rPr lang="en-US" altLang="en-US"/>
              <a:t>UI sketches and prototypes</a:t>
            </a:r>
          </a:p>
          <a:p>
            <a:pPr eaLnBrk="1" hangingPunct="1"/>
            <a:r>
              <a:rPr lang="en-US" altLang="en-US"/>
              <a:t>Database models</a:t>
            </a:r>
          </a:p>
          <a:p>
            <a:pPr eaLnBrk="1" hangingPunct="1"/>
            <a:r>
              <a:rPr lang="en-US" altLang="en-US"/>
              <a:t>Report sketches and prototypes</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292576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9BF48D-E946-4B16-AB10-0CB112C48D89}"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31D50341-627F-4FB1-86DC-6A18500A86EF}" type="slidenum">
              <a:rPr lang="en-US"/>
              <a:pPr>
                <a:defRPr/>
              </a:pPr>
              <a:t>11</a:t>
            </a:fld>
            <a:endParaRPr lang="en-US"/>
          </a:p>
        </p:txBody>
      </p:sp>
      <p:sp>
        <p:nvSpPr>
          <p:cNvPr id="11269" name="Rectangle 2"/>
          <p:cNvSpPr>
            <a:spLocks noGrp="1" noChangeArrowheads="1"/>
          </p:cNvSpPr>
          <p:nvPr>
            <p:ph type="title"/>
          </p:nvPr>
        </p:nvSpPr>
        <p:spPr/>
        <p:txBody>
          <a:bodyPr>
            <a:normAutofit fontScale="90000"/>
          </a:bodyPr>
          <a:lstStyle/>
          <a:p>
            <a:pPr eaLnBrk="1" hangingPunct="1"/>
            <a:r>
              <a:rPr lang="en-US" altLang="en-US" smtClean="0">
                <a:solidFill>
                  <a:srgbClr val="000000"/>
                </a:solidFill>
                <a:latin typeface="Tahoma" panose="020B0604030504040204" pitchFamily="34" charset="0"/>
              </a:rPr>
              <a:t/>
            </a:r>
            <a:br>
              <a:rPr lang="en-US" altLang="en-US" smtClean="0">
                <a:solidFill>
                  <a:srgbClr val="000000"/>
                </a:solidFill>
                <a:latin typeface="Tahoma" panose="020B0604030504040204" pitchFamily="34" charset="0"/>
              </a:rPr>
            </a:br>
            <a:r>
              <a:rPr lang="en-US" altLang="en-US" smtClean="0">
                <a:solidFill>
                  <a:srgbClr val="000000"/>
                </a:solidFill>
                <a:latin typeface="Tahoma" panose="020B0604030504040204" pitchFamily="34" charset="0"/>
              </a:rPr>
              <a:t> </a:t>
            </a:r>
            <a:r>
              <a:rPr lang="en-US" altLang="en-US" smtClean="0">
                <a:solidFill>
                  <a:srgbClr val="33339B"/>
                </a:solidFill>
                <a:latin typeface="Tahoma" panose="020B0604030504040204" pitchFamily="34" charset="0"/>
              </a:rPr>
              <a:t>G</a:t>
            </a:r>
            <a:r>
              <a:rPr lang="en-US" altLang="en-US" b="1" smtClean="0">
                <a:solidFill>
                  <a:srgbClr val="33339B"/>
                </a:solidFill>
                <a:latin typeface="Tahoma" panose="020B0604030504040204" pitchFamily="34" charset="0"/>
              </a:rPr>
              <a:t>R</a:t>
            </a:r>
            <a:r>
              <a:rPr lang="en-US" altLang="en-US" smtClean="0">
                <a:solidFill>
                  <a:srgbClr val="33339B"/>
                </a:solidFill>
                <a:latin typeface="Tahoma" panose="020B0604030504040204" pitchFamily="34" charset="0"/>
              </a:rPr>
              <a:t>ASP: “Knowing”-Type</a:t>
            </a:r>
            <a:br>
              <a:rPr lang="en-US" altLang="en-US" smtClean="0">
                <a:solidFill>
                  <a:srgbClr val="33339B"/>
                </a:solidFill>
                <a:latin typeface="Tahoma" panose="020B0604030504040204" pitchFamily="34" charset="0"/>
              </a:rPr>
            </a:br>
            <a:r>
              <a:rPr lang="en-US" altLang="en-US" b="1" smtClean="0">
                <a:solidFill>
                  <a:srgbClr val="33339B"/>
                </a:solidFill>
                <a:latin typeface="Tahoma" panose="020B0604030504040204" pitchFamily="34" charset="0"/>
              </a:rPr>
              <a:t>R</a:t>
            </a:r>
            <a:r>
              <a:rPr lang="en-US" altLang="en-US" smtClean="0">
                <a:solidFill>
                  <a:srgbClr val="33339B"/>
                </a:solidFill>
                <a:latin typeface="Tahoma" panose="020B0604030504040204" pitchFamily="34" charset="0"/>
              </a:rPr>
              <a:t>esponsibilities</a:t>
            </a:r>
          </a:p>
        </p:txBody>
      </p:sp>
      <p:sp>
        <p:nvSpPr>
          <p:cNvPr id="563203" name="Rectangle 3"/>
          <p:cNvSpPr>
            <a:spLocks noGrp="1" noChangeArrowheads="1"/>
          </p:cNvSpPr>
          <p:nvPr>
            <p:ph type="body" idx="1"/>
          </p:nvPr>
        </p:nvSpPr>
        <p:spPr/>
        <p:txBody>
          <a:bodyPr/>
          <a:lstStyle/>
          <a:p>
            <a:pPr eaLnBrk="1" hangingPunct="1"/>
            <a:r>
              <a:rPr lang="en-US" altLang="en-US" sz="2800" smtClean="0">
                <a:solidFill>
                  <a:srgbClr val="000000"/>
                </a:solidFill>
                <a:latin typeface="Tahoma" panose="020B0604030504040204" pitchFamily="34" charset="0"/>
              </a:rPr>
              <a:t>Understand member data (private encapsulated)</a:t>
            </a:r>
          </a:p>
          <a:p>
            <a:pPr eaLnBrk="1" hangingPunct="1"/>
            <a:r>
              <a:rPr lang="en-US" altLang="en-US" sz="2800" smtClean="0">
                <a:solidFill>
                  <a:srgbClr val="000000"/>
                </a:solidFill>
                <a:latin typeface="Tahoma" panose="020B0604030504040204" pitchFamily="34" charset="0"/>
              </a:rPr>
              <a:t>Understand what you (an object) can do yourself</a:t>
            </a:r>
          </a:p>
          <a:p>
            <a:pPr lvl="1" eaLnBrk="1" hangingPunct="1"/>
            <a:r>
              <a:rPr lang="en-US" altLang="en-US" smtClean="0">
                <a:solidFill>
                  <a:srgbClr val="FF0000"/>
                </a:solidFill>
                <a:latin typeface="Wingdings-Regular" charset="0"/>
              </a:rPr>
              <a:t>  </a:t>
            </a:r>
            <a:r>
              <a:rPr lang="en-US" altLang="en-US" sz="2400" smtClean="0">
                <a:solidFill>
                  <a:srgbClr val="000000"/>
                </a:solidFill>
                <a:latin typeface="Tahoma" panose="020B0604030504040204" pitchFamily="34" charset="0"/>
              </a:rPr>
              <a:t>Calculate something</a:t>
            </a:r>
          </a:p>
          <a:p>
            <a:pPr lvl="1" eaLnBrk="1" hangingPunct="1"/>
            <a:r>
              <a:rPr lang="en-US" altLang="en-US" sz="2400" smtClean="0">
                <a:solidFill>
                  <a:srgbClr val="FF0000"/>
                </a:solidFill>
                <a:latin typeface="Wingdings-Regular" charset="0"/>
              </a:rPr>
              <a:t>  </a:t>
            </a:r>
            <a:r>
              <a:rPr lang="en-US" altLang="en-US" sz="2400" smtClean="0">
                <a:solidFill>
                  <a:srgbClr val="000000"/>
                </a:solidFill>
                <a:latin typeface="Tahoma" panose="020B0604030504040204" pitchFamily="34" charset="0"/>
              </a:rPr>
              <a:t>Create other objects</a:t>
            </a:r>
          </a:p>
          <a:p>
            <a:pPr eaLnBrk="1" hangingPunct="1"/>
            <a:r>
              <a:rPr lang="en-US" altLang="en-US" sz="2800" smtClean="0">
                <a:solidFill>
                  <a:srgbClr val="3333CD"/>
                </a:solidFill>
                <a:latin typeface="Wingdings-Regular" charset="0"/>
              </a:rPr>
              <a:t>  </a:t>
            </a:r>
            <a:r>
              <a:rPr lang="en-US" altLang="en-US" sz="2800" smtClean="0">
                <a:solidFill>
                  <a:srgbClr val="000000"/>
                </a:solidFill>
                <a:latin typeface="Tahoma" panose="020B0604030504040204" pitchFamily="34" charset="0"/>
              </a:rPr>
              <a:t>Understand related objects</a:t>
            </a:r>
          </a:p>
          <a:p>
            <a:pPr eaLnBrk="1" hangingPunct="1">
              <a:buFont typeface="Wingdings" panose="05000000000000000000" pitchFamily="2" charset="2"/>
              <a:buNone/>
            </a:pPr>
            <a:r>
              <a:rPr lang="en-US" altLang="en-US" sz="3600" smtClean="0">
                <a:solidFill>
                  <a:srgbClr val="FF0000"/>
                </a:solidFill>
                <a:latin typeface="Wingdings-Regular" charset="0"/>
              </a:rPr>
              <a:t> 		</a:t>
            </a:r>
            <a:endParaRPr lang="en-US" altLang="en-US" sz="2800" smtClean="0"/>
          </a:p>
        </p:txBody>
      </p:sp>
    </p:spTree>
    <p:extLst>
      <p:ext uri="{BB962C8B-B14F-4D97-AF65-F5344CB8AC3E}">
        <p14:creationId xmlns:p14="http://schemas.microsoft.com/office/powerpoint/2010/main" val="1718438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checkerboard(across)">
                                      <p:cBhvr>
                                        <p:cTn id="7" dur="500"/>
                                        <p:tgtEl>
                                          <p:spTgt spid="563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checkerboard(across)">
                                      <p:cBhvr>
                                        <p:cTn id="12" dur="500"/>
                                        <p:tgtEl>
                                          <p:spTgt spid="56320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63203">
                                            <p:txEl>
                                              <p:pRg st="2" end="2"/>
                                            </p:txEl>
                                          </p:spTgt>
                                        </p:tgtEl>
                                        <p:attrNameLst>
                                          <p:attrName>style.visibility</p:attrName>
                                        </p:attrNameLst>
                                      </p:cBhvr>
                                      <p:to>
                                        <p:strVal val="visible"/>
                                      </p:to>
                                    </p:set>
                                    <p:animEffect transition="in" filter="checkerboard(across)">
                                      <p:cBhvr>
                                        <p:cTn id="15" dur="500"/>
                                        <p:tgtEl>
                                          <p:spTgt spid="56320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63203">
                                            <p:txEl>
                                              <p:pRg st="3" end="3"/>
                                            </p:txEl>
                                          </p:spTgt>
                                        </p:tgtEl>
                                        <p:attrNameLst>
                                          <p:attrName>style.visibility</p:attrName>
                                        </p:attrNameLst>
                                      </p:cBhvr>
                                      <p:to>
                                        <p:strVal val="visible"/>
                                      </p:to>
                                    </p:set>
                                    <p:animEffect transition="in" filter="checkerboard(across)">
                                      <p:cBhvr>
                                        <p:cTn id="18" dur="500"/>
                                        <p:tgtEl>
                                          <p:spTgt spid="5632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563203">
                                            <p:txEl>
                                              <p:pRg st="4" end="4"/>
                                            </p:txEl>
                                          </p:spTgt>
                                        </p:tgtEl>
                                        <p:attrNameLst>
                                          <p:attrName>style.visibility</p:attrName>
                                        </p:attrNameLst>
                                      </p:cBhvr>
                                      <p:to>
                                        <p:strVal val="visible"/>
                                      </p:to>
                                    </p:set>
                                    <p:animEffect transition="in" filter="checkerboard(across)">
                                      <p:cBhvr>
                                        <p:cTn id="23" dur="500"/>
                                        <p:tgtEl>
                                          <p:spTgt spid="56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2A162F2-D0BC-4D53-BB05-1FBDEF6F9637}"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99BD15EA-C0D1-448C-9117-AB4849642F5D}" type="slidenum">
              <a:rPr lang="en-US"/>
              <a:pPr>
                <a:defRPr/>
              </a:pPr>
              <a:t>12</a:t>
            </a:fld>
            <a:endParaRPr lang="en-US"/>
          </a:p>
        </p:txBody>
      </p:sp>
      <p:sp>
        <p:nvSpPr>
          <p:cNvPr id="12293" name="Rectangle 2"/>
          <p:cNvSpPr>
            <a:spLocks noGrp="1" noChangeArrowheads="1"/>
          </p:cNvSpPr>
          <p:nvPr>
            <p:ph type="title"/>
          </p:nvPr>
        </p:nvSpPr>
        <p:spPr>
          <a:xfrm>
            <a:off x="990600" y="457200"/>
            <a:ext cx="7793038" cy="1143000"/>
          </a:xfrm>
        </p:spPr>
        <p:txBody>
          <a:bodyPr>
            <a:normAutofit/>
          </a:bodyPr>
          <a:lstStyle/>
          <a:p>
            <a:pPr eaLnBrk="1" hangingPunct="1"/>
            <a:r>
              <a:rPr lang="en-US" altLang="en-US" dirty="0" smtClean="0">
                <a:solidFill>
                  <a:srgbClr val="33339B"/>
                </a:solidFill>
                <a:latin typeface="Tahoma" panose="020B0604030504040204" pitchFamily="34" charset="0"/>
              </a:rPr>
              <a:t>Object </a:t>
            </a:r>
            <a:r>
              <a:rPr lang="en-US" altLang="en-US" b="1" dirty="0" smtClean="0">
                <a:solidFill>
                  <a:srgbClr val="33339B"/>
                </a:solidFill>
                <a:latin typeface="Tahoma" panose="020B0604030504040204" pitchFamily="34" charset="0"/>
              </a:rPr>
              <a:t>R</a:t>
            </a:r>
            <a:r>
              <a:rPr lang="en-US" altLang="en-US" dirty="0" smtClean="0">
                <a:solidFill>
                  <a:srgbClr val="33339B"/>
                </a:solidFill>
                <a:latin typeface="Tahoma" panose="020B0604030504040204" pitchFamily="34" charset="0"/>
              </a:rPr>
              <a:t>esponsibilities</a:t>
            </a:r>
          </a:p>
        </p:txBody>
      </p:sp>
      <p:sp>
        <p:nvSpPr>
          <p:cNvPr id="565251" name="Rectangle 3"/>
          <p:cNvSpPr>
            <a:spLocks noGrp="1" noChangeArrowheads="1"/>
          </p:cNvSpPr>
          <p:nvPr>
            <p:ph type="body" idx="1"/>
          </p:nvPr>
        </p:nvSpPr>
        <p:spPr>
          <a:xfrm>
            <a:off x="472440" y="1600200"/>
            <a:ext cx="8229600" cy="4525963"/>
          </a:xfrm>
        </p:spPr>
        <p:txBody>
          <a:bodyPr/>
          <a:lstStyle/>
          <a:p>
            <a:pPr eaLnBrk="1" hangingPunct="1"/>
            <a:r>
              <a:rPr lang="en-US" altLang="en-US" dirty="0" smtClean="0">
                <a:solidFill>
                  <a:srgbClr val="3333CD"/>
                </a:solidFill>
                <a:latin typeface="Wingdings-Regular" charset="0"/>
              </a:rPr>
              <a:t> </a:t>
            </a:r>
            <a:r>
              <a:rPr lang="en-US" altLang="en-US" dirty="0" smtClean="0">
                <a:solidFill>
                  <a:srgbClr val="000000"/>
                </a:solidFill>
                <a:latin typeface="Tahoma" panose="020B0604030504040204" pitchFamily="34" charset="0"/>
              </a:rPr>
              <a:t>You can see where this is going:</a:t>
            </a:r>
          </a:p>
          <a:p>
            <a:pPr eaLnBrk="1" hangingPunct="1">
              <a:buFont typeface="Wingdings" panose="05000000000000000000" pitchFamily="2" charset="2"/>
              <a:buNone/>
            </a:pPr>
            <a:r>
              <a:rPr lang="en-US" altLang="en-US" dirty="0" smtClean="0">
                <a:solidFill>
                  <a:srgbClr val="FF0000"/>
                </a:solidFill>
                <a:latin typeface="Wingdings-Regular" charset="0"/>
              </a:rPr>
              <a:t> </a:t>
            </a:r>
            <a:r>
              <a:rPr lang="en-US" altLang="en-US" sz="2800" dirty="0" smtClean="0">
                <a:solidFill>
                  <a:srgbClr val="FF0000"/>
                </a:solidFill>
                <a:latin typeface="Wingdings-Regular" charset="0"/>
              </a:rPr>
              <a:t>	</a:t>
            </a:r>
            <a:r>
              <a:rPr lang="en-US" altLang="en-US" sz="2800" dirty="0" smtClean="0">
                <a:solidFill>
                  <a:srgbClr val="000000"/>
                </a:solidFill>
                <a:latin typeface="Tahoma" panose="020B0604030504040204" pitchFamily="34" charset="0"/>
              </a:rPr>
              <a:t>Design the objects, including</a:t>
            </a:r>
          </a:p>
          <a:p>
            <a:pPr lvl="1" eaLnBrk="1" hangingPunct="1"/>
            <a:r>
              <a:rPr lang="en-US" altLang="en-US" dirty="0" smtClean="0">
                <a:solidFill>
                  <a:srgbClr val="000000"/>
                </a:solidFill>
                <a:latin typeface="Tahoma" panose="020B0604030504040204" pitchFamily="34" charset="0"/>
              </a:rPr>
              <a:t>	</a:t>
            </a:r>
            <a:r>
              <a:rPr lang="en-US" altLang="en-US" sz="2400" dirty="0" smtClean="0">
                <a:solidFill>
                  <a:srgbClr val="000000"/>
                </a:solidFill>
                <a:latin typeface="Tahoma" panose="020B0604030504040204" pitchFamily="34" charset="0"/>
              </a:rPr>
              <a:t>Their data</a:t>
            </a:r>
          </a:p>
          <a:p>
            <a:pPr lvl="1" eaLnBrk="1" hangingPunct="1"/>
            <a:r>
              <a:rPr lang="en-US" altLang="en-US" sz="2400" dirty="0" smtClean="0">
                <a:solidFill>
                  <a:srgbClr val="000000"/>
                </a:solidFill>
                <a:latin typeface="Tahoma" panose="020B0604030504040204" pitchFamily="34" charset="0"/>
              </a:rPr>
              <a:t>	Their methods</a:t>
            </a:r>
          </a:p>
          <a:p>
            <a:pPr lvl="1" eaLnBrk="1" hangingPunct="1"/>
            <a:r>
              <a:rPr lang="en-US" altLang="en-US" sz="2400" dirty="0" smtClean="0">
                <a:solidFill>
                  <a:srgbClr val="000000"/>
                </a:solidFill>
                <a:latin typeface="Tahoma" panose="020B0604030504040204" pitchFamily="34" charset="0"/>
              </a:rPr>
              <a:t>	Their interactions with (messages to) other objects</a:t>
            </a:r>
            <a:endParaRPr lang="en-US" altLang="en-US" sz="2400" dirty="0" smtClean="0">
              <a:solidFill>
                <a:srgbClr val="000000"/>
              </a:solidFill>
              <a:latin typeface="Wingdings-Regular" charset="0"/>
            </a:endParaRPr>
          </a:p>
          <a:p>
            <a:pPr eaLnBrk="1" hangingPunct="1"/>
            <a:endParaRPr lang="en-US" altLang="en-US" sz="2400" dirty="0" smtClean="0"/>
          </a:p>
        </p:txBody>
      </p:sp>
    </p:spTree>
    <p:extLst>
      <p:ext uri="{BB962C8B-B14F-4D97-AF65-F5344CB8AC3E}">
        <p14:creationId xmlns:p14="http://schemas.microsoft.com/office/powerpoint/2010/main" val="960192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checkerboard(across)">
                                      <p:cBhvr>
                                        <p:cTn id="7" dur="500"/>
                                        <p:tgtEl>
                                          <p:spTgt spid="56525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65251">
                                            <p:txEl>
                                              <p:pRg st="1" end="1"/>
                                            </p:txEl>
                                          </p:spTgt>
                                        </p:tgtEl>
                                        <p:attrNameLst>
                                          <p:attrName>style.visibility</p:attrName>
                                        </p:attrNameLst>
                                      </p:cBhvr>
                                      <p:to>
                                        <p:strVal val="visible"/>
                                      </p:to>
                                    </p:set>
                                    <p:animEffect transition="in" filter="checkerboard(across)">
                                      <p:cBhvr>
                                        <p:cTn id="10" dur="500"/>
                                        <p:tgtEl>
                                          <p:spTgt spid="56525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65251">
                                            <p:txEl>
                                              <p:pRg st="2" end="2"/>
                                            </p:txEl>
                                          </p:spTgt>
                                        </p:tgtEl>
                                        <p:attrNameLst>
                                          <p:attrName>style.visibility</p:attrName>
                                        </p:attrNameLst>
                                      </p:cBhvr>
                                      <p:to>
                                        <p:strVal val="visible"/>
                                      </p:to>
                                    </p:set>
                                    <p:animEffect transition="in" filter="checkerboard(across)">
                                      <p:cBhvr>
                                        <p:cTn id="13" dur="500"/>
                                        <p:tgtEl>
                                          <p:spTgt spid="56525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65251">
                                            <p:txEl>
                                              <p:pRg st="3" end="3"/>
                                            </p:txEl>
                                          </p:spTgt>
                                        </p:tgtEl>
                                        <p:attrNameLst>
                                          <p:attrName>style.visibility</p:attrName>
                                        </p:attrNameLst>
                                      </p:cBhvr>
                                      <p:to>
                                        <p:strVal val="visible"/>
                                      </p:to>
                                    </p:set>
                                    <p:animEffect transition="in" filter="checkerboard(across)">
                                      <p:cBhvr>
                                        <p:cTn id="16" dur="500"/>
                                        <p:tgtEl>
                                          <p:spTgt spid="565251">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65251">
                                            <p:txEl>
                                              <p:pRg st="4" end="4"/>
                                            </p:txEl>
                                          </p:spTgt>
                                        </p:tgtEl>
                                        <p:attrNameLst>
                                          <p:attrName>style.visibility</p:attrName>
                                        </p:attrNameLst>
                                      </p:cBhvr>
                                      <p:to>
                                        <p:strVal val="visible"/>
                                      </p:to>
                                    </p:set>
                                    <p:animEffect transition="in" filter="checkerboard(across)">
                                      <p:cBhvr>
                                        <p:cTn id="19" dur="500"/>
                                        <p:tgtEl>
                                          <p:spTgt spid="565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6205F00-9021-4AE8-91B4-0488F22A3CE6}"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8F109F7B-3637-474F-834F-42F825006994}" type="slidenum">
              <a:rPr lang="en-US"/>
              <a:pPr>
                <a:defRPr/>
              </a:pPr>
              <a:t>13</a:t>
            </a:fld>
            <a:endParaRPr lang="en-US"/>
          </a:p>
        </p:txBody>
      </p:sp>
      <p:sp>
        <p:nvSpPr>
          <p:cNvPr id="13317" name="Rectangle 2"/>
          <p:cNvSpPr>
            <a:spLocks noGrp="1" noChangeArrowheads="1"/>
          </p:cNvSpPr>
          <p:nvPr>
            <p:ph type="title"/>
          </p:nvPr>
        </p:nvSpPr>
        <p:spPr/>
        <p:txBody>
          <a:bodyPr>
            <a:normAutofit fontScale="90000"/>
          </a:bodyPr>
          <a:lstStyle/>
          <a:p>
            <a:pPr eaLnBrk="1" hangingPunct="1"/>
            <a:r>
              <a:rPr lang="en-US" altLang="en-US" smtClean="0">
                <a:solidFill>
                  <a:srgbClr val="000000"/>
                </a:solidFill>
                <a:latin typeface="Tahoma" panose="020B0604030504040204" pitchFamily="34" charset="0"/>
              </a:rPr>
              <a:t/>
            </a:r>
            <a:br>
              <a:rPr lang="en-US" altLang="en-US" smtClean="0">
                <a:solidFill>
                  <a:srgbClr val="000000"/>
                </a:solidFill>
                <a:latin typeface="Tahoma" panose="020B0604030504040204" pitchFamily="34" charset="0"/>
              </a:rPr>
            </a:br>
            <a:r>
              <a:rPr lang="en-US" altLang="en-US" smtClean="0">
                <a:solidFill>
                  <a:srgbClr val="000000"/>
                </a:solidFill>
                <a:latin typeface="Tahoma" panose="020B0604030504040204" pitchFamily="34" charset="0"/>
              </a:rPr>
              <a:t> </a:t>
            </a:r>
            <a:r>
              <a:rPr lang="en-US" altLang="en-US" smtClean="0">
                <a:solidFill>
                  <a:srgbClr val="33339B"/>
                </a:solidFill>
                <a:latin typeface="Tahoma" panose="020B0604030504040204" pitchFamily="34" charset="0"/>
              </a:rPr>
              <a:t>GRA</a:t>
            </a:r>
            <a:r>
              <a:rPr lang="en-US" altLang="en-US" b="1" smtClean="0">
                <a:solidFill>
                  <a:srgbClr val="33339B"/>
                </a:solidFill>
                <a:latin typeface="Tahoma" panose="020B0604030504040204" pitchFamily="34" charset="0"/>
              </a:rPr>
              <a:t>SP</a:t>
            </a:r>
            <a:r>
              <a:rPr lang="en-US" altLang="en-US" smtClean="0">
                <a:solidFill>
                  <a:srgbClr val="33339B"/>
                </a:solidFill>
                <a:latin typeface="Tahoma" panose="020B0604030504040204" pitchFamily="34" charset="0"/>
              </a:rPr>
              <a:t>: </a:t>
            </a:r>
            <a:r>
              <a:rPr lang="en-US" altLang="en-US" b="1" smtClean="0">
                <a:solidFill>
                  <a:srgbClr val="33339B"/>
                </a:solidFill>
                <a:latin typeface="Tahoma" panose="020B0604030504040204" pitchFamily="34" charset="0"/>
              </a:rPr>
              <a:t>S</a:t>
            </a:r>
            <a:r>
              <a:rPr lang="en-US" altLang="en-US" smtClean="0">
                <a:solidFill>
                  <a:srgbClr val="33339B"/>
                </a:solidFill>
                <a:latin typeface="Tahoma" panose="020B0604030504040204" pitchFamily="34" charset="0"/>
              </a:rPr>
              <a:t>oftware </a:t>
            </a:r>
            <a:r>
              <a:rPr lang="en-US" altLang="en-US" b="1" smtClean="0">
                <a:solidFill>
                  <a:srgbClr val="33339B"/>
                </a:solidFill>
                <a:latin typeface="Tahoma" panose="020B0604030504040204" pitchFamily="34" charset="0"/>
              </a:rPr>
              <a:t>P</a:t>
            </a:r>
            <a:r>
              <a:rPr lang="en-US" altLang="en-US" smtClean="0">
                <a:solidFill>
                  <a:srgbClr val="33339B"/>
                </a:solidFill>
                <a:latin typeface="Tahoma" panose="020B0604030504040204" pitchFamily="34" charset="0"/>
              </a:rPr>
              <a:t>atterns</a:t>
            </a:r>
          </a:p>
        </p:txBody>
      </p:sp>
      <p:sp>
        <p:nvSpPr>
          <p:cNvPr id="566275" name="Rectangle 3"/>
          <p:cNvSpPr>
            <a:spLocks noGrp="1" noChangeArrowheads="1"/>
          </p:cNvSpPr>
          <p:nvPr>
            <p:ph type="body" idx="1"/>
          </p:nvPr>
        </p:nvSpPr>
        <p:spPr/>
        <p:txBody>
          <a:bodyPr/>
          <a:lstStyle/>
          <a:p>
            <a:pPr eaLnBrk="1" hangingPunct="1">
              <a:lnSpc>
                <a:spcPct val="90000"/>
              </a:lnSpc>
            </a:pPr>
            <a:r>
              <a:rPr lang="en-US" altLang="en-US" sz="2800" b="1" smtClean="0">
                <a:solidFill>
                  <a:srgbClr val="000000"/>
                </a:solidFill>
                <a:latin typeface="Tahoma" panose="020B0604030504040204" pitchFamily="34" charset="0"/>
              </a:rPr>
              <a:t>Software Pattern</a:t>
            </a:r>
            <a:r>
              <a:rPr lang="en-US" altLang="en-US" sz="2800" smtClean="0">
                <a:solidFill>
                  <a:srgbClr val="000000"/>
                </a:solidFill>
                <a:latin typeface="Tahoma" panose="020B0604030504040204" pitchFamily="34" charset="0"/>
              </a:rPr>
              <a:t>: a general solution strategy for a general kind of problem</a:t>
            </a:r>
          </a:p>
          <a:p>
            <a:pPr lvl="1" eaLnBrk="1" hangingPunct="1">
              <a:lnSpc>
                <a:spcPct val="90000"/>
              </a:lnSpc>
            </a:pPr>
            <a:r>
              <a:rPr lang="en-US" altLang="en-US" sz="2400" smtClean="0">
                <a:solidFill>
                  <a:srgbClr val="000000"/>
                </a:solidFill>
                <a:latin typeface="Tahoma" panose="020B0604030504040204" pitchFamily="34" charset="0"/>
              </a:rPr>
              <a:t>	Why design every system from scratch?</a:t>
            </a:r>
          </a:p>
          <a:p>
            <a:pPr lvl="1" eaLnBrk="1" hangingPunct="1">
              <a:lnSpc>
                <a:spcPct val="90000"/>
              </a:lnSpc>
            </a:pPr>
            <a:r>
              <a:rPr lang="en-US" altLang="en-US" sz="2400" smtClean="0">
                <a:solidFill>
                  <a:srgbClr val="FF0000"/>
                </a:solidFill>
                <a:latin typeface="Wingdings-Regular" charset="0"/>
              </a:rPr>
              <a:t>	</a:t>
            </a:r>
            <a:r>
              <a:rPr lang="en-US" altLang="en-US" sz="2400" smtClean="0">
                <a:solidFill>
                  <a:srgbClr val="000000"/>
                </a:solidFill>
                <a:latin typeface="Tahoma" panose="020B0604030504040204" pitchFamily="34" charset="0"/>
              </a:rPr>
              <a:t>Instead, categorize the problems involved</a:t>
            </a:r>
          </a:p>
          <a:p>
            <a:pPr lvl="1" eaLnBrk="1" hangingPunct="1">
              <a:lnSpc>
                <a:spcPct val="90000"/>
              </a:lnSpc>
            </a:pPr>
            <a:r>
              <a:rPr lang="en-US" altLang="en-US" sz="2400" smtClean="0">
                <a:solidFill>
                  <a:srgbClr val="000000"/>
                </a:solidFill>
                <a:latin typeface="Tahoma" panose="020B0604030504040204" pitchFamily="34" charset="0"/>
              </a:rPr>
              <a:t>	Then, apply the standard solution strategies</a:t>
            </a:r>
          </a:p>
          <a:p>
            <a:pPr eaLnBrk="1" hangingPunct="1">
              <a:lnSpc>
                <a:spcPct val="90000"/>
              </a:lnSpc>
            </a:pPr>
            <a:r>
              <a:rPr lang="en-US" altLang="en-US" sz="2800" smtClean="0">
                <a:solidFill>
                  <a:srgbClr val="000000"/>
                </a:solidFill>
                <a:latin typeface="Tahoma" panose="020B0604030504040204" pitchFamily="34" charset="0"/>
              </a:rPr>
              <a:t>Patterns should have names</a:t>
            </a:r>
          </a:p>
          <a:p>
            <a:pPr eaLnBrk="1" hangingPunct="1">
              <a:lnSpc>
                <a:spcPct val="90000"/>
              </a:lnSpc>
              <a:buFont typeface="Wingdings" panose="05000000000000000000" pitchFamily="2" charset="2"/>
              <a:buNone/>
            </a:pPr>
            <a:r>
              <a:rPr lang="en-US" altLang="en-US" sz="2800" smtClean="0">
                <a:solidFill>
                  <a:srgbClr val="000000"/>
                </a:solidFill>
                <a:latin typeface="Tahoma" panose="020B0604030504040204" pitchFamily="34" charset="0"/>
              </a:rPr>
              <a:t>		…</a:t>
            </a:r>
            <a:r>
              <a:rPr lang="en-US" altLang="en-US" sz="2400" smtClean="0">
                <a:solidFill>
                  <a:srgbClr val="000000"/>
                </a:solidFill>
                <a:latin typeface="Tahoma" panose="020B0604030504040204" pitchFamily="34" charset="0"/>
              </a:rPr>
              <a:t>to make them easier to think/talk about</a:t>
            </a:r>
          </a:p>
          <a:p>
            <a:pPr eaLnBrk="1" hangingPunct="1">
              <a:lnSpc>
                <a:spcPct val="90000"/>
              </a:lnSpc>
            </a:pPr>
            <a:r>
              <a:rPr lang="en-US" altLang="en-US" sz="2800" smtClean="0">
                <a:solidFill>
                  <a:srgbClr val="000000"/>
                </a:solidFill>
                <a:latin typeface="Tahoma" panose="020B0604030504040204" pitchFamily="34" charset="0"/>
              </a:rPr>
              <a:t>Patterns should come with</a:t>
            </a:r>
          </a:p>
          <a:p>
            <a:pPr lvl="1" eaLnBrk="1" hangingPunct="1">
              <a:lnSpc>
                <a:spcPct val="90000"/>
              </a:lnSpc>
            </a:pPr>
            <a:r>
              <a:rPr lang="en-US" altLang="en-US" sz="2400" smtClean="0">
                <a:solidFill>
                  <a:srgbClr val="FF0000"/>
                </a:solidFill>
                <a:latin typeface="Wingdings-Regular" charset="0"/>
              </a:rPr>
              <a:t>	</a:t>
            </a:r>
            <a:r>
              <a:rPr lang="en-US" altLang="en-US" sz="2400" smtClean="0">
                <a:solidFill>
                  <a:srgbClr val="000000"/>
                </a:solidFill>
                <a:latin typeface="Tahoma" panose="020B0604030504040204" pitchFamily="34" charset="0"/>
              </a:rPr>
              <a:t>Suggestions for how to apply it</a:t>
            </a:r>
          </a:p>
          <a:p>
            <a:pPr lvl="1" eaLnBrk="1" hangingPunct="1">
              <a:lnSpc>
                <a:spcPct val="90000"/>
              </a:lnSpc>
            </a:pPr>
            <a:r>
              <a:rPr lang="en-US" altLang="en-US" sz="2400" smtClean="0">
                <a:solidFill>
                  <a:srgbClr val="000000"/>
                </a:solidFill>
                <a:latin typeface="Tahoma" panose="020B0604030504040204" pitchFamily="34" charset="0"/>
              </a:rPr>
              <a:t>	Explanation of its trade-offs</a:t>
            </a:r>
          </a:p>
          <a:p>
            <a:pPr eaLnBrk="1" hangingPunct="1">
              <a:lnSpc>
                <a:spcPct val="90000"/>
              </a:lnSpc>
            </a:pPr>
            <a:endParaRPr lang="en-US" altLang="en-US" sz="2800" smtClean="0"/>
          </a:p>
        </p:txBody>
      </p:sp>
    </p:spTree>
    <p:extLst>
      <p:ext uri="{BB962C8B-B14F-4D97-AF65-F5344CB8AC3E}">
        <p14:creationId xmlns:p14="http://schemas.microsoft.com/office/powerpoint/2010/main" val="124490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Effect transition="in" filter="checkerboard(across)">
                                      <p:cBhvr>
                                        <p:cTn id="7" dur="500"/>
                                        <p:tgtEl>
                                          <p:spTgt spid="5662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66275">
                                            <p:txEl>
                                              <p:pRg st="1" end="1"/>
                                            </p:txEl>
                                          </p:spTgt>
                                        </p:tgtEl>
                                        <p:attrNameLst>
                                          <p:attrName>style.visibility</p:attrName>
                                        </p:attrNameLst>
                                      </p:cBhvr>
                                      <p:to>
                                        <p:strVal val="visible"/>
                                      </p:to>
                                    </p:set>
                                    <p:animEffect transition="in" filter="checkerboard(across)">
                                      <p:cBhvr>
                                        <p:cTn id="10" dur="500"/>
                                        <p:tgtEl>
                                          <p:spTgt spid="5662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66275">
                                            <p:txEl>
                                              <p:pRg st="2" end="2"/>
                                            </p:txEl>
                                          </p:spTgt>
                                        </p:tgtEl>
                                        <p:attrNameLst>
                                          <p:attrName>style.visibility</p:attrName>
                                        </p:attrNameLst>
                                      </p:cBhvr>
                                      <p:to>
                                        <p:strVal val="visible"/>
                                      </p:to>
                                    </p:set>
                                    <p:animEffect transition="in" filter="checkerboard(across)">
                                      <p:cBhvr>
                                        <p:cTn id="13" dur="500"/>
                                        <p:tgtEl>
                                          <p:spTgt spid="56627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66275">
                                            <p:txEl>
                                              <p:pRg st="3" end="3"/>
                                            </p:txEl>
                                          </p:spTgt>
                                        </p:tgtEl>
                                        <p:attrNameLst>
                                          <p:attrName>style.visibility</p:attrName>
                                        </p:attrNameLst>
                                      </p:cBhvr>
                                      <p:to>
                                        <p:strVal val="visible"/>
                                      </p:to>
                                    </p:set>
                                    <p:animEffect transition="in" filter="checkerboard(across)">
                                      <p:cBhvr>
                                        <p:cTn id="16" dur="500"/>
                                        <p:tgtEl>
                                          <p:spTgt spid="56627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566275">
                                            <p:txEl>
                                              <p:pRg st="4" end="4"/>
                                            </p:txEl>
                                          </p:spTgt>
                                        </p:tgtEl>
                                        <p:attrNameLst>
                                          <p:attrName>style.visibility</p:attrName>
                                        </p:attrNameLst>
                                      </p:cBhvr>
                                      <p:to>
                                        <p:strVal val="visible"/>
                                      </p:to>
                                    </p:set>
                                    <p:animEffect transition="in" filter="checkerboard(across)">
                                      <p:cBhvr>
                                        <p:cTn id="21" dur="500"/>
                                        <p:tgtEl>
                                          <p:spTgt spid="5662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66275">
                                            <p:txEl>
                                              <p:pRg st="5" end="5"/>
                                            </p:txEl>
                                          </p:spTgt>
                                        </p:tgtEl>
                                        <p:attrNameLst>
                                          <p:attrName>style.visibility</p:attrName>
                                        </p:attrNameLst>
                                      </p:cBhvr>
                                      <p:to>
                                        <p:strVal val="visible"/>
                                      </p:to>
                                    </p:set>
                                    <p:animEffect transition="in" filter="checkerboard(across)">
                                      <p:cBhvr>
                                        <p:cTn id="24" dur="500"/>
                                        <p:tgtEl>
                                          <p:spTgt spid="56627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566275">
                                            <p:txEl>
                                              <p:pRg st="6" end="6"/>
                                            </p:txEl>
                                          </p:spTgt>
                                        </p:tgtEl>
                                        <p:attrNameLst>
                                          <p:attrName>style.visibility</p:attrName>
                                        </p:attrNameLst>
                                      </p:cBhvr>
                                      <p:to>
                                        <p:strVal val="visible"/>
                                      </p:to>
                                    </p:set>
                                    <p:animEffect transition="in" filter="checkerboard(across)">
                                      <p:cBhvr>
                                        <p:cTn id="29" dur="500"/>
                                        <p:tgtEl>
                                          <p:spTgt spid="566275">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566275">
                                            <p:txEl>
                                              <p:pRg st="7" end="7"/>
                                            </p:txEl>
                                          </p:spTgt>
                                        </p:tgtEl>
                                        <p:attrNameLst>
                                          <p:attrName>style.visibility</p:attrName>
                                        </p:attrNameLst>
                                      </p:cBhvr>
                                      <p:to>
                                        <p:strVal val="visible"/>
                                      </p:to>
                                    </p:set>
                                    <p:animEffect transition="in" filter="checkerboard(across)">
                                      <p:cBhvr>
                                        <p:cTn id="32" dur="500"/>
                                        <p:tgtEl>
                                          <p:spTgt spid="566275">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566275">
                                            <p:txEl>
                                              <p:pRg st="8" end="8"/>
                                            </p:txEl>
                                          </p:spTgt>
                                        </p:tgtEl>
                                        <p:attrNameLst>
                                          <p:attrName>style.visibility</p:attrName>
                                        </p:attrNameLst>
                                      </p:cBhvr>
                                      <p:to>
                                        <p:strVal val="visible"/>
                                      </p:to>
                                    </p:set>
                                    <p:animEffect transition="in" filter="checkerboard(across)">
                                      <p:cBhvr>
                                        <p:cTn id="35" dur="500"/>
                                        <p:tgtEl>
                                          <p:spTgt spid="566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7910C69-A574-4E44-84BC-07929A6E637E}"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E7F277B9-CB42-47DF-9AA1-EBC3FCB44703}" type="slidenum">
              <a:rPr lang="en-US"/>
              <a:pPr>
                <a:defRPr/>
              </a:pPr>
              <a:t>14</a:t>
            </a:fld>
            <a:endParaRPr lang="en-US"/>
          </a:p>
        </p:txBody>
      </p:sp>
      <p:sp>
        <p:nvSpPr>
          <p:cNvPr id="14341" name="Rectangle 2"/>
          <p:cNvSpPr>
            <a:spLocks noGrp="1" noChangeArrowheads="1"/>
          </p:cNvSpPr>
          <p:nvPr>
            <p:ph type="title"/>
          </p:nvPr>
        </p:nvSpPr>
        <p:spPr/>
        <p:txBody>
          <a:bodyPr/>
          <a:lstStyle/>
          <a:p>
            <a:pPr eaLnBrk="1" hangingPunct="1"/>
            <a:r>
              <a:rPr lang="en-US" altLang="en-US" smtClean="0"/>
              <a:t>Pattern Example	</a:t>
            </a:r>
          </a:p>
        </p:txBody>
      </p:sp>
      <p:sp>
        <p:nvSpPr>
          <p:cNvPr id="572419" name="Rectangle 3"/>
          <p:cNvSpPr>
            <a:spLocks noGrp="1" noChangeArrowheads="1"/>
          </p:cNvSpPr>
          <p:nvPr>
            <p:ph type="body" idx="1"/>
          </p:nvPr>
        </p:nvSpPr>
        <p:spPr/>
        <p:txBody>
          <a:bodyPr/>
          <a:lstStyle/>
          <a:p>
            <a:pPr eaLnBrk="1" hangingPunct="1"/>
            <a:r>
              <a:rPr lang="en-US" altLang="en-US" smtClean="0"/>
              <a:t>Pattern Name :	</a:t>
            </a:r>
            <a:r>
              <a:rPr lang="en-US" altLang="en-US" sz="2400" smtClean="0"/>
              <a:t>Information Expert</a:t>
            </a:r>
          </a:p>
          <a:p>
            <a:pPr eaLnBrk="1" hangingPunct="1"/>
            <a:endParaRPr lang="en-US" altLang="en-US" sz="2400" smtClean="0"/>
          </a:p>
          <a:p>
            <a:pPr eaLnBrk="1" hangingPunct="1"/>
            <a:r>
              <a:rPr lang="en-US" altLang="en-US" smtClean="0"/>
              <a:t>Solution: 		</a:t>
            </a:r>
            <a:r>
              <a:rPr lang="en-US" altLang="en-US" sz="2400" smtClean="0"/>
              <a:t>Assign a responsibility to the class that has the information needed to fulfill it.</a:t>
            </a:r>
          </a:p>
          <a:p>
            <a:pPr eaLnBrk="1" hangingPunct="1"/>
            <a:endParaRPr lang="en-US" altLang="en-US" sz="2400" smtClean="0"/>
          </a:p>
          <a:p>
            <a:pPr eaLnBrk="1" hangingPunct="1"/>
            <a:r>
              <a:rPr lang="en-US" altLang="en-US" smtClean="0"/>
              <a:t>Problem it Solves: </a:t>
            </a:r>
            <a:r>
              <a:rPr lang="en-US" altLang="en-US" sz="2400" smtClean="0"/>
              <a:t>What is a basic principle by which to assign responsibilities to objects?</a:t>
            </a:r>
          </a:p>
        </p:txBody>
      </p:sp>
    </p:spTree>
    <p:extLst>
      <p:ext uri="{BB962C8B-B14F-4D97-AF65-F5344CB8AC3E}">
        <p14:creationId xmlns:p14="http://schemas.microsoft.com/office/powerpoint/2010/main" val="30893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checkerboard(across)">
                                      <p:cBhvr>
                                        <p:cTn id="7" dur="500"/>
                                        <p:tgtEl>
                                          <p:spTgt spid="572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72419">
                                            <p:txEl>
                                              <p:pRg st="2" end="2"/>
                                            </p:txEl>
                                          </p:spTgt>
                                        </p:tgtEl>
                                        <p:attrNameLst>
                                          <p:attrName>style.visibility</p:attrName>
                                        </p:attrNameLst>
                                      </p:cBhvr>
                                      <p:to>
                                        <p:strVal val="visible"/>
                                      </p:to>
                                    </p:set>
                                    <p:animEffect transition="in" filter="checkerboard(across)">
                                      <p:cBhvr>
                                        <p:cTn id="12" dur="500"/>
                                        <p:tgtEl>
                                          <p:spTgt spid="572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72419">
                                            <p:txEl>
                                              <p:pRg st="4" end="4"/>
                                            </p:txEl>
                                          </p:spTgt>
                                        </p:tgtEl>
                                        <p:attrNameLst>
                                          <p:attrName>style.visibility</p:attrName>
                                        </p:attrNameLst>
                                      </p:cBhvr>
                                      <p:to>
                                        <p:strVal val="visible"/>
                                      </p:to>
                                    </p:set>
                                    <p:animEffect transition="in" filter="checkerboard(across)">
                                      <p:cBhvr>
                                        <p:cTn id="17" dur="500"/>
                                        <p:tgtEl>
                                          <p:spTgt spid="572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3D39873-5DC2-486F-8D0B-85A7007FD81D}"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07FA3AAB-6EA3-404C-8916-0A16178BBD5E}" type="slidenum">
              <a:rPr lang="en-US"/>
              <a:pPr>
                <a:defRPr/>
              </a:pPr>
              <a:t>15</a:t>
            </a:fld>
            <a:endParaRPr lang="en-US"/>
          </a:p>
        </p:txBody>
      </p:sp>
      <p:sp>
        <p:nvSpPr>
          <p:cNvPr id="15365" name="Rectangle 2"/>
          <p:cNvSpPr>
            <a:spLocks noGrp="1" noChangeArrowheads="1"/>
          </p:cNvSpPr>
          <p:nvPr>
            <p:ph type="title"/>
          </p:nvPr>
        </p:nvSpPr>
        <p:spPr/>
        <p:txBody>
          <a:bodyPr/>
          <a:lstStyle/>
          <a:p>
            <a:pPr eaLnBrk="1" hangingPunct="1"/>
            <a:r>
              <a:rPr lang="en-US" altLang="en-US" smtClean="0">
                <a:solidFill>
                  <a:srgbClr val="33339B"/>
                </a:solidFill>
                <a:latin typeface="Tahoma" panose="020B0604030504040204" pitchFamily="34" charset="0"/>
              </a:rPr>
              <a:t>A Few GRASP Patterns</a:t>
            </a:r>
          </a:p>
        </p:txBody>
      </p:sp>
      <p:sp>
        <p:nvSpPr>
          <p:cNvPr id="568323" name="Rectangle 3"/>
          <p:cNvSpPr>
            <a:spLocks noGrp="1" noChangeArrowheads="1"/>
          </p:cNvSpPr>
          <p:nvPr>
            <p:ph type="body" idx="1"/>
          </p:nvPr>
        </p:nvSpPr>
        <p:spPr/>
        <p:txBody>
          <a:bodyPr/>
          <a:lstStyle/>
          <a:p>
            <a:pPr eaLnBrk="1" hangingPunct="1"/>
            <a:r>
              <a:rPr lang="en-US" altLang="en-US" smtClean="0">
                <a:solidFill>
                  <a:srgbClr val="000000"/>
                </a:solidFill>
                <a:latin typeface="Tahoma" panose="020B0604030504040204" pitchFamily="34" charset="0"/>
              </a:rPr>
              <a:t>Perhaps the most important are:</a:t>
            </a:r>
          </a:p>
          <a:p>
            <a:pPr lvl="1" eaLnBrk="1" hangingPunct="1"/>
            <a:r>
              <a:rPr lang="en-US" altLang="en-US" smtClean="0">
                <a:solidFill>
                  <a:srgbClr val="000000"/>
                </a:solidFill>
                <a:latin typeface="Tahoma" panose="020B0604030504040204" pitchFamily="34" charset="0"/>
              </a:rPr>
              <a:t>Information Expert pattern</a:t>
            </a:r>
          </a:p>
          <a:p>
            <a:pPr lvl="1" eaLnBrk="1" hangingPunct="1"/>
            <a:r>
              <a:rPr lang="en-US" altLang="en-US" smtClean="0">
                <a:solidFill>
                  <a:srgbClr val="000000"/>
                </a:solidFill>
                <a:latin typeface="Tahoma" panose="020B0604030504040204" pitchFamily="34" charset="0"/>
              </a:rPr>
              <a:t>Creator pattern</a:t>
            </a:r>
          </a:p>
          <a:p>
            <a:pPr lvl="1" eaLnBrk="1" hangingPunct="1"/>
            <a:r>
              <a:rPr lang="en-US" altLang="en-US" smtClean="0">
                <a:solidFill>
                  <a:srgbClr val="000000"/>
                </a:solidFill>
                <a:latin typeface="Tahoma" panose="020B0604030504040204" pitchFamily="34" charset="0"/>
              </a:rPr>
              <a:t>Controller pattern</a:t>
            </a:r>
          </a:p>
          <a:p>
            <a:pPr lvl="1" eaLnBrk="1" hangingPunct="1"/>
            <a:r>
              <a:rPr lang="en-US" altLang="en-US" smtClean="0">
                <a:solidFill>
                  <a:srgbClr val="000000"/>
                </a:solidFill>
                <a:latin typeface="Tahoma" panose="020B0604030504040204" pitchFamily="34" charset="0"/>
              </a:rPr>
              <a:t>High Cohesion pattern</a:t>
            </a:r>
          </a:p>
          <a:p>
            <a:pPr lvl="1" eaLnBrk="1" hangingPunct="1"/>
            <a:r>
              <a:rPr lang="en-US" altLang="en-US" smtClean="0">
                <a:solidFill>
                  <a:srgbClr val="000000"/>
                </a:solidFill>
                <a:latin typeface="Tahoma" panose="020B0604030504040204" pitchFamily="34" charset="0"/>
              </a:rPr>
              <a:t>Low Coupling pattern</a:t>
            </a:r>
          </a:p>
          <a:p>
            <a:pPr eaLnBrk="1" hangingPunct="1"/>
            <a:endParaRPr lang="en-US" altLang="en-US" smtClean="0"/>
          </a:p>
        </p:txBody>
      </p:sp>
    </p:spTree>
    <p:extLst>
      <p:ext uri="{BB962C8B-B14F-4D97-AF65-F5344CB8AC3E}">
        <p14:creationId xmlns:p14="http://schemas.microsoft.com/office/powerpoint/2010/main" val="2252810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Effect transition="in" filter="checkerboard(across)">
                                      <p:cBhvr>
                                        <p:cTn id="7" dur="500"/>
                                        <p:tgtEl>
                                          <p:spTgt spid="568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8323">
                                            <p:txEl>
                                              <p:pRg st="1" end="1"/>
                                            </p:txEl>
                                          </p:spTgt>
                                        </p:tgtEl>
                                        <p:attrNameLst>
                                          <p:attrName>style.visibility</p:attrName>
                                        </p:attrNameLst>
                                      </p:cBhvr>
                                      <p:to>
                                        <p:strVal val="visible"/>
                                      </p:to>
                                    </p:set>
                                    <p:animEffect transition="in" filter="checkerboard(across)">
                                      <p:cBhvr>
                                        <p:cTn id="12" dur="500"/>
                                        <p:tgtEl>
                                          <p:spTgt spid="568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68323">
                                            <p:txEl>
                                              <p:pRg st="2" end="2"/>
                                            </p:txEl>
                                          </p:spTgt>
                                        </p:tgtEl>
                                        <p:attrNameLst>
                                          <p:attrName>style.visibility</p:attrName>
                                        </p:attrNameLst>
                                      </p:cBhvr>
                                      <p:to>
                                        <p:strVal val="visible"/>
                                      </p:to>
                                    </p:set>
                                    <p:animEffect transition="in" filter="checkerboard(across)">
                                      <p:cBhvr>
                                        <p:cTn id="17" dur="500"/>
                                        <p:tgtEl>
                                          <p:spTgt spid="568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68323">
                                            <p:txEl>
                                              <p:pRg st="3" end="3"/>
                                            </p:txEl>
                                          </p:spTgt>
                                        </p:tgtEl>
                                        <p:attrNameLst>
                                          <p:attrName>style.visibility</p:attrName>
                                        </p:attrNameLst>
                                      </p:cBhvr>
                                      <p:to>
                                        <p:strVal val="visible"/>
                                      </p:to>
                                    </p:set>
                                    <p:animEffect transition="in" filter="checkerboard(across)">
                                      <p:cBhvr>
                                        <p:cTn id="22" dur="500"/>
                                        <p:tgtEl>
                                          <p:spTgt spid="568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68323">
                                            <p:txEl>
                                              <p:pRg st="4" end="4"/>
                                            </p:txEl>
                                          </p:spTgt>
                                        </p:tgtEl>
                                        <p:attrNameLst>
                                          <p:attrName>style.visibility</p:attrName>
                                        </p:attrNameLst>
                                      </p:cBhvr>
                                      <p:to>
                                        <p:strVal val="visible"/>
                                      </p:to>
                                    </p:set>
                                    <p:animEffect transition="in" filter="checkerboard(across)">
                                      <p:cBhvr>
                                        <p:cTn id="27" dur="500"/>
                                        <p:tgtEl>
                                          <p:spTgt spid="568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68323">
                                            <p:txEl>
                                              <p:pRg st="5" end="5"/>
                                            </p:txEl>
                                          </p:spTgt>
                                        </p:tgtEl>
                                        <p:attrNameLst>
                                          <p:attrName>style.visibility</p:attrName>
                                        </p:attrNameLst>
                                      </p:cBhvr>
                                      <p:to>
                                        <p:strVal val="visible"/>
                                      </p:to>
                                    </p:set>
                                    <p:animEffect transition="in" filter="checkerboard(across)">
                                      <p:cBhvr>
                                        <p:cTn id="32" dur="500"/>
                                        <p:tgtEl>
                                          <p:spTgt spid="568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10"/>
          </p:nvPr>
        </p:nvSpPr>
        <p:spPr/>
        <p:txBody>
          <a:bodyPr/>
          <a:lstStyle/>
          <a:p>
            <a:pPr>
              <a:defRPr/>
            </a:pPr>
            <a:fld id="{DE82B84B-AF5E-438F-AA03-89F55BFE943C}" type="datetime1">
              <a:rPr lang="en-US" smtClean="0"/>
              <a:t>10/21/2022</a:t>
            </a:fld>
            <a:endParaRPr lang="en-US"/>
          </a:p>
        </p:txBody>
      </p:sp>
      <p:sp>
        <p:nvSpPr>
          <p:cNvPr id="10" name="Footer Placeholder 4"/>
          <p:cNvSpPr>
            <a:spLocks noGrp="1"/>
          </p:cNvSpPr>
          <p:nvPr>
            <p:ph type="ftr" sz="quarter" idx="11"/>
          </p:nvPr>
        </p:nvSpPr>
        <p:spPr/>
        <p:txBody>
          <a:bodyPr/>
          <a:lstStyle/>
          <a:p>
            <a:pPr>
              <a:defRPr/>
            </a:pPr>
            <a:r>
              <a:rPr lang="en-US" smtClean="0"/>
              <a:t>OO Design</a:t>
            </a:r>
            <a:endParaRPr lang="en-US"/>
          </a:p>
        </p:txBody>
      </p:sp>
      <p:sp>
        <p:nvSpPr>
          <p:cNvPr id="11" name="Slide Number Placeholder 5"/>
          <p:cNvSpPr>
            <a:spLocks noGrp="1"/>
          </p:cNvSpPr>
          <p:nvPr>
            <p:ph type="sldNum" sz="quarter" idx="12"/>
          </p:nvPr>
        </p:nvSpPr>
        <p:spPr/>
        <p:txBody>
          <a:bodyPr/>
          <a:lstStyle/>
          <a:p>
            <a:pPr>
              <a:defRPr/>
            </a:pPr>
            <a:fld id="{9A862B93-A45B-4CA4-A7E8-D50E45DC7D86}" type="slidenum">
              <a:rPr lang="en-US"/>
              <a:pPr>
                <a:defRPr/>
              </a:pPr>
              <a:t>16</a:t>
            </a:fld>
            <a:endParaRPr lang="en-US"/>
          </a:p>
        </p:txBody>
      </p:sp>
      <p:sp>
        <p:nvSpPr>
          <p:cNvPr id="16389" name="Rectangle 2"/>
          <p:cNvSpPr>
            <a:spLocks noGrp="1" noChangeArrowheads="1"/>
          </p:cNvSpPr>
          <p:nvPr>
            <p:ph type="title"/>
          </p:nvPr>
        </p:nvSpPr>
        <p:spPr/>
        <p:txBody>
          <a:bodyPr/>
          <a:lstStyle/>
          <a:p>
            <a:pPr eaLnBrk="1" hangingPunct="1"/>
            <a:r>
              <a:rPr kumimoji="1" lang="en-US" altLang="en-US" smtClean="0"/>
              <a:t>Guidelines and principles</a:t>
            </a:r>
          </a:p>
        </p:txBody>
      </p:sp>
      <p:sp>
        <p:nvSpPr>
          <p:cNvPr id="491523" name="Rectangle 3"/>
          <p:cNvSpPr>
            <a:spLocks noGrp="1" noChangeArrowheads="1"/>
          </p:cNvSpPr>
          <p:nvPr>
            <p:ph type="body" idx="1"/>
          </p:nvPr>
        </p:nvSpPr>
        <p:spPr>
          <a:xfrm>
            <a:off x="1182688" y="2017713"/>
            <a:ext cx="7772400" cy="620712"/>
          </a:xfrm>
        </p:spPr>
        <p:txBody>
          <a:bodyPr/>
          <a:lstStyle/>
          <a:p>
            <a:pPr eaLnBrk="1" hangingPunct="1"/>
            <a:r>
              <a:rPr kumimoji="1" lang="en-US" altLang="en-US" sz="2800" smtClean="0"/>
              <a:t>We first consider three useful guidelines:</a:t>
            </a:r>
            <a:endParaRPr kumimoji="1" lang="en-US" altLang="en-US" smtClean="0"/>
          </a:p>
        </p:txBody>
      </p:sp>
      <p:sp>
        <p:nvSpPr>
          <p:cNvPr id="491524" name="Rectangle 4"/>
          <p:cNvSpPr>
            <a:spLocks noChangeArrowheads="1"/>
          </p:cNvSpPr>
          <p:nvPr/>
        </p:nvSpPr>
        <p:spPr bwMode="auto">
          <a:xfrm>
            <a:off x="2286000" y="2514600"/>
            <a:ext cx="3581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	Expert</a:t>
            </a:r>
          </a:p>
        </p:txBody>
      </p:sp>
      <p:sp>
        <p:nvSpPr>
          <p:cNvPr id="491525" name="Rectangle 5"/>
          <p:cNvSpPr>
            <a:spLocks noChangeArrowheads="1"/>
          </p:cNvSpPr>
          <p:nvPr/>
        </p:nvSpPr>
        <p:spPr bwMode="auto">
          <a:xfrm>
            <a:off x="609600" y="4114800"/>
            <a:ext cx="8178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and two widely applicable principles: </a:t>
            </a:r>
          </a:p>
        </p:txBody>
      </p:sp>
      <p:sp>
        <p:nvSpPr>
          <p:cNvPr id="491526" name="Rectangle 6"/>
          <p:cNvSpPr>
            <a:spLocks noChangeArrowheads="1"/>
          </p:cNvSpPr>
          <p:nvPr/>
        </p:nvSpPr>
        <p:spPr bwMode="auto">
          <a:xfrm>
            <a:off x="2590800" y="4724400"/>
            <a:ext cx="3581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	High cohesion</a:t>
            </a:r>
          </a:p>
          <a:p>
            <a:pPr lvl="1">
              <a:spcBef>
                <a:spcPct val="0"/>
              </a:spcBef>
              <a:buClrTx/>
              <a:buSzTx/>
              <a:buFontTx/>
              <a:buNone/>
            </a:pPr>
            <a:r>
              <a:rPr lang="en-US" altLang="en-US" sz="2400">
                <a:latin typeface="Times New Roman" panose="02020603050405020304" pitchFamily="18" charset="0"/>
              </a:rPr>
              <a:t>	Low coupling</a:t>
            </a:r>
          </a:p>
        </p:txBody>
      </p:sp>
      <p:sp>
        <p:nvSpPr>
          <p:cNvPr id="491527" name="Rectangle 7"/>
          <p:cNvSpPr>
            <a:spLocks noChangeArrowheads="1"/>
          </p:cNvSpPr>
          <p:nvPr/>
        </p:nvSpPr>
        <p:spPr bwMode="auto">
          <a:xfrm>
            <a:off x="2286000" y="3657600"/>
            <a:ext cx="3581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	Controller</a:t>
            </a:r>
          </a:p>
        </p:txBody>
      </p:sp>
      <p:sp>
        <p:nvSpPr>
          <p:cNvPr id="491528" name="Rectangle 8"/>
          <p:cNvSpPr>
            <a:spLocks noChangeArrowheads="1"/>
          </p:cNvSpPr>
          <p:nvPr/>
        </p:nvSpPr>
        <p:spPr bwMode="auto">
          <a:xfrm>
            <a:off x="2286000" y="3086100"/>
            <a:ext cx="3581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	Creator</a:t>
            </a:r>
          </a:p>
        </p:txBody>
      </p:sp>
    </p:spTree>
    <p:extLst>
      <p:ext uri="{BB962C8B-B14F-4D97-AF65-F5344CB8AC3E}">
        <p14:creationId xmlns:p14="http://schemas.microsoft.com/office/powerpoint/2010/main" val="73245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91524"/>
                                        </p:tgtEl>
                                        <p:attrNameLst>
                                          <p:attrName>style.visibility</p:attrName>
                                        </p:attrNameLst>
                                      </p:cBhvr>
                                      <p:to>
                                        <p:strVal val="visible"/>
                                      </p:to>
                                    </p:set>
                                    <p:animEffect transition="in" filter="blinds(horizontal)">
                                      <p:cBhvr>
                                        <p:cTn id="11" dur="500"/>
                                        <p:tgtEl>
                                          <p:spTgt spid="4915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91528"/>
                                        </p:tgtEl>
                                        <p:attrNameLst>
                                          <p:attrName>style.visibility</p:attrName>
                                        </p:attrNameLst>
                                      </p:cBhvr>
                                      <p:to>
                                        <p:strVal val="visible"/>
                                      </p:to>
                                    </p:set>
                                    <p:animEffect transition="in" filter="blinds(horizontal)">
                                      <p:cBhvr>
                                        <p:cTn id="16" dur="500"/>
                                        <p:tgtEl>
                                          <p:spTgt spid="4915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91527"/>
                                        </p:tgtEl>
                                        <p:attrNameLst>
                                          <p:attrName>style.visibility</p:attrName>
                                        </p:attrNameLst>
                                      </p:cBhvr>
                                      <p:to>
                                        <p:strVal val="visible"/>
                                      </p:to>
                                    </p:set>
                                    <p:animEffect transition="in" filter="blinds(horizontal)">
                                      <p:cBhvr>
                                        <p:cTn id="21" dur="500"/>
                                        <p:tgtEl>
                                          <p:spTgt spid="4915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152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91526"/>
                                        </p:tgtEl>
                                        <p:attrNameLst>
                                          <p:attrName>style.visibility</p:attrName>
                                        </p:attrNameLst>
                                      </p:cBhvr>
                                      <p:to>
                                        <p:strVal val="visible"/>
                                      </p:to>
                                    </p:set>
                                    <p:animEffect transition="in" filter="box(in)">
                                      <p:cBhvr>
                                        <p:cTn id="30"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p:bldP spid="491524" grpId="0"/>
      <p:bldP spid="491525" grpId="0"/>
      <p:bldP spid="491526" grpId="0"/>
      <p:bldP spid="491527" grpId="0"/>
      <p:bldP spid="4915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Date Placeholder 3"/>
          <p:cNvSpPr>
            <a:spLocks noGrp="1"/>
          </p:cNvSpPr>
          <p:nvPr>
            <p:ph type="dt" sz="quarter" idx="10"/>
          </p:nvPr>
        </p:nvSpPr>
        <p:spPr/>
        <p:txBody>
          <a:bodyPr/>
          <a:lstStyle/>
          <a:p>
            <a:pPr>
              <a:defRPr/>
            </a:pPr>
            <a:fld id="{2F7E61B0-675E-472A-AC56-95D0E743CCC1}" type="datetime1">
              <a:rPr lang="en-US" smtClean="0"/>
              <a:t>10/21/2022</a:t>
            </a:fld>
            <a:endParaRPr lang="en-US"/>
          </a:p>
        </p:txBody>
      </p:sp>
      <p:sp>
        <p:nvSpPr>
          <p:cNvPr id="91" name="Footer Placeholder 4"/>
          <p:cNvSpPr>
            <a:spLocks noGrp="1"/>
          </p:cNvSpPr>
          <p:nvPr>
            <p:ph type="ftr" sz="quarter" idx="11"/>
          </p:nvPr>
        </p:nvSpPr>
        <p:spPr/>
        <p:txBody>
          <a:bodyPr/>
          <a:lstStyle/>
          <a:p>
            <a:pPr>
              <a:defRPr/>
            </a:pPr>
            <a:r>
              <a:rPr lang="en-US" smtClean="0"/>
              <a:t>OO Design</a:t>
            </a:r>
            <a:endParaRPr lang="en-US"/>
          </a:p>
        </p:txBody>
      </p:sp>
      <p:sp>
        <p:nvSpPr>
          <p:cNvPr id="92" name="Slide Number Placeholder 5"/>
          <p:cNvSpPr>
            <a:spLocks noGrp="1"/>
          </p:cNvSpPr>
          <p:nvPr>
            <p:ph type="sldNum" sz="quarter" idx="12"/>
          </p:nvPr>
        </p:nvSpPr>
        <p:spPr/>
        <p:txBody>
          <a:bodyPr/>
          <a:lstStyle/>
          <a:p>
            <a:pPr>
              <a:defRPr/>
            </a:pPr>
            <a:fld id="{24638BF1-AA72-488C-A2E3-245319125E04}" type="slidenum">
              <a:rPr lang="en-US"/>
              <a:pPr>
                <a:defRPr/>
              </a:pPr>
              <a:t>17</a:t>
            </a:fld>
            <a:endParaRPr lang="en-US"/>
          </a:p>
        </p:txBody>
      </p:sp>
      <p:sp>
        <p:nvSpPr>
          <p:cNvPr id="17413" name="Rectangle 2"/>
          <p:cNvSpPr>
            <a:spLocks noGrp="1" noChangeArrowheads="1"/>
          </p:cNvSpPr>
          <p:nvPr>
            <p:ph type="title"/>
          </p:nvPr>
        </p:nvSpPr>
        <p:spPr>
          <a:xfrm>
            <a:off x="0" y="0"/>
            <a:ext cx="7772400" cy="838200"/>
          </a:xfrm>
        </p:spPr>
        <p:txBody>
          <a:bodyPr/>
          <a:lstStyle/>
          <a:p>
            <a:pPr eaLnBrk="1" hangingPunct="1"/>
            <a:r>
              <a:rPr kumimoji="1" lang="en-US" altLang="en-US" sz="4000" smtClean="0"/>
              <a:t>POS: Partial Domain Model </a:t>
            </a:r>
            <a:endParaRPr kumimoji="1" lang="en-US" altLang="en-US" smtClean="0"/>
          </a:p>
        </p:txBody>
      </p:sp>
      <p:grpSp>
        <p:nvGrpSpPr>
          <p:cNvPr id="17414" name="Group 105"/>
          <p:cNvGrpSpPr>
            <a:grpSpLocks/>
          </p:cNvGrpSpPr>
          <p:nvPr/>
        </p:nvGrpSpPr>
        <p:grpSpPr bwMode="auto">
          <a:xfrm>
            <a:off x="0" y="1143000"/>
            <a:ext cx="8324850" cy="5540375"/>
            <a:chOff x="0" y="720"/>
            <a:chExt cx="5244" cy="3490"/>
          </a:xfrm>
        </p:grpSpPr>
        <p:grpSp>
          <p:nvGrpSpPr>
            <p:cNvPr id="17415" name="Group 19"/>
            <p:cNvGrpSpPr>
              <a:grpSpLocks/>
            </p:cNvGrpSpPr>
            <p:nvPr/>
          </p:nvGrpSpPr>
          <p:grpSpPr bwMode="auto">
            <a:xfrm>
              <a:off x="768" y="2496"/>
              <a:ext cx="720" cy="754"/>
              <a:chOff x="864" y="1344"/>
              <a:chExt cx="1056" cy="754"/>
            </a:xfrm>
          </p:grpSpPr>
          <p:sp>
            <p:nvSpPr>
              <p:cNvPr id="17499" name="Text Box 5"/>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Sale</a:t>
                </a:r>
              </a:p>
            </p:txBody>
          </p:sp>
          <p:sp>
            <p:nvSpPr>
              <p:cNvPr id="17500" name="Text Box 6"/>
              <p:cNvSpPr txBox="1">
                <a:spLocks noChangeArrowheads="1"/>
              </p:cNvSpPr>
              <p:nvPr/>
            </p:nvSpPr>
            <p:spPr bwMode="auto">
              <a:xfrm>
                <a:off x="864" y="1632"/>
                <a:ext cx="1056"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date</a:t>
                </a:r>
              </a:p>
              <a:p>
                <a:pPr>
                  <a:spcBef>
                    <a:spcPct val="0"/>
                  </a:spcBef>
                  <a:buClrTx/>
                  <a:buSzTx/>
                  <a:buFontTx/>
                  <a:buNone/>
                </a:pPr>
                <a:r>
                  <a:rPr lang="en-US" altLang="en-US" sz="2000">
                    <a:solidFill>
                      <a:schemeClr val="hlink"/>
                    </a:solidFill>
                    <a:latin typeface="Times New Roman" panose="02020603050405020304" pitchFamily="18" charset="0"/>
                  </a:rPr>
                  <a:t>time</a:t>
                </a:r>
              </a:p>
            </p:txBody>
          </p:sp>
        </p:grpSp>
        <p:grpSp>
          <p:nvGrpSpPr>
            <p:cNvPr id="17416" name="Group 20"/>
            <p:cNvGrpSpPr>
              <a:grpSpLocks/>
            </p:cNvGrpSpPr>
            <p:nvPr/>
          </p:nvGrpSpPr>
          <p:grpSpPr bwMode="auto">
            <a:xfrm>
              <a:off x="720" y="1200"/>
              <a:ext cx="816" cy="754"/>
              <a:chOff x="864" y="2688"/>
              <a:chExt cx="1056" cy="754"/>
            </a:xfrm>
          </p:grpSpPr>
          <p:sp>
            <p:nvSpPr>
              <p:cNvPr id="17497" name="Text Box 7"/>
              <p:cNvSpPr txBox="1">
                <a:spLocks noChangeArrowheads="1"/>
              </p:cNvSpPr>
              <p:nvPr/>
            </p:nvSpPr>
            <p:spPr bwMode="auto">
              <a:xfrm>
                <a:off x="864" y="2688"/>
                <a:ext cx="1056"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Sales LineItem</a:t>
                </a:r>
              </a:p>
            </p:txBody>
          </p:sp>
          <p:sp>
            <p:nvSpPr>
              <p:cNvPr id="17498" name="Text Box 8"/>
              <p:cNvSpPr txBox="1">
                <a:spLocks noChangeArrowheads="1"/>
              </p:cNvSpPr>
              <p:nvPr/>
            </p:nvSpPr>
            <p:spPr bwMode="auto">
              <a:xfrm>
                <a:off x="864" y="3168"/>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quantity</a:t>
                </a:r>
              </a:p>
            </p:txBody>
          </p:sp>
        </p:grpSp>
        <p:grpSp>
          <p:nvGrpSpPr>
            <p:cNvPr id="17417" name="Group 21"/>
            <p:cNvGrpSpPr>
              <a:grpSpLocks/>
            </p:cNvGrpSpPr>
            <p:nvPr/>
          </p:nvGrpSpPr>
          <p:grpSpPr bwMode="auto">
            <a:xfrm>
              <a:off x="3792" y="768"/>
              <a:ext cx="1056" cy="1138"/>
              <a:chOff x="3168" y="2544"/>
              <a:chExt cx="1440" cy="1138"/>
            </a:xfrm>
          </p:grpSpPr>
          <p:sp>
            <p:nvSpPr>
              <p:cNvPr id="17495" name="Text Box 10"/>
              <p:cNvSpPr txBox="1">
                <a:spLocks noChangeArrowheads="1"/>
              </p:cNvSpPr>
              <p:nvPr/>
            </p:nvSpPr>
            <p:spPr bwMode="auto">
              <a:xfrm>
                <a:off x="3168" y="2544"/>
                <a:ext cx="1440"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Product </a:t>
                </a:r>
              </a:p>
              <a:p>
                <a:pPr algn="ctr">
                  <a:spcBef>
                    <a:spcPct val="0"/>
                  </a:spcBef>
                  <a:buClrTx/>
                  <a:buSzTx/>
                  <a:buFontTx/>
                  <a:buNone/>
                </a:pPr>
                <a:r>
                  <a:rPr lang="en-US" altLang="en-US" sz="2000">
                    <a:solidFill>
                      <a:schemeClr val="hlink"/>
                    </a:solidFill>
                    <a:latin typeface="Times New Roman" panose="02020603050405020304" pitchFamily="18" charset="0"/>
                  </a:rPr>
                  <a:t>Specification</a:t>
                </a:r>
              </a:p>
            </p:txBody>
          </p:sp>
          <p:sp>
            <p:nvSpPr>
              <p:cNvPr id="17496" name="Text Box 11"/>
              <p:cNvSpPr txBox="1">
                <a:spLocks noChangeArrowheads="1"/>
              </p:cNvSpPr>
              <p:nvPr/>
            </p:nvSpPr>
            <p:spPr bwMode="auto">
              <a:xfrm>
                <a:off x="3168" y="3024"/>
                <a:ext cx="1440" cy="658"/>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description</a:t>
                </a:r>
              </a:p>
              <a:p>
                <a:pPr>
                  <a:spcBef>
                    <a:spcPct val="0"/>
                  </a:spcBef>
                  <a:buClrTx/>
                  <a:buSzTx/>
                  <a:buFontTx/>
                  <a:buNone/>
                </a:pPr>
                <a:r>
                  <a:rPr lang="en-US" altLang="en-US" sz="2000">
                    <a:solidFill>
                      <a:schemeClr val="hlink"/>
                    </a:solidFill>
                    <a:latin typeface="Times New Roman" panose="02020603050405020304" pitchFamily="18" charset="0"/>
                  </a:rPr>
                  <a:t>price</a:t>
                </a:r>
              </a:p>
              <a:p>
                <a:pPr>
                  <a:spcBef>
                    <a:spcPct val="0"/>
                  </a:spcBef>
                  <a:buClrTx/>
                  <a:buSzTx/>
                  <a:buFontTx/>
                  <a:buNone/>
                </a:pPr>
                <a:r>
                  <a:rPr lang="en-US" altLang="en-US" sz="2000">
                    <a:solidFill>
                      <a:schemeClr val="hlink"/>
                    </a:solidFill>
                    <a:latin typeface="Times New Roman" panose="02020603050405020304" pitchFamily="18" charset="0"/>
                  </a:rPr>
                  <a:t>itemID</a:t>
                </a:r>
              </a:p>
            </p:txBody>
          </p:sp>
        </p:grpSp>
        <p:sp>
          <p:nvSpPr>
            <p:cNvPr id="17418" name="Text Box 13"/>
            <p:cNvSpPr txBox="1">
              <a:spLocks noChangeArrowheads="1"/>
            </p:cNvSpPr>
            <p:nvPr/>
          </p:nvSpPr>
          <p:spPr bwMode="auto">
            <a:xfrm>
              <a:off x="2832" y="783"/>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Contains</a:t>
              </a:r>
            </a:p>
          </p:txBody>
        </p:sp>
        <p:sp>
          <p:nvSpPr>
            <p:cNvPr id="17419" name="Text Box 14"/>
            <p:cNvSpPr txBox="1">
              <a:spLocks noChangeArrowheads="1"/>
            </p:cNvSpPr>
            <p:nvPr/>
          </p:nvSpPr>
          <p:spPr bwMode="auto">
            <a:xfrm>
              <a:off x="3360" y="1056"/>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grpSp>
          <p:nvGrpSpPr>
            <p:cNvPr id="17420" name="Group 22"/>
            <p:cNvGrpSpPr>
              <a:grpSpLocks/>
            </p:cNvGrpSpPr>
            <p:nvPr/>
          </p:nvGrpSpPr>
          <p:grpSpPr bwMode="auto">
            <a:xfrm>
              <a:off x="2064" y="1872"/>
              <a:ext cx="720" cy="754"/>
              <a:chOff x="864" y="1344"/>
              <a:chExt cx="1056" cy="754"/>
            </a:xfrm>
          </p:grpSpPr>
          <p:sp>
            <p:nvSpPr>
              <p:cNvPr id="17493" name="Text Box 23"/>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Store</a:t>
                </a:r>
              </a:p>
            </p:txBody>
          </p:sp>
          <p:sp>
            <p:nvSpPr>
              <p:cNvPr id="17494" name="Text Box 24"/>
              <p:cNvSpPr txBox="1">
                <a:spLocks noChangeArrowheads="1"/>
              </p:cNvSpPr>
              <p:nvPr/>
            </p:nvSpPr>
            <p:spPr bwMode="auto">
              <a:xfrm>
                <a:off x="864" y="1632"/>
                <a:ext cx="1056"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address</a:t>
                </a:r>
              </a:p>
              <a:p>
                <a:pPr>
                  <a:spcBef>
                    <a:spcPct val="0"/>
                  </a:spcBef>
                  <a:buClrTx/>
                  <a:buSzTx/>
                  <a:buFontTx/>
                  <a:buNone/>
                </a:pPr>
                <a:r>
                  <a:rPr lang="en-US" altLang="en-US" sz="2000">
                    <a:solidFill>
                      <a:schemeClr val="hlink"/>
                    </a:solidFill>
                    <a:latin typeface="Times New Roman" panose="02020603050405020304" pitchFamily="18" charset="0"/>
                  </a:rPr>
                  <a:t>name</a:t>
                </a:r>
              </a:p>
            </p:txBody>
          </p:sp>
        </p:grpSp>
        <p:grpSp>
          <p:nvGrpSpPr>
            <p:cNvPr id="17421" name="Group 25"/>
            <p:cNvGrpSpPr>
              <a:grpSpLocks/>
            </p:cNvGrpSpPr>
            <p:nvPr/>
          </p:nvGrpSpPr>
          <p:grpSpPr bwMode="auto">
            <a:xfrm>
              <a:off x="2112" y="2976"/>
              <a:ext cx="720" cy="562"/>
              <a:chOff x="864" y="1344"/>
              <a:chExt cx="1056" cy="562"/>
            </a:xfrm>
          </p:grpSpPr>
          <p:sp>
            <p:nvSpPr>
              <p:cNvPr id="17491" name="Text Box 26"/>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POS</a:t>
                </a:r>
              </a:p>
            </p:txBody>
          </p:sp>
          <p:sp>
            <p:nvSpPr>
              <p:cNvPr id="17492" name="Text Box 27"/>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chemeClr val="hlink"/>
                  </a:solidFill>
                  <a:latin typeface="Times New Roman" panose="02020603050405020304" pitchFamily="18" charset="0"/>
                </a:endParaRPr>
              </a:p>
            </p:txBody>
          </p:sp>
        </p:grpSp>
        <p:grpSp>
          <p:nvGrpSpPr>
            <p:cNvPr id="17422" name="Group 28"/>
            <p:cNvGrpSpPr>
              <a:grpSpLocks/>
            </p:cNvGrpSpPr>
            <p:nvPr/>
          </p:nvGrpSpPr>
          <p:grpSpPr bwMode="auto">
            <a:xfrm>
              <a:off x="3792" y="3648"/>
              <a:ext cx="720" cy="562"/>
              <a:chOff x="864" y="1344"/>
              <a:chExt cx="1056" cy="562"/>
            </a:xfrm>
          </p:grpSpPr>
          <p:sp>
            <p:nvSpPr>
              <p:cNvPr id="17489" name="Text Box 29"/>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Cashier</a:t>
                </a:r>
              </a:p>
            </p:txBody>
          </p:sp>
          <p:sp>
            <p:nvSpPr>
              <p:cNvPr id="17490" name="Text Box 30"/>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chemeClr val="hlink"/>
                  </a:solidFill>
                  <a:latin typeface="Times New Roman" panose="02020603050405020304" pitchFamily="18" charset="0"/>
                </a:endParaRPr>
              </a:p>
            </p:txBody>
          </p:sp>
        </p:grpSp>
        <p:grpSp>
          <p:nvGrpSpPr>
            <p:cNvPr id="17423" name="Group 31"/>
            <p:cNvGrpSpPr>
              <a:grpSpLocks/>
            </p:cNvGrpSpPr>
            <p:nvPr/>
          </p:nvGrpSpPr>
          <p:grpSpPr bwMode="auto">
            <a:xfrm>
              <a:off x="1632" y="3648"/>
              <a:ext cx="720" cy="562"/>
              <a:chOff x="864" y="1344"/>
              <a:chExt cx="1056" cy="562"/>
            </a:xfrm>
          </p:grpSpPr>
          <p:sp>
            <p:nvSpPr>
              <p:cNvPr id="17487" name="Text Box 32"/>
              <p:cNvSpPr txBox="1">
                <a:spLocks noChangeArrowheads="1"/>
              </p:cNvSpPr>
              <p:nvPr/>
            </p:nvSpPr>
            <p:spPr bwMode="auto">
              <a:xfrm>
                <a:off x="864" y="1344"/>
                <a:ext cx="1056" cy="255"/>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solidFill>
                      <a:schemeClr val="hlink"/>
                    </a:solidFill>
                    <a:latin typeface="Times New Roman" panose="02020603050405020304" pitchFamily="18" charset="0"/>
                  </a:rPr>
                  <a:t>Customer</a:t>
                </a:r>
              </a:p>
            </p:txBody>
          </p:sp>
          <p:sp>
            <p:nvSpPr>
              <p:cNvPr id="17488" name="Text Box 33"/>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chemeClr val="hlink"/>
                  </a:solidFill>
                  <a:latin typeface="Times New Roman" panose="02020603050405020304" pitchFamily="18" charset="0"/>
                </a:endParaRPr>
              </a:p>
            </p:txBody>
          </p:sp>
        </p:grpSp>
        <p:grpSp>
          <p:nvGrpSpPr>
            <p:cNvPr id="17424" name="Group 34"/>
            <p:cNvGrpSpPr>
              <a:grpSpLocks/>
            </p:cNvGrpSpPr>
            <p:nvPr/>
          </p:nvGrpSpPr>
          <p:grpSpPr bwMode="auto">
            <a:xfrm>
              <a:off x="192" y="3504"/>
              <a:ext cx="720" cy="562"/>
              <a:chOff x="864" y="1344"/>
              <a:chExt cx="1056" cy="562"/>
            </a:xfrm>
          </p:grpSpPr>
          <p:sp>
            <p:nvSpPr>
              <p:cNvPr id="17485" name="Text Box 35"/>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Payment</a:t>
                </a:r>
              </a:p>
            </p:txBody>
          </p:sp>
          <p:sp>
            <p:nvSpPr>
              <p:cNvPr id="17486" name="Text Box 36"/>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amount</a:t>
                </a:r>
              </a:p>
            </p:txBody>
          </p:sp>
        </p:grpSp>
        <p:grpSp>
          <p:nvGrpSpPr>
            <p:cNvPr id="17425" name="Group 37"/>
            <p:cNvGrpSpPr>
              <a:grpSpLocks/>
            </p:cNvGrpSpPr>
            <p:nvPr/>
          </p:nvGrpSpPr>
          <p:grpSpPr bwMode="auto">
            <a:xfrm>
              <a:off x="3600" y="2880"/>
              <a:ext cx="720" cy="562"/>
              <a:chOff x="864" y="1344"/>
              <a:chExt cx="1056" cy="562"/>
            </a:xfrm>
          </p:grpSpPr>
          <p:sp>
            <p:nvSpPr>
              <p:cNvPr id="17483" name="Text Box 38"/>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Manager</a:t>
                </a:r>
              </a:p>
            </p:txBody>
          </p:sp>
          <p:sp>
            <p:nvSpPr>
              <p:cNvPr id="17484" name="Text Box 39"/>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chemeClr val="hlink"/>
                  </a:solidFill>
                  <a:latin typeface="Times New Roman" panose="02020603050405020304" pitchFamily="18" charset="0"/>
                </a:endParaRPr>
              </a:p>
            </p:txBody>
          </p:sp>
        </p:grpSp>
        <p:grpSp>
          <p:nvGrpSpPr>
            <p:cNvPr id="17426" name="Group 95"/>
            <p:cNvGrpSpPr>
              <a:grpSpLocks/>
            </p:cNvGrpSpPr>
            <p:nvPr/>
          </p:nvGrpSpPr>
          <p:grpSpPr bwMode="auto">
            <a:xfrm>
              <a:off x="1824" y="720"/>
              <a:ext cx="912" cy="754"/>
              <a:chOff x="1824" y="864"/>
              <a:chExt cx="912" cy="754"/>
            </a:xfrm>
          </p:grpSpPr>
          <p:sp>
            <p:nvSpPr>
              <p:cNvPr id="17481" name="Text Box 41"/>
              <p:cNvSpPr txBox="1">
                <a:spLocks noChangeArrowheads="1"/>
              </p:cNvSpPr>
              <p:nvPr/>
            </p:nvSpPr>
            <p:spPr bwMode="auto">
              <a:xfrm>
                <a:off x="1824" y="864"/>
                <a:ext cx="912"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rgbClr val="890FF7"/>
                    </a:solidFill>
                    <a:latin typeface="Times New Roman" panose="02020603050405020304" pitchFamily="18" charset="0"/>
                  </a:rPr>
                  <a:t>Product </a:t>
                </a:r>
              </a:p>
              <a:p>
                <a:pPr algn="ctr">
                  <a:spcBef>
                    <a:spcPct val="0"/>
                  </a:spcBef>
                  <a:buClrTx/>
                  <a:buSzTx/>
                  <a:buFontTx/>
                  <a:buNone/>
                </a:pPr>
                <a:r>
                  <a:rPr lang="en-US" altLang="en-US" sz="2000">
                    <a:solidFill>
                      <a:srgbClr val="890FF7"/>
                    </a:solidFill>
                    <a:latin typeface="Times New Roman" panose="02020603050405020304" pitchFamily="18" charset="0"/>
                  </a:rPr>
                  <a:t>Catalog</a:t>
                </a:r>
              </a:p>
            </p:txBody>
          </p:sp>
          <p:sp>
            <p:nvSpPr>
              <p:cNvPr id="17482" name="Text Box 42"/>
              <p:cNvSpPr txBox="1">
                <a:spLocks noChangeArrowheads="1"/>
              </p:cNvSpPr>
              <p:nvPr/>
            </p:nvSpPr>
            <p:spPr bwMode="auto">
              <a:xfrm>
                <a:off x="1824" y="1344"/>
                <a:ext cx="912"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latin typeface="Times New Roman" panose="02020603050405020304" pitchFamily="18" charset="0"/>
                </a:endParaRPr>
              </a:p>
            </p:txBody>
          </p:sp>
        </p:grpSp>
        <p:grpSp>
          <p:nvGrpSpPr>
            <p:cNvPr id="17427" name="Group 44"/>
            <p:cNvGrpSpPr>
              <a:grpSpLocks/>
            </p:cNvGrpSpPr>
            <p:nvPr/>
          </p:nvGrpSpPr>
          <p:grpSpPr bwMode="auto">
            <a:xfrm>
              <a:off x="3936" y="2208"/>
              <a:ext cx="528" cy="562"/>
              <a:chOff x="864" y="1344"/>
              <a:chExt cx="1056" cy="562"/>
            </a:xfrm>
          </p:grpSpPr>
          <p:sp>
            <p:nvSpPr>
              <p:cNvPr id="17479" name="Text Box 45"/>
              <p:cNvSpPr txBox="1">
                <a:spLocks noChangeArrowheads="1"/>
              </p:cNvSpPr>
              <p:nvPr/>
            </p:nvSpPr>
            <p:spPr bwMode="auto">
              <a:xfrm>
                <a:off x="864" y="1344"/>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Item</a:t>
                </a:r>
              </a:p>
            </p:txBody>
          </p:sp>
          <p:sp>
            <p:nvSpPr>
              <p:cNvPr id="17480" name="Text Box 46"/>
              <p:cNvSpPr txBox="1">
                <a:spLocks noChangeArrowheads="1"/>
              </p:cNvSpPr>
              <p:nvPr/>
            </p:nvSpPr>
            <p:spPr bwMode="auto">
              <a:xfrm>
                <a:off x="864" y="1632"/>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chemeClr val="hlink"/>
                  </a:solidFill>
                  <a:latin typeface="Times New Roman" panose="02020603050405020304" pitchFamily="18" charset="0"/>
                </a:endParaRPr>
              </a:p>
            </p:txBody>
          </p:sp>
        </p:grpSp>
        <p:sp>
          <p:nvSpPr>
            <p:cNvPr id="17428" name="Line 49"/>
            <p:cNvSpPr>
              <a:spLocks noChangeShapeType="1"/>
            </p:cNvSpPr>
            <p:nvPr/>
          </p:nvSpPr>
          <p:spPr bwMode="auto">
            <a:xfrm flipH="1">
              <a:off x="2736" y="1104"/>
              <a:ext cx="100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Text Box 50"/>
            <p:cNvSpPr txBox="1">
              <a:spLocks noChangeArrowheads="1"/>
            </p:cNvSpPr>
            <p:nvPr/>
          </p:nvSpPr>
          <p:spPr bwMode="auto">
            <a:xfrm>
              <a:off x="2736" y="10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30" name="Text Box 51"/>
            <p:cNvSpPr txBox="1">
              <a:spLocks noChangeArrowheads="1"/>
            </p:cNvSpPr>
            <p:nvPr/>
          </p:nvSpPr>
          <p:spPr bwMode="auto">
            <a:xfrm>
              <a:off x="2592" y="1584"/>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Used-by</a:t>
              </a:r>
            </a:p>
          </p:txBody>
        </p:sp>
        <p:sp>
          <p:nvSpPr>
            <p:cNvPr id="17431" name="Line 52"/>
            <p:cNvSpPr>
              <a:spLocks noChangeShapeType="1"/>
            </p:cNvSpPr>
            <p:nvPr/>
          </p:nvSpPr>
          <p:spPr bwMode="auto">
            <a:xfrm>
              <a:off x="2448" y="1488"/>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53"/>
            <p:cNvSpPr txBox="1">
              <a:spLocks noChangeArrowheads="1"/>
            </p:cNvSpPr>
            <p:nvPr/>
          </p:nvSpPr>
          <p:spPr bwMode="auto">
            <a:xfrm>
              <a:off x="2448" y="140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33" name="Text Box 54"/>
            <p:cNvSpPr txBox="1">
              <a:spLocks noChangeArrowheads="1"/>
            </p:cNvSpPr>
            <p:nvPr/>
          </p:nvSpPr>
          <p:spPr bwMode="auto">
            <a:xfrm>
              <a:off x="2448" y="1728"/>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a:t>
              </a:r>
            </a:p>
          </p:txBody>
        </p:sp>
        <p:sp>
          <p:nvSpPr>
            <p:cNvPr id="17434" name="Text Box 55"/>
            <p:cNvSpPr txBox="1">
              <a:spLocks noChangeArrowheads="1"/>
            </p:cNvSpPr>
            <p:nvPr/>
          </p:nvSpPr>
          <p:spPr bwMode="auto">
            <a:xfrm>
              <a:off x="2880" y="2112"/>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Stocks</a:t>
              </a:r>
            </a:p>
          </p:txBody>
        </p:sp>
        <p:sp>
          <p:nvSpPr>
            <p:cNvPr id="17435" name="Text Box 56"/>
            <p:cNvSpPr txBox="1">
              <a:spLocks noChangeArrowheads="1"/>
            </p:cNvSpPr>
            <p:nvPr/>
          </p:nvSpPr>
          <p:spPr bwMode="auto">
            <a:xfrm>
              <a:off x="3696" y="238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a:t>
              </a:r>
            </a:p>
          </p:txBody>
        </p:sp>
        <p:sp>
          <p:nvSpPr>
            <p:cNvPr id="17436" name="Line 57"/>
            <p:cNvSpPr>
              <a:spLocks noChangeShapeType="1"/>
            </p:cNvSpPr>
            <p:nvPr/>
          </p:nvSpPr>
          <p:spPr bwMode="auto">
            <a:xfrm flipH="1">
              <a:off x="2784" y="2433"/>
              <a:ext cx="115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7" name="Text Box 58"/>
            <p:cNvSpPr txBox="1">
              <a:spLocks noChangeArrowheads="1"/>
            </p:cNvSpPr>
            <p:nvPr/>
          </p:nvSpPr>
          <p:spPr bwMode="auto">
            <a:xfrm>
              <a:off x="2784" y="238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38" name="Text Box 59"/>
            <p:cNvSpPr txBox="1">
              <a:spLocks noChangeArrowheads="1"/>
            </p:cNvSpPr>
            <p:nvPr/>
          </p:nvSpPr>
          <p:spPr bwMode="auto">
            <a:xfrm>
              <a:off x="2592" y="2592"/>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Houses</a:t>
              </a:r>
            </a:p>
          </p:txBody>
        </p:sp>
        <p:sp>
          <p:nvSpPr>
            <p:cNvPr id="17439" name="Text Box 60"/>
            <p:cNvSpPr txBox="1">
              <a:spLocks noChangeArrowheads="1"/>
            </p:cNvSpPr>
            <p:nvPr/>
          </p:nvSpPr>
          <p:spPr bwMode="auto">
            <a:xfrm>
              <a:off x="2400" y="259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40" name="Text Box 61"/>
            <p:cNvSpPr txBox="1">
              <a:spLocks noChangeArrowheads="1"/>
            </p:cNvSpPr>
            <p:nvPr/>
          </p:nvSpPr>
          <p:spPr bwMode="auto">
            <a:xfrm>
              <a:off x="2400"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a:t>
              </a:r>
            </a:p>
          </p:txBody>
        </p:sp>
        <p:sp>
          <p:nvSpPr>
            <p:cNvPr id="17441" name="Line 62"/>
            <p:cNvSpPr>
              <a:spLocks noChangeShapeType="1"/>
            </p:cNvSpPr>
            <p:nvPr/>
          </p:nvSpPr>
          <p:spPr bwMode="auto">
            <a:xfrm>
              <a:off x="2448" y="2640"/>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2" name="Text Box 63"/>
            <p:cNvSpPr txBox="1">
              <a:spLocks noChangeArrowheads="1"/>
            </p:cNvSpPr>
            <p:nvPr/>
          </p:nvSpPr>
          <p:spPr bwMode="auto">
            <a:xfrm>
              <a:off x="1104" y="2112"/>
              <a:ext cx="8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Contained-in</a:t>
              </a:r>
            </a:p>
          </p:txBody>
        </p:sp>
        <p:sp>
          <p:nvSpPr>
            <p:cNvPr id="17443" name="Line 64"/>
            <p:cNvSpPr>
              <a:spLocks noChangeShapeType="1"/>
            </p:cNvSpPr>
            <p:nvPr/>
          </p:nvSpPr>
          <p:spPr bwMode="auto">
            <a:xfrm>
              <a:off x="1128" y="1968"/>
              <a:ext cx="0" cy="52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4" name="Text Box 65"/>
            <p:cNvSpPr txBox="1">
              <a:spLocks noChangeArrowheads="1"/>
            </p:cNvSpPr>
            <p:nvPr/>
          </p:nvSpPr>
          <p:spPr bwMode="auto">
            <a:xfrm>
              <a:off x="816" y="1968"/>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45" name="Text Box 69"/>
            <p:cNvSpPr txBox="1">
              <a:spLocks noChangeArrowheads="1"/>
            </p:cNvSpPr>
            <p:nvPr/>
          </p:nvSpPr>
          <p:spPr bwMode="auto">
            <a:xfrm>
              <a:off x="816" y="230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46" name="Text Box 70"/>
            <p:cNvSpPr txBox="1">
              <a:spLocks noChangeArrowheads="1"/>
            </p:cNvSpPr>
            <p:nvPr/>
          </p:nvSpPr>
          <p:spPr bwMode="auto">
            <a:xfrm>
              <a:off x="1440" y="2784"/>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Captured-on</a:t>
              </a:r>
            </a:p>
          </p:txBody>
        </p:sp>
        <p:sp>
          <p:nvSpPr>
            <p:cNvPr id="17447" name="Text Box 71"/>
            <p:cNvSpPr txBox="1">
              <a:spLocks noChangeArrowheads="1"/>
            </p:cNvSpPr>
            <p:nvPr/>
          </p:nvSpPr>
          <p:spPr bwMode="auto">
            <a:xfrm>
              <a:off x="1824" y="31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48" name="Line 72"/>
            <p:cNvSpPr>
              <a:spLocks noChangeShapeType="1"/>
            </p:cNvSpPr>
            <p:nvPr/>
          </p:nvSpPr>
          <p:spPr bwMode="auto">
            <a:xfrm flipH="1">
              <a:off x="1488" y="3153"/>
              <a:ext cx="62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9" name="Text Box 73"/>
            <p:cNvSpPr txBox="1">
              <a:spLocks noChangeArrowheads="1"/>
            </p:cNvSpPr>
            <p:nvPr/>
          </p:nvSpPr>
          <p:spPr bwMode="auto">
            <a:xfrm>
              <a:off x="1488" y="310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50" name="Text Box 74"/>
            <p:cNvSpPr txBox="1">
              <a:spLocks noChangeArrowheads="1"/>
            </p:cNvSpPr>
            <p:nvPr/>
          </p:nvSpPr>
          <p:spPr bwMode="auto">
            <a:xfrm>
              <a:off x="2832" y="2928"/>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Started-by</a:t>
              </a:r>
            </a:p>
          </p:txBody>
        </p:sp>
        <p:sp>
          <p:nvSpPr>
            <p:cNvPr id="17451" name="Text Box 75"/>
            <p:cNvSpPr txBox="1">
              <a:spLocks noChangeArrowheads="1"/>
            </p:cNvSpPr>
            <p:nvPr/>
          </p:nvSpPr>
          <p:spPr bwMode="auto">
            <a:xfrm>
              <a:off x="3360" y="32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52" name="Text Box 76"/>
            <p:cNvSpPr txBox="1">
              <a:spLocks noChangeArrowheads="1"/>
            </p:cNvSpPr>
            <p:nvPr/>
          </p:nvSpPr>
          <p:spPr bwMode="auto">
            <a:xfrm>
              <a:off x="2832" y="32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53" name="Line 77"/>
            <p:cNvSpPr>
              <a:spLocks noChangeShapeType="1"/>
            </p:cNvSpPr>
            <p:nvPr/>
          </p:nvSpPr>
          <p:spPr bwMode="auto">
            <a:xfrm flipH="1">
              <a:off x="2832" y="3216"/>
              <a:ext cx="7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54" name="Text Box 79"/>
            <p:cNvSpPr txBox="1">
              <a:spLocks noChangeArrowheads="1"/>
            </p:cNvSpPr>
            <p:nvPr/>
          </p:nvSpPr>
          <p:spPr bwMode="auto">
            <a:xfrm>
              <a:off x="0" y="3168"/>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Paid-by</a:t>
              </a:r>
            </a:p>
          </p:txBody>
        </p:sp>
        <p:sp>
          <p:nvSpPr>
            <p:cNvPr id="17455" name="Text Box 80"/>
            <p:cNvSpPr txBox="1">
              <a:spLocks noChangeArrowheads="1"/>
            </p:cNvSpPr>
            <p:nvPr/>
          </p:nvSpPr>
          <p:spPr bwMode="auto">
            <a:xfrm>
              <a:off x="624" y="316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1</a:t>
              </a:r>
            </a:p>
          </p:txBody>
        </p:sp>
        <p:sp>
          <p:nvSpPr>
            <p:cNvPr id="17456" name="Text Box 81"/>
            <p:cNvSpPr txBox="1">
              <a:spLocks noChangeArrowheads="1"/>
            </p:cNvSpPr>
            <p:nvPr/>
          </p:nvSpPr>
          <p:spPr bwMode="auto">
            <a:xfrm>
              <a:off x="336" y="331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1</a:t>
              </a:r>
            </a:p>
          </p:txBody>
        </p:sp>
        <p:grpSp>
          <p:nvGrpSpPr>
            <p:cNvPr id="17457" name="Group 84"/>
            <p:cNvGrpSpPr>
              <a:grpSpLocks/>
            </p:cNvGrpSpPr>
            <p:nvPr/>
          </p:nvGrpSpPr>
          <p:grpSpPr bwMode="auto">
            <a:xfrm>
              <a:off x="480" y="3264"/>
              <a:ext cx="384" cy="240"/>
              <a:chOff x="480" y="3264"/>
              <a:chExt cx="384" cy="240"/>
            </a:xfrm>
          </p:grpSpPr>
          <p:sp>
            <p:nvSpPr>
              <p:cNvPr id="17476" name="Line 78"/>
              <p:cNvSpPr>
                <a:spLocks noChangeShapeType="1"/>
              </p:cNvSpPr>
              <p:nvPr/>
            </p:nvSpPr>
            <p:spPr bwMode="auto">
              <a:xfrm>
                <a:off x="864" y="3264"/>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7" name="Line 82"/>
              <p:cNvSpPr>
                <a:spLocks noChangeShapeType="1"/>
              </p:cNvSpPr>
              <p:nvPr/>
            </p:nvSpPr>
            <p:spPr bwMode="auto">
              <a:xfrm>
                <a:off x="480" y="3408"/>
                <a:ext cx="0"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8" name="Line 83"/>
              <p:cNvSpPr>
                <a:spLocks noChangeShapeType="1"/>
              </p:cNvSpPr>
              <p:nvPr/>
            </p:nvSpPr>
            <p:spPr bwMode="auto">
              <a:xfrm>
                <a:off x="480" y="3408"/>
                <a:ext cx="38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58" name="Text Box 85"/>
            <p:cNvSpPr txBox="1">
              <a:spLocks noChangeArrowheads="1"/>
            </p:cNvSpPr>
            <p:nvPr/>
          </p:nvSpPr>
          <p:spPr bwMode="auto">
            <a:xfrm>
              <a:off x="1152" y="32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1</a:t>
              </a:r>
            </a:p>
          </p:txBody>
        </p:sp>
        <p:sp>
          <p:nvSpPr>
            <p:cNvPr id="17459" name="Text Box 86"/>
            <p:cNvSpPr txBox="1">
              <a:spLocks noChangeArrowheads="1"/>
            </p:cNvSpPr>
            <p:nvPr/>
          </p:nvSpPr>
          <p:spPr bwMode="auto">
            <a:xfrm>
              <a:off x="1872" y="345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1</a:t>
              </a:r>
            </a:p>
          </p:txBody>
        </p:sp>
        <p:grpSp>
          <p:nvGrpSpPr>
            <p:cNvPr id="17460" name="Group 87"/>
            <p:cNvGrpSpPr>
              <a:grpSpLocks/>
            </p:cNvGrpSpPr>
            <p:nvPr/>
          </p:nvGrpSpPr>
          <p:grpSpPr bwMode="auto">
            <a:xfrm flipH="1">
              <a:off x="1392" y="3264"/>
              <a:ext cx="480" cy="336"/>
              <a:chOff x="480" y="3264"/>
              <a:chExt cx="384" cy="240"/>
            </a:xfrm>
          </p:grpSpPr>
          <p:sp>
            <p:nvSpPr>
              <p:cNvPr id="17473" name="Line 88"/>
              <p:cNvSpPr>
                <a:spLocks noChangeShapeType="1"/>
              </p:cNvSpPr>
              <p:nvPr/>
            </p:nvSpPr>
            <p:spPr bwMode="auto">
              <a:xfrm>
                <a:off x="864" y="3264"/>
                <a:ext cx="0" cy="14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4" name="Line 89"/>
              <p:cNvSpPr>
                <a:spLocks noChangeShapeType="1"/>
              </p:cNvSpPr>
              <p:nvPr/>
            </p:nvSpPr>
            <p:spPr bwMode="auto">
              <a:xfrm>
                <a:off x="480" y="3408"/>
                <a:ext cx="0"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5" name="Line 90"/>
              <p:cNvSpPr>
                <a:spLocks noChangeShapeType="1"/>
              </p:cNvSpPr>
              <p:nvPr/>
            </p:nvSpPr>
            <p:spPr bwMode="auto">
              <a:xfrm>
                <a:off x="480" y="3408"/>
                <a:ext cx="38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61" name="Text Box 91"/>
            <p:cNvSpPr txBox="1">
              <a:spLocks noChangeArrowheads="1"/>
            </p:cNvSpPr>
            <p:nvPr/>
          </p:nvSpPr>
          <p:spPr bwMode="auto">
            <a:xfrm>
              <a:off x="1104" y="3436"/>
              <a:ext cx="7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Initiated-by</a:t>
              </a:r>
            </a:p>
          </p:txBody>
        </p:sp>
        <p:sp>
          <p:nvSpPr>
            <p:cNvPr id="17462" name="Text Box 92"/>
            <p:cNvSpPr txBox="1">
              <a:spLocks noChangeArrowheads="1"/>
            </p:cNvSpPr>
            <p:nvPr/>
          </p:nvSpPr>
          <p:spPr bwMode="auto">
            <a:xfrm>
              <a:off x="4560" y="1920"/>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Describes</a:t>
              </a:r>
            </a:p>
          </p:txBody>
        </p:sp>
        <p:sp>
          <p:nvSpPr>
            <p:cNvPr id="17463" name="Text Box 93"/>
            <p:cNvSpPr txBox="1">
              <a:spLocks noChangeArrowheads="1"/>
            </p:cNvSpPr>
            <p:nvPr/>
          </p:nvSpPr>
          <p:spPr bwMode="auto">
            <a:xfrm>
              <a:off x="4224" y="187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64" name="Line 94"/>
            <p:cNvSpPr>
              <a:spLocks noChangeShapeType="1"/>
            </p:cNvSpPr>
            <p:nvPr/>
          </p:nvSpPr>
          <p:spPr bwMode="auto">
            <a:xfrm>
              <a:off x="4224" y="192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5" name="Text Box 96"/>
            <p:cNvSpPr txBox="1">
              <a:spLocks noChangeArrowheads="1"/>
            </p:cNvSpPr>
            <p:nvPr/>
          </p:nvSpPr>
          <p:spPr bwMode="auto">
            <a:xfrm>
              <a:off x="4224" y="206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a:t>
              </a:r>
            </a:p>
          </p:txBody>
        </p:sp>
        <p:grpSp>
          <p:nvGrpSpPr>
            <p:cNvPr id="17466" name="Group 99"/>
            <p:cNvGrpSpPr>
              <a:grpSpLocks/>
            </p:cNvGrpSpPr>
            <p:nvPr/>
          </p:nvGrpSpPr>
          <p:grpSpPr bwMode="auto">
            <a:xfrm>
              <a:off x="2448" y="3552"/>
              <a:ext cx="1296" cy="288"/>
              <a:chOff x="2448" y="3552"/>
              <a:chExt cx="1296" cy="288"/>
            </a:xfrm>
          </p:grpSpPr>
          <p:sp>
            <p:nvSpPr>
              <p:cNvPr id="17471" name="Line 97"/>
              <p:cNvSpPr>
                <a:spLocks noChangeShapeType="1"/>
              </p:cNvSpPr>
              <p:nvPr/>
            </p:nvSpPr>
            <p:spPr bwMode="auto">
              <a:xfrm>
                <a:off x="2448" y="3552"/>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72" name="Line 98"/>
              <p:cNvSpPr>
                <a:spLocks noChangeShapeType="1"/>
              </p:cNvSpPr>
              <p:nvPr/>
            </p:nvSpPr>
            <p:spPr bwMode="auto">
              <a:xfrm>
                <a:off x="2448" y="3840"/>
                <a:ext cx="129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467" name="Text Box 100"/>
            <p:cNvSpPr txBox="1">
              <a:spLocks noChangeArrowheads="1"/>
            </p:cNvSpPr>
            <p:nvPr/>
          </p:nvSpPr>
          <p:spPr bwMode="auto">
            <a:xfrm>
              <a:off x="2832" y="3600"/>
              <a:ext cx="9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Records-sale-on</a:t>
              </a:r>
            </a:p>
          </p:txBody>
        </p:sp>
        <p:sp>
          <p:nvSpPr>
            <p:cNvPr id="17468" name="Line 102"/>
            <p:cNvSpPr>
              <a:spLocks noChangeShapeType="1"/>
            </p:cNvSpPr>
            <p:nvPr/>
          </p:nvSpPr>
          <p:spPr bwMode="auto">
            <a:xfrm flipH="1">
              <a:off x="2736" y="3744"/>
              <a:ext cx="9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9" name="Text Box 103"/>
            <p:cNvSpPr txBox="1">
              <a:spLocks noChangeArrowheads="1"/>
            </p:cNvSpPr>
            <p:nvPr/>
          </p:nvSpPr>
          <p:spPr bwMode="auto">
            <a:xfrm>
              <a:off x="2304" y="360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sp>
          <p:nvSpPr>
            <p:cNvPr id="17470" name="Text Box 104"/>
            <p:cNvSpPr txBox="1">
              <a:spLocks noChangeArrowheads="1"/>
            </p:cNvSpPr>
            <p:nvPr/>
          </p:nvSpPr>
          <p:spPr bwMode="auto">
            <a:xfrm>
              <a:off x="3600" y="388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1</a:t>
              </a:r>
            </a:p>
          </p:txBody>
        </p:sp>
      </p:grpSp>
    </p:spTree>
    <p:extLst>
      <p:ext uri="{BB962C8B-B14F-4D97-AF65-F5344CB8AC3E}">
        <p14:creationId xmlns:p14="http://schemas.microsoft.com/office/powerpoint/2010/main" val="4192615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49B4857C-4FEC-4A25-80DE-CBFD52AF44EB}"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D427DBC4-7E67-457B-8223-9A4DB452895C}" type="slidenum">
              <a:rPr lang="en-US"/>
              <a:pPr>
                <a:defRPr/>
              </a:pPr>
              <a:t>18</a:t>
            </a:fld>
            <a:endParaRPr lang="en-US"/>
          </a:p>
        </p:txBody>
      </p:sp>
      <p:sp>
        <p:nvSpPr>
          <p:cNvPr id="18437" name="Rectangle 2"/>
          <p:cNvSpPr>
            <a:spLocks noGrp="1" noChangeArrowheads="1"/>
          </p:cNvSpPr>
          <p:nvPr>
            <p:ph type="title"/>
          </p:nvPr>
        </p:nvSpPr>
        <p:spPr/>
        <p:txBody>
          <a:bodyPr/>
          <a:lstStyle/>
          <a:p>
            <a:pPr eaLnBrk="1" hangingPunct="1"/>
            <a:r>
              <a:rPr kumimoji="1" lang="en-US" altLang="en-US" smtClean="0"/>
              <a:t>Expert</a:t>
            </a:r>
          </a:p>
        </p:txBody>
      </p:sp>
      <p:sp>
        <p:nvSpPr>
          <p:cNvPr id="492547" name="Rectangle 3"/>
          <p:cNvSpPr>
            <a:spLocks noGrp="1" noChangeArrowheads="1"/>
          </p:cNvSpPr>
          <p:nvPr>
            <p:ph type="body" idx="1"/>
          </p:nvPr>
        </p:nvSpPr>
        <p:spPr>
          <a:xfrm>
            <a:off x="1182688" y="2017713"/>
            <a:ext cx="7772400" cy="1071562"/>
          </a:xfrm>
        </p:spPr>
        <p:txBody>
          <a:bodyPr/>
          <a:lstStyle/>
          <a:p>
            <a:pPr eaLnBrk="1" hangingPunct="1">
              <a:lnSpc>
                <a:spcPct val="90000"/>
              </a:lnSpc>
            </a:pPr>
            <a:r>
              <a:rPr kumimoji="1" lang="en-US" altLang="en-US" sz="2800" smtClean="0"/>
              <a:t>Question: </a:t>
            </a:r>
          </a:p>
          <a:p>
            <a:pPr lvl="1" eaLnBrk="1" hangingPunct="1">
              <a:lnSpc>
                <a:spcPct val="90000"/>
              </a:lnSpc>
              <a:buFont typeface="Wingdings" panose="05000000000000000000" pitchFamily="2" charset="2"/>
              <a:buNone/>
            </a:pPr>
            <a:r>
              <a:rPr kumimoji="1" lang="en-US" altLang="en-US" sz="2400" smtClean="0"/>
              <a:t>	How does one assign responsibilities ?</a:t>
            </a:r>
          </a:p>
        </p:txBody>
      </p:sp>
      <p:sp>
        <p:nvSpPr>
          <p:cNvPr id="18439" name="Rectangle 4"/>
          <p:cNvSpPr>
            <a:spLocks noChangeArrowheads="1"/>
          </p:cNvSpPr>
          <p:nvPr/>
        </p:nvSpPr>
        <p:spPr bwMode="auto">
          <a:xfrm>
            <a:off x="533400" y="3657600"/>
            <a:ext cx="817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nSpc>
                <a:spcPct val="90000"/>
              </a:lnSpc>
              <a:spcBef>
                <a:spcPct val="0"/>
              </a:spcBef>
              <a:buClrTx/>
              <a:buSzTx/>
              <a:buFontTx/>
              <a:buNone/>
            </a:pPr>
            <a:endParaRPr lang="en-US" altLang="en-US" sz="2400">
              <a:latin typeface="Times New Roman" panose="02020603050405020304" pitchFamily="18" charset="0"/>
            </a:endParaRPr>
          </a:p>
        </p:txBody>
      </p:sp>
      <p:sp>
        <p:nvSpPr>
          <p:cNvPr id="492549" name="Rectangle 5"/>
          <p:cNvSpPr>
            <a:spLocks noChangeArrowheads="1"/>
          </p:cNvSpPr>
          <p:nvPr/>
        </p:nvSpPr>
        <p:spPr bwMode="auto">
          <a:xfrm>
            <a:off x="457200" y="3276600"/>
            <a:ext cx="8178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Answer:</a:t>
            </a:r>
          </a:p>
          <a:p>
            <a:pPr lvl="1">
              <a:spcBef>
                <a:spcPct val="0"/>
              </a:spcBef>
              <a:buClrTx/>
              <a:buSzTx/>
              <a:buFontTx/>
              <a:buNone/>
            </a:pPr>
            <a:r>
              <a:rPr lang="en-US" altLang="en-US" sz="2400">
                <a:latin typeface="Times New Roman" panose="02020603050405020304" pitchFamily="18" charset="0"/>
              </a:rPr>
              <a:t>Assign a responsibility to an information expert, i.e. to a class that has the information needed to fulfill that responsibility.</a:t>
            </a:r>
          </a:p>
        </p:txBody>
      </p:sp>
    </p:spTree>
    <p:extLst>
      <p:ext uri="{BB962C8B-B14F-4D97-AF65-F5344CB8AC3E}">
        <p14:creationId xmlns:p14="http://schemas.microsoft.com/office/powerpoint/2010/main" val="2080019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Effect transition="in" filter="blinds(horizontal)">
                                      <p:cBhvr>
                                        <p:cTn id="7" dur="500"/>
                                        <p:tgtEl>
                                          <p:spTgt spid="492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10" dur="500"/>
                                        <p:tgtEl>
                                          <p:spTgt spid="492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p:bldP spid="4925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quarter" idx="10"/>
          </p:nvPr>
        </p:nvSpPr>
        <p:spPr/>
        <p:txBody>
          <a:bodyPr/>
          <a:lstStyle/>
          <a:p>
            <a:pPr>
              <a:defRPr/>
            </a:pPr>
            <a:fld id="{43B24C70-9840-42F7-B83E-5244EA63392E}" type="datetime1">
              <a:rPr lang="en-US" smtClean="0"/>
              <a:t>10/21/2022</a:t>
            </a:fld>
            <a:endParaRPr lang="en-US"/>
          </a:p>
        </p:txBody>
      </p:sp>
      <p:sp>
        <p:nvSpPr>
          <p:cNvPr id="22" name="Footer Placeholder 4"/>
          <p:cNvSpPr>
            <a:spLocks noGrp="1"/>
          </p:cNvSpPr>
          <p:nvPr>
            <p:ph type="ftr" sz="quarter" idx="11"/>
          </p:nvPr>
        </p:nvSpPr>
        <p:spPr/>
        <p:txBody>
          <a:bodyPr/>
          <a:lstStyle/>
          <a:p>
            <a:pPr>
              <a:defRPr/>
            </a:pPr>
            <a:r>
              <a:rPr lang="en-US" smtClean="0"/>
              <a:t>OO Design</a:t>
            </a:r>
            <a:endParaRPr lang="en-US"/>
          </a:p>
        </p:txBody>
      </p:sp>
      <p:sp>
        <p:nvSpPr>
          <p:cNvPr id="23" name="Slide Number Placeholder 5"/>
          <p:cNvSpPr>
            <a:spLocks noGrp="1"/>
          </p:cNvSpPr>
          <p:nvPr>
            <p:ph type="sldNum" sz="quarter" idx="12"/>
          </p:nvPr>
        </p:nvSpPr>
        <p:spPr/>
        <p:txBody>
          <a:bodyPr/>
          <a:lstStyle/>
          <a:p>
            <a:pPr>
              <a:defRPr/>
            </a:pPr>
            <a:fld id="{A13929C7-158D-444B-BDCD-DD3FE4410774}" type="slidenum">
              <a:rPr lang="en-US"/>
              <a:pPr>
                <a:defRPr/>
              </a:pPr>
              <a:t>19</a:t>
            </a:fld>
            <a:endParaRPr lang="en-US"/>
          </a:p>
        </p:txBody>
      </p:sp>
      <p:sp>
        <p:nvSpPr>
          <p:cNvPr id="19461" name="Rectangle 2"/>
          <p:cNvSpPr>
            <a:spLocks noGrp="1" noChangeArrowheads="1"/>
          </p:cNvSpPr>
          <p:nvPr>
            <p:ph type="title"/>
          </p:nvPr>
        </p:nvSpPr>
        <p:spPr/>
        <p:txBody>
          <a:bodyPr/>
          <a:lstStyle/>
          <a:p>
            <a:pPr eaLnBrk="1" hangingPunct="1"/>
            <a:r>
              <a:rPr kumimoji="1" lang="en-US" altLang="en-US" sz="4000" smtClean="0"/>
              <a:t>Expert: Example [1] </a:t>
            </a:r>
            <a:endParaRPr kumimoji="1" lang="en-US" altLang="en-US" smtClean="0"/>
          </a:p>
        </p:txBody>
      </p:sp>
      <p:grpSp>
        <p:nvGrpSpPr>
          <p:cNvPr id="366617" name="Group 25"/>
          <p:cNvGrpSpPr>
            <a:grpSpLocks/>
          </p:cNvGrpSpPr>
          <p:nvPr/>
        </p:nvGrpSpPr>
        <p:grpSpPr bwMode="auto">
          <a:xfrm>
            <a:off x="1371600" y="2133600"/>
            <a:ext cx="5943600" cy="4154488"/>
            <a:chOff x="864" y="1344"/>
            <a:chExt cx="3744" cy="2617"/>
          </a:xfrm>
        </p:grpSpPr>
        <p:grpSp>
          <p:nvGrpSpPr>
            <p:cNvPr id="19466" name="Group 10"/>
            <p:cNvGrpSpPr>
              <a:grpSpLocks/>
            </p:cNvGrpSpPr>
            <p:nvPr/>
          </p:nvGrpSpPr>
          <p:grpSpPr bwMode="auto">
            <a:xfrm>
              <a:off x="864" y="1344"/>
              <a:ext cx="1056" cy="974"/>
              <a:chOff x="288" y="1824"/>
              <a:chExt cx="1440" cy="974"/>
            </a:xfrm>
          </p:grpSpPr>
          <p:sp>
            <p:nvSpPr>
              <p:cNvPr id="19478" name="Text Box 3"/>
              <p:cNvSpPr txBox="1">
                <a:spLocks noChangeArrowheads="1"/>
              </p:cNvSpPr>
              <p:nvPr/>
            </p:nvSpPr>
            <p:spPr bwMode="auto">
              <a:xfrm>
                <a:off x="288" y="1824"/>
                <a:ext cx="1440"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19479" name="Text Box 7"/>
              <p:cNvSpPr txBox="1">
                <a:spLocks noChangeArrowheads="1"/>
              </p:cNvSpPr>
              <p:nvPr/>
            </p:nvSpPr>
            <p:spPr bwMode="auto">
              <a:xfrm>
                <a:off x="288" y="2178"/>
                <a:ext cx="1440"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date</a:t>
                </a:r>
              </a:p>
              <a:p>
                <a:pPr>
                  <a:spcBef>
                    <a:spcPct val="0"/>
                  </a:spcBef>
                  <a:buClrTx/>
                  <a:buSzTx/>
                  <a:buFontTx/>
                  <a:buNone/>
                </a:pPr>
                <a:r>
                  <a:rPr lang="en-US" altLang="en-US" sz="2800">
                    <a:solidFill>
                      <a:schemeClr val="hlink"/>
                    </a:solidFill>
                    <a:latin typeface="Times New Roman" panose="02020603050405020304" pitchFamily="18" charset="0"/>
                  </a:rPr>
                  <a:t>time</a:t>
                </a:r>
                <a:endParaRPr lang="en-US" altLang="en-US">
                  <a:solidFill>
                    <a:schemeClr val="hlink"/>
                  </a:solidFill>
                  <a:latin typeface="Times New Roman" panose="02020603050405020304" pitchFamily="18" charset="0"/>
                </a:endParaRPr>
              </a:p>
            </p:txBody>
          </p:sp>
        </p:grpSp>
        <p:sp>
          <p:nvSpPr>
            <p:cNvPr id="19467" name="Text Box 12"/>
            <p:cNvSpPr txBox="1">
              <a:spLocks noChangeArrowheads="1"/>
            </p:cNvSpPr>
            <p:nvPr/>
          </p:nvSpPr>
          <p:spPr bwMode="auto">
            <a:xfrm>
              <a:off x="864" y="2688"/>
              <a:ext cx="1056"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Sales LineItem</a:t>
              </a:r>
              <a:endParaRPr lang="en-US" altLang="en-US">
                <a:solidFill>
                  <a:schemeClr val="hlink"/>
                </a:solidFill>
                <a:latin typeface="Times New Roman" panose="02020603050405020304" pitchFamily="18" charset="0"/>
              </a:endParaRPr>
            </a:p>
          </p:txBody>
        </p:sp>
        <p:sp>
          <p:nvSpPr>
            <p:cNvPr id="19468" name="Text Box 13"/>
            <p:cNvSpPr txBox="1">
              <a:spLocks noChangeArrowheads="1"/>
            </p:cNvSpPr>
            <p:nvPr/>
          </p:nvSpPr>
          <p:spPr bwMode="auto">
            <a:xfrm>
              <a:off x="864" y="3312"/>
              <a:ext cx="1056"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quantity</a:t>
              </a:r>
              <a:endParaRPr lang="en-US" altLang="en-US">
                <a:solidFill>
                  <a:schemeClr val="hlink"/>
                </a:solidFill>
                <a:latin typeface="Times New Roman" panose="02020603050405020304" pitchFamily="18" charset="0"/>
              </a:endParaRPr>
            </a:p>
          </p:txBody>
        </p:sp>
        <p:grpSp>
          <p:nvGrpSpPr>
            <p:cNvPr id="19469" name="Group 16"/>
            <p:cNvGrpSpPr>
              <a:grpSpLocks/>
            </p:cNvGrpSpPr>
            <p:nvPr/>
          </p:nvGrpSpPr>
          <p:grpSpPr bwMode="auto">
            <a:xfrm>
              <a:off x="3168" y="2448"/>
              <a:ext cx="1440" cy="1513"/>
              <a:chOff x="3648" y="2544"/>
              <a:chExt cx="1440" cy="1513"/>
            </a:xfrm>
          </p:grpSpPr>
          <p:sp>
            <p:nvSpPr>
              <p:cNvPr id="19476" name="Text Box 14"/>
              <p:cNvSpPr txBox="1">
                <a:spLocks noChangeArrowheads="1"/>
              </p:cNvSpPr>
              <p:nvPr/>
            </p:nvSpPr>
            <p:spPr bwMode="auto">
              <a:xfrm>
                <a:off x="3648" y="2544"/>
                <a:ext cx="1440"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Product </a:t>
                </a:r>
              </a:p>
              <a:p>
                <a:pPr algn="ctr">
                  <a:spcBef>
                    <a:spcPct val="0"/>
                  </a:spcBef>
                  <a:buClrTx/>
                  <a:buSzTx/>
                  <a:buFontTx/>
                  <a:buNone/>
                </a:pPr>
                <a:r>
                  <a:rPr lang="en-US" altLang="en-US" sz="2800">
                    <a:solidFill>
                      <a:schemeClr val="hlink"/>
                    </a:solidFill>
                    <a:latin typeface="Times New Roman" panose="02020603050405020304" pitchFamily="18" charset="0"/>
                  </a:rPr>
                  <a:t>Specification</a:t>
                </a:r>
                <a:endParaRPr lang="en-US" altLang="en-US">
                  <a:solidFill>
                    <a:schemeClr val="hlink"/>
                  </a:solidFill>
                  <a:latin typeface="Times New Roman" panose="02020603050405020304" pitchFamily="18" charset="0"/>
                </a:endParaRPr>
              </a:p>
            </p:txBody>
          </p:sp>
          <p:sp>
            <p:nvSpPr>
              <p:cNvPr id="19477" name="Text Box 15"/>
              <p:cNvSpPr txBox="1">
                <a:spLocks noChangeArrowheads="1"/>
              </p:cNvSpPr>
              <p:nvPr/>
            </p:nvSpPr>
            <p:spPr bwMode="auto">
              <a:xfrm>
                <a:off x="3648" y="3168"/>
                <a:ext cx="1440" cy="8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description</a:t>
                </a:r>
              </a:p>
              <a:p>
                <a:pPr>
                  <a:spcBef>
                    <a:spcPct val="0"/>
                  </a:spcBef>
                  <a:buClrTx/>
                  <a:buSzTx/>
                  <a:buFontTx/>
                  <a:buNone/>
                </a:pPr>
                <a:r>
                  <a:rPr lang="en-US" altLang="en-US" sz="2800">
                    <a:solidFill>
                      <a:schemeClr val="hlink"/>
                    </a:solidFill>
                    <a:latin typeface="Times New Roman" panose="02020603050405020304" pitchFamily="18" charset="0"/>
                  </a:rPr>
                  <a:t>price</a:t>
                </a:r>
              </a:p>
              <a:p>
                <a:pPr>
                  <a:spcBef>
                    <a:spcPct val="0"/>
                  </a:spcBef>
                  <a:buClrTx/>
                  <a:buSzTx/>
                  <a:buFontTx/>
                  <a:buNone/>
                </a:pPr>
                <a:r>
                  <a:rPr lang="en-US" altLang="en-US" sz="2800">
                    <a:solidFill>
                      <a:schemeClr val="hlink"/>
                    </a:solidFill>
                    <a:latin typeface="Times New Roman" panose="02020603050405020304" pitchFamily="18" charset="0"/>
                  </a:rPr>
                  <a:t>UPC</a:t>
                </a:r>
                <a:endParaRPr lang="en-US" altLang="en-US">
                  <a:solidFill>
                    <a:schemeClr val="hlink"/>
                  </a:solidFill>
                  <a:latin typeface="Times New Roman" panose="02020603050405020304" pitchFamily="18" charset="0"/>
                </a:endParaRPr>
              </a:p>
            </p:txBody>
          </p:sp>
        </p:grpSp>
        <p:sp>
          <p:nvSpPr>
            <p:cNvPr id="19470" name="Line 17"/>
            <p:cNvSpPr>
              <a:spLocks noChangeShapeType="1"/>
            </p:cNvSpPr>
            <p:nvPr/>
          </p:nvSpPr>
          <p:spPr bwMode="auto">
            <a:xfrm>
              <a:off x="1392" y="2352"/>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Text Box 18"/>
            <p:cNvSpPr txBox="1">
              <a:spLocks noChangeArrowheads="1"/>
            </p:cNvSpPr>
            <p:nvPr/>
          </p:nvSpPr>
          <p:spPr bwMode="auto">
            <a:xfrm>
              <a:off x="1718" y="2313"/>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Contains</a:t>
              </a:r>
              <a:endParaRPr lang="en-US" altLang="en-US">
                <a:solidFill>
                  <a:schemeClr val="hlink"/>
                </a:solidFill>
                <a:latin typeface="Times New Roman" panose="02020603050405020304" pitchFamily="18" charset="0"/>
              </a:endParaRPr>
            </a:p>
          </p:txBody>
        </p:sp>
        <p:sp>
          <p:nvSpPr>
            <p:cNvPr id="19472" name="Text Box 19"/>
            <p:cNvSpPr txBox="1">
              <a:spLocks noChangeArrowheads="1"/>
            </p:cNvSpPr>
            <p:nvPr/>
          </p:nvSpPr>
          <p:spPr bwMode="auto">
            <a:xfrm>
              <a:off x="1430" y="2457"/>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a:t>
              </a:r>
              <a:endParaRPr lang="en-US" altLang="en-US">
                <a:solidFill>
                  <a:schemeClr val="hlink"/>
                </a:solidFill>
                <a:latin typeface="Times New Roman" panose="02020603050405020304" pitchFamily="18" charset="0"/>
              </a:endParaRPr>
            </a:p>
          </p:txBody>
        </p:sp>
        <p:sp>
          <p:nvSpPr>
            <p:cNvPr id="19473" name="Line 20"/>
            <p:cNvSpPr>
              <a:spLocks noChangeShapeType="1"/>
            </p:cNvSpPr>
            <p:nvPr/>
          </p:nvSpPr>
          <p:spPr bwMode="auto">
            <a:xfrm>
              <a:off x="1920" y="3168"/>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Text Box 21"/>
            <p:cNvSpPr txBox="1">
              <a:spLocks noChangeArrowheads="1"/>
            </p:cNvSpPr>
            <p:nvPr/>
          </p:nvSpPr>
          <p:spPr bwMode="auto">
            <a:xfrm>
              <a:off x="2064" y="2688"/>
              <a:ext cx="9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Described by</a:t>
              </a:r>
              <a:endParaRPr lang="en-US" altLang="en-US">
                <a:solidFill>
                  <a:schemeClr val="hlink"/>
                </a:solidFill>
                <a:latin typeface="Times New Roman" panose="02020603050405020304" pitchFamily="18" charset="0"/>
              </a:endParaRPr>
            </a:p>
          </p:txBody>
        </p:sp>
        <p:sp>
          <p:nvSpPr>
            <p:cNvPr id="19475" name="Text Box 22"/>
            <p:cNvSpPr txBox="1">
              <a:spLocks noChangeArrowheads="1"/>
            </p:cNvSpPr>
            <p:nvPr/>
          </p:nvSpPr>
          <p:spPr bwMode="auto">
            <a:xfrm>
              <a:off x="200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a:t>
              </a:r>
              <a:endParaRPr lang="en-US" altLang="en-US">
                <a:solidFill>
                  <a:schemeClr val="hlink"/>
                </a:solidFill>
                <a:latin typeface="Times New Roman" panose="02020603050405020304" pitchFamily="18" charset="0"/>
              </a:endParaRPr>
            </a:p>
          </p:txBody>
        </p:sp>
      </p:grpSp>
      <p:sp>
        <p:nvSpPr>
          <p:cNvPr id="366616" name="Text Box 24"/>
          <p:cNvSpPr txBox="1">
            <a:spLocks noChangeArrowheads="1"/>
          </p:cNvSpPr>
          <p:nvPr/>
        </p:nvSpPr>
        <p:spPr bwMode="auto">
          <a:xfrm>
            <a:off x="3962400" y="1828800"/>
            <a:ext cx="4800600" cy="158115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In POS, some class needs to know the grand total of a sale. </a:t>
            </a:r>
          </a:p>
          <a:p>
            <a:pPr>
              <a:spcBef>
                <a:spcPct val="0"/>
              </a:spcBef>
              <a:buClrTx/>
              <a:buSzTx/>
              <a:buFontTx/>
              <a:buNone/>
            </a:pPr>
            <a:r>
              <a:rPr lang="en-US" altLang="en-US" sz="2400" i="1">
                <a:solidFill>
                  <a:srgbClr val="990000"/>
                </a:solidFill>
                <a:latin typeface="Times New Roman" panose="02020603050405020304" pitchFamily="18" charset="0"/>
              </a:rPr>
              <a:t>Who should be responsible for knowing the grand total of a sale ?</a:t>
            </a:r>
            <a:r>
              <a:rPr lang="en-US" altLang="en-US" sz="2400">
                <a:latin typeface="Times New Roman" panose="02020603050405020304" pitchFamily="18" charset="0"/>
              </a:rPr>
              <a:t> </a:t>
            </a:r>
          </a:p>
        </p:txBody>
      </p:sp>
      <p:sp>
        <p:nvSpPr>
          <p:cNvPr id="19464" name="Rectangle 26"/>
          <p:cNvSpPr>
            <a:spLocks noChangeArrowheads="1"/>
          </p:cNvSpPr>
          <p:nvPr/>
        </p:nvSpPr>
        <p:spPr bwMode="auto">
          <a:xfrm>
            <a:off x="46482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a:t>
            </a:r>
          </a:p>
        </p:txBody>
      </p:sp>
      <p:sp>
        <p:nvSpPr>
          <p:cNvPr id="19465" name="Rectangle 27"/>
          <p:cNvSpPr>
            <a:spLocks noChangeArrowheads="1"/>
          </p:cNvSpPr>
          <p:nvPr/>
        </p:nvSpPr>
        <p:spPr bwMode="auto">
          <a:xfrm>
            <a:off x="1828800" y="3657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a:t>
            </a:r>
          </a:p>
        </p:txBody>
      </p:sp>
    </p:spTree>
    <p:extLst>
      <p:ext uri="{BB962C8B-B14F-4D97-AF65-F5344CB8AC3E}">
        <p14:creationId xmlns:p14="http://schemas.microsoft.com/office/powerpoint/2010/main" val="2668265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616"/>
                                        </p:tgtEl>
                                        <p:attrNameLst>
                                          <p:attrName>style.visibility</p:attrName>
                                        </p:attrNameLst>
                                      </p:cBhvr>
                                      <p:to>
                                        <p:strVal val="visible"/>
                                      </p:to>
                                    </p:set>
                                    <p:animEffect transition="in" filter="blinds(horizontal)">
                                      <p:cBhvr>
                                        <p:cTn id="7" dur="500"/>
                                        <p:tgtEl>
                                          <p:spTgt spid="3666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6617"/>
                                        </p:tgtEl>
                                        <p:attrNameLst>
                                          <p:attrName>style.visibility</p:attrName>
                                        </p:attrNameLst>
                                      </p:cBhvr>
                                      <p:to>
                                        <p:strVal val="visible"/>
                                      </p:to>
                                    </p:set>
                                    <p:animEffect transition="in" filter="box(in)">
                                      <p:cBhvr>
                                        <p:cTn id="12" dur="500"/>
                                        <p:tgtEl>
                                          <p:spTgt spid="36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No.8</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2EE5819E-AA83-4E25-981D-3F86E37E838F}" type="datetime1">
              <a:rPr lang="en-US" smtClean="0"/>
              <a:t>10/21/2022</a:t>
            </a:fld>
            <a:endParaRPr lang="en-US"/>
          </a:p>
        </p:txBody>
      </p:sp>
      <p:sp>
        <p:nvSpPr>
          <p:cNvPr id="8" name="Footer Placeholder 4"/>
          <p:cNvSpPr>
            <a:spLocks noGrp="1"/>
          </p:cNvSpPr>
          <p:nvPr>
            <p:ph type="ftr" sz="quarter" idx="11"/>
          </p:nvPr>
        </p:nvSpPr>
        <p:spPr/>
        <p:txBody>
          <a:bodyPr/>
          <a:lstStyle/>
          <a:p>
            <a:pPr>
              <a:defRPr/>
            </a:pPr>
            <a:r>
              <a:rPr lang="en-US" smtClean="0"/>
              <a:t>OO Design</a:t>
            </a:r>
            <a:endParaRPr lang="en-US"/>
          </a:p>
        </p:txBody>
      </p:sp>
      <p:sp>
        <p:nvSpPr>
          <p:cNvPr id="9" name="Slide Number Placeholder 5"/>
          <p:cNvSpPr>
            <a:spLocks noGrp="1"/>
          </p:cNvSpPr>
          <p:nvPr>
            <p:ph type="sldNum" sz="quarter" idx="12"/>
          </p:nvPr>
        </p:nvSpPr>
        <p:spPr/>
        <p:txBody>
          <a:bodyPr/>
          <a:lstStyle/>
          <a:p>
            <a:pPr>
              <a:defRPr/>
            </a:pPr>
            <a:fld id="{A3B1D0AF-501C-4953-82B0-BCAD957043A2}" type="slidenum">
              <a:rPr lang="en-US"/>
              <a:pPr>
                <a:defRPr/>
              </a:pPr>
              <a:t>20</a:t>
            </a:fld>
            <a:endParaRPr lang="en-US"/>
          </a:p>
        </p:txBody>
      </p:sp>
      <p:sp>
        <p:nvSpPr>
          <p:cNvPr id="20485" name="Rectangle 2"/>
          <p:cNvSpPr>
            <a:spLocks noGrp="1" noChangeArrowheads="1"/>
          </p:cNvSpPr>
          <p:nvPr>
            <p:ph type="title"/>
          </p:nvPr>
        </p:nvSpPr>
        <p:spPr/>
        <p:txBody>
          <a:bodyPr/>
          <a:lstStyle/>
          <a:p>
            <a:pPr eaLnBrk="1" hangingPunct="1"/>
            <a:r>
              <a:rPr kumimoji="1" lang="en-US" altLang="en-US" smtClean="0"/>
              <a:t>Expert: Example [2]</a:t>
            </a:r>
          </a:p>
        </p:txBody>
      </p:sp>
      <p:sp>
        <p:nvSpPr>
          <p:cNvPr id="503811" name="Rectangle 3"/>
          <p:cNvSpPr>
            <a:spLocks noGrp="1" noChangeArrowheads="1"/>
          </p:cNvSpPr>
          <p:nvPr>
            <p:ph type="body" idx="1"/>
          </p:nvPr>
        </p:nvSpPr>
        <p:spPr>
          <a:xfrm>
            <a:off x="457200" y="2017713"/>
            <a:ext cx="7772400" cy="1371600"/>
          </a:xfrm>
        </p:spPr>
        <p:txBody>
          <a:bodyPr/>
          <a:lstStyle/>
          <a:p>
            <a:pPr marL="533400" indent="-533400" eaLnBrk="1" hangingPunct="1">
              <a:buClr>
                <a:schemeClr val="hlink"/>
              </a:buClr>
              <a:buSzPct val="95000"/>
              <a:buFont typeface="Wingdings" panose="05000000000000000000" pitchFamily="2" charset="2"/>
              <a:buChar char="§"/>
            </a:pPr>
            <a:r>
              <a:rPr kumimoji="1" lang="en-US" altLang="en-US" sz="2400" smtClean="0">
                <a:latin typeface="Times New Roman" panose="02020603050405020304" pitchFamily="18" charset="0"/>
              </a:rPr>
              <a:t>From the model, identify the class that contains the information needed to obtain the </a:t>
            </a:r>
            <a:r>
              <a:rPr kumimoji="1" lang="en-US" altLang="en-US" sz="2400" i="1" smtClean="0">
                <a:solidFill>
                  <a:srgbClr val="990000"/>
                </a:solidFill>
                <a:latin typeface="Times New Roman" panose="02020603050405020304" pitchFamily="18" charset="0"/>
              </a:rPr>
              <a:t>grand total</a:t>
            </a:r>
            <a:r>
              <a:rPr kumimoji="1" lang="en-US" altLang="en-US" sz="2400" i="1" smtClean="0">
                <a:solidFill>
                  <a:srgbClr val="990000"/>
                </a:solidFill>
              </a:rPr>
              <a:t>.</a:t>
            </a:r>
          </a:p>
        </p:txBody>
      </p:sp>
      <p:sp>
        <p:nvSpPr>
          <p:cNvPr id="503812" name="Rectangle 4"/>
          <p:cNvSpPr>
            <a:spLocks noChangeArrowheads="1"/>
          </p:cNvSpPr>
          <p:nvPr/>
        </p:nvSpPr>
        <p:spPr bwMode="auto">
          <a:xfrm>
            <a:off x="457200" y="3200400"/>
            <a:ext cx="8178800" cy="134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Information needed to obtain the grand total:</a:t>
            </a:r>
          </a:p>
          <a:p>
            <a:pPr lvl="1">
              <a:buClr>
                <a:schemeClr val="hlink"/>
              </a:buClr>
              <a:buSzPct val="95000"/>
              <a:buFont typeface="Wingdings" panose="05000000000000000000" pitchFamily="2" charset="2"/>
              <a:buChar char="§"/>
            </a:pPr>
            <a:r>
              <a:rPr lang="en-US" altLang="en-US" sz="2400"/>
              <a:t>Knowledge of all </a:t>
            </a:r>
            <a:r>
              <a:rPr lang="en-US" altLang="en-US" sz="2400" i="1">
                <a:solidFill>
                  <a:srgbClr val="990000"/>
                </a:solidFill>
              </a:rPr>
              <a:t>SaleItems</a:t>
            </a:r>
            <a:endParaRPr lang="en-US" altLang="en-US" sz="2400">
              <a:solidFill>
                <a:srgbClr val="990000"/>
              </a:solidFill>
            </a:endParaRPr>
          </a:p>
          <a:p>
            <a:pPr lvl="1">
              <a:buClr>
                <a:schemeClr val="hlink"/>
              </a:buClr>
              <a:buSzPct val="95000"/>
              <a:buFont typeface="Wingdings" panose="05000000000000000000" pitchFamily="2" charset="2"/>
              <a:buChar char="§"/>
            </a:pPr>
            <a:r>
              <a:rPr lang="en-US" altLang="en-US" sz="2400"/>
              <a:t>Sum of their subtotals</a:t>
            </a:r>
          </a:p>
        </p:txBody>
      </p:sp>
      <p:sp>
        <p:nvSpPr>
          <p:cNvPr id="503813" name="Rectangle 5"/>
          <p:cNvSpPr>
            <a:spLocks noChangeArrowheads="1"/>
          </p:cNvSpPr>
          <p:nvPr/>
        </p:nvSpPr>
        <p:spPr bwMode="auto">
          <a:xfrm>
            <a:off x="457200" y="4689475"/>
            <a:ext cx="8178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Only a </a:t>
            </a:r>
            <a:r>
              <a:rPr lang="en-US" altLang="en-US" sz="2400" i="1">
                <a:solidFill>
                  <a:srgbClr val="990000"/>
                </a:solidFill>
              </a:rPr>
              <a:t>Sale </a:t>
            </a:r>
            <a:r>
              <a:rPr lang="en-US" altLang="en-US" sz="2400"/>
              <a:t>object possesses this knowledge.</a:t>
            </a:r>
          </a:p>
        </p:txBody>
      </p:sp>
      <p:sp>
        <p:nvSpPr>
          <p:cNvPr id="503814" name="Rectangle 6"/>
          <p:cNvSpPr>
            <a:spLocks noChangeArrowheads="1"/>
          </p:cNvSpPr>
          <p:nvPr/>
        </p:nvSpPr>
        <p:spPr bwMode="auto">
          <a:xfrm>
            <a:off x="457200" y="5334000"/>
            <a:ext cx="817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Sale being the </a:t>
            </a:r>
            <a:r>
              <a:rPr lang="en-US" altLang="en-US" sz="2400" i="1">
                <a:solidFill>
                  <a:srgbClr val="990000"/>
                </a:solidFill>
              </a:rPr>
              <a:t>information expert</a:t>
            </a:r>
            <a:r>
              <a:rPr lang="en-US" altLang="en-US" sz="2400"/>
              <a:t>, we assign this responsibility to </a:t>
            </a:r>
            <a:r>
              <a:rPr lang="en-US" altLang="en-US" sz="2400" i="1">
                <a:solidFill>
                  <a:srgbClr val="990000"/>
                </a:solidFill>
              </a:rPr>
              <a:t>Sale</a:t>
            </a:r>
            <a:r>
              <a:rPr lang="en-US" altLang="en-US" sz="2400"/>
              <a:t>.</a:t>
            </a:r>
          </a:p>
        </p:txBody>
      </p:sp>
    </p:spTree>
    <p:extLst>
      <p:ext uri="{BB962C8B-B14F-4D97-AF65-F5344CB8AC3E}">
        <p14:creationId xmlns:p14="http://schemas.microsoft.com/office/powerpoint/2010/main" val="2960871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38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3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P spid="503812" grpId="0"/>
      <p:bldP spid="5038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fld id="{30F8EC21-0430-4E49-8AD1-0104D96BB101}" type="datetime1">
              <a:rPr lang="en-US" smtClean="0"/>
              <a:t>10/21/2022</a:t>
            </a:fld>
            <a:endParaRPr lang="en-US"/>
          </a:p>
        </p:txBody>
      </p:sp>
      <p:sp>
        <p:nvSpPr>
          <p:cNvPr id="16" name="Footer Placeholder 4"/>
          <p:cNvSpPr>
            <a:spLocks noGrp="1"/>
          </p:cNvSpPr>
          <p:nvPr>
            <p:ph type="ftr" sz="quarter" idx="11"/>
          </p:nvPr>
        </p:nvSpPr>
        <p:spPr/>
        <p:txBody>
          <a:bodyPr/>
          <a:lstStyle/>
          <a:p>
            <a:pPr>
              <a:defRPr/>
            </a:pPr>
            <a:r>
              <a:rPr lang="en-US" smtClean="0"/>
              <a:t>OO Design</a:t>
            </a:r>
            <a:endParaRPr lang="en-US"/>
          </a:p>
        </p:txBody>
      </p:sp>
      <p:sp>
        <p:nvSpPr>
          <p:cNvPr id="17" name="Slide Number Placeholder 5"/>
          <p:cNvSpPr>
            <a:spLocks noGrp="1"/>
          </p:cNvSpPr>
          <p:nvPr>
            <p:ph type="sldNum" sz="quarter" idx="12"/>
          </p:nvPr>
        </p:nvSpPr>
        <p:spPr/>
        <p:txBody>
          <a:bodyPr/>
          <a:lstStyle/>
          <a:p>
            <a:pPr>
              <a:defRPr/>
            </a:pPr>
            <a:fld id="{B2D2565E-2786-4547-8908-1F509A97B7FF}" type="slidenum">
              <a:rPr lang="en-US"/>
              <a:pPr>
                <a:defRPr/>
              </a:pPr>
              <a:t>21</a:t>
            </a:fld>
            <a:endParaRPr lang="en-US"/>
          </a:p>
        </p:txBody>
      </p:sp>
      <p:sp>
        <p:nvSpPr>
          <p:cNvPr id="21509" name="Rectangle 2"/>
          <p:cNvSpPr>
            <a:spLocks noGrp="1" noChangeArrowheads="1"/>
          </p:cNvSpPr>
          <p:nvPr>
            <p:ph type="title"/>
          </p:nvPr>
        </p:nvSpPr>
        <p:spPr/>
        <p:txBody>
          <a:bodyPr/>
          <a:lstStyle/>
          <a:p>
            <a:pPr eaLnBrk="1" hangingPunct="1"/>
            <a:r>
              <a:rPr kumimoji="1" lang="en-US" altLang="en-US" sz="3200" smtClean="0"/>
              <a:t>Partial collaboration diagram [1]</a:t>
            </a:r>
            <a:endParaRPr kumimoji="1" lang="en-US" altLang="en-US" smtClean="0"/>
          </a:p>
        </p:txBody>
      </p:sp>
      <p:sp>
        <p:nvSpPr>
          <p:cNvPr id="369667" name="Text Box 3"/>
          <p:cNvSpPr txBox="1">
            <a:spLocks noChangeArrowheads="1"/>
          </p:cNvSpPr>
          <p:nvPr/>
        </p:nvSpPr>
        <p:spPr bwMode="auto">
          <a:xfrm>
            <a:off x="5257800" y="2590800"/>
            <a:ext cx="946150" cy="617538"/>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grpSp>
        <p:nvGrpSpPr>
          <p:cNvPr id="369684" name="Group 20"/>
          <p:cNvGrpSpPr>
            <a:grpSpLocks/>
          </p:cNvGrpSpPr>
          <p:nvPr/>
        </p:nvGrpSpPr>
        <p:grpSpPr bwMode="auto">
          <a:xfrm>
            <a:off x="2209800" y="2362200"/>
            <a:ext cx="3048000" cy="533400"/>
            <a:chOff x="1392" y="1488"/>
            <a:chExt cx="1920" cy="336"/>
          </a:xfrm>
        </p:grpSpPr>
        <p:sp>
          <p:nvSpPr>
            <p:cNvPr id="21519" name="Line 4"/>
            <p:cNvSpPr>
              <a:spLocks noChangeShapeType="1"/>
            </p:cNvSpPr>
            <p:nvPr/>
          </p:nvSpPr>
          <p:spPr bwMode="auto">
            <a:xfrm>
              <a:off x="1392" y="1824"/>
              <a:ext cx="19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8"/>
            <p:cNvSpPr>
              <a:spLocks noChangeShapeType="1"/>
            </p:cNvSpPr>
            <p:nvPr/>
          </p:nvSpPr>
          <p:spPr bwMode="auto">
            <a:xfrm>
              <a:off x="2832" y="1632"/>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Text Box 9"/>
            <p:cNvSpPr txBox="1">
              <a:spLocks noChangeArrowheads="1"/>
            </p:cNvSpPr>
            <p:nvPr/>
          </p:nvSpPr>
          <p:spPr bwMode="auto">
            <a:xfrm>
              <a:off x="1536" y="1488"/>
              <a:ext cx="10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 t:=getTotal()</a:t>
              </a:r>
              <a:endParaRPr lang="en-US" altLang="en-US">
                <a:latin typeface="Times New Roman" panose="02020603050405020304" pitchFamily="18" charset="0"/>
              </a:endParaRPr>
            </a:p>
          </p:txBody>
        </p:sp>
      </p:grpSp>
      <p:grpSp>
        <p:nvGrpSpPr>
          <p:cNvPr id="369687" name="Group 23"/>
          <p:cNvGrpSpPr>
            <a:grpSpLocks/>
          </p:cNvGrpSpPr>
          <p:nvPr/>
        </p:nvGrpSpPr>
        <p:grpSpPr bwMode="auto">
          <a:xfrm>
            <a:off x="2590800" y="3962400"/>
            <a:ext cx="4876800" cy="1219200"/>
            <a:chOff x="1632" y="2496"/>
            <a:chExt cx="3072" cy="768"/>
          </a:xfrm>
        </p:grpSpPr>
        <p:sp>
          <p:nvSpPr>
            <p:cNvPr id="21517" name="AutoShape 10"/>
            <p:cNvSpPr>
              <a:spLocks noChangeArrowheads="1"/>
            </p:cNvSpPr>
            <p:nvPr/>
          </p:nvSpPr>
          <p:spPr bwMode="auto">
            <a:xfrm flipV="1">
              <a:off x="2352" y="2496"/>
              <a:ext cx="2352" cy="720"/>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890FF7"/>
                  </a:solidFill>
                  <a:latin typeface="Times New Roman" panose="02020603050405020304" pitchFamily="18" charset="0"/>
                </a:rPr>
                <a:t>New method added to </a:t>
              </a:r>
            </a:p>
            <a:p>
              <a:pPr>
                <a:spcBef>
                  <a:spcPct val="0"/>
                </a:spcBef>
                <a:buClrTx/>
                <a:buSzTx/>
                <a:buFontTx/>
                <a:buNone/>
              </a:pPr>
              <a:r>
                <a:rPr lang="en-US" altLang="en-US" sz="2000">
                  <a:solidFill>
                    <a:srgbClr val="890FF7"/>
                  </a:solidFill>
                  <a:latin typeface="Times New Roman" panose="02020603050405020304" pitchFamily="18" charset="0"/>
                </a:rPr>
                <a:t>the Sale class. The class itself is </a:t>
              </a:r>
            </a:p>
            <a:p>
              <a:pPr>
                <a:spcBef>
                  <a:spcPct val="0"/>
                </a:spcBef>
                <a:buClrTx/>
                <a:buSzTx/>
                <a:buFontTx/>
                <a:buNone/>
              </a:pPr>
              <a:r>
                <a:rPr lang="en-US" altLang="en-US" sz="2000">
                  <a:solidFill>
                    <a:srgbClr val="890FF7"/>
                  </a:solidFill>
                  <a:latin typeface="Times New Roman" panose="02020603050405020304" pitchFamily="18" charset="0"/>
                </a:rPr>
                <a:t>derived from the domain model.</a:t>
              </a:r>
              <a:endParaRPr lang="en-US" altLang="en-US">
                <a:solidFill>
                  <a:srgbClr val="DDDDDD"/>
                </a:solidFill>
                <a:latin typeface="Times New Roman" panose="02020603050405020304" pitchFamily="18" charset="0"/>
              </a:endParaRPr>
            </a:p>
          </p:txBody>
        </p:sp>
        <p:sp>
          <p:nvSpPr>
            <p:cNvPr id="21518" name="Line 11"/>
            <p:cNvSpPr>
              <a:spLocks noChangeShapeType="1"/>
            </p:cNvSpPr>
            <p:nvPr/>
          </p:nvSpPr>
          <p:spPr bwMode="auto">
            <a:xfrm flipH="1">
              <a:off x="1632" y="3168"/>
              <a:ext cx="672" cy="96"/>
            </a:xfrm>
            <a:prstGeom prst="line">
              <a:avLst/>
            </a:prstGeom>
            <a:noFill/>
            <a:ln w="12700" cap="sq">
              <a:solidFill>
                <a:schemeClr val="accent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9685" name="Group 21"/>
          <p:cNvGrpSpPr>
            <a:grpSpLocks/>
          </p:cNvGrpSpPr>
          <p:nvPr/>
        </p:nvGrpSpPr>
        <p:grpSpPr bwMode="auto">
          <a:xfrm>
            <a:off x="990600" y="3505200"/>
            <a:ext cx="1676400" cy="2081213"/>
            <a:chOff x="624" y="2208"/>
            <a:chExt cx="1056" cy="1311"/>
          </a:xfrm>
        </p:grpSpPr>
        <p:sp>
          <p:nvSpPr>
            <p:cNvPr id="21514" name="Text Box 17"/>
            <p:cNvSpPr txBox="1">
              <a:spLocks noChangeArrowheads="1"/>
            </p:cNvSpPr>
            <p:nvPr/>
          </p:nvSpPr>
          <p:spPr bwMode="auto">
            <a:xfrm>
              <a:off x="624" y="2208"/>
              <a:ext cx="1056"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21515" name="Text Box 18"/>
            <p:cNvSpPr txBox="1">
              <a:spLocks noChangeArrowheads="1"/>
            </p:cNvSpPr>
            <p:nvPr/>
          </p:nvSpPr>
          <p:spPr bwMode="auto">
            <a:xfrm>
              <a:off x="624" y="2562"/>
              <a:ext cx="1056"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date</a:t>
              </a:r>
            </a:p>
            <a:p>
              <a:pPr>
                <a:spcBef>
                  <a:spcPct val="0"/>
                </a:spcBef>
                <a:buClrTx/>
                <a:buSzTx/>
                <a:buFontTx/>
                <a:buNone/>
              </a:pPr>
              <a:r>
                <a:rPr lang="en-US" altLang="en-US" sz="2800">
                  <a:solidFill>
                    <a:schemeClr val="hlink"/>
                  </a:solidFill>
                  <a:latin typeface="Times New Roman" panose="02020603050405020304" pitchFamily="18" charset="0"/>
                </a:rPr>
                <a:t>time</a:t>
              </a:r>
              <a:endParaRPr lang="en-US" altLang="en-US">
                <a:solidFill>
                  <a:schemeClr val="hlink"/>
                </a:solidFill>
                <a:latin typeface="Times New Roman" panose="02020603050405020304" pitchFamily="18" charset="0"/>
              </a:endParaRPr>
            </a:p>
          </p:txBody>
        </p:sp>
        <p:sp>
          <p:nvSpPr>
            <p:cNvPr id="21516" name="Text Box 19"/>
            <p:cNvSpPr txBox="1">
              <a:spLocks noChangeArrowheads="1"/>
            </p:cNvSpPr>
            <p:nvPr/>
          </p:nvSpPr>
          <p:spPr bwMode="auto">
            <a:xfrm>
              <a:off x="624" y="3168"/>
              <a:ext cx="1056"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getTotal()</a:t>
              </a:r>
              <a:endParaRPr lang="en-US" altLang="en-US">
                <a:solidFill>
                  <a:schemeClr val="hlink"/>
                </a:solidFill>
                <a:latin typeface="Times New Roman" panose="02020603050405020304" pitchFamily="18" charset="0"/>
              </a:endParaRPr>
            </a:p>
          </p:txBody>
        </p:sp>
      </p:grpSp>
    </p:spTree>
    <p:extLst>
      <p:ext uri="{BB962C8B-B14F-4D97-AF65-F5344CB8AC3E}">
        <p14:creationId xmlns:p14="http://schemas.microsoft.com/office/powerpoint/2010/main" val="1802774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87AEF2D8-C712-4A41-9FE0-4AC6A75D5ECF}"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569E1C9B-1EF3-4AFD-925C-D8D1E35163F4}" type="slidenum">
              <a:rPr lang="en-US"/>
              <a:pPr>
                <a:defRPr/>
              </a:pPr>
              <a:t>22</a:t>
            </a:fld>
            <a:endParaRPr lang="en-US"/>
          </a:p>
        </p:txBody>
      </p:sp>
      <p:sp>
        <p:nvSpPr>
          <p:cNvPr id="22533" name="Rectangle 2"/>
          <p:cNvSpPr>
            <a:spLocks noGrp="1" noChangeArrowheads="1"/>
          </p:cNvSpPr>
          <p:nvPr>
            <p:ph type="title"/>
          </p:nvPr>
        </p:nvSpPr>
        <p:spPr/>
        <p:txBody>
          <a:bodyPr/>
          <a:lstStyle/>
          <a:p>
            <a:pPr eaLnBrk="1" hangingPunct="1"/>
            <a:r>
              <a:rPr kumimoji="1" lang="en-US" altLang="en-US" smtClean="0"/>
              <a:t>Expert: Example [3]</a:t>
            </a:r>
          </a:p>
        </p:txBody>
      </p:sp>
      <p:sp>
        <p:nvSpPr>
          <p:cNvPr id="505859" name="Rectangle 3"/>
          <p:cNvSpPr>
            <a:spLocks noGrp="1" noChangeArrowheads="1"/>
          </p:cNvSpPr>
          <p:nvPr>
            <p:ph type="body" idx="1"/>
          </p:nvPr>
        </p:nvSpPr>
        <p:spPr>
          <a:xfrm>
            <a:off x="381000" y="2114550"/>
            <a:ext cx="8178800" cy="704850"/>
          </a:xfrm>
        </p:spPr>
        <p:txBody>
          <a:bodyPr/>
          <a:lstStyle/>
          <a:p>
            <a:pPr marL="533400" indent="-533400" eaLnBrk="1" hangingPunct="1">
              <a:buClr>
                <a:schemeClr val="hlink"/>
              </a:buClr>
              <a:buSzPct val="95000"/>
              <a:buFont typeface="Wingdings" panose="05000000000000000000" pitchFamily="2" charset="2"/>
              <a:buChar char="§"/>
            </a:pPr>
            <a:r>
              <a:rPr kumimoji="1" lang="en-US" altLang="en-US" sz="2400" smtClean="0"/>
              <a:t>What information is needed to determine </a:t>
            </a:r>
            <a:r>
              <a:rPr kumimoji="1" lang="en-US" altLang="en-US" sz="2400" i="1" smtClean="0">
                <a:solidFill>
                  <a:srgbClr val="990000"/>
                </a:solidFill>
              </a:rPr>
              <a:t>subtotal</a:t>
            </a:r>
            <a:r>
              <a:rPr kumimoji="1" lang="en-US" altLang="en-US" sz="2400" smtClean="0">
                <a:solidFill>
                  <a:srgbClr val="990000"/>
                </a:solidFill>
              </a:rPr>
              <a:t> </a:t>
            </a:r>
            <a:r>
              <a:rPr kumimoji="1" lang="en-US" altLang="en-US" sz="2400" smtClean="0"/>
              <a:t>?</a:t>
            </a:r>
          </a:p>
        </p:txBody>
      </p:sp>
      <p:sp>
        <p:nvSpPr>
          <p:cNvPr id="505860" name="Rectangle 4"/>
          <p:cNvSpPr>
            <a:spLocks noChangeArrowheads="1"/>
          </p:cNvSpPr>
          <p:nvPr/>
        </p:nvSpPr>
        <p:spPr bwMode="auto">
          <a:xfrm>
            <a:off x="381000" y="5181600"/>
            <a:ext cx="817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Hence </a:t>
            </a:r>
            <a:r>
              <a:rPr lang="en-US" altLang="en-US" sz="2400" i="1">
                <a:solidFill>
                  <a:srgbClr val="990000"/>
                </a:solidFill>
              </a:rPr>
              <a:t>SalesLineItem</a:t>
            </a:r>
            <a:r>
              <a:rPr lang="en-US" altLang="en-US" sz="2400"/>
              <a:t> is assigned the responsibility to compute the </a:t>
            </a:r>
            <a:r>
              <a:rPr lang="en-US" altLang="en-US" sz="2400" i="1"/>
              <a:t>subtotal</a:t>
            </a:r>
            <a:r>
              <a:rPr lang="en-US" altLang="en-US" sz="2400"/>
              <a:t>.</a:t>
            </a:r>
          </a:p>
        </p:txBody>
      </p:sp>
      <p:sp>
        <p:nvSpPr>
          <p:cNvPr id="505861" name="Rectangle 5"/>
          <p:cNvSpPr>
            <a:spLocks noChangeArrowheads="1"/>
          </p:cNvSpPr>
          <p:nvPr/>
        </p:nvSpPr>
        <p:spPr bwMode="auto">
          <a:xfrm>
            <a:off x="381000" y="3124200"/>
            <a:ext cx="81788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We need:</a:t>
            </a:r>
          </a:p>
          <a:p>
            <a:pPr lvl="1">
              <a:buClr>
                <a:schemeClr val="hlink"/>
              </a:buClr>
              <a:buSzPct val="95000"/>
              <a:buFont typeface="Wingdings" panose="05000000000000000000" pitchFamily="2" charset="2"/>
              <a:buChar char="§"/>
            </a:pPr>
            <a:r>
              <a:rPr lang="en-US" altLang="en-US" sz="2400"/>
              <a:t>Quantity of each </a:t>
            </a:r>
            <a:r>
              <a:rPr lang="en-US" altLang="en-US" sz="2400" i="1">
                <a:solidFill>
                  <a:srgbClr val="990000"/>
                </a:solidFill>
              </a:rPr>
              <a:t>SalesLineItem</a:t>
            </a:r>
            <a:r>
              <a:rPr lang="en-US" altLang="en-US" sz="2400"/>
              <a:t> and its price.</a:t>
            </a:r>
          </a:p>
          <a:p>
            <a:pPr lvl="1">
              <a:buClr>
                <a:schemeClr val="hlink"/>
              </a:buClr>
              <a:buSzPct val="95000"/>
              <a:buFont typeface="Wingdings" panose="05000000000000000000" pitchFamily="2" charset="2"/>
              <a:buChar char="§"/>
            </a:pPr>
            <a:r>
              <a:rPr lang="en-US" altLang="en-US" sz="2400"/>
              <a:t>Quantity is available with </a:t>
            </a:r>
            <a:r>
              <a:rPr lang="en-US" altLang="en-US" sz="2400" i="1">
                <a:solidFill>
                  <a:srgbClr val="990000"/>
                </a:solidFill>
              </a:rPr>
              <a:t>SalesLineItem </a:t>
            </a:r>
            <a:r>
              <a:rPr lang="en-US" altLang="en-US" sz="2400"/>
              <a:t>and price with </a:t>
            </a:r>
            <a:r>
              <a:rPr lang="en-US" altLang="en-US" sz="2400" i="1">
                <a:solidFill>
                  <a:srgbClr val="990000"/>
                </a:solidFill>
              </a:rPr>
              <a:t>ProductSpecification</a:t>
            </a:r>
            <a:r>
              <a:rPr lang="en-US" altLang="en-US" sz="2400">
                <a:solidFill>
                  <a:srgbClr val="990000"/>
                </a:solidFill>
              </a:rPr>
              <a:t>.</a:t>
            </a:r>
          </a:p>
        </p:txBody>
      </p:sp>
    </p:spTree>
    <p:extLst>
      <p:ext uri="{BB962C8B-B14F-4D97-AF65-F5344CB8AC3E}">
        <p14:creationId xmlns:p14="http://schemas.microsoft.com/office/powerpoint/2010/main" val="17456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58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5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p:bldP spid="505860" grpId="0"/>
      <p:bldP spid="5058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p:cNvSpPr>
            <a:spLocks noGrp="1"/>
          </p:cNvSpPr>
          <p:nvPr>
            <p:ph type="dt" sz="quarter" idx="10"/>
          </p:nvPr>
        </p:nvSpPr>
        <p:spPr/>
        <p:txBody>
          <a:bodyPr/>
          <a:lstStyle/>
          <a:p>
            <a:pPr>
              <a:defRPr/>
            </a:pPr>
            <a:fld id="{C4275D60-322C-4DC7-B1E5-FD5366E879A0}" type="datetime1">
              <a:rPr lang="en-US" smtClean="0"/>
              <a:t>10/21/2022</a:t>
            </a:fld>
            <a:endParaRPr lang="en-US"/>
          </a:p>
        </p:txBody>
      </p:sp>
      <p:sp>
        <p:nvSpPr>
          <p:cNvPr id="41" name="Footer Placeholder 4"/>
          <p:cNvSpPr>
            <a:spLocks noGrp="1"/>
          </p:cNvSpPr>
          <p:nvPr>
            <p:ph type="ftr" sz="quarter" idx="11"/>
          </p:nvPr>
        </p:nvSpPr>
        <p:spPr/>
        <p:txBody>
          <a:bodyPr/>
          <a:lstStyle/>
          <a:p>
            <a:pPr>
              <a:defRPr/>
            </a:pPr>
            <a:r>
              <a:rPr lang="en-US" smtClean="0"/>
              <a:t>OO Design</a:t>
            </a:r>
            <a:endParaRPr lang="en-US"/>
          </a:p>
        </p:txBody>
      </p:sp>
      <p:sp>
        <p:nvSpPr>
          <p:cNvPr id="42" name="Slide Number Placeholder 5"/>
          <p:cNvSpPr>
            <a:spLocks noGrp="1"/>
          </p:cNvSpPr>
          <p:nvPr>
            <p:ph type="sldNum" sz="quarter" idx="12"/>
          </p:nvPr>
        </p:nvSpPr>
        <p:spPr/>
        <p:txBody>
          <a:bodyPr/>
          <a:lstStyle/>
          <a:p>
            <a:pPr>
              <a:defRPr/>
            </a:pPr>
            <a:fld id="{DFB43FAB-2D91-4DA2-98D3-7B56C3A6B48E}" type="slidenum">
              <a:rPr lang="en-US"/>
              <a:pPr>
                <a:defRPr/>
              </a:pPr>
              <a:t>23</a:t>
            </a:fld>
            <a:endParaRPr lang="en-US"/>
          </a:p>
        </p:txBody>
      </p:sp>
      <p:sp>
        <p:nvSpPr>
          <p:cNvPr id="23557" name="Rectangle 2"/>
          <p:cNvSpPr>
            <a:spLocks noGrp="1" noChangeArrowheads="1"/>
          </p:cNvSpPr>
          <p:nvPr>
            <p:ph type="title"/>
          </p:nvPr>
        </p:nvSpPr>
        <p:spPr/>
        <p:txBody>
          <a:bodyPr/>
          <a:lstStyle/>
          <a:p>
            <a:pPr eaLnBrk="1" hangingPunct="1"/>
            <a:r>
              <a:rPr kumimoji="1" lang="en-US" altLang="en-US" sz="3200" smtClean="0"/>
              <a:t>Partial collaboration diagram [2]</a:t>
            </a:r>
            <a:endParaRPr kumimoji="1" lang="en-US" altLang="en-US" smtClean="0"/>
          </a:p>
        </p:txBody>
      </p:sp>
      <p:grpSp>
        <p:nvGrpSpPr>
          <p:cNvPr id="374833" name="Group 49"/>
          <p:cNvGrpSpPr>
            <a:grpSpLocks/>
          </p:cNvGrpSpPr>
          <p:nvPr/>
        </p:nvGrpSpPr>
        <p:grpSpPr bwMode="auto">
          <a:xfrm>
            <a:off x="762000" y="1828800"/>
            <a:ext cx="3878263" cy="746125"/>
            <a:chOff x="480" y="1152"/>
            <a:chExt cx="2443" cy="470"/>
          </a:xfrm>
        </p:grpSpPr>
        <p:sp>
          <p:nvSpPr>
            <p:cNvPr id="23590" name="Text Box 3"/>
            <p:cNvSpPr txBox="1">
              <a:spLocks noChangeArrowheads="1"/>
            </p:cNvSpPr>
            <p:nvPr/>
          </p:nvSpPr>
          <p:spPr bwMode="auto">
            <a:xfrm>
              <a:off x="2400" y="1310"/>
              <a:ext cx="523" cy="312"/>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u="sng">
                  <a:solidFill>
                    <a:schemeClr val="hlink"/>
                  </a:solidFill>
                  <a:latin typeface="Times New Roman" panose="02020603050405020304" pitchFamily="18" charset="0"/>
                </a:rPr>
                <a:t>:Sale</a:t>
              </a:r>
              <a:endParaRPr lang="en-US" altLang="en-US" sz="2400">
                <a:solidFill>
                  <a:schemeClr val="hlink"/>
                </a:solidFill>
                <a:latin typeface="Times New Roman" panose="02020603050405020304" pitchFamily="18" charset="0"/>
              </a:endParaRPr>
            </a:p>
          </p:txBody>
        </p:sp>
        <p:grpSp>
          <p:nvGrpSpPr>
            <p:cNvPr id="23591" name="Group 47"/>
            <p:cNvGrpSpPr>
              <a:grpSpLocks/>
            </p:cNvGrpSpPr>
            <p:nvPr/>
          </p:nvGrpSpPr>
          <p:grpSpPr bwMode="auto">
            <a:xfrm>
              <a:off x="480" y="1152"/>
              <a:ext cx="1920" cy="288"/>
              <a:chOff x="480" y="1152"/>
              <a:chExt cx="1920" cy="288"/>
            </a:xfrm>
          </p:grpSpPr>
          <p:sp>
            <p:nvSpPr>
              <p:cNvPr id="23592" name="Line 4"/>
              <p:cNvSpPr>
                <a:spLocks noChangeShapeType="1"/>
              </p:cNvSpPr>
              <p:nvPr/>
            </p:nvSpPr>
            <p:spPr bwMode="auto">
              <a:xfrm>
                <a:off x="480" y="1440"/>
                <a:ext cx="19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Line 5"/>
              <p:cNvSpPr>
                <a:spLocks noChangeShapeType="1"/>
              </p:cNvSpPr>
              <p:nvPr/>
            </p:nvSpPr>
            <p:spPr bwMode="auto">
              <a:xfrm>
                <a:off x="2064" y="1296"/>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4" name="Text Box 6"/>
              <p:cNvSpPr txBox="1">
                <a:spLocks noChangeArrowheads="1"/>
              </p:cNvSpPr>
              <p:nvPr/>
            </p:nvSpPr>
            <p:spPr bwMode="auto">
              <a:xfrm>
                <a:off x="1104" y="1152"/>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 t:=total()</a:t>
                </a:r>
                <a:endParaRPr lang="en-US" altLang="en-US">
                  <a:solidFill>
                    <a:schemeClr val="hlink"/>
                  </a:solidFill>
                  <a:latin typeface="Times New Roman" panose="02020603050405020304" pitchFamily="18" charset="0"/>
                </a:endParaRPr>
              </a:p>
            </p:txBody>
          </p:sp>
        </p:grpSp>
      </p:grpSp>
      <p:grpSp>
        <p:nvGrpSpPr>
          <p:cNvPr id="374791" name="Group 7"/>
          <p:cNvGrpSpPr>
            <a:grpSpLocks/>
          </p:cNvGrpSpPr>
          <p:nvPr/>
        </p:nvGrpSpPr>
        <p:grpSpPr bwMode="auto">
          <a:xfrm>
            <a:off x="304800" y="2743200"/>
            <a:ext cx="1676400" cy="1654175"/>
            <a:chOff x="624" y="2208"/>
            <a:chExt cx="1056" cy="1042"/>
          </a:xfrm>
        </p:grpSpPr>
        <p:sp>
          <p:nvSpPr>
            <p:cNvPr id="23587" name="Text Box 8"/>
            <p:cNvSpPr txBox="1">
              <a:spLocks noChangeArrowheads="1"/>
            </p:cNvSpPr>
            <p:nvPr/>
          </p:nvSpPr>
          <p:spPr bwMode="auto">
            <a:xfrm>
              <a:off x="624" y="2208"/>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23588" name="Text Box 9"/>
            <p:cNvSpPr txBox="1">
              <a:spLocks noChangeArrowheads="1"/>
            </p:cNvSpPr>
            <p:nvPr/>
          </p:nvSpPr>
          <p:spPr bwMode="auto">
            <a:xfrm>
              <a:off x="624" y="2496"/>
              <a:ext cx="1056"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date</a:t>
              </a:r>
            </a:p>
            <a:p>
              <a:pPr>
                <a:spcBef>
                  <a:spcPct val="0"/>
                </a:spcBef>
                <a:buClrTx/>
                <a:buSzTx/>
                <a:buFontTx/>
                <a:buNone/>
              </a:pPr>
              <a:r>
                <a:rPr lang="en-US" altLang="en-US" sz="2000">
                  <a:solidFill>
                    <a:schemeClr val="hlink"/>
                  </a:solidFill>
                  <a:latin typeface="Times New Roman" panose="02020603050405020304" pitchFamily="18" charset="0"/>
                </a:rPr>
                <a:t>time</a:t>
              </a:r>
              <a:endParaRPr lang="en-US" altLang="en-US">
                <a:solidFill>
                  <a:schemeClr val="hlink"/>
                </a:solidFill>
                <a:latin typeface="Times New Roman" panose="02020603050405020304" pitchFamily="18" charset="0"/>
              </a:endParaRPr>
            </a:p>
          </p:txBody>
        </p:sp>
        <p:sp>
          <p:nvSpPr>
            <p:cNvPr id="23589" name="Text Box 10"/>
            <p:cNvSpPr txBox="1">
              <a:spLocks noChangeArrowheads="1"/>
            </p:cNvSpPr>
            <p:nvPr/>
          </p:nvSpPr>
          <p:spPr bwMode="auto">
            <a:xfrm>
              <a:off x="624" y="2976"/>
              <a:ext cx="1056"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getTotal()</a:t>
              </a:r>
              <a:endParaRPr lang="en-US" altLang="en-US">
                <a:solidFill>
                  <a:schemeClr val="hlink"/>
                </a:solidFill>
                <a:latin typeface="Times New Roman" panose="02020603050405020304" pitchFamily="18" charset="0"/>
              </a:endParaRPr>
            </a:p>
          </p:txBody>
        </p:sp>
      </p:grpSp>
      <p:grpSp>
        <p:nvGrpSpPr>
          <p:cNvPr id="374809" name="Group 25"/>
          <p:cNvGrpSpPr>
            <a:grpSpLocks/>
          </p:cNvGrpSpPr>
          <p:nvPr/>
        </p:nvGrpSpPr>
        <p:grpSpPr bwMode="auto">
          <a:xfrm>
            <a:off x="304800" y="4495800"/>
            <a:ext cx="2209800" cy="1349375"/>
            <a:chOff x="1920" y="2736"/>
            <a:chExt cx="1392" cy="850"/>
          </a:xfrm>
        </p:grpSpPr>
        <p:sp>
          <p:nvSpPr>
            <p:cNvPr id="23584" name="Text Box 20"/>
            <p:cNvSpPr txBox="1">
              <a:spLocks noChangeArrowheads="1"/>
            </p:cNvSpPr>
            <p:nvPr/>
          </p:nvSpPr>
          <p:spPr bwMode="auto">
            <a:xfrm>
              <a:off x="1920" y="2736"/>
              <a:ext cx="1392"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SalesLineItem</a:t>
              </a:r>
              <a:endParaRPr lang="en-US" altLang="en-US">
                <a:solidFill>
                  <a:schemeClr val="hlink"/>
                </a:solidFill>
                <a:latin typeface="Times New Roman" panose="02020603050405020304" pitchFamily="18" charset="0"/>
              </a:endParaRPr>
            </a:p>
          </p:txBody>
        </p:sp>
        <p:sp>
          <p:nvSpPr>
            <p:cNvPr id="23585" name="Text Box 21"/>
            <p:cNvSpPr txBox="1">
              <a:spLocks noChangeArrowheads="1"/>
            </p:cNvSpPr>
            <p:nvPr/>
          </p:nvSpPr>
          <p:spPr bwMode="auto">
            <a:xfrm>
              <a:off x="1920" y="3024"/>
              <a:ext cx="1392"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quantity</a:t>
              </a:r>
              <a:endParaRPr lang="en-US" altLang="en-US">
                <a:solidFill>
                  <a:schemeClr val="hlink"/>
                </a:solidFill>
                <a:latin typeface="Times New Roman" panose="02020603050405020304" pitchFamily="18" charset="0"/>
              </a:endParaRPr>
            </a:p>
          </p:txBody>
        </p:sp>
        <p:sp>
          <p:nvSpPr>
            <p:cNvPr id="23586" name="Text Box 22"/>
            <p:cNvSpPr txBox="1">
              <a:spLocks noChangeArrowheads="1"/>
            </p:cNvSpPr>
            <p:nvPr/>
          </p:nvSpPr>
          <p:spPr bwMode="auto">
            <a:xfrm>
              <a:off x="1920" y="3312"/>
              <a:ext cx="1392"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getSubtotal()</a:t>
              </a:r>
              <a:endParaRPr lang="en-US" altLang="en-US">
                <a:solidFill>
                  <a:schemeClr val="hlink"/>
                </a:solidFill>
                <a:latin typeface="Times New Roman" panose="02020603050405020304" pitchFamily="18" charset="0"/>
              </a:endParaRPr>
            </a:p>
          </p:txBody>
        </p:sp>
      </p:grpSp>
      <p:grpSp>
        <p:nvGrpSpPr>
          <p:cNvPr id="374835" name="Group 51"/>
          <p:cNvGrpSpPr>
            <a:grpSpLocks/>
          </p:cNvGrpSpPr>
          <p:nvPr/>
        </p:nvGrpSpPr>
        <p:grpSpPr bwMode="auto">
          <a:xfrm>
            <a:off x="5257800" y="3962400"/>
            <a:ext cx="3316288" cy="1104900"/>
            <a:chOff x="3312" y="2496"/>
            <a:chExt cx="2089" cy="696"/>
          </a:xfrm>
        </p:grpSpPr>
        <p:sp>
          <p:nvSpPr>
            <p:cNvPr id="23579" name="Text Box 26"/>
            <p:cNvSpPr txBox="1">
              <a:spLocks noChangeArrowheads="1"/>
            </p:cNvSpPr>
            <p:nvPr/>
          </p:nvSpPr>
          <p:spPr bwMode="auto">
            <a:xfrm>
              <a:off x="3600" y="2880"/>
              <a:ext cx="1801" cy="312"/>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u="sng">
                  <a:solidFill>
                    <a:schemeClr val="hlink"/>
                  </a:solidFill>
                  <a:latin typeface="Times New Roman" panose="02020603050405020304" pitchFamily="18" charset="0"/>
                </a:rPr>
                <a:t>:ProductSpecification</a:t>
              </a:r>
              <a:endParaRPr lang="en-US" altLang="en-US" sz="2400">
                <a:solidFill>
                  <a:schemeClr val="hlink"/>
                </a:solidFill>
                <a:latin typeface="Times New Roman" panose="02020603050405020304" pitchFamily="18" charset="0"/>
              </a:endParaRPr>
            </a:p>
          </p:txBody>
        </p:sp>
        <p:sp>
          <p:nvSpPr>
            <p:cNvPr id="23580" name="Line 27"/>
            <p:cNvSpPr>
              <a:spLocks noChangeShapeType="1"/>
            </p:cNvSpPr>
            <p:nvPr/>
          </p:nvSpPr>
          <p:spPr bwMode="auto">
            <a:xfrm>
              <a:off x="4656" y="2496"/>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1" name="Group 48"/>
            <p:cNvGrpSpPr>
              <a:grpSpLocks/>
            </p:cNvGrpSpPr>
            <p:nvPr/>
          </p:nvGrpSpPr>
          <p:grpSpPr bwMode="auto">
            <a:xfrm>
              <a:off x="3312" y="2544"/>
              <a:ext cx="1440" cy="250"/>
              <a:chOff x="3312" y="2544"/>
              <a:chExt cx="1440" cy="250"/>
            </a:xfrm>
          </p:grpSpPr>
          <p:sp>
            <p:nvSpPr>
              <p:cNvPr id="23582" name="Text Box 30"/>
              <p:cNvSpPr txBox="1">
                <a:spLocks noChangeArrowheads="1"/>
              </p:cNvSpPr>
              <p:nvPr/>
            </p:nvSpPr>
            <p:spPr bwMode="auto">
              <a:xfrm>
                <a:off x="3312" y="2544"/>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1.1: p:=getPrice()</a:t>
                </a:r>
                <a:endParaRPr lang="en-US" altLang="en-US">
                  <a:solidFill>
                    <a:schemeClr val="hlink"/>
                  </a:solidFill>
                  <a:latin typeface="Times New Roman" panose="02020603050405020304" pitchFamily="18" charset="0"/>
                </a:endParaRPr>
              </a:p>
            </p:txBody>
          </p:sp>
          <p:sp>
            <p:nvSpPr>
              <p:cNvPr id="23583" name="Line 31"/>
              <p:cNvSpPr>
                <a:spLocks noChangeShapeType="1"/>
              </p:cNvSpPr>
              <p:nvPr/>
            </p:nvSpPr>
            <p:spPr bwMode="auto">
              <a:xfrm>
                <a:off x="4752" y="2592"/>
                <a:ext cx="0" cy="19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74820" name="Group 36"/>
          <p:cNvGrpSpPr>
            <a:grpSpLocks/>
          </p:cNvGrpSpPr>
          <p:nvPr/>
        </p:nvGrpSpPr>
        <p:grpSpPr bwMode="auto">
          <a:xfrm>
            <a:off x="2590800" y="4419600"/>
            <a:ext cx="2362200" cy="1958975"/>
            <a:chOff x="4176" y="2784"/>
            <a:chExt cx="1488" cy="1234"/>
          </a:xfrm>
        </p:grpSpPr>
        <p:sp>
          <p:nvSpPr>
            <p:cNvPr id="23576" name="Text Box 33"/>
            <p:cNvSpPr txBox="1">
              <a:spLocks noChangeArrowheads="1"/>
            </p:cNvSpPr>
            <p:nvPr/>
          </p:nvSpPr>
          <p:spPr bwMode="auto">
            <a:xfrm>
              <a:off x="4176" y="2784"/>
              <a:ext cx="1488"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ProductSpecification</a:t>
              </a:r>
              <a:endParaRPr lang="en-US" altLang="en-US">
                <a:solidFill>
                  <a:schemeClr val="hlink"/>
                </a:solidFill>
                <a:latin typeface="Times New Roman" panose="02020603050405020304" pitchFamily="18" charset="0"/>
              </a:endParaRPr>
            </a:p>
          </p:txBody>
        </p:sp>
        <p:sp>
          <p:nvSpPr>
            <p:cNvPr id="23577" name="Text Box 34"/>
            <p:cNvSpPr txBox="1">
              <a:spLocks noChangeArrowheads="1"/>
            </p:cNvSpPr>
            <p:nvPr/>
          </p:nvSpPr>
          <p:spPr bwMode="auto">
            <a:xfrm>
              <a:off x="4176" y="3072"/>
              <a:ext cx="1488" cy="658"/>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description</a:t>
              </a:r>
            </a:p>
            <a:p>
              <a:pPr>
                <a:spcBef>
                  <a:spcPct val="0"/>
                </a:spcBef>
                <a:buClrTx/>
                <a:buSzTx/>
                <a:buFontTx/>
                <a:buNone/>
              </a:pPr>
              <a:r>
                <a:rPr lang="en-US" altLang="en-US" sz="2000">
                  <a:solidFill>
                    <a:schemeClr val="hlink"/>
                  </a:solidFill>
                  <a:latin typeface="Times New Roman" panose="02020603050405020304" pitchFamily="18" charset="0"/>
                </a:rPr>
                <a:t>price</a:t>
              </a:r>
            </a:p>
            <a:p>
              <a:pPr>
                <a:spcBef>
                  <a:spcPct val="0"/>
                </a:spcBef>
                <a:buClrTx/>
                <a:buSzTx/>
                <a:buFontTx/>
                <a:buNone/>
              </a:pPr>
              <a:r>
                <a:rPr lang="en-US" altLang="en-US" sz="2000">
                  <a:solidFill>
                    <a:schemeClr val="hlink"/>
                  </a:solidFill>
                  <a:latin typeface="Times New Roman" panose="02020603050405020304" pitchFamily="18" charset="0"/>
                </a:rPr>
                <a:t>itemID</a:t>
              </a:r>
              <a:endParaRPr lang="en-US" altLang="en-US">
                <a:solidFill>
                  <a:schemeClr val="hlink"/>
                </a:solidFill>
                <a:latin typeface="Times New Roman" panose="02020603050405020304" pitchFamily="18" charset="0"/>
              </a:endParaRPr>
            </a:p>
          </p:txBody>
        </p:sp>
        <p:sp>
          <p:nvSpPr>
            <p:cNvPr id="23578" name="Text Box 35"/>
            <p:cNvSpPr txBox="1">
              <a:spLocks noChangeArrowheads="1"/>
            </p:cNvSpPr>
            <p:nvPr/>
          </p:nvSpPr>
          <p:spPr bwMode="auto">
            <a:xfrm>
              <a:off x="4176" y="3744"/>
              <a:ext cx="1488"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getPrice()</a:t>
              </a:r>
              <a:endParaRPr lang="en-US" altLang="en-US">
                <a:solidFill>
                  <a:schemeClr val="hlink"/>
                </a:solidFill>
                <a:latin typeface="Times New Roman" panose="02020603050405020304" pitchFamily="18" charset="0"/>
              </a:endParaRPr>
            </a:p>
          </p:txBody>
        </p:sp>
      </p:grpSp>
      <p:grpSp>
        <p:nvGrpSpPr>
          <p:cNvPr id="374834" name="Group 50"/>
          <p:cNvGrpSpPr>
            <a:grpSpLocks/>
          </p:cNvGrpSpPr>
          <p:nvPr/>
        </p:nvGrpSpPr>
        <p:grpSpPr bwMode="auto">
          <a:xfrm>
            <a:off x="4724400" y="1828800"/>
            <a:ext cx="3886200" cy="2117725"/>
            <a:chOff x="2976" y="1152"/>
            <a:chExt cx="2448" cy="1334"/>
          </a:xfrm>
        </p:grpSpPr>
        <p:grpSp>
          <p:nvGrpSpPr>
            <p:cNvPr id="23564" name="Group 13"/>
            <p:cNvGrpSpPr>
              <a:grpSpLocks/>
            </p:cNvGrpSpPr>
            <p:nvPr/>
          </p:nvGrpSpPr>
          <p:grpSpPr bwMode="auto">
            <a:xfrm>
              <a:off x="3840" y="2064"/>
              <a:ext cx="1584" cy="422"/>
              <a:chOff x="3360" y="2116"/>
              <a:chExt cx="1584" cy="422"/>
            </a:xfrm>
          </p:grpSpPr>
          <p:sp>
            <p:nvSpPr>
              <p:cNvPr id="23574" name="Text Box 14"/>
              <p:cNvSpPr txBox="1">
                <a:spLocks noChangeArrowheads="1"/>
              </p:cNvSpPr>
              <p:nvPr/>
            </p:nvSpPr>
            <p:spPr bwMode="auto">
              <a:xfrm>
                <a:off x="3456" y="2116"/>
                <a:ext cx="1488" cy="383"/>
              </a:xfrm>
              <a:prstGeom prst="rect">
                <a:avLst/>
              </a:prstGeom>
              <a:noFill/>
              <a:ln w="28575"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u="sng">
                  <a:solidFill>
                    <a:schemeClr val="hlink"/>
                  </a:solidFill>
                  <a:latin typeface="Times New Roman" panose="02020603050405020304" pitchFamily="18" charset="0"/>
                </a:endParaRPr>
              </a:p>
            </p:txBody>
          </p:sp>
          <p:sp>
            <p:nvSpPr>
              <p:cNvPr id="23575" name="Text Box 15"/>
              <p:cNvSpPr txBox="1">
                <a:spLocks noChangeArrowheads="1"/>
              </p:cNvSpPr>
              <p:nvPr/>
            </p:nvSpPr>
            <p:spPr bwMode="auto">
              <a:xfrm>
                <a:off x="3360" y="2226"/>
                <a:ext cx="1300" cy="312"/>
              </a:xfrm>
              <a:prstGeom prst="rect">
                <a:avLst/>
              </a:prstGeom>
              <a:solidFill>
                <a:srgbClr val="FFFFFF"/>
              </a:solidFill>
              <a:ln w="38100" cap="sq">
                <a:solidFill>
                  <a:srgbClr val="EFA71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u="sng">
                    <a:solidFill>
                      <a:schemeClr val="hlink"/>
                    </a:solidFill>
                    <a:latin typeface="Times New Roman" panose="02020603050405020304" pitchFamily="18" charset="0"/>
                  </a:rPr>
                  <a:t>:SalesLineItem</a:t>
                </a:r>
              </a:p>
            </p:txBody>
          </p:sp>
        </p:grpSp>
        <p:grpSp>
          <p:nvGrpSpPr>
            <p:cNvPr id="23565" name="Group 46"/>
            <p:cNvGrpSpPr>
              <a:grpSpLocks/>
            </p:cNvGrpSpPr>
            <p:nvPr/>
          </p:nvGrpSpPr>
          <p:grpSpPr bwMode="auto">
            <a:xfrm>
              <a:off x="2976" y="1152"/>
              <a:ext cx="2016" cy="960"/>
              <a:chOff x="2976" y="1152"/>
              <a:chExt cx="2016" cy="960"/>
            </a:xfrm>
          </p:grpSpPr>
          <p:grpSp>
            <p:nvGrpSpPr>
              <p:cNvPr id="23566" name="Group 41"/>
              <p:cNvGrpSpPr>
                <a:grpSpLocks/>
              </p:cNvGrpSpPr>
              <p:nvPr/>
            </p:nvGrpSpPr>
            <p:grpSpPr bwMode="auto">
              <a:xfrm>
                <a:off x="2976" y="1152"/>
                <a:ext cx="2016" cy="912"/>
                <a:chOff x="2976" y="1152"/>
                <a:chExt cx="2016" cy="912"/>
              </a:xfrm>
            </p:grpSpPr>
            <p:grpSp>
              <p:nvGrpSpPr>
                <p:cNvPr id="23568" name="Group 40"/>
                <p:cNvGrpSpPr>
                  <a:grpSpLocks/>
                </p:cNvGrpSpPr>
                <p:nvPr/>
              </p:nvGrpSpPr>
              <p:grpSpPr bwMode="auto">
                <a:xfrm>
                  <a:off x="2976" y="1440"/>
                  <a:ext cx="1584" cy="624"/>
                  <a:chOff x="2976" y="1440"/>
                  <a:chExt cx="1584" cy="624"/>
                </a:xfrm>
              </p:grpSpPr>
              <p:sp>
                <p:nvSpPr>
                  <p:cNvPr id="23572" name="Line 16"/>
                  <p:cNvSpPr>
                    <a:spLocks noChangeShapeType="1"/>
                  </p:cNvSpPr>
                  <p:nvPr/>
                </p:nvSpPr>
                <p:spPr bwMode="auto">
                  <a:xfrm>
                    <a:off x="2976" y="1440"/>
                    <a:ext cx="158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Line 17"/>
                  <p:cNvSpPr>
                    <a:spLocks noChangeShapeType="1"/>
                  </p:cNvSpPr>
                  <p:nvPr/>
                </p:nvSpPr>
                <p:spPr bwMode="auto">
                  <a:xfrm>
                    <a:off x="4560" y="1440"/>
                    <a:ext cx="0" cy="62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569" name="Group 38"/>
                <p:cNvGrpSpPr>
                  <a:grpSpLocks/>
                </p:cNvGrpSpPr>
                <p:nvPr/>
              </p:nvGrpSpPr>
              <p:grpSpPr bwMode="auto">
                <a:xfrm>
                  <a:off x="3264" y="1152"/>
                  <a:ext cx="1728" cy="250"/>
                  <a:chOff x="3264" y="1152"/>
                  <a:chExt cx="1728" cy="250"/>
                </a:xfrm>
              </p:grpSpPr>
              <p:sp>
                <p:nvSpPr>
                  <p:cNvPr id="23570" name="Text Box 18"/>
                  <p:cNvSpPr txBox="1">
                    <a:spLocks noChangeArrowheads="1"/>
                  </p:cNvSpPr>
                  <p:nvPr/>
                </p:nvSpPr>
                <p:spPr bwMode="auto">
                  <a:xfrm>
                    <a:off x="3264" y="1152"/>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 st=getSubtotal()</a:t>
                    </a:r>
                    <a:endParaRPr lang="en-US" altLang="en-US">
                      <a:solidFill>
                        <a:schemeClr val="hlink"/>
                      </a:solidFill>
                      <a:latin typeface="Times New Roman" panose="02020603050405020304" pitchFamily="18" charset="0"/>
                    </a:endParaRPr>
                  </a:p>
                </p:txBody>
              </p:sp>
              <p:sp>
                <p:nvSpPr>
                  <p:cNvPr id="23571" name="Line 28"/>
                  <p:cNvSpPr>
                    <a:spLocks noChangeShapeType="1"/>
                  </p:cNvSpPr>
                  <p:nvPr/>
                </p:nvSpPr>
                <p:spPr bwMode="auto">
                  <a:xfrm>
                    <a:off x="4992" y="1248"/>
                    <a:ext cx="0" cy="14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3567" name="Text Box 45"/>
              <p:cNvSpPr txBox="1">
                <a:spLocks noChangeArrowheads="1"/>
              </p:cNvSpPr>
              <p:nvPr/>
            </p:nvSpPr>
            <p:spPr bwMode="auto">
              <a:xfrm>
                <a:off x="4320"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a:t>
                </a:r>
              </a:p>
            </p:txBody>
          </p:sp>
        </p:grpSp>
      </p:grpSp>
    </p:spTree>
    <p:extLst>
      <p:ext uri="{BB962C8B-B14F-4D97-AF65-F5344CB8AC3E}">
        <p14:creationId xmlns:p14="http://schemas.microsoft.com/office/powerpoint/2010/main" val="158070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4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4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4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47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48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p:cNvSpPr>
            <a:spLocks noGrp="1"/>
          </p:cNvSpPr>
          <p:nvPr>
            <p:ph type="dt" sz="quarter" idx="10"/>
          </p:nvPr>
        </p:nvSpPr>
        <p:spPr/>
        <p:txBody>
          <a:bodyPr/>
          <a:lstStyle/>
          <a:p>
            <a:pPr>
              <a:defRPr/>
            </a:pPr>
            <a:fld id="{2BF22EEF-D4DA-42CE-BD02-4F1F042F7B46}" type="datetime1">
              <a:rPr lang="en-US" smtClean="0"/>
              <a:t>10/21/2022</a:t>
            </a:fld>
            <a:endParaRPr lang="en-US"/>
          </a:p>
        </p:txBody>
      </p:sp>
      <p:sp>
        <p:nvSpPr>
          <p:cNvPr id="19" name="Footer Placeholder 4"/>
          <p:cNvSpPr>
            <a:spLocks noGrp="1"/>
          </p:cNvSpPr>
          <p:nvPr>
            <p:ph type="ftr" sz="quarter" idx="11"/>
          </p:nvPr>
        </p:nvSpPr>
        <p:spPr/>
        <p:txBody>
          <a:bodyPr/>
          <a:lstStyle/>
          <a:p>
            <a:pPr>
              <a:defRPr/>
            </a:pPr>
            <a:r>
              <a:rPr lang="en-US" smtClean="0"/>
              <a:t>OO Design</a:t>
            </a:r>
            <a:endParaRPr lang="en-US"/>
          </a:p>
        </p:txBody>
      </p:sp>
      <p:sp>
        <p:nvSpPr>
          <p:cNvPr id="20" name="Slide Number Placeholder 5"/>
          <p:cNvSpPr>
            <a:spLocks noGrp="1"/>
          </p:cNvSpPr>
          <p:nvPr>
            <p:ph type="sldNum" sz="quarter" idx="12"/>
          </p:nvPr>
        </p:nvSpPr>
        <p:spPr/>
        <p:txBody>
          <a:bodyPr/>
          <a:lstStyle/>
          <a:p>
            <a:pPr>
              <a:defRPr/>
            </a:pPr>
            <a:fld id="{E388F46A-5895-4453-8E98-EC5D6AFCE09B}" type="slidenum">
              <a:rPr lang="en-US"/>
              <a:pPr>
                <a:defRPr/>
              </a:pPr>
              <a:t>24</a:t>
            </a:fld>
            <a:endParaRPr lang="en-US"/>
          </a:p>
        </p:txBody>
      </p:sp>
      <p:sp>
        <p:nvSpPr>
          <p:cNvPr id="24581" name="Rectangle 2"/>
          <p:cNvSpPr>
            <a:spLocks noGrp="1" noChangeArrowheads="1"/>
          </p:cNvSpPr>
          <p:nvPr>
            <p:ph type="title"/>
          </p:nvPr>
        </p:nvSpPr>
        <p:spPr/>
        <p:txBody>
          <a:bodyPr/>
          <a:lstStyle/>
          <a:p>
            <a:pPr eaLnBrk="1" hangingPunct="1"/>
            <a:r>
              <a:rPr kumimoji="1" lang="en-US" altLang="en-US" smtClean="0"/>
              <a:t>Summary: Example [4]</a:t>
            </a:r>
          </a:p>
        </p:txBody>
      </p:sp>
      <p:grpSp>
        <p:nvGrpSpPr>
          <p:cNvPr id="379920" name="Group 16"/>
          <p:cNvGrpSpPr>
            <a:grpSpLocks/>
          </p:cNvGrpSpPr>
          <p:nvPr/>
        </p:nvGrpSpPr>
        <p:grpSpPr bwMode="auto">
          <a:xfrm>
            <a:off x="838200" y="1800225"/>
            <a:ext cx="6477000" cy="4448175"/>
            <a:chOff x="528" y="1134"/>
            <a:chExt cx="4080" cy="2802"/>
          </a:xfrm>
        </p:grpSpPr>
        <p:sp>
          <p:nvSpPr>
            <p:cNvPr id="24592" name="Line 4"/>
            <p:cNvSpPr>
              <a:spLocks noChangeShapeType="1"/>
            </p:cNvSpPr>
            <p:nvPr/>
          </p:nvSpPr>
          <p:spPr bwMode="auto">
            <a:xfrm>
              <a:off x="768" y="1488"/>
              <a:ext cx="3744" cy="0"/>
            </a:xfrm>
            <a:prstGeom prst="line">
              <a:avLst/>
            </a:prstGeom>
            <a:noFill/>
            <a:ln w="28575" cap="sq">
              <a:solidFill>
                <a:srgbClr val="EFA71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3" name="Line 5"/>
            <p:cNvSpPr>
              <a:spLocks noChangeShapeType="1"/>
            </p:cNvSpPr>
            <p:nvPr/>
          </p:nvSpPr>
          <p:spPr bwMode="auto">
            <a:xfrm>
              <a:off x="2544" y="1248"/>
              <a:ext cx="0" cy="2688"/>
            </a:xfrm>
            <a:prstGeom prst="line">
              <a:avLst/>
            </a:prstGeom>
            <a:noFill/>
            <a:ln w="12700" cap="sq">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6"/>
            <p:cNvSpPr>
              <a:spLocks noChangeShapeType="1"/>
            </p:cNvSpPr>
            <p:nvPr/>
          </p:nvSpPr>
          <p:spPr bwMode="auto">
            <a:xfrm>
              <a:off x="768" y="3936"/>
              <a:ext cx="3840" cy="0"/>
            </a:xfrm>
            <a:prstGeom prst="line">
              <a:avLst/>
            </a:prstGeom>
            <a:noFill/>
            <a:ln w="28575" cap="sq">
              <a:solidFill>
                <a:srgbClr val="EFA71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Text Box 8"/>
            <p:cNvSpPr txBox="1">
              <a:spLocks noChangeArrowheads="1"/>
            </p:cNvSpPr>
            <p:nvPr/>
          </p:nvSpPr>
          <p:spPr bwMode="auto">
            <a:xfrm>
              <a:off x="528" y="1152"/>
              <a:ext cx="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890FF7"/>
                  </a:solidFill>
                  <a:latin typeface="Times New Roman" panose="02020603050405020304" pitchFamily="18" charset="0"/>
                </a:rPr>
                <a:t>Class</a:t>
              </a:r>
            </a:p>
          </p:txBody>
        </p:sp>
        <p:sp>
          <p:nvSpPr>
            <p:cNvPr id="24596" name="Text Box 9"/>
            <p:cNvSpPr txBox="1">
              <a:spLocks noChangeArrowheads="1"/>
            </p:cNvSpPr>
            <p:nvPr/>
          </p:nvSpPr>
          <p:spPr bwMode="auto">
            <a:xfrm>
              <a:off x="2688" y="1134"/>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890FF7"/>
                  </a:solidFill>
                  <a:latin typeface="Times New Roman" panose="02020603050405020304" pitchFamily="18" charset="0"/>
                </a:rPr>
                <a:t>Responsibility</a:t>
              </a:r>
            </a:p>
          </p:txBody>
        </p:sp>
      </p:grpSp>
      <p:grpSp>
        <p:nvGrpSpPr>
          <p:cNvPr id="379921" name="Group 17"/>
          <p:cNvGrpSpPr>
            <a:grpSpLocks/>
          </p:cNvGrpSpPr>
          <p:nvPr/>
        </p:nvGrpSpPr>
        <p:grpSpPr bwMode="auto">
          <a:xfrm>
            <a:off x="838200" y="2819400"/>
            <a:ext cx="5980113" cy="519113"/>
            <a:chOff x="528" y="1998"/>
            <a:chExt cx="3767" cy="327"/>
          </a:xfrm>
        </p:grpSpPr>
        <p:sp>
          <p:nvSpPr>
            <p:cNvPr id="24590" name="Text Box 10"/>
            <p:cNvSpPr txBox="1">
              <a:spLocks noChangeArrowheads="1"/>
            </p:cNvSpPr>
            <p:nvPr/>
          </p:nvSpPr>
          <p:spPr bwMode="auto">
            <a:xfrm>
              <a:off x="528" y="1998"/>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Sale</a:t>
              </a:r>
            </a:p>
          </p:txBody>
        </p:sp>
        <p:sp>
          <p:nvSpPr>
            <p:cNvPr id="24591" name="Text Box 13"/>
            <p:cNvSpPr txBox="1">
              <a:spLocks noChangeArrowheads="1"/>
            </p:cNvSpPr>
            <p:nvPr/>
          </p:nvSpPr>
          <p:spPr bwMode="auto">
            <a:xfrm>
              <a:off x="2688" y="1998"/>
              <a:ext cx="16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Knows sale total</a:t>
              </a:r>
            </a:p>
          </p:txBody>
        </p:sp>
      </p:grpSp>
      <p:grpSp>
        <p:nvGrpSpPr>
          <p:cNvPr id="379922" name="Group 18"/>
          <p:cNvGrpSpPr>
            <a:grpSpLocks/>
          </p:cNvGrpSpPr>
          <p:nvPr/>
        </p:nvGrpSpPr>
        <p:grpSpPr bwMode="auto">
          <a:xfrm>
            <a:off x="838200" y="3762375"/>
            <a:ext cx="7262813" cy="519113"/>
            <a:chOff x="528" y="2592"/>
            <a:chExt cx="4575" cy="327"/>
          </a:xfrm>
        </p:grpSpPr>
        <p:sp>
          <p:nvSpPr>
            <p:cNvPr id="24588" name="Text Box 11"/>
            <p:cNvSpPr txBox="1">
              <a:spLocks noChangeArrowheads="1"/>
            </p:cNvSpPr>
            <p:nvPr/>
          </p:nvSpPr>
          <p:spPr bwMode="auto">
            <a:xfrm>
              <a:off x="528" y="2592"/>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SalesLineItem</a:t>
              </a:r>
            </a:p>
          </p:txBody>
        </p:sp>
        <p:sp>
          <p:nvSpPr>
            <p:cNvPr id="24589" name="Text Box 14"/>
            <p:cNvSpPr txBox="1">
              <a:spLocks noChangeArrowheads="1"/>
            </p:cNvSpPr>
            <p:nvPr/>
          </p:nvSpPr>
          <p:spPr bwMode="auto">
            <a:xfrm>
              <a:off x="2688" y="2592"/>
              <a:ext cx="24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Knows line item subtotal.</a:t>
              </a:r>
            </a:p>
          </p:txBody>
        </p:sp>
      </p:grpSp>
      <p:grpSp>
        <p:nvGrpSpPr>
          <p:cNvPr id="379923" name="Group 19"/>
          <p:cNvGrpSpPr>
            <a:grpSpLocks/>
          </p:cNvGrpSpPr>
          <p:nvPr/>
        </p:nvGrpSpPr>
        <p:grpSpPr bwMode="auto">
          <a:xfrm>
            <a:off x="838200" y="4648200"/>
            <a:ext cx="7748588" cy="519113"/>
            <a:chOff x="528" y="3150"/>
            <a:chExt cx="4881" cy="327"/>
          </a:xfrm>
        </p:grpSpPr>
        <p:sp>
          <p:nvSpPr>
            <p:cNvPr id="24586" name="Text Box 12"/>
            <p:cNvSpPr txBox="1">
              <a:spLocks noChangeArrowheads="1"/>
            </p:cNvSpPr>
            <p:nvPr/>
          </p:nvSpPr>
          <p:spPr bwMode="auto">
            <a:xfrm>
              <a:off x="528" y="3150"/>
              <a:ext cx="19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ProductSpecification</a:t>
              </a:r>
            </a:p>
          </p:txBody>
        </p:sp>
        <p:sp>
          <p:nvSpPr>
            <p:cNvPr id="24587" name="Text Box 15"/>
            <p:cNvSpPr txBox="1">
              <a:spLocks noChangeArrowheads="1"/>
            </p:cNvSpPr>
            <p:nvPr/>
          </p:nvSpPr>
          <p:spPr bwMode="auto">
            <a:xfrm>
              <a:off x="2688" y="3150"/>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rgbClr val="990000"/>
                  </a:solidFill>
                  <a:latin typeface="Times New Roman" panose="02020603050405020304" pitchFamily="18" charset="0"/>
                </a:rPr>
                <a:t>Knows the price of a product</a:t>
              </a:r>
            </a:p>
          </p:txBody>
        </p:sp>
      </p:grpSp>
    </p:spTree>
    <p:extLst>
      <p:ext uri="{BB962C8B-B14F-4D97-AF65-F5344CB8AC3E}">
        <p14:creationId xmlns:p14="http://schemas.microsoft.com/office/powerpoint/2010/main" val="3720484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9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79921"/>
                                        </p:tgtEl>
                                        <p:attrNameLst>
                                          <p:attrName>style.visibility</p:attrName>
                                        </p:attrNameLst>
                                      </p:cBhvr>
                                      <p:to>
                                        <p:strVal val="visible"/>
                                      </p:to>
                                    </p:set>
                                    <p:animEffect transition="in" filter="blinds(horizontal)">
                                      <p:cBhvr>
                                        <p:cTn id="11" dur="500"/>
                                        <p:tgtEl>
                                          <p:spTgt spid="3799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79922"/>
                                        </p:tgtEl>
                                        <p:attrNameLst>
                                          <p:attrName>style.visibility</p:attrName>
                                        </p:attrNameLst>
                                      </p:cBhvr>
                                      <p:to>
                                        <p:strVal val="visible"/>
                                      </p:to>
                                    </p:set>
                                    <p:animEffect transition="in" filter="blinds(horizontal)">
                                      <p:cBhvr>
                                        <p:cTn id="16" dur="500"/>
                                        <p:tgtEl>
                                          <p:spTgt spid="3799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79923"/>
                                        </p:tgtEl>
                                        <p:attrNameLst>
                                          <p:attrName>style.visibility</p:attrName>
                                        </p:attrNameLst>
                                      </p:cBhvr>
                                      <p:to>
                                        <p:strVal val="visible"/>
                                      </p:to>
                                    </p:set>
                                    <p:animEffect transition="in" filter="blinds(horizontal)">
                                      <p:cBhvr>
                                        <p:cTn id="21" dur="500"/>
                                        <p:tgtEl>
                                          <p:spTgt spid="379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95B6B4BE-2465-4DD7-BCB2-194FF9ECD8A0}" type="datetime1">
              <a:rPr lang="en-US" smtClean="0"/>
              <a:t>10/21/2022</a:t>
            </a:fld>
            <a:endParaRPr lang="en-US"/>
          </a:p>
        </p:txBody>
      </p:sp>
      <p:sp>
        <p:nvSpPr>
          <p:cNvPr id="8" name="Footer Placeholder 4"/>
          <p:cNvSpPr>
            <a:spLocks noGrp="1"/>
          </p:cNvSpPr>
          <p:nvPr>
            <p:ph type="ftr" sz="quarter" idx="11"/>
          </p:nvPr>
        </p:nvSpPr>
        <p:spPr/>
        <p:txBody>
          <a:bodyPr/>
          <a:lstStyle/>
          <a:p>
            <a:pPr>
              <a:defRPr/>
            </a:pPr>
            <a:r>
              <a:rPr lang="en-US" smtClean="0"/>
              <a:t>OO Design</a:t>
            </a:r>
            <a:endParaRPr lang="en-US"/>
          </a:p>
        </p:txBody>
      </p:sp>
      <p:sp>
        <p:nvSpPr>
          <p:cNvPr id="9" name="Slide Number Placeholder 5"/>
          <p:cNvSpPr>
            <a:spLocks noGrp="1"/>
          </p:cNvSpPr>
          <p:nvPr>
            <p:ph type="sldNum" sz="quarter" idx="12"/>
          </p:nvPr>
        </p:nvSpPr>
        <p:spPr/>
        <p:txBody>
          <a:bodyPr/>
          <a:lstStyle/>
          <a:p>
            <a:pPr>
              <a:defRPr/>
            </a:pPr>
            <a:fld id="{661D0649-840C-4E12-94CC-B97A32A69460}" type="slidenum">
              <a:rPr lang="en-US"/>
              <a:pPr>
                <a:defRPr/>
              </a:pPr>
              <a:t>25</a:t>
            </a:fld>
            <a:endParaRPr lang="en-US"/>
          </a:p>
        </p:txBody>
      </p:sp>
      <p:sp>
        <p:nvSpPr>
          <p:cNvPr id="25605" name="Rectangle 2"/>
          <p:cNvSpPr>
            <a:spLocks noGrp="1" noChangeArrowheads="1"/>
          </p:cNvSpPr>
          <p:nvPr>
            <p:ph type="title"/>
          </p:nvPr>
        </p:nvSpPr>
        <p:spPr/>
        <p:txBody>
          <a:bodyPr/>
          <a:lstStyle/>
          <a:p>
            <a:pPr eaLnBrk="1" hangingPunct="1"/>
            <a:r>
              <a:rPr kumimoji="1" lang="en-US" altLang="en-US" smtClean="0"/>
              <a:t>Expert: Discussion</a:t>
            </a:r>
          </a:p>
        </p:txBody>
      </p:sp>
      <p:sp>
        <p:nvSpPr>
          <p:cNvPr id="493571" name="Rectangle 3"/>
          <p:cNvSpPr>
            <a:spLocks noGrp="1" noChangeArrowheads="1"/>
          </p:cNvSpPr>
          <p:nvPr>
            <p:ph type="body" idx="1"/>
          </p:nvPr>
        </p:nvSpPr>
        <p:spPr>
          <a:xfrm>
            <a:off x="457200" y="1981200"/>
            <a:ext cx="7772400" cy="533400"/>
          </a:xfrm>
        </p:spPr>
        <p:txBody>
          <a:bodyPr/>
          <a:lstStyle/>
          <a:p>
            <a:pPr eaLnBrk="1" hangingPunct="1"/>
            <a:r>
              <a:rPr kumimoji="1" lang="en-US" altLang="en-US" sz="2400" smtClean="0"/>
              <a:t>Expert guideline used often. </a:t>
            </a:r>
          </a:p>
        </p:txBody>
      </p:sp>
      <p:sp>
        <p:nvSpPr>
          <p:cNvPr id="493572" name="Rectangle 4"/>
          <p:cNvSpPr>
            <a:spLocks noChangeArrowheads="1"/>
          </p:cNvSpPr>
          <p:nvPr/>
        </p:nvSpPr>
        <p:spPr bwMode="auto">
          <a:xfrm>
            <a:off x="457200" y="2647950"/>
            <a:ext cx="81534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Fulfillment of a responsibility often requires interaction amongst several objects (3 in our example). There are many </a:t>
            </a:r>
            <a:r>
              <a:rPr lang="en-US" altLang="en-US" sz="2400" i="1">
                <a:solidFill>
                  <a:srgbClr val="990000"/>
                </a:solidFill>
                <a:latin typeface="Times New Roman" panose="02020603050405020304" pitchFamily="18" charset="0"/>
              </a:rPr>
              <a:t>semi-experts</a:t>
            </a:r>
            <a:r>
              <a:rPr lang="en-US" altLang="en-US" sz="2400">
                <a:solidFill>
                  <a:srgbClr val="990000"/>
                </a:solidFill>
                <a:latin typeface="Times New Roman" panose="02020603050405020304" pitchFamily="18" charset="0"/>
              </a:rPr>
              <a:t> </a:t>
            </a:r>
            <a:r>
              <a:rPr lang="en-US" altLang="en-US" sz="2400">
                <a:latin typeface="Times New Roman" panose="02020603050405020304" pitchFamily="18" charset="0"/>
              </a:rPr>
              <a:t>who collaborate in performing a task.</a:t>
            </a:r>
          </a:p>
        </p:txBody>
      </p:sp>
      <p:sp>
        <p:nvSpPr>
          <p:cNvPr id="493573" name="Rectangle 5"/>
          <p:cNvSpPr>
            <a:spLocks noChangeArrowheads="1"/>
          </p:cNvSpPr>
          <p:nvPr/>
        </p:nvSpPr>
        <p:spPr bwMode="auto">
          <a:xfrm>
            <a:off x="457200" y="5353050"/>
            <a:ext cx="74676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It often leads to “lightweight” classes collaborating to fulfill a responsibility.</a:t>
            </a:r>
          </a:p>
        </p:txBody>
      </p:sp>
      <p:sp>
        <p:nvSpPr>
          <p:cNvPr id="493574" name="Rectangle 6"/>
          <p:cNvSpPr>
            <a:spLocks noChangeArrowheads="1"/>
          </p:cNvSpPr>
          <p:nvPr/>
        </p:nvSpPr>
        <p:spPr bwMode="auto">
          <a:xfrm>
            <a:off x="457200" y="4305300"/>
            <a:ext cx="7696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Use of the Expert guideline allows us to retain encapsulation of information.</a:t>
            </a:r>
          </a:p>
        </p:txBody>
      </p:sp>
    </p:spTree>
    <p:extLst>
      <p:ext uri="{BB962C8B-B14F-4D97-AF65-F5344CB8AC3E}">
        <p14:creationId xmlns:p14="http://schemas.microsoft.com/office/powerpoint/2010/main" val="2923814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35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35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build="p"/>
      <p:bldP spid="493573" grpId="0"/>
      <p:bldP spid="49357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678B212D-7EB3-45A6-B089-3B68EDD27F35}" type="datetime1">
              <a:rPr lang="en-US" smtClean="0"/>
              <a:t>10/21/2022</a:t>
            </a:fld>
            <a:endParaRPr lang="en-US"/>
          </a:p>
        </p:txBody>
      </p:sp>
      <p:sp>
        <p:nvSpPr>
          <p:cNvPr id="9" name="Footer Placeholder 4"/>
          <p:cNvSpPr>
            <a:spLocks noGrp="1"/>
          </p:cNvSpPr>
          <p:nvPr>
            <p:ph type="ftr" sz="quarter" idx="11"/>
          </p:nvPr>
        </p:nvSpPr>
        <p:spPr/>
        <p:txBody>
          <a:bodyPr/>
          <a:lstStyle/>
          <a:p>
            <a:pPr>
              <a:defRPr/>
            </a:pPr>
            <a:r>
              <a:rPr lang="en-US" smtClean="0"/>
              <a:t>OO Design</a:t>
            </a:r>
            <a:endParaRPr lang="en-US"/>
          </a:p>
        </p:txBody>
      </p:sp>
      <p:sp>
        <p:nvSpPr>
          <p:cNvPr id="10" name="Slide Number Placeholder 5"/>
          <p:cNvSpPr>
            <a:spLocks noGrp="1"/>
          </p:cNvSpPr>
          <p:nvPr>
            <p:ph type="sldNum" sz="quarter" idx="12"/>
          </p:nvPr>
        </p:nvSpPr>
        <p:spPr/>
        <p:txBody>
          <a:bodyPr/>
          <a:lstStyle/>
          <a:p>
            <a:pPr>
              <a:defRPr/>
            </a:pPr>
            <a:fld id="{20CEA0E9-E8FD-4260-BD05-46C01FB60E88}" type="slidenum">
              <a:rPr lang="en-US"/>
              <a:pPr>
                <a:defRPr/>
              </a:pPr>
              <a:t>26</a:t>
            </a:fld>
            <a:endParaRPr lang="en-US"/>
          </a:p>
        </p:txBody>
      </p:sp>
      <p:sp>
        <p:nvSpPr>
          <p:cNvPr id="26629" name="Rectangle 2"/>
          <p:cNvSpPr>
            <a:spLocks noGrp="1" noChangeArrowheads="1"/>
          </p:cNvSpPr>
          <p:nvPr>
            <p:ph type="title"/>
          </p:nvPr>
        </p:nvSpPr>
        <p:spPr/>
        <p:txBody>
          <a:bodyPr/>
          <a:lstStyle/>
          <a:p>
            <a:pPr eaLnBrk="1" hangingPunct="1"/>
            <a:r>
              <a:rPr kumimoji="1" lang="en-US" altLang="en-US" smtClean="0"/>
              <a:t>Expert: Disadvantages</a:t>
            </a:r>
          </a:p>
        </p:txBody>
      </p:sp>
      <p:sp>
        <p:nvSpPr>
          <p:cNvPr id="514051" name="Rectangle 3"/>
          <p:cNvSpPr>
            <a:spLocks noGrp="1" noChangeArrowheads="1"/>
          </p:cNvSpPr>
          <p:nvPr>
            <p:ph type="body" idx="1"/>
          </p:nvPr>
        </p:nvSpPr>
        <p:spPr>
          <a:xfrm>
            <a:off x="381000" y="1974850"/>
            <a:ext cx="7620000" cy="838200"/>
          </a:xfrm>
        </p:spPr>
        <p:txBody>
          <a:bodyPr/>
          <a:lstStyle/>
          <a:p>
            <a:pPr marL="533400" indent="-533400" eaLnBrk="1" hangingPunct="1">
              <a:buClr>
                <a:schemeClr val="hlink"/>
              </a:buClr>
              <a:buSzPct val="95000"/>
              <a:buFont typeface="Wingdings" panose="05000000000000000000" pitchFamily="2" charset="2"/>
              <a:buChar char="§"/>
            </a:pPr>
            <a:r>
              <a:rPr kumimoji="1" lang="en-US" altLang="en-US" sz="2400" smtClean="0">
                <a:latin typeface="Times New Roman" panose="02020603050405020304" pitchFamily="18" charset="0"/>
              </a:rPr>
              <a:t>On some occasions the Expert guideline might not suggest a desirable solution.</a:t>
            </a:r>
          </a:p>
        </p:txBody>
      </p:sp>
      <p:sp>
        <p:nvSpPr>
          <p:cNvPr id="514052" name="Rectangle 4"/>
          <p:cNvSpPr>
            <a:spLocks noChangeArrowheads="1"/>
          </p:cNvSpPr>
          <p:nvPr/>
        </p:nvSpPr>
        <p:spPr bwMode="auto">
          <a:xfrm>
            <a:off x="381000" y="2859088"/>
            <a:ext cx="7467600" cy="42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i="1"/>
              <a:t>Example: Who should save </a:t>
            </a:r>
            <a:r>
              <a:rPr lang="en-US" altLang="en-US" sz="2400" i="1">
                <a:solidFill>
                  <a:srgbClr val="990000"/>
                </a:solidFill>
              </a:rPr>
              <a:t>Sale </a:t>
            </a:r>
            <a:r>
              <a:rPr lang="en-US" altLang="en-US" sz="2400" i="1"/>
              <a:t>in a database ?</a:t>
            </a:r>
          </a:p>
        </p:txBody>
      </p:sp>
      <p:sp>
        <p:nvSpPr>
          <p:cNvPr id="514053" name="Rectangle 5"/>
          <p:cNvSpPr>
            <a:spLocks noChangeArrowheads="1"/>
          </p:cNvSpPr>
          <p:nvPr/>
        </p:nvSpPr>
        <p:spPr bwMode="auto">
          <a:xfrm>
            <a:off x="381000" y="4419600"/>
            <a:ext cx="74676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This implies that the </a:t>
            </a:r>
            <a:r>
              <a:rPr lang="en-US" altLang="en-US" sz="2400" i="1">
                <a:solidFill>
                  <a:srgbClr val="990000"/>
                </a:solidFill>
              </a:rPr>
              <a:t>Sale </a:t>
            </a:r>
            <a:r>
              <a:rPr lang="en-US" altLang="en-US" sz="2400"/>
              <a:t>class must know about handling databases. Adding database related methods to sale class will make it in-cohesive.</a:t>
            </a:r>
          </a:p>
        </p:txBody>
      </p:sp>
      <p:sp>
        <p:nvSpPr>
          <p:cNvPr id="514054" name="Rectangle 6"/>
          <p:cNvSpPr>
            <a:spLocks noChangeArrowheads="1"/>
          </p:cNvSpPr>
          <p:nvPr/>
        </p:nvSpPr>
        <p:spPr bwMode="auto">
          <a:xfrm>
            <a:off x="381000" y="3479800"/>
            <a:ext cx="7696200" cy="10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As all the information to be saved is in the </a:t>
            </a:r>
            <a:r>
              <a:rPr lang="en-US" altLang="en-US" sz="2400" i="1">
                <a:solidFill>
                  <a:srgbClr val="990000"/>
                </a:solidFill>
              </a:rPr>
              <a:t>Sale </a:t>
            </a:r>
            <a:r>
              <a:rPr lang="en-US" altLang="en-US" sz="2400"/>
              <a:t>class, it should be responsible for saving the information.</a:t>
            </a:r>
          </a:p>
        </p:txBody>
      </p:sp>
      <p:sp>
        <p:nvSpPr>
          <p:cNvPr id="514055" name="Rectangle 7"/>
          <p:cNvSpPr>
            <a:spLocks noChangeArrowheads="1"/>
          </p:cNvSpPr>
          <p:nvPr/>
        </p:nvSpPr>
        <p:spPr bwMode="auto">
          <a:xfrm>
            <a:off x="381000" y="5784850"/>
            <a:ext cx="7696200" cy="69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It also violates the “separation of concerns” principle.</a:t>
            </a:r>
          </a:p>
        </p:txBody>
      </p:sp>
    </p:spTree>
    <p:extLst>
      <p:ext uri="{BB962C8B-B14F-4D97-AF65-F5344CB8AC3E}">
        <p14:creationId xmlns:p14="http://schemas.microsoft.com/office/powerpoint/2010/main" val="1470858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405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40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40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P spid="514053" grpId="0"/>
      <p:bldP spid="5140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1A9317BE-E763-458D-BC0A-69D7904533E8}"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711776B7-7DA1-476A-A8D6-6E2361EB6030}" type="slidenum">
              <a:rPr lang="en-US"/>
              <a:pPr>
                <a:defRPr/>
              </a:pPr>
              <a:t>27</a:t>
            </a:fld>
            <a:endParaRPr lang="en-US"/>
          </a:p>
        </p:txBody>
      </p:sp>
      <p:sp>
        <p:nvSpPr>
          <p:cNvPr id="27653" name="Rectangle 2"/>
          <p:cNvSpPr>
            <a:spLocks noGrp="1" noChangeArrowheads="1"/>
          </p:cNvSpPr>
          <p:nvPr>
            <p:ph type="title"/>
          </p:nvPr>
        </p:nvSpPr>
        <p:spPr/>
        <p:txBody>
          <a:bodyPr/>
          <a:lstStyle/>
          <a:p>
            <a:pPr eaLnBrk="1" hangingPunct="1"/>
            <a:r>
              <a:rPr kumimoji="1" lang="en-US" altLang="en-US" smtClean="0"/>
              <a:t>Expert: Benefits</a:t>
            </a:r>
          </a:p>
        </p:txBody>
      </p:sp>
      <p:sp>
        <p:nvSpPr>
          <p:cNvPr id="515075" name="Rectangle 3"/>
          <p:cNvSpPr>
            <a:spLocks noGrp="1" noChangeArrowheads="1"/>
          </p:cNvSpPr>
          <p:nvPr>
            <p:ph type="body" idx="1"/>
          </p:nvPr>
        </p:nvSpPr>
        <p:spPr>
          <a:xfrm>
            <a:off x="457200" y="2190750"/>
            <a:ext cx="7620000" cy="838200"/>
          </a:xfrm>
        </p:spPr>
        <p:txBody>
          <a:bodyPr/>
          <a:lstStyle/>
          <a:p>
            <a:pPr marL="533400" indent="-533400" eaLnBrk="1" hangingPunct="1">
              <a:buClr>
                <a:schemeClr val="hlink"/>
              </a:buClr>
              <a:buSzPct val="95000"/>
              <a:buFont typeface="Wingdings" panose="05000000000000000000" pitchFamily="2" charset="2"/>
              <a:buChar char="§"/>
            </a:pPr>
            <a:r>
              <a:rPr kumimoji="1" lang="en-US" altLang="en-US" sz="2400" smtClean="0">
                <a:latin typeface="Times New Roman" panose="02020603050405020304" pitchFamily="18" charset="0"/>
              </a:rPr>
              <a:t>Objects use their own information to fulfill tasks, hence encapsulation is maintained</a:t>
            </a:r>
            <a:r>
              <a:rPr kumimoji="1" lang="en-US" altLang="en-US" sz="2400" smtClean="0"/>
              <a:t>.</a:t>
            </a:r>
          </a:p>
        </p:txBody>
      </p:sp>
      <p:sp>
        <p:nvSpPr>
          <p:cNvPr id="515076" name="Rectangle 4"/>
          <p:cNvSpPr>
            <a:spLocks noChangeArrowheads="1"/>
          </p:cNvSpPr>
          <p:nvPr/>
        </p:nvSpPr>
        <p:spPr bwMode="auto">
          <a:xfrm>
            <a:off x="457200" y="3275013"/>
            <a:ext cx="7467600" cy="42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This leads to low coupling.</a:t>
            </a:r>
          </a:p>
        </p:txBody>
      </p:sp>
      <p:sp>
        <p:nvSpPr>
          <p:cNvPr id="515078" name="Rectangle 6"/>
          <p:cNvSpPr>
            <a:spLocks noChangeArrowheads="1"/>
          </p:cNvSpPr>
          <p:nvPr/>
        </p:nvSpPr>
        <p:spPr bwMode="auto">
          <a:xfrm>
            <a:off x="457200" y="3943350"/>
            <a:ext cx="76962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t>Behavior is distributed across cohesive and lightweight classes.</a:t>
            </a:r>
          </a:p>
        </p:txBody>
      </p:sp>
    </p:spTree>
    <p:extLst>
      <p:ext uri="{BB962C8B-B14F-4D97-AF65-F5344CB8AC3E}">
        <p14:creationId xmlns:p14="http://schemas.microsoft.com/office/powerpoint/2010/main" val="1401276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507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5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P spid="51507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D5E8A3A-1F0C-478E-B4FB-802A1B405D1F}"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8EF1448B-DB70-4B78-ADD5-D8528D118540}" type="slidenum">
              <a:rPr lang="en-US"/>
              <a:pPr>
                <a:defRPr/>
              </a:pPr>
              <a:t>28</a:t>
            </a:fld>
            <a:endParaRPr lang="en-US"/>
          </a:p>
        </p:txBody>
      </p:sp>
      <p:sp>
        <p:nvSpPr>
          <p:cNvPr id="28677" name="Rectangle 2"/>
          <p:cNvSpPr>
            <a:spLocks noGrp="1" noChangeArrowheads="1"/>
          </p:cNvSpPr>
          <p:nvPr>
            <p:ph type="title"/>
          </p:nvPr>
        </p:nvSpPr>
        <p:spPr/>
        <p:txBody>
          <a:bodyPr>
            <a:normAutofit fontScale="90000"/>
          </a:bodyPr>
          <a:lstStyle/>
          <a:p>
            <a:pPr eaLnBrk="1" hangingPunct="1"/>
            <a:r>
              <a:rPr lang="en-US" altLang="en-US" smtClean="0">
                <a:latin typeface="Times New Roman" panose="02020603050405020304" pitchFamily="18" charset="0"/>
              </a:rPr>
              <a:t/>
            </a:r>
            <a:br>
              <a:rPr lang="en-US" altLang="en-US" smtClean="0">
                <a:latin typeface="Times New Roman" panose="02020603050405020304" pitchFamily="18" charset="0"/>
              </a:rPr>
            </a:br>
            <a:r>
              <a:rPr lang="en-US" altLang="en-US" smtClean="0">
                <a:latin typeface="Times New Roman" panose="02020603050405020304" pitchFamily="18" charset="0"/>
              </a:rPr>
              <a:t> </a:t>
            </a:r>
            <a:r>
              <a:rPr lang="en-US" altLang="en-US" i="1" smtClean="0">
                <a:latin typeface="Times New Roman" panose="02020603050405020304" pitchFamily="18" charset="0"/>
              </a:rPr>
              <a:t>Expert - Conclusions</a:t>
            </a:r>
          </a:p>
        </p:txBody>
      </p:sp>
      <p:sp>
        <p:nvSpPr>
          <p:cNvPr id="569347" name="Rectangle 3"/>
          <p:cNvSpPr>
            <a:spLocks noGrp="1" noChangeArrowheads="1"/>
          </p:cNvSpPr>
          <p:nvPr>
            <p:ph type="body" idx="1"/>
          </p:nvPr>
        </p:nvSpPr>
        <p:spPr/>
        <p:txBody>
          <a:bodyPr/>
          <a:lstStyle/>
          <a:p>
            <a:pPr eaLnBrk="1" hangingPunct="1">
              <a:lnSpc>
                <a:spcPct val="90000"/>
              </a:lnSpc>
            </a:pPr>
            <a:r>
              <a:rPr lang="en-US" altLang="en-US" smtClean="0">
                <a:latin typeface="Times New Roman" panose="02020603050405020304" pitchFamily="18" charset="0"/>
              </a:rPr>
              <a:t>In the real world, items don’t tell you their price; line items don’t tell you their total</a:t>
            </a:r>
          </a:p>
          <a:p>
            <a:pPr lvl="1" eaLnBrk="1" hangingPunct="1">
              <a:lnSpc>
                <a:spcPct val="90000"/>
              </a:lnSpc>
            </a:pPr>
            <a:r>
              <a:rPr lang="en-US" altLang="en-US" smtClean="0">
                <a:latin typeface="Times New Roman" panose="02020603050405020304" pitchFamily="18" charset="0"/>
              </a:rPr>
              <a:t>But in O-O world, they do!</a:t>
            </a:r>
          </a:p>
          <a:p>
            <a:pPr lvl="1" eaLnBrk="1" hangingPunct="1">
              <a:lnSpc>
                <a:spcPct val="90000"/>
              </a:lnSpc>
            </a:pPr>
            <a:r>
              <a:rPr lang="en-US" altLang="en-US" smtClean="0">
                <a:latin typeface="Times New Roman" panose="02020603050405020304" pitchFamily="18" charset="0"/>
              </a:rPr>
              <a:t>This principle is called “Animation” or the “Do</a:t>
            </a:r>
          </a:p>
          <a:p>
            <a:pPr lvl="1" eaLnBrk="1" hangingPunct="1">
              <a:lnSpc>
                <a:spcPct val="90000"/>
              </a:lnSpc>
              <a:buFont typeface="Wingdings" panose="05000000000000000000" pitchFamily="2" charset="2"/>
              <a:buNone/>
            </a:pPr>
            <a:r>
              <a:rPr lang="en-US" altLang="en-US" smtClean="0">
                <a:latin typeface="Times New Roman" panose="02020603050405020304" pitchFamily="18" charset="0"/>
              </a:rPr>
              <a:t>  it Myself” principle</a:t>
            </a:r>
          </a:p>
          <a:p>
            <a:pPr eaLnBrk="1" hangingPunct="1">
              <a:lnSpc>
                <a:spcPct val="90000"/>
              </a:lnSpc>
            </a:pPr>
            <a:r>
              <a:rPr lang="en-US" altLang="en-US" smtClean="0">
                <a:latin typeface="MonotypeSorts" charset="0"/>
              </a:rPr>
              <a:t> </a:t>
            </a:r>
            <a:r>
              <a:rPr lang="en-US" altLang="en-US" smtClean="0">
                <a:latin typeface="Times New Roman" panose="02020603050405020304" pitchFamily="18" charset="0"/>
              </a:rPr>
              <a:t>Also works in the workplace (real world)</a:t>
            </a:r>
          </a:p>
          <a:p>
            <a:pPr lvl="1" eaLnBrk="1" hangingPunct="1">
              <a:lnSpc>
                <a:spcPct val="90000"/>
              </a:lnSpc>
            </a:pPr>
            <a:r>
              <a:rPr lang="en-US" altLang="en-US" smtClean="0">
                <a:latin typeface="Times New Roman" panose="02020603050405020304" pitchFamily="18" charset="0"/>
              </a:rPr>
              <a:t>Who puts together the profit/loss statement?</a:t>
            </a:r>
          </a:p>
          <a:p>
            <a:pPr lvl="1" eaLnBrk="1" hangingPunct="1">
              <a:lnSpc>
                <a:spcPct val="90000"/>
              </a:lnSpc>
            </a:pPr>
            <a:r>
              <a:rPr lang="en-US" altLang="en-US" smtClean="0">
                <a:latin typeface="Times New Roman" panose="02020603050405020304" pitchFamily="18" charset="0"/>
              </a:rPr>
              <a:t>Ans: the person in accounting with all the data</a:t>
            </a:r>
          </a:p>
          <a:p>
            <a:pPr lvl="1" eaLnBrk="1" hangingPunct="1">
              <a:lnSpc>
                <a:spcPct val="90000"/>
              </a:lnSpc>
            </a:pPr>
            <a:endParaRPr lang="en-US" altLang="en-US" smtClean="0"/>
          </a:p>
        </p:txBody>
      </p:sp>
    </p:spTree>
    <p:extLst>
      <p:ext uri="{BB962C8B-B14F-4D97-AF65-F5344CB8AC3E}">
        <p14:creationId xmlns:p14="http://schemas.microsoft.com/office/powerpoint/2010/main" val="142496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checkerboard(across)">
                                      <p:cBhvr>
                                        <p:cTn id="7" dur="500"/>
                                        <p:tgtEl>
                                          <p:spTgt spid="56934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69347">
                                            <p:txEl>
                                              <p:pRg st="1" end="1"/>
                                            </p:txEl>
                                          </p:spTgt>
                                        </p:tgtEl>
                                        <p:attrNameLst>
                                          <p:attrName>style.visibility</p:attrName>
                                        </p:attrNameLst>
                                      </p:cBhvr>
                                      <p:to>
                                        <p:strVal val="visible"/>
                                      </p:to>
                                    </p:set>
                                    <p:animEffect transition="in" filter="checkerboard(across)">
                                      <p:cBhvr>
                                        <p:cTn id="10" dur="500"/>
                                        <p:tgtEl>
                                          <p:spTgt spid="56934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69347">
                                            <p:txEl>
                                              <p:pRg st="2" end="2"/>
                                            </p:txEl>
                                          </p:spTgt>
                                        </p:tgtEl>
                                        <p:attrNameLst>
                                          <p:attrName>style.visibility</p:attrName>
                                        </p:attrNameLst>
                                      </p:cBhvr>
                                      <p:to>
                                        <p:strVal val="visible"/>
                                      </p:to>
                                    </p:set>
                                    <p:animEffect transition="in" filter="checkerboard(across)">
                                      <p:cBhvr>
                                        <p:cTn id="13" dur="500"/>
                                        <p:tgtEl>
                                          <p:spTgt spid="56934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69347">
                                            <p:txEl>
                                              <p:pRg st="3" end="3"/>
                                            </p:txEl>
                                          </p:spTgt>
                                        </p:tgtEl>
                                        <p:attrNameLst>
                                          <p:attrName>style.visibility</p:attrName>
                                        </p:attrNameLst>
                                      </p:cBhvr>
                                      <p:to>
                                        <p:strVal val="visible"/>
                                      </p:to>
                                    </p:set>
                                    <p:animEffect transition="in" filter="checkerboard(across)">
                                      <p:cBhvr>
                                        <p:cTn id="16" dur="500"/>
                                        <p:tgtEl>
                                          <p:spTgt spid="5693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569347">
                                            <p:txEl>
                                              <p:pRg st="4" end="4"/>
                                            </p:txEl>
                                          </p:spTgt>
                                        </p:tgtEl>
                                        <p:attrNameLst>
                                          <p:attrName>style.visibility</p:attrName>
                                        </p:attrNameLst>
                                      </p:cBhvr>
                                      <p:to>
                                        <p:strVal val="visible"/>
                                      </p:to>
                                    </p:set>
                                    <p:animEffect transition="in" filter="checkerboard(across)">
                                      <p:cBhvr>
                                        <p:cTn id="21" dur="500"/>
                                        <p:tgtEl>
                                          <p:spTgt spid="56934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569347">
                                            <p:txEl>
                                              <p:pRg st="5" end="5"/>
                                            </p:txEl>
                                          </p:spTgt>
                                        </p:tgtEl>
                                        <p:attrNameLst>
                                          <p:attrName>style.visibility</p:attrName>
                                        </p:attrNameLst>
                                      </p:cBhvr>
                                      <p:to>
                                        <p:strVal val="visible"/>
                                      </p:to>
                                    </p:set>
                                    <p:animEffect transition="in" filter="checkerboard(across)">
                                      <p:cBhvr>
                                        <p:cTn id="24" dur="500"/>
                                        <p:tgtEl>
                                          <p:spTgt spid="56934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569347">
                                            <p:txEl>
                                              <p:pRg st="6" end="6"/>
                                            </p:txEl>
                                          </p:spTgt>
                                        </p:tgtEl>
                                        <p:attrNameLst>
                                          <p:attrName>style.visibility</p:attrName>
                                        </p:attrNameLst>
                                      </p:cBhvr>
                                      <p:to>
                                        <p:strVal val="visible"/>
                                      </p:to>
                                    </p:set>
                                    <p:animEffect transition="in" filter="checkerboard(across)">
                                      <p:cBhvr>
                                        <p:cTn id="27" dur="500"/>
                                        <p:tgtEl>
                                          <p:spTgt spid="569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539D02AA-0CE1-4F78-95EF-8F5A160059DD}" type="datetime1">
              <a:rPr lang="en-US" smtClean="0"/>
              <a:t>10/21/2022</a:t>
            </a:fld>
            <a:endParaRPr lang="en-US"/>
          </a:p>
        </p:txBody>
      </p:sp>
      <p:sp>
        <p:nvSpPr>
          <p:cNvPr id="6" name="Footer Placeholder 4"/>
          <p:cNvSpPr>
            <a:spLocks noGrp="1"/>
          </p:cNvSpPr>
          <p:nvPr>
            <p:ph type="ftr" sz="quarter" idx="11"/>
          </p:nvPr>
        </p:nvSpPr>
        <p:spPr/>
        <p:txBody>
          <a:bodyPr/>
          <a:lstStyle/>
          <a:p>
            <a:pPr>
              <a:defRPr/>
            </a:pPr>
            <a:r>
              <a:rPr lang="en-US" smtClean="0"/>
              <a:t>OO Design</a:t>
            </a:r>
            <a:endParaRPr lang="en-US"/>
          </a:p>
        </p:txBody>
      </p:sp>
      <p:sp>
        <p:nvSpPr>
          <p:cNvPr id="7" name="Slide Number Placeholder 5"/>
          <p:cNvSpPr>
            <a:spLocks noGrp="1"/>
          </p:cNvSpPr>
          <p:nvPr>
            <p:ph type="sldNum" sz="quarter" idx="12"/>
          </p:nvPr>
        </p:nvSpPr>
        <p:spPr/>
        <p:txBody>
          <a:bodyPr/>
          <a:lstStyle/>
          <a:p>
            <a:pPr>
              <a:defRPr/>
            </a:pPr>
            <a:fld id="{012AADC9-392B-4D87-B051-1D76688004D2}" type="slidenum">
              <a:rPr lang="en-US"/>
              <a:pPr>
                <a:defRPr/>
              </a:pPr>
              <a:t>29</a:t>
            </a:fld>
            <a:endParaRPr lang="en-US"/>
          </a:p>
        </p:txBody>
      </p:sp>
      <p:sp>
        <p:nvSpPr>
          <p:cNvPr id="29701" name="Rectangle 2"/>
          <p:cNvSpPr>
            <a:spLocks noGrp="1" noChangeArrowheads="1"/>
          </p:cNvSpPr>
          <p:nvPr>
            <p:ph type="title"/>
          </p:nvPr>
        </p:nvSpPr>
        <p:spPr/>
        <p:txBody>
          <a:bodyPr/>
          <a:lstStyle/>
          <a:p>
            <a:pPr eaLnBrk="1" hangingPunct="1"/>
            <a:r>
              <a:rPr kumimoji="1" lang="en-US" altLang="en-US" smtClean="0"/>
              <a:t>Creator [1]</a:t>
            </a:r>
          </a:p>
        </p:txBody>
      </p:sp>
      <p:sp>
        <p:nvSpPr>
          <p:cNvPr id="501763" name="Rectangle 3"/>
          <p:cNvSpPr>
            <a:spLocks noGrp="1" noChangeArrowheads="1"/>
          </p:cNvSpPr>
          <p:nvPr>
            <p:ph type="body" idx="1"/>
          </p:nvPr>
        </p:nvSpPr>
        <p:spPr>
          <a:xfrm>
            <a:off x="1182688" y="2017713"/>
            <a:ext cx="7772400" cy="1522412"/>
          </a:xfrm>
        </p:spPr>
        <p:txBody>
          <a:bodyPr/>
          <a:lstStyle/>
          <a:p>
            <a:pPr eaLnBrk="1" hangingPunct="1"/>
            <a:r>
              <a:rPr kumimoji="1" lang="en-US" altLang="en-US" smtClean="0">
                <a:solidFill>
                  <a:srgbClr val="990000"/>
                </a:solidFill>
              </a:rPr>
              <a:t>Question: </a:t>
            </a:r>
          </a:p>
          <a:p>
            <a:pPr lvl="1" eaLnBrk="1" hangingPunct="1">
              <a:buFont typeface="Wingdings" panose="05000000000000000000" pitchFamily="2" charset="2"/>
              <a:buNone/>
            </a:pPr>
            <a:r>
              <a:rPr kumimoji="1" lang="en-US" altLang="en-US" smtClean="0"/>
              <a:t>	Who should be responsible for creating an instance of a class ?</a:t>
            </a:r>
          </a:p>
        </p:txBody>
      </p:sp>
      <p:sp>
        <p:nvSpPr>
          <p:cNvPr id="501764" name="Rectangle 4"/>
          <p:cNvSpPr>
            <a:spLocks noChangeArrowheads="1"/>
          </p:cNvSpPr>
          <p:nvPr/>
        </p:nvSpPr>
        <p:spPr bwMode="auto">
          <a:xfrm>
            <a:off x="381000" y="4114800"/>
            <a:ext cx="81788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990000"/>
                </a:solidFill>
                <a:latin typeface="Times New Roman" panose="02020603050405020304" pitchFamily="18" charset="0"/>
              </a:rPr>
              <a:t>Answer:</a:t>
            </a:r>
          </a:p>
          <a:p>
            <a:pPr lvl="1">
              <a:spcBef>
                <a:spcPct val="0"/>
              </a:spcBef>
              <a:buClrTx/>
              <a:buSzTx/>
              <a:buFontTx/>
              <a:buNone/>
            </a:pPr>
            <a:r>
              <a:rPr lang="en-US" altLang="en-US" sz="2400">
                <a:latin typeface="Times New Roman" panose="02020603050405020304" pitchFamily="18" charset="0"/>
              </a:rPr>
              <a:t>	Assign to </a:t>
            </a:r>
            <a:r>
              <a:rPr lang="en-US" altLang="en-US" sz="2400">
                <a:solidFill>
                  <a:srgbClr val="990000"/>
                </a:solidFill>
                <a:latin typeface="Times New Roman" panose="02020603050405020304" pitchFamily="18" charset="0"/>
              </a:rPr>
              <a:t>B</a:t>
            </a:r>
            <a:r>
              <a:rPr lang="en-US" altLang="en-US" sz="2400">
                <a:latin typeface="Times New Roman" panose="02020603050405020304" pitchFamily="18" charset="0"/>
              </a:rPr>
              <a:t> the responsibility to create an object of class 	</a:t>
            </a:r>
            <a:r>
              <a:rPr lang="en-US" altLang="en-US" sz="2400">
                <a:solidFill>
                  <a:srgbClr val="990000"/>
                </a:solidFill>
                <a:latin typeface="Times New Roman" panose="02020603050405020304" pitchFamily="18" charset="0"/>
              </a:rPr>
              <a:t>A</a:t>
            </a:r>
            <a:r>
              <a:rPr lang="en-US" altLang="en-US" sz="2400">
                <a:latin typeface="Times New Roman" panose="02020603050405020304" pitchFamily="18" charset="0"/>
              </a:rPr>
              <a:t> if the following is true:</a:t>
            </a:r>
          </a:p>
        </p:txBody>
      </p:sp>
    </p:spTree>
    <p:extLst>
      <p:ext uri="{BB962C8B-B14F-4D97-AF65-F5344CB8AC3E}">
        <p14:creationId xmlns:p14="http://schemas.microsoft.com/office/powerpoint/2010/main" val="2268995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3" grpId="0" build="p"/>
      <p:bldP spid="5017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Today’s Agenda</a:t>
            </a:r>
            <a:endParaRPr lang="en-US" dirty="0"/>
          </a:p>
        </p:txBody>
      </p:sp>
      <p:sp>
        <p:nvSpPr>
          <p:cNvPr id="3" name="Date Placeholder 2"/>
          <p:cNvSpPr>
            <a:spLocks noGrp="1"/>
          </p:cNvSpPr>
          <p:nvPr>
            <p:ph type="dt" sz="half" idx="4294967295"/>
          </p:nvPr>
        </p:nvSpPr>
        <p:spPr>
          <a:xfrm>
            <a:off x="0" y="6356350"/>
            <a:ext cx="2133600" cy="365125"/>
          </a:xfrm>
        </p:spPr>
        <p:txBody>
          <a:bodyPr/>
          <a:lstStyle/>
          <a:p>
            <a:pPr>
              <a:defRPr/>
            </a:pPr>
            <a:fld id="{F400D10E-0073-4A00-8271-1F9715D8D96C}" type="datetime5">
              <a:rPr lang="en-US" smtClean="0"/>
              <a:t>21-Oct-22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smtClean="0"/>
              <a:t>OO Design</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494211" y="1676400"/>
            <a:ext cx="7772400" cy="2554545"/>
          </a:xfrm>
          <a:prstGeom prst="rect">
            <a:avLst/>
          </a:prstGeom>
          <a:noFill/>
        </p:spPr>
        <p:txBody>
          <a:bodyPr wrap="square" rtlCol="0">
            <a:spAutoFit/>
          </a:bodyPr>
          <a:lstStyle/>
          <a:p>
            <a:pPr>
              <a:buFont typeface="Wingdings" pitchFamily="2" charset="2"/>
              <a:buChar char="Ø"/>
            </a:pPr>
            <a:endParaRPr lang="en-US" sz="3200" dirty="0"/>
          </a:p>
          <a:p>
            <a:pPr marL="457200" indent="-457200" eaLnBrk="1" hangingPunct="1">
              <a:buFont typeface="Wingdings" panose="05000000000000000000" pitchFamily="2" charset="2"/>
              <a:buChar char="Ø"/>
            </a:pPr>
            <a:r>
              <a:rPr lang="en-US" sz="3200" dirty="0" smtClean="0"/>
              <a:t>GRASP </a:t>
            </a:r>
            <a:r>
              <a:rPr lang="en-US" sz="3200" dirty="0" smtClean="0"/>
              <a:t>Patterns</a:t>
            </a:r>
            <a:endParaRPr lang="en-US" sz="3200" dirty="0"/>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10"/>
          </p:nvPr>
        </p:nvSpPr>
        <p:spPr/>
        <p:txBody>
          <a:bodyPr/>
          <a:lstStyle/>
          <a:p>
            <a:pPr>
              <a:defRPr/>
            </a:pPr>
            <a:fld id="{E12962FB-052F-440B-B657-BD8FD0AAA856}" type="datetime1">
              <a:rPr lang="en-US" smtClean="0"/>
              <a:t>10/21/2022</a:t>
            </a:fld>
            <a:endParaRPr lang="en-US"/>
          </a:p>
        </p:txBody>
      </p:sp>
      <p:sp>
        <p:nvSpPr>
          <p:cNvPr id="10" name="Footer Placeholder 4"/>
          <p:cNvSpPr>
            <a:spLocks noGrp="1"/>
          </p:cNvSpPr>
          <p:nvPr>
            <p:ph type="ftr" sz="quarter" idx="11"/>
          </p:nvPr>
        </p:nvSpPr>
        <p:spPr/>
        <p:txBody>
          <a:bodyPr/>
          <a:lstStyle/>
          <a:p>
            <a:pPr>
              <a:defRPr/>
            </a:pPr>
            <a:r>
              <a:rPr lang="en-US" smtClean="0"/>
              <a:t>OO Design</a:t>
            </a:r>
            <a:endParaRPr lang="en-US"/>
          </a:p>
        </p:txBody>
      </p:sp>
      <p:sp>
        <p:nvSpPr>
          <p:cNvPr id="11" name="Slide Number Placeholder 5"/>
          <p:cNvSpPr>
            <a:spLocks noGrp="1"/>
          </p:cNvSpPr>
          <p:nvPr>
            <p:ph type="sldNum" sz="quarter" idx="12"/>
          </p:nvPr>
        </p:nvSpPr>
        <p:spPr/>
        <p:txBody>
          <a:bodyPr/>
          <a:lstStyle/>
          <a:p>
            <a:pPr>
              <a:defRPr/>
            </a:pPr>
            <a:fld id="{39076554-4DBA-41BE-8C6F-9FBDF86D036B}" type="slidenum">
              <a:rPr lang="en-US"/>
              <a:pPr>
                <a:defRPr/>
              </a:pPr>
              <a:t>30</a:t>
            </a:fld>
            <a:endParaRPr lang="en-US"/>
          </a:p>
        </p:txBody>
      </p:sp>
      <p:sp>
        <p:nvSpPr>
          <p:cNvPr id="30725" name="Rectangle 2"/>
          <p:cNvSpPr>
            <a:spLocks noGrp="1" noChangeArrowheads="1"/>
          </p:cNvSpPr>
          <p:nvPr>
            <p:ph type="title"/>
          </p:nvPr>
        </p:nvSpPr>
        <p:spPr/>
        <p:txBody>
          <a:bodyPr/>
          <a:lstStyle/>
          <a:p>
            <a:pPr eaLnBrk="1" hangingPunct="1"/>
            <a:r>
              <a:rPr kumimoji="1" lang="en-US" altLang="en-US" smtClean="0"/>
              <a:t>Creator [2]</a:t>
            </a:r>
          </a:p>
        </p:txBody>
      </p:sp>
      <p:sp>
        <p:nvSpPr>
          <p:cNvPr id="502787" name="Rectangle 3"/>
          <p:cNvSpPr>
            <a:spLocks noGrp="1" noChangeArrowheads="1"/>
          </p:cNvSpPr>
          <p:nvPr>
            <p:ph type="body" idx="1"/>
          </p:nvPr>
        </p:nvSpPr>
        <p:spPr>
          <a:xfrm>
            <a:off x="381000" y="1885950"/>
            <a:ext cx="8178800" cy="628650"/>
          </a:xfrm>
        </p:spPr>
        <p:txBody>
          <a:bodyPr/>
          <a:lstStyle/>
          <a:p>
            <a:pPr marL="1371600" lvl="2" indent="-457200" eaLnBrk="1" hangingPunct="1">
              <a:buClr>
                <a:schemeClr val="hlink"/>
              </a:buClr>
              <a:buSzPct val="95000"/>
              <a:buFont typeface="Wingdings" panose="05000000000000000000" pitchFamily="2" charset="2"/>
              <a:buChar char="§"/>
            </a:pPr>
            <a:r>
              <a:rPr kumimoji="1" lang="en-US" altLang="en-US" smtClean="0">
                <a:latin typeface="Times New Roman" panose="02020603050405020304" pitchFamily="18" charset="0"/>
              </a:rPr>
              <a:t>B aggregates objects of type A.</a:t>
            </a:r>
          </a:p>
        </p:txBody>
      </p:sp>
      <p:sp>
        <p:nvSpPr>
          <p:cNvPr id="502788" name="Rectangle 4"/>
          <p:cNvSpPr>
            <a:spLocks noChangeArrowheads="1"/>
          </p:cNvSpPr>
          <p:nvPr/>
        </p:nvSpPr>
        <p:spPr bwMode="auto">
          <a:xfrm>
            <a:off x="381000" y="2671763"/>
            <a:ext cx="8178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defRPr sz="3200">
                <a:solidFill>
                  <a:schemeClr val="tx1"/>
                </a:solidFill>
                <a:latin typeface="Times New Roman" panose="02020603050405020304" pitchFamily="18" charset="0"/>
              </a:defRPr>
            </a:lvl1pPr>
            <a:lvl2pPr marL="990600" indent="-5334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2">
              <a:buClr>
                <a:schemeClr val="hlink"/>
              </a:buClr>
              <a:buSzPct val="95000"/>
              <a:buFont typeface="Wingdings" panose="05000000000000000000" pitchFamily="2" charset="2"/>
              <a:buChar char="§"/>
            </a:pPr>
            <a:r>
              <a:rPr lang="en-US" altLang="en-US" sz="2400"/>
              <a:t>B contains objects of type A.</a:t>
            </a:r>
          </a:p>
        </p:txBody>
      </p:sp>
      <p:sp>
        <p:nvSpPr>
          <p:cNvPr id="502789" name="Rectangle 5"/>
          <p:cNvSpPr>
            <a:spLocks noChangeArrowheads="1"/>
          </p:cNvSpPr>
          <p:nvPr/>
        </p:nvSpPr>
        <p:spPr bwMode="auto">
          <a:xfrm>
            <a:off x="381000" y="3457575"/>
            <a:ext cx="8178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defRPr sz="3200">
                <a:solidFill>
                  <a:schemeClr val="tx1"/>
                </a:solidFill>
                <a:latin typeface="Times New Roman" panose="02020603050405020304" pitchFamily="18" charset="0"/>
              </a:defRPr>
            </a:lvl1pPr>
            <a:lvl2pPr marL="990600" indent="-5334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2">
              <a:buClr>
                <a:schemeClr val="hlink"/>
              </a:buClr>
              <a:buSzPct val="95000"/>
              <a:buFont typeface="Wingdings" panose="05000000000000000000" pitchFamily="2" charset="2"/>
              <a:buChar char="§"/>
            </a:pPr>
            <a:r>
              <a:rPr lang="en-US" altLang="en-US" sz="2400"/>
              <a:t>B records instances of objects of type A.</a:t>
            </a:r>
          </a:p>
        </p:txBody>
      </p:sp>
      <p:sp>
        <p:nvSpPr>
          <p:cNvPr id="502790" name="Rectangle 6"/>
          <p:cNvSpPr>
            <a:spLocks noChangeArrowheads="1"/>
          </p:cNvSpPr>
          <p:nvPr/>
        </p:nvSpPr>
        <p:spPr bwMode="auto">
          <a:xfrm>
            <a:off x="381000" y="4243388"/>
            <a:ext cx="8178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defRPr sz="3200">
                <a:solidFill>
                  <a:schemeClr val="tx1"/>
                </a:solidFill>
                <a:latin typeface="Times New Roman" panose="02020603050405020304" pitchFamily="18" charset="0"/>
              </a:defRPr>
            </a:lvl1pPr>
            <a:lvl2pPr marL="990600" indent="-5334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2">
              <a:buClr>
                <a:schemeClr val="hlink"/>
              </a:buClr>
              <a:buSzPct val="95000"/>
              <a:buFont typeface="Wingdings" panose="05000000000000000000" pitchFamily="2" charset="2"/>
              <a:buChar char="§"/>
            </a:pPr>
            <a:r>
              <a:rPr lang="en-US" altLang="en-US" sz="2400"/>
              <a:t>B closely uses objects of type A.</a:t>
            </a:r>
          </a:p>
        </p:txBody>
      </p:sp>
      <p:sp>
        <p:nvSpPr>
          <p:cNvPr id="502791" name="Rectangle 7"/>
          <p:cNvSpPr>
            <a:spLocks noChangeArrowheads="1"/>
          </p:cNvSpPr>
          <p:nvPr/>
        </p:nvSpPr>
        <p:spPr bwMode="auto">
          <a:xfrm>
            <a:off x="381000" y="5029200"/>
            <a:ext cx="85344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609600" indent="-609600">
              <a:defRPr sz="3200">
                <a:solidFill>
                  <a:schemeClr val="tx1"/>
                </a:solidFill>
                <a:latin typeface="Times New Roman" panose="02020603050405020304" pitchFamily="18" charset="0"/>
              </a:defRPr>
            </a:lvl1pPr>
            <a:lvl2pPr marL="990600" indent="-5334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2">
              <a:buClr>
                <a:schemeClr val="hlink"/>
              </a:buClr>
              <a:buFont typeface="Wingdings" panose="05000000000000000000" pitchFamily="2" charset="2"/>
              <a:buChar char="§"/>
            </a:pPr>
            <a:r>
              <a:rPr lang="en-US" altLang="en-US" sz="2400"/>
              <a:t>B has the data passed to A when A is created.</a:t>
            </a:r>
          </a:p>
        </p:txBody>
      </p:sp>
      <p:sp>
        <p:nvSpPr>
          <p:cNvPr id="502792" name="Text Box 8"/>
          <p:cNvSpPr txBox="1">
            <a:spLocks noChangeArrowheads="1"/>
          </p:cNvSpPr>
          <p:nvPr/>
        </p:nvSpPr>
        <p:spPr bwMode="auto">
          <a:xfrm>
            <a:off x="1295400" y="5715000"/>
            <a:ext cx="611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
                <a:schemeClr val="accent2"/>
              </a:buClr>
              <a:buSzTx/>
              <a:buFont typeface="Monotype Sorts" pitchFamily="2" charset="2"/>
              <a:buNone/>
            </a:pPr>
            <a:r>
              <a:rPr kumimoji="1" lang="en-US" altLang="en-US" sz="2400" i="1">
                <a:solidFill>
                  <a:srgbClr val="0000FF"/>
                </a:solidFill>
                <a:latin typeface="Times New Roman" panose="02020603050405020304" pitchFamily="18" charset="0"/>
              </a:rPr>
              <a:t>Implication: </a:t>
            </a:r>
            <a:r>
              <a:rPr kumimoji="1" lang="en-US" altLang="en-US" sz="2400" i="1">
                <a:solidFill>
                  <a:srgbClr val="990000"/>
                </a:solidFill>
                <a:latin typeface="Times New Roman" panose="02020603050405020304" pitchFamily="18" charset="0"/>
              </a:rPr>
              <a:t>B is an expert in the creation of A</a:t>
            </a:r>
            <a:r>
              <a:rPr kumimoji="1" lang="en-US" altLang="en-US" sz="2400">
                <a:solidFill>
                  <a:srgbClr val="990000"/>
                </a:solidFill>
                <a:latin typeface="Times New Roman" panose="02020603050405020304" pitchFamily="18" charset="0"/>
              </a:rPr>
              <a:t>.</a:t>
            </a:r>
            <a:endParaRPr lang="en-US" altLang="en-US" sz="2400">
              <a:solidFill>
                <a:srgbClr val="990000"/>
              </a:solidFill>
              <a:latin typeface="Times New Roman" panose="02020603050405020304" pitchFamily="18" charset="0"/>
            </a:endParaRPr>
          </a:p>
        </p:txBody>
      </p:sp>
    </p:spTree>
    <p:extLst>
      <p:ext uri="{BB962C8B-B14F-4D97-AF65-F5344CB8AC3E}">
        <p14:creationId xmlns:p14="http://schemas.microsoft.com/office/powerpoint/2010/main" val="273851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2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P spid="502788" grpId="0"/>
      <p:bldP spid="502789" grpId="0"/>
      <p:bldP spid="502790" grpId="0"/>
      <p:bldP spid="502791" grpId="0"/>
      <p:bldP spid="5027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3"/>
          <p:cNvSpPr>
            <a:spLocks noGrp="1"/>
          </p:cNvSpPr>
          <p:nvPr>
            <p:ph type="dt" sz="quarter" idx="10"/>
          </p:nvPr>
        </p:nvSpPr>
        <p:spPr/>
        <p:txBody>
          <a:bodyPr/>
          <a:lstStyle/>
          <a:p>
            <a:pPr>
              <a:defRPr/>
            </a:pPr>
            <a:fld id="{1C6B2B4B-5B17-428B-81A0-B492617A99BD}" type="datetime1">
              <a:rPr lang="en-US" smtClean="0"/>
              <a:t>10/21/2022</a:t>
            </a:fld>
            <a:endParaRPr lang="en-US"/>
          </a:p>
        </p:txBody>
      </p:sp>
      <p:sp>
        <p:nvSpPr>
          <p:cNvPr id="20" name="Footer Placeholder 4"/>
          <p:cNvSpPr>
            <a:spLocks noGrp="1"/>
          </p:cNvSpPr>
          <p:nvPr>
            <p:ph type="ftr" sz="quarter" idx="11"/>
          </p:nvPr>
        </p:nvSpPr>
        <p:spPr/>
        <p:txBody>
          <a:bodyPr/>
          <a:lstStyle/>
          <a:p>
            <a:pPr>
              <a:defRPr/>
            </a:pPr>
            <a:r>
              <a:rPr lang="en-US" smtClean="0"/>
              <a:t>OO Design</a:t>
            </a:r>
            <a:endParaRPr lang="en-US"/>
          </a:p>
        </p:txBody>
      </p:sp>
      <p:sp>
        <p:nvSpPr>
          <p:cNvPr id="21" name="Slide Number Placeholder 5"/>
          <p:cNvSpPr>
            <a:spLocks noGrp="1"/>
          </p:cNvSpPr>
          <p:nvPr>
            <p:ph type="sldNum" sz="quarter" idx="12"/>
          </p:nvPr>
        </p:nvSpPr>
        <p:spPr/>
        <p:txBody>
          <a:bodyPr/>
          <a:lstStyle/>
          <a:p>
            <a:pPr>
              <a:defRPr/>
            </a:pPr>
            <a:fld id="{FF575991-7712-4008-A52F-5957CBB16316}" type="slidenum">
              <a:rPr lang="en-US"/>
              <a:pPr>
                <a:defRPr/>
              </a:pPr>
              <a:t>31</a:t>
            </a:fld>
            <a:endParaRPr lang="en-US"/>
          </a:p>
        </p:txBody>
      </p:sp>
      <p:sp>
        <p:nvSpPr>
          <p:cNvPr id="31749" name="Rectangle 2"/>
          <p:cNvSpPr>
            <a:spLocks noGrp="1" noChangeArrowheads="1"/>
          </p:cNvSpPr>
          <p:nvPr>
            <p:ph type="title"/>
          </p:nvPr>
        </p:nvSpPr>
        <p:spPr/>
        <p:txBody>
          <a:bodyPr/>
          <a:lstStyle/>
          <a:p>
            <a:pPr eaLnBrk="1" hangingPunct="1"/>
            <a:r>
              <a:rPr kumimoji="1" lang="en-US" altLang="en-US" sz="4000" smtClean="0"/>
              <a:t>Creator: Example [1]</a:t>
            </a:r>
            <a:endParaRPr kumimoji="1" lang="en-US" altLang="en-US" smtClean="0"/>
          </a:p>
        </p:txBody>
      </p:sp>
      <p:grpSp>
        <p:nvGrpSpPr>
          <p:cNvPr id="384018" name="Group 18"/>
          <p:cNvGrpSpPr>
            <a:grpSpLocks/>
          </p:cNvGrpSpPr>
          <p:nvPr/>
        </p:nvGrpSpPr>
        <p:grpSpPr bwMode="auto">
          <a:xfrm>
            <a:off x="1371600" y="2133600"/>
            <a:ext cx="5943600" cy="4154488"/>
            <a:chOff x="864" y="1344"/>
            <a:chExt cx="3744" cy="2617"/>
          </a:xfrm>
        </p:grpSpPr>
        <p:grpSp>
          <p:nvGrpSpPr>
            <p:cNvPr id="31752" name="Group 3"/>
            <p:cNvGrpSpPr>
              <a:grpSpLocks/>
            </p:cNvGrpSpPr>
            <p:nvPr/>
          </p:nvGrpSpPr>
          <p:grpSpPr bwMode="auto">
            <a:xfrm>
              <a:off x="864" y="1344"/>
              <a:ext cx="1056" cy="974"/>
              <a:chOff x="288" y="1824"/>
              <a:chExt cx="1440" cy="974"/>
            </a:xfrm>
          </p:grpSpPr>
          <p:sp>
            <p:nvSpPr>
              <p:cNvPr id="31764" name="Text Box 4"/>
              <p:cNvSpPr txBox="1">
                <a:spLocks noChangeArrowheads="1"/>
              </p:cNvSpPr>
              <p:nvPr/>
            </p:nvSpPr>
            <p:spPr bwMode="auto">
              <a:xfrm>
                <a:off x="288" y="1824"/>
                <a:ext cx="1440"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31765" name="Text Box 5"/>
              <p:cNvSpPr txBox="1">
                <a:spLocks noChangeArrowheads="1"/>
              </p:cNvSpPr>
              <p:nvPr/>
            </p:nvSpPr>
            <p:spPr bwMode="auto">
              <a:xfrm>
                <a:off x="288" y="2178"/>
                <a:ext cx="1440"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date</a:t>
                </a:r>
              </a:p>
              <a:p>
                <a:pPr>
                  <a:spcBef>
                    <a:spcPct val="0"/>
                  </a:spcBef>
                  <a:buClrTx/>
                  <a:buSzTx/>
                  <a:buFontTx/>
                  <a:buNone/>
                </a:pPr>
                <a:r>
                  <a:rPr lang="en-US" altLang="en-US" sz="2800">
                    <a:solidFill>
                      <a:schemeClr val="hlink"/>
                    </a:solidFill>
                    <a:latin typeface="Times New Roman" panose="02020603050405020304" pitchFamily="18" charset="0"/>
                  </a:rPr>
                  <a:t>time</a:t>
                </a:r>
                <a:endParaRPr lang="en-US" altLang="en-US">
                  <a:solidFill>
                    <a:schemeClr val="hlink"/>
                  </a:solidFill>
                  <a:latin typeface="Times New Roman" panose="02020603050405020304" pitchFamily="18" charset="0"/>
                </a:endParaRPr>
              </a:p>
            </p:txBody>
          </p:sp>
        </p:grpSp>
        <p:sp>
          <p:nvSpPr>
            <p:cNvPr id="31753" name="Text Box 6"/>
            <p:cNvSpPr txBox="1">
              <a:spLocks noChangeArrowheads="1"/>
            </p:cNvSpPr>
            <p:nvPr/>
          </p:nvSpPr>
          <p:spPr bwMode="auto">
            <a:xfrm>
              <a:off x="864" y="2688"/>
              <a:ext cx="1056"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Sales LineItem</a:t>
              </a:r>
              <a:endParaRPr lang="en-US" altLang="en-US">
                <a:solidFill>
                  <a:schemeClr val="hlink"/>
                </a:solidFill>
                <a:latin typeface="Times New Roman" panose="02020603050405020304" pitchFamily="18" charset="0"/>
              </a:endParaRPr>
            </a:p>
          </p:txBody>
        </p:sp>
        <p:sp>
          <p:nvSpPr>
            <p:cNvPr id="31754" name="Text Box 7"/>
            <p:cNvSpPr txBox="1">
              <a:spLocks noChangeArrowheads="1"/>
            </p:cNvSpPr>
            <p:nvPr/>
          </p:nvSpPr>
          <p:spPr bwMode="auto">
            <a:xfrm>
              <a:off x="864" y="3312"/>
              <a:ext cx="1056"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quantity</a:t>
              </a:r>
              <a:endParaRPr lang="en-US" altLang="en-US">
                <a:solidFill>
                  <a:schemeClr val="hlink"/>
                </a:solidFill>
                <a:latin typeface="Times New Roman" panose="02020603050405020304" pitchFamily="18" charset="0"/>
              </a:endParaRPr>
            </a:p>
          </p:txBody>
        </p:sp>
        <p:grpSp>
          <p:nvGrpSpPr>
            <p:cNvPr id="31755" name="Group 8"/>
            <p:cNvGrpSpPr>
              <a:grpSpLocks/>
            </p:cNvGrpSpPr>
            <p:nvPr/>
          </p:nvGrpSpPr>
          <p:grpSpPr bwMode="auto">
            <a:xfrm>
              <a:off x="3168" y="2448"/>
              <a:ext cx="1440" cy="1513"/>
              <a:chOff x="3648" y="2544"/>
              <a:chExt cx="1440" cy="1513"/>
            </a:xfrm>
          </p:grpSpPr>
          <p:sp>
            <p:nvSpPr>
              <p:cNvPr id="31762" name="Text Box 9"/>
              <p:cNvSpPr txBox="1">
                <a:spLocks noChangeArrowheads="1"/>
              </p:cNvSpPr>
              <p:nvPr/>
            </p:nvSpPr>
            <p:spPr bwMode="auto">
              <a:xfrm>
                <a:off x="3648" y="2544"/>
                <a:ext cx="1440" cy="620"/>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Product </a:t>
                </a:r>
              </a:p>
              <a:p>
                <a:pPr algn="ctr">
                  <a:spcBef>
                    <a:spcPct val="0"/>
                  </a:spcBef>
                  <a:buClrTx/>
                  <a:buSzTx/>
                  <a:buFontTx/>
                  <a:buNone/>
                </a:pPr>
                <a:r>
                  <a:rPr lang="en-US" altLang="en-US" sz="2800">
                    <a:solidFill>
                      <a:schemeClr val="hlink"/>
                    </a:solidFill>
                    <a:latin typeface="Times New Roman" panose="02020603050405020304" pitchFamily="18" charset="0"/>
                  </a:rPr>
                  <a:t>Specification</a:t>
                </a:r>
                <a:endParaRPr lang="en-US" altLang="en-US">
                  <a:solidFill>
                    <a:schemeClr val="hlink"/>
                  </a:solidFill>
                  <a:latin typeface="Times New Roman" panose="02020603050405020304" pitchFamily="18" charset="0"/>
                </a:endParaRPr>
              </a:p>
            </p:txBody>
          </p:sp>
          <p:sp>
            <p:nvSpPr>
              <p:cNvPr id="31763" name="Text Box 10"/>
              <p:cNvSpPr txBox="1">
                <a:spLocks noChangeArrowheads="1"/>
              </p:cNvSpPr>
              <p:nvPr/>
            </p:nvSpPr>
            <p:spPr bwMode="auto">
              <a:xfrm>
                <a:off x="3648" y="3168"/>
                <a:ext cx="1440" cy="8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description</a:t>
                </a:r>
              </a:p>
              <a:p>
                <a:pPr>
                  <a:spcBef>
                    <a:spcPct val="0"/>
                  </a:spcBef>
                  <a:buClrTx/>
                  <a:buSzTx/>
                  <a:buFontTx/>
                  <a:buNone/>
                </a:pPr>
                <a:r>
                  <a:rPr lang="en-US" altLang="en-US" sz="2800">
                    <a:solidFill>
                      <a:schemeClr val="hlink"/>
                    </a:solidFill>
                    <a:latin typeface="Times New Roman" panose="02020603050405020304" pitchFamily="18" charset="0"/>
                  </a:rPr>
                  <a:t>price</a:t>
                </a:r>
              </a:p>
              <a:p>
                <a:pPr>
                  <a:spcBef>
                    <a:spcPct val="0"/>
                  </a:spcBef>
                  <a:buClrTx/>
                  <a:buSzTx/>
                  <a:buFontTx/>
                  <a:buNone/>
                </a:pPr>
                <a:r>
                  <a:rPr lang="en-US" altLang="en-US" sz="2800">
                    <a:solidFill>
                      <a:schemeClr val="hlink"/>
                    </a:solidFill>
                    <a:latin typeface="Times New Roman" panose="02020603050405020304" pitchFamily="18" charset="0"/>
                  </a:rPr>
                  <a:t>itemID</a:t>
                </a:r>
                <a:endParaRPr lang="en-US" altLang="en-US">
                  <a:solidFill>
                    <a:schemeClr val="hlink"/>
                  </a:solidFill>
                  <a:latin typeface="Times New Roman" panose="02020603050405020304" pitchFamily="18" charset="0"/>
                </a:endParaRPr>
              </a:p>
            </p:txBody>
          </p:sp>
        </p:grpSp>
        <p:sp>
          <p:nvSpPr>
            <p:cNvPr id="31756" name="Line 11"/>
            <p:cNvSpPr>
              <a:spLocks noChangeShapeType="1"/>
            </p:cNvSpPr>
            <p:nvPr/>
          </p:nvSpPr>
          <p:spPr bwMode="auto">
            <a:xfrm>
              <a:off x="1392" y="2352"/>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Text Box 12"/>
            <p:cNvSpPr txBox="1">
              <a:spLocks noChangeArrowheads="1"/>
            </p:cNvSpPr>
            <p:nvPr/>
          </p:nvSpPr>
          <p:spPr bwMode="auto">
            <a:xfrm>
              <a:off x="1718" y="2313"/>
              <a:ext cx="6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Contains</a:t>
              </a:r>
              <a:endParaRPr lang="en-US" altLang="en-US">
                <a:solidFill>
                  <a:schemeClr val="hlink"/>
                </a:solidFill>
                <a:latin typeface="Times New Roman" panose="02020603050405020304" pitchFamily="18" charset="0"/>
              </a:endParaRPr>
            </a:p>
          </p:txBody>
        </p:sp>
        <p:sp>
          <p:nvSpPr>
            <p:cNvPr id="31758" name="Text Box 13"/>
            <p:cNvSpPr txBox="1">
              <a:spLocks noChangeArrowheads="1"/>
            </p:cNvSpPr>
            <p:nvPr/>
          </p:nvSpPr>
          <p:spPr bwMode="auto">
            <a:xfrm>
              <a:off x="1430" y="2457"/>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a:t>
              </a:r>
              <a:endParaRPr lang="en-US" altLang="en-US">
                <a:solidFill>
                  <a:schemeClr val="hlink"/>
                </a:solidFill>
                <a:latin typeface="Times New Roman" panose="02020603050405020304" pitchFamily="18" charset="0"/>
              </a:endParaRPr>
            </a:p>
          </p:txBody>
        </p:sp>
        <p:sp>
          <p:nvSpPr>
            <p:cNvPr id="31759" name="Line 14"/>
            <p:cNvSpPr>
              <a:spLocks noChangeShapeType="1"/>
            </p:cNvSpPr>
            <p:nvPr/>
          </p:nvSpPr>
          <p:spPr bwMode="auto">
            <a:xfrm>
              <a:off x="1920" y="3168"/>
              <a:ext cx="1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Text Box 15"/>
            <p:cNvSpPr txBox="1">
              <a:spLocks noChangeArrowheads="1"/>
            </p:cNvSpPr>
            <p:nvPr/>
          </p:nvSpPr>
          <p:spPr bwMode="auto">
            <a:xfrm>
              <a:off x="2064" y="2688"/>
              <a:ext cx="9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Described by</a:t>
              </a:r>
              <a:endParaRPr lang="en-US" altLang="en-US">
                <a:solidFill>
                  <a:schemeClr val="hlink"/>
                </a:solidFill>
                <a:latin typeface="Times New Roman" panose="02020603050405020304" pitchFamily="18" charset="0"/>
              </a:endParaRPr>
            </a:p>
          </p:txBody>
        </p:sp>
        <p:sp>
          <p:nvSpPr>
            <p:cNvPr id="31761" name="Text Box 16"/>
            <p:cNvSpPr txBox="1">
              <a:spLocks noChangeArrowheads="1"/>
            </p:cNvSpPr>
            <p:nvPr/>
          </p:nvSpPr>
          <p:spPr bwMode="auto">
            <a:xfrm>
              <a:off x="2006" y="288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a:t>
              </a:r>
              <a:endParaRPr lang="en-US" altLang="en-US">
                <a:solidFill>
                  <a:schemeClr val="hlink"/>
                </a:solidFill>
                <a:latin typeface="Times New Roman" panose="02020603050405020304" pitchFamily="18" charset="0"/>
              </a:endParaRPr>
            </a:p>
          </p:txBody>
        </p:sp>
      </p:grpSp>
      <p:sp>
        <p:nvSpPr>
          <p:cNvPr id="31751" name="Text Box 17"/>
          <p:cNvSpPr txBox="1">
            <a:spLocks noChangeArrowheads="1"/>
          </p:cNvSpPr>
          <p:nvPr/>
        </p:nvSpPr>
        <p:spPr bwMode="auto">
          <a:xfrm>
            <a:off x="3429000" y="1968500"/>
            <a:ext cx="3924300" cy="8509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Who should be </a:t>
            </a:r>
            <a:r>
              <a:rPr lang="en-US" altLang="en-US" sz="2400">
                <a:solidFill>
                  <a:srgbClr val="990000"/>
                </a:solidFill>
                <a:latin typeface="Times New Roman" panose="02020603050405020304" pitchFamily="18" charset="0"/>
              </a:rPr>
              <a:t>responsible</a:t>
            </a:r>
          </a:p>
          <a:p>
            <a:pPr>
              <a:spcBef>
                <a:spcPct val="0"/>
              </a:spcBef>
              <a:buClrTx/>
              <a:buSzTx/>
              <a:buFontTx/>
              <a:buNone/>
            </a:pPr>
            <a:r>
              <a:rPr lang="en-US" altLang="en-US" sz="2400">
                <a:latin typeface="Times New Roman" panose="02020603050405020304" pitchFamily="18" charset="0"/>
              </a:rPr>
              <a:t>for creating a </a:t>
            </a:r>
            <a:r>
              <a:rPr lang="en-US" altLang="en-US" sz="2400" i="1">
                <a:solidFill>
                  <a:srgbClr val="990000"/>
                </a:solidFill>
                <a:latin typeface="Times New Roman" panose="02020603050405020304" pitchFamily="18" charset="0"/>
              </a:rPr>
              <a:t>SalesLineItem</a:t>
            </a:r>
            <a:r>
              <a:rPr lang="en-US" altLang="en-US" sz="2400">
                <a:solidFill>
                  <a:srgbClr val="990000"/>
                </a:solidFill>
                <a:latin typeface="Times New Roman" panose="02020603050405020304" pitchFamily="18" charset="0"/>
              </a:rPr>
              <a:t> </a:t>
            </a:r>
            <a:r>
              <a:rPr lang="en-US" altLang="en-US" sz="2400">
                <a:latin typeface="Times New Roman" panose="02020603050405020304" pitchFamily="18" charset="0"/>
              </a:rPr>
              <a:t>? </a:t>
            </a:r>
          </a:p>
        </p:txBody>
      </p:sp>
    </p:spTree>
    <p:extLst>
      <p:ext uri="{BB962C8B-B14F-4D97-AF65-F5344CB8AC3E}">
        <p14:creationId xmlns:p14="http://schemas.microsoft.com/office/powerpoint/2010/main" val="45141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840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BF37359A-2CA7-4994-874B-97A4733DA896}"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00DE8E40-5783-4367-9DC4-6D44DDD8440C}" type="slidenum">
              <a:rPr lang="en-US"/>
              <a:pPr>
                <a:defRPr/>
              </a:pPr>
              <a:t>32</a:t>
            </a:fld>
            <a:endParaRPr lang="en-US"/>
          </a:p>
        </p:txBody>
      </p:sp>
      <p:sp>
        <p:nvSpPr>
          <p:cNvPr id="32773" name="Rectangle 2"/>
          <p:cNvSpPr>
            <a:spLocks noGrp="1" noChangeArrowheads="1"/>
          </p:cNvSpPr>
          <p:nvPr>
            <p:ph type="title"/>
          </p:nvPr>
        </p:nvSpPr>
        <p:spPr/>
        <p:txBody>
          <a:bodyPr/>
          <a:lstStyle/>
          <a:p>
            <a:pPr eaLnBrk="1" hangingPunct="1"/>
            <a:r>
              <a:rPr kumimoji="1" lang="en-US" altLang="en-US" smtClean="0"/>
              <a:t>Creator: Example [2]</a:t>
            </a:r>
          </a:p>
        </p:txBody>
      </p:sp>
      <p:sp>
        <p:nvSpPr>
          <p:cNvPr id="506883" name="Rectangle 3"/>
          <p:cNvSpPr>
            <a:spLocks noGrp="1" noChangeArrowheads="1"/>
          </p:cNvSpPr>
          <p:nvPr>
            <p:ph type="body" idx="1"/>
          </p:nvPr>
        </p:nvSpPr>
        <p:spPr>
          <a:xfrm>
            <a:off x="1182688" y="2017713"/>
            <a:ext cx="7772400" cy="1071562"/>
          </a:xfrm>
        </p:spPr>
        <p:txBody>
          <a:bodyPr/>
          <a:lstStyle/>
          <a:p>
            <a:pPr eaLnBrk="1" hangingPunct="1"/>
            <a:r>
              <a:rPr kumimoji="1" lang="en-US" altLang="en-US" i="1" smtClean="0">
                <a:solidFill>
                  <a:srgbClr val="990000"/>
                </a:solidFill>
              </a:rPr>
              <a:t>Sale</a:t>
            </a:r>
            <a:r>
              <a:rPr kumimoji="1" lang="en-US" altLang="en-US" i="1" smtClean="0"/>
              <a:t> </a:t>
            </a:r>
            <a:r>
              <a:rPr kumimoji="1" lang="en-US" altLang="en-US" smtClean="0"/>
              <a:t>contains many </a:t>
            </a:r>
            <a:r>
              <a:rPr kumimoji="1" lang="en-US" altLang="en-US" i="1" smtClean="0">
                <a:solidFill>
                  <a:srgbClr val="990000"/>
                </a:solidFill>
              </a:rPr>
              <a:t>SalesLineItem</a:t>
            </a:r>
            <a:r>
              <a:rPr kumimoji="1" lang="en-US" altLang="en-US" smtClean="0"/>
              <a:t> objects.</a:t>
            </a:r>
          </a:p>
        </p:txBody>
      </p:sp>
      <p:sp>
        <p:nvSpPr>
          <p:cNvPr id="506884" name="Rectangle 4"/>
          <p:cNvSpPr>
            <a:spLocks noChangeArrowheads="1"/>
          </p:cNvSpPr>
          <p:nvPr/>
        </p:nvSpPr>
        <p:spPr bwMode="auto">
          <a:xfrm>
            <a:off x="457200" y="4953000"/>
            <a:ext cx="817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This leads to the following collaboration diagram.</a:t>
            </a:r>
          </a:p>
        </p:txBody>
      </p:sp>
      <p:sp>
        <p:nvSpPr>
          <p:cNvPr id="506885" name="Rectangle 5"/>
          <p:cNvSpPr>
            <a:spLocks noChangeArrowheads="1"/>
          </p:cNvSpPr>
          <p:nvPr/>
        </p:nvSpPr>
        <p:spPr bwMode="auto">
          <a:xfrm>
            <a:off x="457200" y="3419475"/>
            <a:ext cx="817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This implies that </a:t>
            </a:r>
            <a:r>
              <a:rPr lang="en-US" altLang="en-US" sz="2400" i="1">
                <a:solidFill>
                  <a:srgbClr val="990000"/>
                </a:solidFill>
                <a:latin typeface="Times New Roman" panose="02020603050405020304" pitchFamily="18" charset="0"/>
              </a:rPr>
              <a:t>Sale</a:t>
            </a:r>
            <a:r>
              <a:rPr lang="en-US" altLang="en-US" sz="2400">
                <a:latin typeface="Times New Roman" panose="02020603050405020304" pitchFamily="18" charset="0"/>
              </a:rPr>
              <a:t> is a good candidate for creating a </a:t>
            </a:r>
            <a:r>
              <a:rPr lang="en-US" altLang="en-US" sz="2400" i="1">
                <a:solidFill>
                  <a:srgbClr val="990000"/>
                </a:solidFill>
                <a:latin typeface="Times New Roman" panose="02020603050405020304" pitchFamily="18" charset="0"/>
              </a:rPr>
              <a:t>SalesLineItem</a:t>
            </a:r>
            <a:r>
              <a:rPr lang="en-US" altLang="en-US" sz="2400">
                <a:latin typeface="Times New Roman" panose="02020603050405020304" pitchFamily="18" charset="0"/>
              </a:rPr>
              <a:t>.</a:t>
            </a:r>
          </a:p>
        </p:txBody>
      </p:sp>
    </p:spTree>
    <p:extLst>
      <p:ext uri="{BB962C8B-B14F-4D97-AF65-F5344CB8AC3E}">
        <p14:creationId xmlns:p14="http://schemas.microsoft.com/office/powerpoint/2010/main" val="3032874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6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6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p:bldP spid="506884" grpId="0"/>
      <p:bldP spid="50688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quarter" idx="10"/>
          </p:nvPr>
        </p:nvSpPr>
        <p:spPr/>
        <p:txBody>
          <a:bodyPr/>
          <a:lstStyle/>
          <a:p>
            <a:pPr>
              <a:defRPr/>
            </a:pPr>
            <a:fld id="{B0C1F46A-6F48-4A83-BDBA-B1368027A9BE}" type="datetime1">
              <a:rPr lang="en-US" smtClean="0"/>
              <a:t>10/21/2022</a:t>
            </a:fld>
            <a:endParaRPr lang="en-US"/>
          </a:p>
        </p:txBody>
      </p:sp>
      <p:sp>
        <p:nvSpPr>
          <p:cNvPr id="21" name="Footer Placeholder 4"/>
          <p:cNvSpPr>
            <a:spLocks noGrp="1"/>
          </p:cNvSpPr>
          <p:nvPr>
            <p:ph type="ftr" sz="quarter" idx="11"/>
          </p:nvPr>
        </p:nvSpPr>
        <p:spPr/>
        <p:txBody>
          <a:bodyPr/>
          <a:lstStyle/>
          <a:p>
            <a:pPr>
              <a:defRPr/>
            </a:pPr>
            <a:r>
              <a:rPr lang="en-US" smtClean="0"/>
              <a:t>OO Design</a:t>
            </a:r>
            <a:endParaRPr lang="en-US"/>
          </a:p>
        </p:txBody>
      </p:sp>
      <p:sp>
        <p:nvSpPr>
          <p:cNvPr id="22" name="Slide Number Placeholder 5"/>
          <p:cNvSpPr>
            <a:spLocks noGrp="1"/>
          </p:cNvSpPr>
          <p:nvPr>
            <p:ph type="sldNum" sz="quarter" idx="12"/>
          </p:nvPr>
        </p:nvSpPr>
        <p:spPr/>
        <p:txBody>
          <a:bodyPr/>
          <a:lstStyle/>
          <a:p>
            <a:pPr>
              <a:defRPr/>
            </a:pPr>
            <a:fld id="{EB623460-D7A9-429C-BB94-F23FF65BE8F4}" type="slidenum">
              <a:rPr lang="en-US"/>
              <a:pPr>
                <a:defRPr/>
              </a:pPr>
              <a:t>33</a:t>
            </a:fld>
            <a:endParaRPr lang="en-US"/>
          </a:p>
        </p:txBody>
      </p:sp>
      <p:sp>
        <p:nvSpPr>
          <p:cNvPr id="33797" name="Rectangle 2"/>
          <p:cNvSpPr>
            <a:spLocks noGrp="1" noChangeArrowheads="1"/>
          </p:cNvSpPr>
          <p:nvPr>
            <p:ph type="title"/>
          </p:nvPr>
        </p:nvSpPr>
        <p:spPr/>
        <p:txBody>
          <a:bodyPr/>
          <a:lstStyle/>
          <a:p>
            <a:pPr eaLnBrk="1" hangingPunct="1"/>
            <a:r>
              <a:rPr kumimoji="1" lang="en-US" altLang="en-US" sz="3600" smtClean="0"/>
              <a:t>Partial collaboration diagram</a:t>
            </a:r>
            <a:endParaRPr kumimoji="1" lang="en-US" altLang="en-US" smtClean="0"/>
          </a:p>
        </p:txBody>
      </p:sp>
      <p:sp>
        <p:nvSpPr>
          <p:cNvPr id="388099" name="Text Box 3"/>
          <p:cNvSpPr txBox="1">
            <a:spLocks noChangeArrowheads="1"/>
          </p:cNvSpPr>
          <p:nvPr/>
        </p:nvSpPr>
        <p:spPr bwMode="auto">
          <a:xfrm>
            <a:off x="4953000" y="2286000"/>
            <a:ext cx="946150" cy="617538"/>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grpSp>
        <p:nvGrpSpPr>
          <p:cNvPr id="388123" name="Group 27"/>
          <p:cNvGrpSpPr>
            <a:grpSpLocks/>
          </p:cNvGrpSpPr>
          <p:nvPr/>
        </p:nvGrpSpPr>
        <p:grpSpPr bwMode="auto">
          <a:xfrm>
            <a:off x="1143000" y="2057400"/>
            <a:ext cx="3810000" cy="533400"/>
            <a:chOff x="720" y="1296"/>
            <a:chExt cx="2400" cy="336"/>
          </a:xfrm>
        </p:grpSpPr>
        <p:sp>
          <p:nvSpPr>
            <p:cNvPr id="33812" name="Line 4"/>
            <p:cNvSpPr>
              <a:spLocks noChangeShapeType="1"/>
            </p:cNvSpPr>
            <p:nvPr/>
          </p:nvSpPr>
          <p:spPr bwMode="auto">
            <a:xfrm>
              <a:off x="1200" y="1632"/>
              <a:ext cx="192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Line 5"/>
            <p:cNvSpPr>
              <a:spLocks noChangeShapeType="1"/>
            </p:cNvSpPr>
            <p:nvPr/>
          </p:nvSpPr>
          <p:spPr bwMode="auto">
            <a:xfrm>
              <a:off x="2640" y="1440"/>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4" name="Text Box 6"/>
            <p:cNvSpPr txBox="1">
              <a:spLocks noChangeArrowheads="1"/>
            </p:cNvSpPr>
            <p:nvPr/>
          </p:nvSpPr>
          <p:spPr bwMode="auto">
            <a:xfrm>
              <a:off x="720" y="1296"/>
              <a:ext cx="18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 makeLineItem(quantity)</a:t>
              </a:r>
              <a:endParaRPr lang="en-US" altLang="en-US">
                <a:latin typeface="Times New Roman" panose="02020603050405020304" pitchFamily="18" charset="0"/>
              </a:endParaRPr>
            </a:p>
          </p:txBody>
        </p:sp>
      </p:grpSp>
      <p:grpSp>
        <p:nvGrpSpPr>
          <p:cNvPr id="388122" name="Group 26"/>
          <p:cNvGrpSpPr>
            <a:grpSpLocks/>
          </p:cNvGrpSpPr>
          <p:nvPr/>
        </p:nvGrpSpPr>
        <p:grpSpPr bwMode="auto">
          <a:xfrm>
            <a:off x="685800" y="3733800"/>
            <a:ext cx="2133600" cy="1958975"/>
            <a:chOff x="432" y="2352"/>
            <a:chExt cx="1344" cy="1234"/>
          </a:xfrm>
        </p:grpSpPr>
        <p:sp>
          <p:nvSpPr>
            <p:cNvPr id="33809" name="Text Box 8"/>
            <p:cNvSpPr txBox="1">
              <a:spLocks noChangeArrowheads="1"/>
            </p:cNvSpPr>
            <p:nvPr/>
          </p:nvSpPr>
          <p:spPr bwMode="auto">
            <a:xfrm>
              <a:off x="432" y="2352"/>
              <a:ext cx="1344" cy="274"/>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33810" name="Text Box 9"/>
            <p:cNvSpPr txBox="1">
              <a:spLocks noChangeArrowheads="1"/>
            </p:cNvSpPr>
            <p:nvPr/>
          </p:nvSpPr>
          <p:spPr bwMode="auto">
            <a:xfrm>
              <a:off x="432" y="2640"/>
              <a:ext cx="1344"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date</a:t>
              </a:r>
            </a:p>
            <a:p>
              <a:pPr>
                <a:spcBef>
                  <a:spcPct val="0"/>
                </a:spcBef>
                <a:buClrTx/>
                <a:buSzTx/>
                <a:buFontTx/>
                <a:buNone/>
              </a:pPr>
              <a:r>
                <a:rPr lang="en-US" altLang="en-US" sz="2000">
                  <a:solidFill>
                    <a:schemeClr val="hlink"/>
                  </a:solidFill>
                  <a:latin typeface="Times New Roman" panose="02020603050405020304" pitchFamily="18" charset="0"/>
                </a:rPr>
                <a:t>time</a:t>
              </a:r>
              <a:endParaRPr lang="en-US" altLang="en-US">
                <a:solidFill>
                  <a:schemeClr val="hlink"/>
                </a:solidFill>
                <a:latin typeface="Times New Roman" panose="02020603050405020304" pitchFamily="18" charset="0"/>
              </a:endParaRPr>
            </a:p>
          </p:txBody>
        </p:sp>
        <p:sp>
          <p:nvSpPr>
            <p:cNvPr id="33811" name="Text Box 10"/>
            <p:cNvSpPr txBox="1">
              <a:spLocks noChangeArrowheads="1"/>
            </p:cNvSpPr>
            <p:nvPr/>
          </p:nvSpPr>
          <p:spPr bwMode="auto">
            <a:xfrm>
              <a:off x="432" y="3120"/>
              <a:ext cx="1344" cy="466"/>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makeLineItem()</a:t>
              </a:r>
            </a:p>
            <a:p>
              <a:pPr>
                <a:spcBef>
                  <a:spcPct val="0"/>
                </a:spcBef>
                <a:buClrTx/>
                <a:buSzTx/>
                <a:buFontTx/>
                <a:buNone/>
              </a:pPr>
              <a:r>
                <a:rPr lang="en-US" altLang="en-US" sz="2000">
                  <a:solidFill>
                    <a:schemeClr val="hlink"/>
                  </a:solidFill>
                  <a:latin typeface="Times New Roman" panose="02020603050405020304" pitchFamily="18" charset="0"/>
                </a:rPr>
                <a:t>total()</a:t>
              </a:r>
              <a:endParaRPr lang="en-US" altLang="en-US">
                <a:solidFill>
                  <a:schemeClr val="hlink"/>
                </a:solidFill>
                <a:latin typeface="Times New Roman" panose="02020603050405020304" pitchFamily="18" charset="0"/>
              </a:endParaRPr>
            </a:p>
          </p:txBody>
        </p:sp>
      </p:grpSp>
      <p:sp>
        <p:nvSpPr>
          <p:cNvPr id="388107" name="Text Box 11"/>
          <p:cNvSpPr txBox="1">
            <a:spLocks noChangeArrowheads="1"/>
          </p:cNvSpPr>
          <p:nvPr/>
        </p:nvSpPr>
        <p:spPr bwMode="auto">
          <a:xfrm>
            <a:off x="4267200" y="3705225"/>
            <a:ext cx="2371725" cy="5572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chemeClr val="hlink"/>
                </a:solidFill>
                <a:latin typeface="Times New Roman" panose="02020603050405020304" pitchFamily="18" charset="0"/>
              </a:rPr>
              <a:t>:SalesLineItem</a:t>
            </a:r>
            <a:endParaRPr lang="en-US" altLang="en-US">
              <a:solidFill>
                <a:schemeClr val="hlink"/>
              </a:solidFill>
              <a:latin typeface="Times New Roman" panose="02020603050405020304" pitchFamily="18" charset="0"/>
            </a:endParaRPr>
          </a:p>
        </p:txBody>
      </p:sp>
      <p:grpSp>
        <p:nvGrpSpPr>
          <p:cNvPr id="388125" name="Group 29"/>
          <p:cNvGrpSpPr>
            <a:grpSpLocks/>
          </p:cNvGrpSpPr>
          <p:nvPr/>
        </p:nvGrpSpPr>
        <p:grpSpPr bwMode="auto">
          <a:xfrm>
            <a:off x="2590800" y="5181600"/>
            <a:ext cx="4038600" cy="685800"/>
            <a:chOff x="1632" y="3264"/>
            <a:chExt cx="2544" cy="432"/>
          </a:xfrm>
        </p:grpSpPr>
        <p:sp>
          <p:nvSpPr>
            <p:cNvPr id="33807" name="AutoShape 23"/>
            <p:cNvSpPr>
              <a:spLocks noChangeArrowheads="1"/>
            </p:cNvSpPr>
            <p:nvPr/>
          </p:nvSpPr>
          <p:spPr bwMode="auto">
            <a:xfrm flipV="1">
              <a:off x="2544" y="3264"/>
              <a:ext cx="1632" cy="432"/>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rgbClr val="890FF7"/>
                  </a:solidFill>
                  <a:latin typeface="Times New Roman" panose="02020603050405020304" pitchFamily="18" charset="0"/>
                </a:rPr>
                <a:t>New method added to </a:t>
              </a:r>
            </a:p>
            <a:p>
              <a:pPr algn="ctr">
                <a:spcBef>
                  <a:spcPct val="0"/>
                </a:spcBef>
                <a:buClrTx/>
                <a:buSzTx/>
                <a:buFontTx/>
                <a:buNone/>
              </a:pPr>
              <a:r>
                <a:rPr lang="en-US" altLang="en-US" sz="2000">
                  <a:solidFill>
                    <a:srgbClr val="890FF7"/>
                  </a:solidFill>
                  <a:latin typeface="Times New Roman" panose="02020603050405020304" pitchFamily="18" charset="0"/>
                </a:rPr>
                <a:t>the Sale class.</a:t>
              </a:r>
              <a:endParaRPr lang="en-US" altLang="en-US">
                <a:solidFill>
                  <a:srgbClr val="DDDDDD"/>
                </a:solidFill>
                <a:latin typeface="Times New Roman" panose="02020603050405020304" pitchFamily="18" charset="0"/>
              </a:endParaRPr>
            </a:p>
          </p:txBody>
        </p:sp>
        <p:sp>
          <p:nvSpPr>
            <p:cNvPr id="33808" name="Line 24"/>
            <p:cNvSpPr>
              <a:spLocks noChangeShapeType="1"/>
            </p:cNvSpPr>
            <p:nvPr/>
          </p:nvSpPr>
          <p:spPr bwMode="auto">
            <a:xfrm flipH="1" flipV="1">
              <a:off x="1632" y="3312"/>
              <a:ext cx="912" cy="144"/>
            </a:xfrm>
            <a:prstGeom prst="line">
              <a:avLst/>
            </a:prstGeom>
            <a:noFill/>
            <a:ln w="12700" cap="sq">
              <a:solidFill>
                <a:schemeClr val="accent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8124" name="Group 28"/>
          <p:cNvGrpSpPr>
            <a:grpSpLocks/>
          </p:cNvGrpSpPr>
          <p:nvPr/>
        </p:nvGrpSpPr>
        <p:grpSpPr bwMode="auto">
          <a:xfrm>
            <a:off x="3200400" y="2895600"/>
            <a:ext cx="2286000" cy="762000"/>
            <a:chOff x="2016" y="1824"/>
            <a:chExt cx="1440" cy="480"/>
          </a:xfrm>
        </p:grpSpPr>
        <p:sp>
          <p:nvSpPr>
            <p:cNvPr id="33804" name="Line 12"/>
            <p:cNvSpPr>
              <a:spLocks noChangeShapeType="1"/>
            </p:cNvSpPr>
            <p:nvPr/>
          </p:nvSpPr>
          <p:spPr bwMode="auto">
            <a:xfrm>
              <a:off x="3456" y="1824"/>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Text Box 19"/>
            <p:cNvSpPr txBox="1">
              <a:spLocks noChangeArrowheads="1"/>
            </p:cNvSpPr>
            <p:nvPr/>
          </p:nvSpPr>
          <p:spPr bwMode="auto">
            <a:xfrm>
              <a:off x="2016" y="1824"/>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 create(quantity)</a:t>
              </a:r>
              <a:endParaRPr lang="en-US" altLang="en-US">
                <a:latin typeface="Times New Roman" panose="02020603050405020304" pitchFamily="18" charset="0"/>
              </a:endParaRPr>
            </a:p>
          </p:txBody>
        </p:sp>
        <p:sp>
          <p:nvSpPr>
            <p:cNvPr id="33806" name="Line 25"/>
            <p:cNvSpPr>
              <a:spLocks noChangeShapeType="1"/>
            </p:cNvSpPr>
            <p:nvPr/>
          </p:nvSpPr>
          <p:spPr bwMode="auto">
            <a:xfrm>
              <a:off x="3360" y="1968"/>
              <a:ext cx="0" cy="19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61030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81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8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nimBg="1"/>
      <p:bldP spid="38810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6F462701-F978-4C06-84B3-FAA6F27EDDB3}" type="datetime1">
              <a:rPr lang="en-US" smtClean="0"/>
              <a:t>10/21/2022</a:t>
            </a:fld>
            <a:endParaRPr lang="en-US"/>
          </a:p>
        </p:txBody>
      </p:sp>
      <p:sp>
        <p:nvSpPr>
          <p:cNvPr id="6" name="Footer Placeholder 4"/>
          <p:cNvSpPr>
            <a:spLocks noGrp="1"/>
          </p:cNvSpPr>
          <p:nvPr>
            <p:ph type="ftr" sz="quarter" idx="11"/>
          </p:nvPr>
        </p:nvSpPr>
        <p:spPr/>
        <p:txBody>
          <a:bodyPr/>
          <a:lstStyle/>
          <a:p>
            <a:pPr>
              <a:defRPr/>
            </a:pPr>
            <a:r>
              <a:rPr lang="en-US" smtClean="0"/>
              <a:t>OO Design</a:t>
            </a:r>
            <a:endParaRPr lang="en-US"/>
          </a:p>
        </p:txBody>
      </p:sp>
      <p:sp>
        <p:nvSpPr>
          <p:cNvPr id="7" name="Slide Number Placeholder 5"/>
          <p:cNvSpPr>
            <a:spLocks noGrp="1"/>
          </p:cNvSpPr>
          <p:nvPr>
            <p:ph type="sldNum" sz="quarter" idx="12"/>
          </p:nvPr>
        </p:nvSpPr>
        <p:spPr/>
        <p:txBody>
          <a:bodyPr/>
          <a:lstStyle/>
          <a:p>
            <a:pPr>
              <a:defRPr/>
            </a:pPr>
            <a:fld id="{D7558AA7-C7AD-40BF-AB86-4CFACE7F4DDE}" type="slidenum">
              <a:rPr lang="en-US"/>
              <a:pPr>
                <a:defRPr/>
              </a:pPr>
              <a:t>34</a:t>
            </a:fld>
            <a:endParaRPr lang="en-US"/>
          </a:p>
        </p:txBody>
      </p:sp>
      <p:sp>
        <p:nvSpPr>
          <p:cNvPr id="34821" name="Rectangle 2"/>
          <p:cNvSpPr>
            <a:spLocks noGrp="1" noChangeArrowheads="1"/>
          </p:cNvSpPr>
          <p:nvPr>
            <p:ph type="title"/>
          </p:nvPr>
        </p:nvSpPr>
        <p:spPr/>
        <p:txBody>
          <a:bodyPr/>
          <a:lstStyle/>
          <a:p>
            <a:pPr eaLnBrk="1" hangingPunct="1"/>
            <a:r>
              <a:rPr kumimoji="1" lang="en-US" altLang="en-US" smtClean="0"/>
              <a:t>Creator: Discussion</a:t>
            </a:r>
          </a:p>
        </p:txBody>
      </p:sp>
      <p:sp>
        <p:nvSpPr>
          <p:cNvPr id="500739" name="Rectangle 3"/>
          <p:cNvSpPr>
            <a:spLocks noGrp="1" noChangeArrowheads="1"/>
          </p:cNvSpPr>
          <p:nvPr>
            <p:ph type="body" idx="1"/>
          </p:nvPr>
        </p:nvSpPr>
        <p:spPr>
          <a:xfrm>
            <a:off x="457200" y="2227263"/>
            <a:ext cx="7772400" cy="1506537"/>
          </a:xfrm>
        </p:spPr>
        <p:txBody>
          <a:bodyPr/>
          <a:lstStyle/>
          <a:p>
            <a:pPr marL="609600" indent="-609600" eaLnBrk="1" hangingPunct="1">
              <a:lnSpc>
                <a:spcPct val="80000"/>
              </a:lnSpc>
              <a:buClr>
                <a:schemeClr val="hlink"/>
              </a:buClr>
              <a:buSzPct val="95000"/>
              <a:buFont typeface="Wingdings" panose="05000000000000000000" pitchFamily="2" charset="2"/>
              <a:buChar char="§"/>
            </a:pPr>
            <a:r>
              <a:rPr kumimoji="1" lang="en-US" altLang="en-US" sz="2400" smtClean="0">
                <a:solidFill>
                  <a:schemeClr val="hlink"/>
                </a:solidFill>
                <a:latin typeface="Times New Roman" panose="02020603050405020304" pitchFamily="18" charset="0"/>
              </a:rPr>
              <a:t>Creator</a:t>
            </a:r>
            <a:r>
              <a:rPr kumimoji="1" lang="en-US" altLang="en-US" sz="2400" smtClean="0">
                <a:latin typeface="Times New Roman" panose="02020603050405020304" pitchFamily="18" charset="0"/>
              </a:rPr>
              <a:t> guides the assignment of responsibility of creating objects. </a:t>
            </a:r>
            <a:r>
              <a:rPr lang="en-US" altLang="en-US" sz="2400" smtClean="0">
                <a:latin typeface="Times New Roman" panose="02020603050405020304" pitchFamily="18" charset="0"/>
              </a:rPr>
              <a:t>Assigned well, the design can support low coupling increased clarity, encapsulation, and reusability.</a:t>
            </a:r>
          </a:p>
          <a:p>
            <a:pPr marL="609600" indent="-609600" eaLnBrk="1" hangingPunct="1">
              <a:lnSpc>
                <a:spcPct val="80000"/>
              </a:lnSpc>
              <a:buClr>
                <a:schemeClr val="hlink"/>
              </a:buClr>
              <a:buSzPct val="95000"/>
              <a:buFont typeface="Wingdings" panose="05000000000000000000" pitchFamily="2" charset="2"/>
              <a:buNone/>
            </a:pPr>
            <a:endParaRPr kumimoji="1" lang="en-US" altLang="en-US" sz="2800" smtClean="0">
              <a:latin typeface="Times New Roman" panose="02020603050405020304" pitchFamily="18" charset="0"/>
            </a:endParaRPr>
          </a:p>
        </p:txBody>
      </p:sp>
      <p:sp>
        <p:nvSpPr>
          <p:cNvPr id="500740" name="Rectangle 4"/>
          <p:cNvSpPr>
            <a:spLocks noChangeArrowheads="1"/>
          </p:cNvSpPr>
          <p:nvPr/>
        </p:nvSpPr>
        <p:spPr bwMode="auto">
          <a:xfrm>
            <a:off x="457200" y="3867150"/>
            <a:ext cx="8178800"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95000"/>
              <a:buFont typeface="Wingdings" panose="05000000000000000000" pitchFamily="2" charset="2"/>
              <a:buChar char="§"/>
            </a:pPr>
            <a:r>
              <a:rPr lang="en-US" altLang="en-US" sz="2400">
                <a:solidFill>
                  <a:schemeClr val="hlink"/>
                </a:solidFill>
              </a:rPr>
              <a:t>Creator </a:t>
            </a:r>
            <a:r>
              <a:rPr lang="en-US" altLang="en-US" sz="2400"/>
              <a:t>suggests that the enclosing container or aggregate class is a good candidate for the creation of the object contained.</a:t>
            </a:r>
          </a:p>
        </p:txBody>
      </p:sp>
    </p:spTree>
    <p:extLst>
      <p:ext uri="{BB962C8B-B14F-4D97-AF65-F5344CB8AC3E}">
        <p14:creationId xmlns:p14="http://schemas.microsoft.com/office/powerpoint/2010/main" val="2761598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P spid="5007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B9399250-39FD-4D5F-B715-404AC2D8B9ED}"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0A5F93AC-6542-41FB-B181-32F956B698CE}" type="slidenum">
              <a:rPr lang="en-US"/>
              <a:pPr>
                <a:defRPr/>
              </a:pPr>
              <a:t>35</a:t>
            </a:fld>
            <a:endParaRPr lang="en-US"/>
          </a:p>
        </p:txBody>
      </p:sp>
      <p:sp>
        <p:nvSpPr>
          <p:cNvPr id="35845" name="Rectangle 2"/>
          <p:cNvSpPr>
            <a:spLocks noGrp="1" noChangeArrowheads="1"/>
          </p:cNvSpPr>
          <p:nvPr>
            <p:ph type="title"/>
          </p:nvPr>
        </p:nvSpPr>
        <p:spPr/>
        <p:txBody>
          <a:bodyPr/>
          <a:lstStyle/>
          <a:p>
            <a:pPr eaLnBrk="1" hangingPunct="1"/>
            <a:r>
              <a:rPr kumimoji="1" lang="en-US" altLang="en-US" smtClean="0"/>
              <a:t>Controller [1]</a:t>
            </a:r>
          </a:p>
        </p:txBody>
      </p:sp>
      <p:sp>
        <p:nvSpPr>
          <p:cNvPr id="573443" name="Rectangle 3"/>
          <p:cNvSpPr>
            <a:spLocks noGrp="1" noChangeArrowheads="1"/>
          </p:cNvSpPr>
          <p:nvPr>
            <p:ph type="body" idx="1"/>
          </p:nvPr>
        </p:nvSpPr>
        <p:spPr>
          <a:xfrm>
            <a:off x="1182688" y="2017713"/>
            <a:ext cx="7772400" cy="1446212"/>
          </a:xfrm>
        </p:spPr>
        <p:txBody>
          <a:bodyPr/>
          <a:lstStyle/>
          <a:p>
            <a:pPr eaLnBrk="1" hangingPunct="1">
              <a:lnSpc>
                <a:spcPct val="90000"/>
              </a:lnSpc>
            </a:pPr>
            <a:r>
              <a:rPr kumimoji="1" lang="en-US" altLang="en-US" sz="2800" smtClean="0"/>
              <a:t>Question: </a:t>
            </a:r>
          </a:p>
          <a:p>
            <a:pPr lvl="1" eaLnBrk="1" hangingPunct="1">
              <a:lnSpc>
                <a:spcPct val="90000"/>
              </a:lnSpc>
              <a:buFont typeface="Wingdings" panose="05000000000000000000" pitchFamily="2" charset="2"/>
              <a:buNone/>
            </a:pPr>
            <a:r>
              <a:rPr kumimoji="1" lang="en-US" altLang="en-US" sz="2400" smtClean="0"/>
              <a:t>	Who should be responsible for handling system events ?</a:t>
            </a:r>
          </a:p>
        </p:txBody>
      </p:sp>
      <p:sp>
        <p:nvSpPr>
          <p:cNvPr id="573444" name="Rectangle 4"/>
          <p:cNvSpPr>
            <a:spLocks noChangeArrowheads="1"/>
          </p:cNvSpPr>
          <p:nvPr/>
        </p:nvSpPr>
        <p:spPr bwMode="auto">
          <a:xfrm>
            <a:off x="762000" y="34290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	</a:t>
            </a:r>
            <a:r>
              <a:rPr lang="en-US" altLang="en-US" sz="2000" i="1">
                <a:solidFill>
                  <a:srgbClr val="990000"/>
                </a:solidFill>
                <a:latin typeface="Times New Roman" panose="02020603050405020304" pitchFamily="18" charset="0"/>
              </a:rPr>
              <a:t>Recall that a system event is a high level event, an external event, 	generated by a system actor.</a:t>
            </a:r>
          </a:p>
        </p:txBody>
      </p:sp>
      <p:sp>
        <p:nvSpPr>
          <p:cNvPr id="573445" name="Rectangle 5"/>
          <p:cNvSpPr>
            <a:spLocks noChangeArrowheads="1"/>
          </p:cNvSpPr>
          <p:nvPr/>
        </p:nvSpPr>
        <p:spPr bwMode="auto">
          <a:xfrm>
            <a:off x="457200" y="4267200"/>
            <a:ext cx="8178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Answer:</a:t>
            </a:r>
          </a:p>
          <a:p>
            <a:pPr lvl="1">
              <a:spcBef>
                <a:spcPct val="0"/>
              </a:spcBef>
              <a:buClrTx/>
              <a:buSzTx/>
              <a:buFontTx/>
              <a:buNone/>
            </a:pPr>
            <a:r>
              <a:rPr lang="en-US" altLang="en-US" sz="2400">
                <a:latin typeface="Times New Roman" panose="02020603050405020304" pitchFamily="18" charset="0"/>
              </a:rPr>
              <a:t>	Assign a responsibility to handle a system event to a 	</a:t>
            </a:r>
            <a:r>
              <a:rPr lang="en-US" altLang="en-US" sz="2400" i="1">
                <a:latin typeface="Times New Roman" panose="02020603050405020304" pitchFamily="18" charset="0"/>
              </a:rPr>
              <a:t>controller</a:t>
            </a:r>
            <a:r>
              <a:rPr lang="en-US" altLang="en-US" sz="2400">
                <a:latin typeface="Times New Roman" panose="02020603050405020304" pitchFamily="18" charset="0"/>
              </a:rPr>
              <a:t>.</a:t>
            </a:r>
          </a:p>
        </p:txBody>
      </p:sp>
    </p:spTree>
    <p:extLst>
      <p:ext uri="{BB962C8B-B14F-4D97-AF65-F5344CB8AC3E}">
        <p14:creationId xmlns:p14="http://schemas.microsoft.com/office/powerpoint/2010/main" val="735767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4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build="p"/>
      <p:bldP spid="573444" grpId="0"/>
      <p:bldP spid="5734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E2B8FC67-DE6F-49D3-B11F-42B9B3055B8F}" type="datetime1">
              <a:rPr lang="en-US" smtClean="0"/>
              <a:t>10/21/2022</a:t>
            </a:fld>
            <a:endParaRPr lang="en-US"/>
          </a:p>
        </p:txBody>
      </p:sp>
      <p:sp>
        <p:nvSpPr>
          <p:cNvPr id="8" name="Footer Placeholder 4"/>
          <p:cNvSpPr>
            <a:spLocks noGrp="1"/>
          </p:cNvSpPr>
          <p:nvPr>
            <p:ph type="ftr" sz="quarter" idx="11"/>
          </p:nvPr>
        </p:nvSpPr>
        <p:spPr/>
        <p:txBody>
          <a:bodyPr/>
          <a:lstStyle/>
          <a:p>
            <a:pPr>
              <a:defRPr/>
            </a:pPr>
            <a:r>
              <a:rPr lang="en-US" smtClean="0"/>
              <a:t>OO Design</a:t>
            </a:r>
            <a:endParaRPr lang="en-US"/>
          </a:p>
        </p:txBody>
      </p:sp>
      <p:sp>
        <p:nvSpPr>
          <p:cNvPr id="9" name="Slide Number Placeholder 5"/>
          <p:cNvSpPr>
            <a:spLocks noGrp="1"/>
          </p:cNvSpPr>
          <p:nvPr>
            <p:ph type="sldNum" sz="quarter" idx="12"/>
          </p:nvPr>
        </p:nvSpPr>
        <p:spPr/>
        <p:txBody>
          <a:bodyPr/>
          <a:lstStyle/>
          <a:p>
            <a:pPr>
              <a:defRPr/>
            </a:pPr>
            <a:fld id="{C0F68E47-B996-4E73-829D-DD190AF7ED25}" type="slidenum">
              <a:rPr lang="en-US"/>
              <a:pPr>
                <a:defRPr/>
              </a:pPr>
              <a:t>36</a:t>
            </a:fld>
            <a:endParaRPr lang="en-US"/>
          </a:p>
        </p:txBody>
      </p:sp>
      <p:sp>
        <p:nvSpPr>
          <p:cNvPr id="36869" name="Rectangle 2"/>
          <p:cNvSpPr>
            <a:spLocks noGrp="1" noChangeArrowheads="1"/>
          </p:cNvSpPr>
          <p:nvPr>
            <p:ph type="title"/>
          </p:nvPr>
        </p:nvSpPr>
        <p:spPr/>
        <p:txBody>
          <a:bodyPr/>
          <a:lstStyle/>
          <a:p>
            <a:pPr eaLnBrk="1" hangingPunct="1"/>
            <a:r>
              <a:rPr kumimoji="1" lang="en-US" altLang="en-US" smtClean="0"/>
              <a:t>Controller [2]</a:t>
            </a:r>
          </a:p>
        </p:txBody>
      </p:sp>
      <p:sp>
        <p:nvSpPr>
          <p:cNvPr id="574467" name="Rectangle 3"/>
          <p:cNvSpPr>
            <a:spLocks noGrp="1" noChangeArrowheads="1"/>
          </p:cNvSpPr>
          <p:nvPr>
            <p:ph type="body" idx="1"/>
          </p:nvPr>
        </p:nvSpPr>
        <p:spPr>
          <a:xfrm>
            <a:off x="1182688" y="2017713"/>
            <a:ext cx="7772400" cy="1522412"/>
          </a:xfrm>
        </p:spPr>
        <p:txBody>
          <a:bodyPr/>
          <a:lstStyle/>
          <a:p>
            <a:pPr lvl="1" eaLnBrk="1" hangingPunct="1"/>
            <a:r>
              <a:rPr kumimoji="1" lang="en-US" altLang="en-US" smtClean="0"/>
              <a:t>A controller is a </a:t>
            </a:r>
            <a:r>
              <a:rPr kumimoji="1" lang="en-US" altLang="en-US" i="1" smtClean="0">
                <a:solidFill>
                  <a:srgbClr val="990000"/>
                </a:solidFill>
              </a:rPr>
              <a:t>non-user interface</a:t>
            </a:r>
            <a:r>
              <a:rPr kumimoji="1" lang="en-US" altLang="en-US" smtClean="0"/>
              <a:t> object that handles system events. Here is a list of controllers:</a:t>
            </a:r>
            <a:r>
              <a:rPr kumimoji="1" lang="en-US" altLang="en-US" sz="2400" smtClean="0">
                <a:solidFill>
                  <a:srgbClr val="0000FF"/>
                </a:solidFill>
              </a:rPr>
              <a:t>	</a:t>
            </a:r>
            <a:endParaRPr kumimoji="1" lang="en-US" altLang="en-US" smtClean="0"/>
          </a:p>
        </p:txBody>
      </p:sp>
      <p:sp>
        <p:nvSpPr>
          <p:cNvPr id="574468" name="Rectangle 4"/>
          <p:cNvSpPr>
            <a:spLocks noChangeArrowheads="1"/>
          </p:cNvSpPr>
          <p:nvPr/>
        </p:nvSpPr>
        <p:spPr bwMode="auto">
          <a:xfrm>
            <a:off x="1905000" y="3429000"/>
            <a:ext cx="693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2">
              <a:spcBef>
                <a:spcPct val="0"/>
              </a:spcBef>
              <a:buClrTx/>
              <a:buSzTx/>
              <a:buFontTx/>
              <a:buNone/>
            </a:pPr>
            <a:r>
              <a:rPr kumimoji="1" lang="en-US" altLang="en-US" i="1">
                <a:solidFill>
                  <a:srgbClr val="0000FF"/>
                </a:solidFill>
                <a:latin typeface="Times New Roman" panose="02020603050405020304" pitchFamily="18" charset="0"/>
              </a:rPr>
              <a:t>Façade controller</a:t>
            </a:r>
            <a:r>
              <a:rPr kumimoji="1" lang="en-US" altLang="en-US">
                <a:solidFill>
                  <a:srgbClr val="0000FF"/>
                </a:solidFill>
                <a:latin typeface="Times New Roman" panose="02020603050405020304" pitchFamily="18" charset="0"/>
              </a:rPr>
              <a:t>: Represents the overall system, device, or business.</a:t>
            </a:r>
          </a:p>
        </p:txBody>
      </p:sp>
      <p:sp>
        <p:nvSpPr>
          <p:cNvPr id="574469" name="Rectangle 5"/>
          <p:cNvSpPr>
            <a:spLocks noChangeArrowheads="1"/>
          </p:cNvSpPr>
          <p:nvPr/>
        </p:nvSpPr>
        <p:spPr bwMode="auto">
          <a:xfrm>
            <a:off x="1905000" y="4419600"/>
            <a:ext cx="6591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2">
              <a:spcBef>
                <a:spcPct val="0"/>
              </a:spcBef>
              <a:buClrTx/>
              <a:buSzTx/>
              <a:buFontTx/>
              <a:buNone/>
            </a:pPr>
            <a:r>
              <a:rPr kumimoji="1" lang="en-US" altLang="en-US" i="1">
                <a:solidFill>
                  <a:srgbClr val="0000FF"/>
                </a:solidFill>
                <a:latin typeface="Times New Roman" panose="02020603050405020304" pitchFamily="18" charset="0"/>
              </a:rPr>
              <a:t>Use case controller</a:t>
            </a:r>
            <a:r>
              <a:rPr kumimoji="1" lang="en-US" altLang="en-US">
                <a:solidFill>
                  <a:srgbClr val="0000FF"/>
                </a:solidFill>
                <a:latin typeface="Times New Roman" panose="02020603050405020304" pitchFamily="18" charset="0"/>
              </a:rPr>
              <a:t>: Represents an artificial handler of all events of a use case.</a:t>
            </a:r>
          </a:p>
        </p:txBody>
      </p:sp>
      <p:sp>
        <p:nvSpPr>
          <p:cNvPr id="574470" name="Rectangle 6"/>
          <p:cNvSpPr>
            <a:spLocks noChangeArrowheads="1"/>
          </p:cNvSpPr>
          <p:nvPr/>
        </p:nvSpPr>
        <p:spPr bwMode="auto">
          <a:xfrm>
            <a:off x="1905000" y="5257800"/>
            <a:ext cx="65913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2">
              <a:spcBef>
                <a:spcPct val="0"/>
              </a:spcBef>
              <a:buClrTx/>
              <a:buSzTx/>
              <a:buFontTx/>
              <a:buNone/>
            </a:pPr>
            <a:r>
              <a:rPr kumimoji="1" lang="en-US" altLang="en-US" i="1">
                <a:solidFill>
                  <a:srgbClr val="0000FF"/>
                </a:solidFill>
                <a:latin typeface="Times New Roman" panose="02020603050405020304" pitchFamily="18" charset="0"/>
              </a:rPr>
              <a:t>Role Controller</a:t>
            </a:r>
            <a:r>
              <a:rPr kumimoji="1" lang="en-US" altLang="en-US">
                <a:solidFill>
                  <a:srgbClr val="0000FF"/>
                </a:solidFill>
                <a:latin typeface="Times New Roman" panose="02020603050405020304" pitchFamily="18" charset="0"/>
              </a:rPr>
              <a:t>: Represents an animated thing in the domain that would perform the work.</a:t>
            </a:r>
          </a:p>
        </p:txBody>
      </p:sp>
    </p:spTree>
    <p:extLst>
      <p:ext uri="{BB962C8B-B14F-4D97-AF65-F5344CB8AC3E}">
        <p14:creationId xmlns:p14="http://schemas.microsoft.com/office/powerpoint/2010/main" val="3879590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74468"/>
                                        </p:tgtEl>
                                        <p:attrNameLst>
                                          <p:attrName>style.visibility</p:attrName>
                                        </p:attrNameLst>
                                      </p:cBhvr>
                                      <p:to>
                                        <p:strVal val="visible"/>
                                      </p:to>
                                    </p:set>
                                    <p:animEffect transition="in" filter="box(in)">
                                      <p:cBhvr>
                                        <p:cTn id="11" dur="500"/>
                                        <p:tgtEl>
                                          <p:spTgt spid="5744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blinds(horizontal)">
                                      <p:cBhvr>
                                        <p:cTn id="16" dur="500"/>
                                        <p:tgtEl>
                                          <p:spTgt spid="5744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74470"/>
                                        </p:tgtEl>
                                        <p:attrNameLst>
                                          <p:attrName>style.visibility</p:attrName>
                                        </p:attrNameLst>
                                      </p:cBhvr>
                                      <p:to>
                                        <p:strVal val="visible"/>
                                      </p:to>
                                    </p:set>
                                    <p:animEffect transition="in" filter="blinds(horizontal)">
                                      <p:cBhvr>
                                        <p:cTn id="21" dur="500"/>
                                        <p:tgtEl>
                                          <p:spTgt spid="574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P spid="574468" grpId="0"/>
      <p:bldP spid="574469" grpId="0"/>
      <p:bldP spid="5744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6D0B6E68-F5B0-4381-BDCF-A89B0B485541}" type="datetime1">
              <a:rPr lang="en-US" smtClean="0"/>
              <a:t>10/21/2022</a:t>
            </a:fld>
            <a:endParaRPr lang="en-US"/>
          </a:p>
        </p:txBody>
      </p:sp>
      <p:sp>
        <p:nvSpPr>
          <p:cNvPr id="9" name="Footer Placeholder 4"/>
          <p:cNvSpPr>
            <a:spLocks noGrp="1"/>
          </p:cNvSpPr>
          <p:nvPr>
            <p:ph type="ftr" sz="quarter" idx="11"/>
          </p:nvPr>
        </p:nvSpPr>
        <p:spPr/>
        <p:txBody>
          <a:bodyPr/>
          <a:lstStyle/>
          <a:p>
            <a:pPr>
              <a:defRPr/>
            </a:pPr>
            <a:r>
              <a:rPr lang="en-US" smtClean="0"/>
              <a:t>OO Design</a:t>
            </a:r>
            <a:endParaRPr lang="en-US"/>
          </a:p>
        </p:txBody>
      </p:sp>
      <p:sp>
        <p:nvSpPr>
          <p:cNvPr id="10" name="Slide Number Placeholder 5"/>
          <p:cNvSpPr>
            <a:spLocks noGrp="1"/>
          </p:cNvSpPr>
          <p:nvPr>
            <p:ph type="sldNum" sz="quarter" idx="12"/>
          </p:nvPr>
        </p:nvSpPr>
        <p:spPr/>
        <p:txBody>
          <a:bodyPr/>
          <a:lstStyle/>
          <a:p>
            <a:pPr>
              <a:defRPr/>
            </a:pPr>
            <a:fld id="{13F2A476-5687-403E-86F7-A08529846BAF}" type="slidenum">
              <a:rPr lang="en-US"/>
              <a:pPr>
                <a:defRPr/>
              </a:pPr>
              <a:t>37</a:t>
            </a:fld>
            <a:endParaRPr lang="en-US"/>
          </a:p>
        </p:txBody>
      </p:sp>
      <p:sp>
        <p:nvSpPr>
          <p:cNvPr id="37893" name="Rectangle 2"/>
          <p:cNvSpPr>
            <a:spLocks noGrp="1" noChangeArrowheads="1"/>
          </p:cNvSpPr>
          <p:nvPr>
            <p:ph type="title"/>
          </p:nvPr>
        </p:nvSpPr>
        <p:spPr/>
        <p:txBody>
          <a:bodyPr/>
          <a:lstStyle/>
          <a:p>
            <a:pPr eaLnBrk="1" hangingPunct="1"/>
            <a:r>
              <a:rPr kumimoji="1" lang="en-US" altLang="en-US" smtClean="0"/>
              <a:t>Controller [3]</a:t>
            </a:r>
          </a:p>
        </p:txBody>
      </p:sp>
      <p:sp>
        <p:nvSpPr>
          <p:cNvPr id="575491" name="Rectangle 3"/>
          <p:cNvSpPr>
            <a:spLocks noGrp="1" noChangeArrowheads="1"/>
          </p:cNvSpPr>
          <p:nvPr>
            <p:ph type="body" idx="1"/>
          </p:nvPr>
        </p:nvSpPr>
        <p:spPr>
          <a:xfrm>
            <a:off x="1182688" y="2017713"/>
            <a:ext cx="7772400" cy="1716087"/>
          </a:xfrm>
        </p:spPr>
        <p:txBody>
          <a:bodyPr/>
          <a:lstStyle/>
          <a:p>
            <a:pPr eaLnBrk="1" hangingPunct="1"/>
            <a:r>
              <a:rPr kumimoji="1" lang="en-US" altLang="en-US" sz="2400" smtClean="0">
                <a:solidFill>
                  <a:schemeClr val="tx2"/>
                </a:solidFill>
              </a:rPr>
              <a:t>Window, applet, view, document do not qualify as controllers. They typically receive system events and delegate them to a controller.</a:t>
            </a:r>
          </a:p>
          <a:p>
            <a:pPr eaLnBrk="1" hangingPunct="1">
              <a:buFont typeface="Wingdings" panose="05000000000000000000" pitchFamily="2" charset="2"/>
              <a:buNone/>
            </a:pPr>
            <a:endParaRPr kumimoji="1" lang="en-US" altLang="en-US" smtClean="0"/>
          </a:p>
        </p:txBody>
      </p:sp>
      <p:sp>
        <p:nvSpPr>
          <p:cNvPr id="575492" name="Rectangle 4"/>
          <p:cNvSpPr>
            <a:spLocks noChangeArrowheads="1"/>
          </p:cNvSpPr>
          <p:nvPr/>
        </p:nvSpPr>
        <p:spPr bwMode="auto">
          <a:xfrm>
            <a:off x="381000" y="3810000"/>
            <a:ext cx="8178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tx2"/>
                </a:solidFill>
                <a:latin typeface="Times New Roman" panose="02020603050405020304" pitchFamily="18" charset="0"/>
              </a:rPr>
              <a:t>System event examples:</a:t>
            </a:r>
            <a:endParaRPr lang="en-US" altLang="en-US" sz="2800">
              <a:solidFill>
                <a:schemeClr val="tx2"/>
              </a:solidFill>
              <a:latin typeface="Times New Roman" panose="02020603050405020304" pitchFamily="18" charset="0"/>
            </a:endParaRPr>
          </a:p>
          <a:p>
            <a:pPr>
              <a:spcBef>
                <a:spcPct val="0"/>
              </a:spcBef>
              <a:buClrTx/>
              <a:buSzTx/>
              <a:buFontTx/>
              <a:buNone/>
            </a:pPr>
            <a:endParaRPr lang="en-US" altLang="en-US" sz="2400">
              <a:latin typeface="Times New Roman" panose="02020603050405020304" pitchFamily="18" charset="0"/>
            </a:endParaRPr>
          </a:p>
        </p:txBody>
      </p:sp>
      <p:sp>
        <p:nvSpPr>
          <p:cNvPr id="575493" name="Rectangle 5"/>
          <p:cNvSpPr>
            <a:spLocks noChangeArrowheads="1"/>
          </p:cNvSpPr>
          <p:nvPr/>
        </p:nvSpPr>
        <p:spPr bwMode="auto">
          <a:xfrm>
            <a:off x="1981200" y="44196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Char char="•"/>
            </a:pPr>
            <a:r>
              <a:rPr kumimoji="1" lang="en-US" altLang="en-US" sz="2400" i="1">
                <a:solidFill>
                  <a:srgbClr val="008000"/>
                </a:solidFill>
                <a:latin typeface="Times New Roman" panose="02020603050405020304" pitchFamily="18" charset="0"/>
              </a:rPr>
              <a:t>Pressing the “end of sale” button.</a:t>
            </a:r>
          </a:p>
        </p:txBody>
      </p:sp>
      <p:sp>
        <p:nvSpPr>
          <p:cNvPr id="575494" name="Rectangle 6"/>
          <p:cNvSpPr>
            <a:spLocks noChangeArrowheads="1"/>
          </p:cNvSpPr>
          <p:nvPr/>
        </p:nvSpPr>
        <p:spPr bwMode="auto">
          <a:xfrm>
            <a:off x="1981200" y="50292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Char char="•"/>
            </a:pPr>
            <a:r>
              <a:rPr kumimoji="1" lang="en-US" altLang="en-US" sz="2400" i="1">
                <a:solidFill>
                  <a:srgbClr val="008000"/>
                </a:solidFill>
                <a:latin typeface="Times New Roman" panose="02020603050405020304" pitchFamily="18" charset="0"/>
              </a:rPr>
              <a:t>Request Spell Check.</a:t>
            </a:r>
          </a:p>
        </p:txBody>
      </p:sp>
      <p:sp>
        <p:nvSpPr>
          <p:cNvPr id="575495" name="Rectangle 7"/>
          <p:cNvSpPr>
            <a:spLocks noChangeArrowheads="1"/>
          </p:cNvSpPr>
          <p:nvPr/>
        </p:nvSpPr>
        <p:spPr bwMode="auto">
          <a:xfrm>
            <a:off x="1981200" y="56388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Char char="•"/>
            </a:pPr>
            <a:r>
              <a:rPr kumimoji="1" lang="en-US" altLang="en-US" sz="2400" i="1">
                <a:solidFill>
                  <a:srgbClr val="008000"/>
                </a:solidFill>
                <a:latin typeface="Times New Roman" panose="02020603050405020304" pitchFamily="18" charset="0"/>
              </a:rPr>
              <a:t>Request Engine Start.</a:t>
            </a:r>
          </a:p>
        </p:txBody>
      </p:sp>
    </p:spTree>
    <p:extLst>
      <p:ext uri="{BB962C8B-B14F-4D97-AF65-F5344CB8AC3E}">
        <p14:creationId xmlns:p14="http://schemas.microsoft.com/office/powerpoint/2010/main" val="2732314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4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54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54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5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P spid="575492" grpId="0"/>
      <p:bldP spid="575493" grpId="0"/>
      <p:bldP spid="575494" grpId="0"/>
      <p:bldP spid="57549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9D3A944D-103D-4A12-A9EE-8E687B7155E1}"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4B112ABC-741D-405D-ABE7-4F323AA7E116}" type="slidenum">
              <a:rPr lang="en-US"/>
              <a:pPr>
                <a:defRPr/>
              </a:pPr>
              <a:t>38</a:t>
            </a:fld>
            <a:endParaRPr lang="en-US"/>
          </a:p>
        </p:txBody>
      </p:sp>
      <p:sp>
        <p:nvSpPr>
          <p:cNvPr id="38917" name="Rectangle 2"/>
          <p:cNvSpPr>
            <a:spLocks noGrp="1" noChangeArrowheads="1"/>
          </p:cNvSpPr>
          <p:nvPr>
            <p:ph type="title"/>
          </p:nvPr>
        </p:nvSpPr>
        <p:spPr/>
        <p:txBody>
          <a:bodyPr/>
          <a:lstStyle/>
          <a:p>
            <a:pPr eaLnBrk="1" hangingPunct="1"/>
            <a:r>
              <a:rPr kumimoji="1" lang="en-US" altLang="en-US" sz="4000" smtClean="0"/>
              <a:t>System operations</a:t>
            </a:r>
            <a:endParaRPr kumimoji="1" lang="en-US" altLang="en-US" smtClean="0"/>
          </a:p>
        </p:txBody>
      </p:sp>
      <p:sp>
        <p:nvSpPr>
          <p:cNvPr id="576515" name="Text Box 3"/>
          <p:cNvSpPr txBox="1">
            <a:spLocks noChangeArrowheads="1"/>
          </p:cNvSpPr>
          <p:nvPr/>
        </p:nvSpPr>
        <p:spPr bwMode="auto">
          <a:xfrm>
            <a:off x="3276600" y="2057400"/>
            <a:ext cx="3048000" cy="5572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System</a:t>
            </a:r>
            <a:endParaRPr lang="en-US" altLang="en-US">
              <a:solidFill>
                <a:schemeClr val="hlink"/>
              </a:solidFill>
              <a:latin typeface="Times New Roman" panose="02020603050405020304" pitchFamily="18" charset="0"/>
            </a:endParaRPr>
          </a:p>
        </p:txBody>
      </p:sp>
      <p:sp>
        <p:nvSpPr>
          <p:cNvPr id="576516" name="Text Box 4"/>
          <p:cNvSpPr txBox="1">
            <a:spLocks noChangeArrowheads="1"/>
          </p:cNvSpPr>
          <p:nvPr/>
        </p:nvSpPr>
        <p:spPr bwMode="auto">
          <a:xfrm>
            <a:off x="3276600" y="2619375"/>
            <a:ext cx="3048000" cy="1411288"/>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endSale()</a:t>
            </a:r>
          </a:p>
          <a:p>
            <a:pPr>
              <a:spcBef>
                <a:spcPct val="0"/>
              </a:spcBef>
              <a:buClrTx/>
              <a:buSzTx/>
              <a:buFontTx/>
              <a:buNone/>
            </a:pPr>
            <a:r>
              <a:rPr lang="en-US" altLang="en-US" sz="2800">
                <a:solidFill>
                  <a:schemeClr val="hlink"/>
                </a:solidFill>
                <a:latin typeface="Times New Roman" panose="02020603050405020304" pitchFamily="18" charset="0"/>
              </a:rPr>
              <a:t>enterItem()</a:t>
            </a:r>
          </a:p>
          <a:p>
            <a:pPr>
              <a:spcBef>
                <a:spcPct val="0"/>
              </a:spcBef>
              <a:buClrTx/>
              <a:buSzTx/>
              <a:buFontTx/>
              <a:buNone/>
            </a:pPr>
            <a:r>
              <a:rPr lang="en-US" altLang="en-US" sz="2800">
                <a:solidFill>
                  <a:schemeClr val="hlink"/>
                </a:solidFill>
                <a:latin typeface="Times New Roman" panose="02020603050405020304" pitchFamily="18" charset="0"/>
              </a:rPr>
              <a:t>makePayment()</a:t>
            </a:r>
            <a:endParaRPr lang="en-US" altLang="en-US">
              <a:solidFill>
                <a:schemeClr val="hlink"/>
              </a:solidFill>
              <a:latin typeface="Times New Roman" panose="02020603050405020304" pitchFamily="18" charset="0"/>
            </a:endParaRPr>
          </a:p>
        </p:txBody>
      </p:sp>
      <p:sp>
        <p:nvSpPr>
          <p:cNvPr id="576517" name="Text Box 5"/>
          <p:cNvSpPr txBox="1">
            <a:spLocks noChangeArrowheads="1"/>
          </p:cNvSpPr>
          <p:nvPr/>
        </p:nvSpPr>
        <p:spPr bwMode="auto">
          <a:xfrm>
            <a:off x="381000" y="4343400"/>
            <a:ext cx="7620000" cy="1946275"/>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During system behavior analysis, system operations are assigned to the class </a:t>
            </a:r>
            <a:r>
              <a:rPr lang="en-US" altLang="en-US" sz="2400" i="1">
                <a:solidFill>
                  <a:srgbClr val="990000"/>
                </a:solidFill>
                <a:latin typeface="Times New Roman" panose="02020603050405020304" pitchFamily="18" charset="0"/>
              </a:rPr>
              <a:t>System</a:t>
            </a:r>
            <a:r>
              <a:rPr lang="en-US" altLang="en-US" sz="2400" i="1">
                <a:latin typeface="Times New Roman" panose="02020603050405020304" pitchFamily="18" charset="0"/>
              </a:rPr>
              <a:t>.  </a:t>
            </a:r>
            <a:r>
              <a:rPr lang="en-US" altLang="en-US" sz="2400">
                <a:latin typeface="Times New Roman" panose="02020603050405020304" pitchFamily="18" charset="0"/>
              </a:rPr>
              <a:t>It does not imply that the class named </a:t>
            </a:r>
            <a:r>
              <a:rPr lang="en-US" altLang="en-US" sz="2400" i="1">
                <a:solidFill>
                  <a:srgbClr val="990000"/>
                </a:solidFill>
                <a:latin typeface="Times New Roman" panose="02020603050405020304" pitchFamily="18" charset="0"/>
              </a:rPr>
              <a:t>System</a:t>
            </a:r>
            <a:r>
              <a:rPr lang="en-US" altLang="en-US" sz="2400">
                <a:latin typeface="Times New Roman" panose="02020603050405020304" pitchFamily="18" charset="0"/>
              </a:rPr>
              <a:t> performs these during design</a:t>
            </a:r>
            <a:r>
              <a:rPr lang="en-US" altLang="en-US" sz="2400" i="1">
                <a:latin typeface="Times New Roman" panose="02020603050405020304" pitchFamily="18" charset="0"/>
              </a:rPr>
              <a:t>. </a:t>
            </a:r>
            <a:r>
              <a:rPr lang="en-US" altLang="en-US" sz="2400">
                <a:latin typeface="Times New Roman" panose="02020603050405020304" pitchFamily="18" charset="0"/>
              </a:rPr>
              <a:t>Instead, during design, a controller class is  assigned to perform these operations</a:t>
            </a:r>
            <a:r>
              <a:rPr lang="en-US" altLang="en-US" sz="2400" i="1">
                <a:latin typeface="Times New Roman" panose="02020603050405020304" pitchFamily="18" charset="0"/>
              </a:rPr>
              <a:t>.</a:t>
            </a:r>
            <a:endParaRPr lang="en-US" altLang="en-US">
              <a:latin typeface="Times New Roman" panose="02020603050405020304" pitchFamily="18" charset="0"/>
            </a:endParaRPr>
          </a:p>
        </p:txBody>
      </p:sp>
    </p:spTree>
    <p:extLst>
      <p:ext uri="{BB962C8B-B14F-4D97-AF65-F5344CB8AC3E}">
        <p14:creationId xmlns:p14="http://schemas.microsoft.com/office/powerpoint/2010/main" val="1409250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65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6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animBg="1"/>
      <p:bldP spid="576516" grpId="0" animBg="1"/>
      <p:bldP spid="5765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quarter" idx="10"/>
          </p:nvPr>
        </p:nvSpPr>
        <p:spPr/>
        <p:txBody>
          <a:bodyPr/>
          <a:lstStyle/>
          <a:p>
            <a:pPr>
              <a:defRPr/>
            </a:pPr>
            <a:fld id="{AB768910-4822-48CE-8062-55B5DC120C2F}" type="datetime1">
              <a:rPr lang="en-US" smtClean="0"/>
              <a:t>10/21/2022</a:t>
            </a:fld>
            <a:endParaRPr lang="en-US"/>
          </a:p>
        </p:txBody>
      </p:sp>
      <p:sp>
        <p:nvSpPr>
          <p:cNvPr id="13" name="Footer Placeholder 4"/>
          <p:cNvSpPr>
            <a:spLocks noGrp="1"/>
          </p:cNvSpPr>
          <p:nvPr>
            <p:ph type="ftr" sz="quarter" idx="11"/>
          </p:nvPr>
        </p:nvSpPr>
        <p:spPr/>
        <p:txBody>
          <a:bodyPr/>
          <a:lstStyle/>
          <a:p>
            <a:pPr>
              <a:defRPr/>
            </a:pPr>
            <a:r>
              <a:rPr lang="en-US" smtClean="0"/>
              <a:t>OO Design</a:t>
            </a:r>
            <a:endParaRPr lang="en-US"/>
          </a:p>
        </p:txBody>
      </p:sp>
      <p:sp>
        <p:nvSpPr>
          <p:cNvPr id="14" name="Slide Number Placeholder 5"/>
          <p:cNvSpPr>
            <a:spLocks noGrp="1"/>
          </p:cNvSpPr>
          <p:nvPr>
            <p:ph type="sldNum" sz="quarter" idx="12"/>
          </p:nvPr>
        </p:nvSpPr>
        <p:spPr/>
        <p:txBody>
          <a:bodyPr/>
          <a:lstStyle/>
          <a:p>
            <a:pPr>
              <a:defRPr/>
            </a:pPr>
            <a:fld id="{EFDACD7E-3D1A-441F-B73D-04EFD605E8AD}" type="slidenum">
              <a:rPr lang="en-US"/>
              <a:pPr>
                <a:defRPr/>
              </a:pPr>
              <a:t>39</a:t>
            </a:fld>
            <a:endParaRPr lang="en-US"/>
          </a:p>
        </p:txBody>
      </p:sp>
      <p:sp>
        <p:nvSpPr>
          <p:cNvPr id="39941" name="Rectangle 2"/>
          <p:cNvSpPr>
            <a:spLocks noGrp="1" noChangeArrowheads="1"/>
          </p:cNvSpPr>
          <p:nvPr>
            <p:ph type="title"/>
          </p:nvPr>
        </p:nvSpPr>
        <p:spPr/>
        <p:txBody>
          <a:bodyPr/>
          <a:lstStyle/>
          <a:p>
            <a:pPr eaLnBrk="1" hangingPunct="1"/>
            <a:r>
              <a:rPr kumimoji="1" lang="en-US" altLang="en-US" smtClean="0"/>
              <a:t>Controller: Example (1)</a:t>
            </a:r>
          </a:p>
        </p:txBody>
      </p:sp>
      <p:grpSp>
        <p:nvGrpSpPr>
          <p:cNvPr id="39942" name="Group 3"/>
          <p:cNvGrpSpPr>
            <a:grpSpLocks/>
          </p:cNvGrpSpPr>
          <p:nvPr/>
        </p:nvGrpSpPr>
        <p:grpSpPr bwMode="auto">
          <a:xfrm>
            <a:off x="4876800" y="3276600"/>
            <a:ext cx="184150" cy="854075"/>
            <a:chOff x="3216" y="1680"/>
            <a:chExt cx="116" cy="538"/>
          </a:xfrm>
        </p:grpSpPr>
        <p:sp>
          <p:nvSpPr>
            <p:cNvPr id="39949" name="Text Box 4"/>
            <p:cNvSpPr txBox="1">
              <a:spLocks noChangeArrowheads="1"/>
            </p:cNvSpPr>
            <p:nvPr/>
          </p:nvSpPr>
          <p:spPr bwMode="auto">
            <a:xfrm>
              <a:off x="3216" y="196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rgbClr val="890FF7"/>
                </a:solidFill>
                <a:latin typeface="Times New Roman" panose="02020603050405020304" pitchFamily="18" charset="0"/>
              </a:endParaRPr>
            </a:p>
          </p:txBody>
        </p:sp>
        <p:sp>
          <p:nvSpPr>
            <p:cNvPr id="39950" name="Text Box 5"/>
            <p:cNvSpPr txBox="1">
              <a:spLocks noChangeArrowheads="1"/>
            </p:cNvSpPr>
            <p:nvPr/>
          </p:nvSpPr>
          <p:spPr bwMode="auto">
            <a:xfrm>
              <a:off x="3216" y="1680"/>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2000">
                <a:solidFill>
                  <a:srgbClr val="890FF7"/>
                </a:solidFill>
                <a:latin typeface="Times New Roman" panose="02020603050405020304" pitchFamily="18" charset="0"/>
              </a:endParaRPr>
            </a:p>
          </p:txBody>
        </p:sp>
      </p:grpSp>
      <p:sp>
        <p:nvSpPr>
          <p:cNvPr id="577542" name="Text Box 6"/>
          <p:cNvSpPr txBox="1">
            <a:spLocks noChangeArrowheads="1"/>
          </p:cNvSpPr>
          <p:nvPr/>
        </p:nvSpPr>
        <p:spPr bwMode="auto">
          <a:xfrm>
            <a:off x="2438400" y="2286000"/>
            <a:ext cx="5151438" cy="1225550"/>
          </a:xfrm>
          <a:prstGeom prst="rect">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Which object should be </a:t>
            </a:r>
          </a:p>
          <a:p>
            <a:pPr>
              <a:spcBef>
                <a:spcPct val="0"/>
              </a:spcBef>
              <a:buClrTx/>
              <a:buSzTx/>
              <a:buFontTx/>
              <a:buNone/>
            </a:pPr>
            <a:r>
              <a:rPr lang="en-US" altLang="en-US" sz="2400">
                <a:solidFill>
                  <a:srgbClr val="890FF7"/>
                </a:solidFill>
                <a:latin typeface="Times New Roman" panose="02020603050405020304" pitchFamily="18" charset="0"/>
              </a:rPr>
              <a:t>responsible  for handling the enterItem()</a:t>
            </a:r>
          </a:p>
          <a:p>
            <a:pPr>
              <a:spcBef>
                <a:spcPct val="0"/>
              </a:spcBef>
              <a:buClrTx/>
              <a:buSzTx/>
              <a:buFontTx/>
              <a:buNone/>
            </a:pPr>
            <a:r>
              <a:rPr lang="en-US" altLang="en-US" sz="2400">
                <a:solidFill>
                  <a:srgbClr val="890FF7"/>
                </a:solidFill>
                <a:latin typeface="Times New Roman" panose="02020603050405020304" pitchFamily="18" charset="0"/>
              </a:rPr>
              <a:t>system event message ?</a:t>
            </a:r>
            <a:endParaRPr lang="en-US" altLang="en-US" sz="2400">
              <a:latin typeface="Times New Roman" panose="02020603050405020304" pitchFamily="18" charset="0"/>
            </a:endParaRPr>
          </a:p>
        </p:txBody>
      </p:sp>
      <p:grpSp>
        <p:nvGrpSpPr>
          <p:cNvPr id="577543" name="Group 7"/>
          <p:cNvGrpSpPr>
            <a:grpSpLocks/>
          </p:cNvGrpSpPr>
          <p:nvPr/>
        </p:nvGrpSpPr>
        <p:grpSpPr bwMode="auto">
          <a:xfrm>
            <a:off x="2514600" y="3886200"/>
            <a:ext cx="4692650" cy="922338"/>
            <a:chOff x="1584" y="2448"/>
            <a:chExt cx="2956" cy="581"/>
          </a:xfrm>
        </p:grpSpPr>
        <p:sp>
          <p:nvSpPr>
            <p:cNvPr id="39945" name="Text Box 8"/>
            <p:cNvSpPr txBox="1">
              <a:spLocks noChangeArrowheads="1"/>
            </p:cNvSpPr>
            <p:nvPr/>
          </p:nvSpPr>
          <p:spPr bwMode="auto">
            <a:xfrm>
              <a:off x="1584" y="2448"/>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enterItem(upc,quantity)</a:t>
              </a:r>
            </a:p>
          </p:txBody>
        </p:sp>
        <p:sp>
          <p:nvSpPr>
            <p:cNvPr id="39946" name="Line 9"/>
            <p:cNvSpPr>
              <a:spLocks noChangeShapeType="1"/>
            </p:cNvSpPr>
            <p:nvPr/>
          </p:nvSpPr>
          <p:spPr bwMode="auto">
            <a:xfrm>
              <a:off x="1728" y="2834"/>
              <a:ext cx="2304" cy="0"/>
            </a:xfrm>
            <a:prstGeom prst="line">
              <a:avLst/>
            </a:prstGeom>
            <a:noFill/>
            <a:ln w="28575" cap="sq">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7" name="Text Box 10"/>
            <p:cNvSpPr txBox="1">
              <a:spLocks noChangeArrowheads="1"/>
            </p:cNvSpPr>
            <p:nvPr/>
          </p:nvSpPr>
          <p:spPr bwMode="auto">
            <a:xfrm>
              <a:off x="4032" y="2640"/>
              <a:ext cx="508"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a:t>
              </a:r>
              <a:endParaRPr lang="en-US" altLang="en-US">
                <a:solidFill>
                  <a:schemeClr val="hlink"/>
                </a:solidFill>
                <a:latin typeface="Times New Roman" panose="02020603050405020304" pitchFamily="18" charset="0"/>
              </a:endParaRPr>
            </a:p>
          </p:txBody>
        </p:sp>
        <p:sp>
          <p:nvSpPr>
            <p:cNvPr id="39948" name="Line 11"/>
            <p:cNvSpPr>
              <a:spLocks noChangeShapeType="1"/>
            </p:cNvSpPr>
            <p:nvPr/>
          </p:nvSpPr>
          <p:spPr bwMode="auto">
            <a:xfrm>
              <a:off x="3360" y="2592"/>
              <a:ext cx="24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801292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7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2"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365125"/>
            <a:ext cx="7391400" cy="1052513"/>
          </a:xfrm>
        </p:spPr>
        <p:txBody>
          <a:bodyPr/>
          <a:lstStyle/>
          <a:p>
            <a:r>
              <a:rPr lang="en-US" altLang="en-US" sz="4000" dirty="0"/>
              <a:t>Definitions and names </a:t>
            </a:r>
          </a:p>
        </p:txBody>
      </p:sp>
      <p:sp>
        <p:nvSpPr>
          <p:cNvPr id="14339" name="Rectangle 3"/>
          <p:cNvSpPr>
            <a:spLocks noGrp="1" noChangeArrowheads="1"/>
          </p:cNvSpPr>
          <p:nvPr>
            <p:ph type="body" idx="1"/>
          </p:nvPr>
        </p:nvSpPr>
        <p:spPr>
          <a:xfrm>
            <a:off x="342900" y="1403350"/>
            <a:ext cx="8458200" cy="4953000"/>
          </a:xfrm>
        </p:spPr>
        <p:txBody>
          <a:bodyPr/>
          <a:lstStyle/>
          <a:p>
            <a:pPr algn="just"/>
            <a:r>
              <a:rPr lang="en-US" altLang="en-US" sz="2800" dirty="0"/>
              <a:t>Alexander: “A </a:t>
            </a:r>
            <a:r>
              <a:rPr lang="en-US" altLang="en-US" sz="2800" i="1" dirty="0"/>
              <a:t>pattern</a:t>
            </a:r>
            <a:r>
              <a:rPr lang="en-US" altLang="en-US" sz="2800" dirty="0"/>
              <a:t> is a </a:t>
            </a:r>
            <a:r>
              <a:rPr lang="en-US" altLang="en-US" sz="2800" dirty="0">
                <a:solidFill>
                  <a:schemeClr val="tx2"/>
                </a:solidFill>
              </a:rPr>
              <a:t>recurring</a:t>
            </a:r>
            <a:r>
              <a:rPr lang="en-US" altLang="en-US" sz="2800" dirty="0"/>
              <a:t> </a:t>
            </a:r>
            <a:r>
              <a:rPr lang="en-US" altLang="en-US" sz="2800" dirty="0">
                <a:solidFill>
                  <a:schemeClr val="hlink"/>
                </a:solidFill>
              </a:rPr>
              <a:t>solution</a:t>
            </a:r>
            <a:r>
              <a:rPr lang="en-US" altLang="en-US" sz="2800" dirty="0"/>
              <a:t> </a:t>
            </a:r>
            <a:br>
              <a:rPr lang="en-US" altLang="en-US" sz="2800" dirty="0"/>
            </a:br>
            <a:r>
              <a:rPr lang="en-US" altLang="en-US" sz="2800" dirty="0"/>
              <a:t>to a standard </a:t>
            </a:r>
            <a:r>
              <a:rPr lang="en-US" altLang="en-US" sz="2800" dirty="0">
                <a:solidFill>
                  <a:schemeClr val="hlink"/>
                </a:solidFill>
              </a:rPr>
              <a:t>problem</a:t>
            </a:r>
            <a:r>
              <a:rPr lang="en-US" altLang="en-US" sz="2800" dirty="0"/>
              <a:t>, in a </a:t>
            </a:r>
            <a:r>
              <a:rPr lang="en-US" altLang="en-US" sz="2800" dirty="0">
                <a:solidFill>
                  <a:schemeClr val="tx2"/>
                </a:solidFill>
              </a:rPr>
              <a:t>context</a:t>
            </a:r>
            <a:r>
              <a:rPr lang="en-US" altLang="en-US" sz="2800" dirty="0"/>
              <a:t>.”</a:t>
            </a:r>
          </a:p>
          <a:p>
            <a:pPr algn="just"/>
            <a:r>
              <a:rPr lang="en-US" altLang="en-US" sz="2800" dirty="0" err="1"/>
              <a:t>Larman</a:t>
            </a:r>
            <a:r>
              <a:rPr lang="en-US" altLang="en-US" sz="2800" dirty="0"/>
              <a:t>: “In OO design, a </a:t>
            </a:r>
            <a:r>
              <a:rPr lang="en-US" altLang="en-US" sz="2800" i="1" dirty="0"/>
              <a:t>pattern</a:t>
            </a:r>
            <a:r>
              <a:rPr lang="en-US" altLang="en-US" sz="2800" dirty="0"/>
              <a:t> is a named description of a problem and solution that can be applied in new contexts; ideally, </a:t>
            </a:r>
            <a:r>
              <a:rPr lang="en-US" altLang="en-US" sz="2800" dirty="0" smtClean="0"/>
              <a:t>a </a:t>
            </a:r>
            <a:r>
              <a:rPr lang="en-US" altLang="en-US" sz="2800" dirty="0"/>
              <a:t>pattern advises us on how to apply the solution </a:t>
            </a:r>
            <a:r>
              <a:rPr lang="en-US" altLang="en-US" sz="2800" dirty="0" smtClean="0"/>
              <a:t> in </a:t>
            </a:r>
            <a:r>
              <a:rPr lang="en-US" altLang="en-US" sz="2800" dirty="0"/>
              <a:t>varying circumstances and considers </a:t>
            </a:r>
            <a:r>
              <a:rPr lang="en-US" altLang="en-US" sz="2800" dirty="0" smtClean="0"/>
              <a:t> the </a:t>
            </a:r>
            <a:r>
              <a:rPr lang="en-US" altLang="en-US" sz="2800" dirty="0"/>
              <a:t>forces and trade-offs.”</a:t>
            </a:r>
          </a:p>
          <a:p>
            <a:pPr algn="just"/>
            <a:r>
              <a:rPr lang="en-US" altLang="en-US" sz="2800" dirty="0"/>
              <a:t>How is </a:t>
            </a:r>
            <a:r>
              <a:rPr lang="en-US" altLang="en-US" sz="2800" dirty="0" err="1"/>
              <a:t>Larman’s</a:t>
            </a:r>
            <a:r>
              <a:rPr lang="en-US" altLang="en-US" sz="2800" dirty="0"/>
              <a:t> definition similar to Alexander’s?</a:t>
            </a:r>
          </a:p>
          <a:p>
            <a:pPr algn="just"/>
            <a:r>
              <a:rPr lang="en-US" altLang="en-US" sz="2800" dirty="0"/>
              <a:t>How are these definitions significantly different?</a:t>
            </a:r>
          </a:p>
        </p:txBody>
      </p:sp>
      <p:sp>
        <p:nvSpPr>
          <p:cNvPr id="2" name="Date Placeholder 1"/>
          <p:cNvSpPr>
            <a:spLocks noGrp="1"/>
          </p:cNvSpPr>
          <p:nvPr>
            <p:ph type="dt" sz="half" idx="10"/>
          </p:nvPr>
        </p:nvSpPr>
        <p:spPr/>
        <p:txBody>
          <a:bodyPr/>
          <a:lstStyle/>
          <a:p>
            <a:pPr>
              <a:defRPr/>
            </a:pPr>
            <a:fld id="{799453E7-2DB1-44D5-99D3-0C20DAC8741D}" type="datetime1">
              <a:rPr lang="en-US" smtClean="0"/>
              <a:t>10/21/2022</a:t>
            </a:fld>
            <a:endParaRPr lang="en-US"/>
          </a:p>
        </p:txBody>
      </p:sp>
      <p:sp>
        <p:nvSpPr>
          <p:cNvPr id="3" name="Footer Placeholder 2"/>
          <p:cNvSpPr>
            <a:spLocks noGrp="1"/>
          </p:cNvSpPr>
          <p:nvPr>
            <p:ph type="ftr" sz="quarter" idx="11"/>
          </p:nvPr>
        </p:nvSpPr>
        <p:spPr/>
        <p:txBody>
          <a:bodyPr/>
          <a:lstStyle/>
          <a:p>
            <a:pPr>
              <a:defRPr/>
            </a:pPr>
            <a:r>
              <a:rPr lang="en-US" smtClean="0"/>
              <a:t>OO Design</a:t>
            </a:r>
            <a:endParaRPr lang="en-US"/>
          </a:p>
        </p:txBody>
      </p:sp>
      <p:sp>
        <p:nvSpPr>
          <p:cNvPr id="4" name="Slide Number Placeholder 3"/>
          <p:cNvSpPr>
            <a:spLocks noGrp="1"/>
          </p:cNvSpPr>
          <p:nvPr>
            <p:ph type="sldNum" sz="quarter" idx="12"/>
          </p:nvPr>
        </p:nvSpPr>
        <p:spPr/>
        <p:txBody>
          <a:bodyPr/>
          <a:lstStyle/>
          <a:p>
            <a:pPr>
              <a:defRPr/>
            </a:pPr>
            <a:fld id="{FFC35108-A48D-4E25-BB58-A739ED2322A4}" type="slidenum">
              <a:rPr lang="en-US" smtClean="0"/>
              <a:pPr>
                <a:defRPr/>
              </a:pPr>
              <a:t>4</a:t>
            </a:fld>
            <a:endParaRPr lang="en-US"/>
          </a:p>
        </p:txBody>
      </p:sp>
    </p:spTree>
    <p:extLst>
      <p:ext uri="{BB962C8B-B14F-4D97-AF65-F5344CB8AC3E}">
        <p14:creationId xmlns:p14="http://schemas.microsoft.com/office/powerpoint/2010/main" val="4107479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Effect transition="in" filter="fade">
                                      <p:cBhvr>
                                        <p:cTn id="13" dur="1000">
                                          <p:stCondLst>
                                            <p:cond delay="0"/>
                                          </p:stCondLst>
                                        </p:cTn>
                                        <p:tgtEl>
                                          <p:spTgt spid="14339">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200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fade">
                                      <p:cBhvr>
                                        <p:cTn id="17" dur="1000">
                                          <p:stCondLst>
                                            <p:cond delay="0"/>
                                          </p:stCondLst>
                                        </p:cTn>
                                        <p:tgtEl>
                                          <p:spTgt spid="143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2" end="2"/>
                                            </p:txEl>
                                          </p:spTgt>
                                        </p:tgtEl>
                                        <p:attrNameLst>
                                          <p:attrName>style.visibility</p:attrName>
                                        </p:attrNameLst>
                                      </p:cBhvr>
                                      <p:to>
                                        <p:strVal val="visible"/>
                                      </p:to>
                                    </p:set>
                                    <p:animEffect transition="in" filter="fade">
                                      <p:cBhvr>
                                        <p:cTn id="22" dur="1000">
                                          <p:stCondLst>
                                            <p:cond delay="0"/>
                                          </p:stCondLst>
                                        </p:cTn>
                                        <p:tgtEl>
                                          <p:spTgt spid="14339">
                                            <p:txEl>
                                              <p:pRg st="2" end="2"/>
                                            </p:txEl>
                                          </p:spTgt>
                                        </p:tgtEl>
                                      </p:cBhvr>
                                    </p:animEffect>
                                  </p:childTnLst>
                                </p:cTn>
                              </p:par>
                            </p:childTnLst>
                          </p:cTn>
                        </p:par>
                        <p:par>
                          <p:cTn id="23" fill="hold" nodeType="afterGroup">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339">
                                            <p:txEl>
                                              <p:pRg st="3" end="3"/>
                                            </p:txEl>
                                          </p:spTgt>
                                        </p:tgtEl>
                                        <p:attrNameLst>
                                          <p:attrName>style.visibility</p:attrName>
                                        </p:attrNameLst>
                                      </p:cBhvr>
                                      <p:to>
                                        <p:strVal val="visible"/>
                                      </p:to>
                                    </p:set>
                                    <p:animEffect transition="in" filter="fade">
                                      <p:cBhvr>
                                        <p:cTn id="26" dur="1000">
                                          <p:stCondLst>
                                            <p:cond delay="0"/>
                                          </p:stCondLst>
                                        </p:cTn>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quarter" idx="10"/>
          </p:nvPr>
        </p:nvSpPr>
        <p:spPr/>
        <p:txBody>
          <a:bodyPr/>
          <a:lstStyle/>
          <a:p>
            <a:pPr>
              <a:defRPr/>
            </a:pPr>
            <a:fld id="{8C0550AE-3791-4F7D-B84D-65966368F54C}" type="datetime1">
              <a:rPr lang="en-US" smtClean="0"/>
              <a:t>10/21/2022</a:t>
            </a:fld>
            <a:endParaRPr lang="en-US"/>
          </a:p>
        </p:txBody>
      </p:sp>
      <p:sp>
        <p:nvSpPr>
          <p:cNvPr id="32" name="Footer Placeholder 4"/>
          <p:cNvSpPr>
            <a:spLocks noGrp="1"/>
          </p:cNvSpPr>
          <p:nvPr>
            <p:ph type="ftr" sz="quarter" idx="11"/>
          </p:nvPr>
        </p:nvSpPr>
        <p:spPr/>
        <p:txBody>
          <a:bodyPr/>
          <a:lstStyle/>
          <a:p>
            <a:pPr>
              <a:defRPr/>
            </a:pPr>
            <a:r>
              <a:rPr lang="en-US" smtClean="0"/>
              <a:t>OO Design</a:t>
            </a:r>
            <a:endParaRPr lang="en-US"/>
          </a:p>
        </p:txBody>
      </p:sp>
      <p:sp>
        <p:nvSpPr>
          <p:cNvPr id="33" name="Slide Number Placeholder 5"/>
          <p:cNvSpPr>
            <a:spLocks noGrp="1"/>
          </p:cNvSpPr>
          <p:nvPr>
            <p:ph type="sldNum" sz="quarter" idx="12"/>
          </p:nvPr>
        </p:nvSpPr>
        <p:spPr/>
        <p:txBody>
          <a:bodyPr/>
          <a:lstStyle/>
          <a:p>
            <a:pPr>
              <a:defRPr/>
            </a:pPr>
            <a:fld id="{574D43EE-0539-49C8-820F-484A149CC048}" type="slidenum">
              <a:rPr lang="en-US"/>
              <a:pPr>
                <a:defRPr/>
              </a:pPr>
              <a:t>40</a:t>
            </a:fld>
            <a:endParaRPr lang="en-US"/>
          </a:p>
        </p:txBody>
      </p:sp>
      <p:sp>
        <p:nvSpPr>
          <p:cNvPr id="40965" name="Rectangle 2"/>
          <p:cNvSpPr>
            <a:spLocks noGrp="1" noChangeArrowheads="1"/>
          </p:cNvSpPr>
          <p:nvPr>
            <p:ph type="title"/>
          </p:nvPr>
        </p:nvSpPr>
        <p:spPr/>
        <p:txBody>
          <a:bodyPr/>
          <a:lstStyle/>
          <a:p>
            <a:pPr eaLnBrk="1" hangingPunct="1"/>
            <a:r>
              <a:rPr kumimoji="1" lang="en-US" altLang="en-US" smtClean="0"/>
              <a:t>Controller: Example [1]</a:t>
            </a:r>
          </a:p>
        </p:txBody>
      </p:sp>
      <p:grpSp>
        <p:nvGrpSpPr>
          <p:cNvPr id="578563" name="Group 3"/>
          <p:cNvGrpSpPr>
            <a:grpSpLocks/>
          </p:cNvGrpSpPr>
          <p:nvPr/>
        </p:nvGrpSpPr>
        <p:grpSpPr bwMode="auto">
          <a:xfrm>
            <a:off x="762000" y="3073400"/>
            <a:ext cx="4972050" cy="922338"/>
            <a:chOff x="480" y="2640"/>
            <a:chExt cx="3132" cy="581"/>
          </a:xfrm>
        </p:grpSpPr>
        <p:sp>
          <p:nvSpPr>
            <p:cNvPr id="40989" name="Text Box 4"/>
            <p:cNvSpPr txBox="1">
              <a:spLocks noChangeArrowheads="1"/>
            </p:cNvSpPr>
            <p:nvPr/>
          </p:nvSpPr>
          <p:spPr bwMode="auto">
            <a:xfrm>
              <a:off x="480" y="2640"/>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enterItem(upc,quantity)</a:t>
              </a:r>
            </a:p>
          </p:txBody>
        </p:sp>
        <p:grpSp>
          <p:nvGrpSpPr>
            <p:cNvPr id="40990" name="Group 5"/>
            <p:cNvGrpSpPr>
              <a:grpSpLocks/>
            </p:cNvGrpSpPr>
            <p:nvPr/>
          </p:nvGrpSpPr>
          <p:grpSpPr bwMode="auto">
            <a:xfrm>
              <a:off x="624" y="2736"/>
              <a:ext cx="2988" cy="485"/>
              <a:chOff x="624" y="2736"/>
              <a:chExt cx="2988" cy="485"/>
            </a:xfrm>
          </p:grpSpPr>
          <p:sp>
            <p:nvSpPr>
              <p:cNvPr id="40991" name="Line 6"/>
              <p:cNvSpPr>
                <a:spLocks noChangeShapeType="1"/>
              </p:cNvSpPr>
              <p:nvPr/>
            </p:nvSpPr>
            <p:spPr bwMode="auto">
              <a:xfrm>
                <a:off x="624" y="3026"/>
                <a:ext cx="2304" cy="0"/>
              </a:xfrm>
              <a:prstGeom prst="line">
                <a:avLst/>
              </a:prstGeom>
              <a:noFill/>
              <a:ln w="28575" cap="sq">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2" name="Text Box 7"/>
              <p:cNvSpPr txBox="1">
                <a:spLocks noChangeArrowheads="1"/>
              </p:cNvSpPr>
              <p:nvPr/>
            </p:nvSpPr>
            <p:spPr bwMode="auto">
              <a:xfrm>
                <a:off x="2928" y="2832"/>
                <a:ext cx="684"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Store</a:t>
                </a:r>
                <a:endParaRPr lang="en-US" altLang="en-US">
                  <a:solidFill>
                    <a:schemeClr val="hlink"/>
                  </a:solidFill>
                  <a:latin typeface="Times New Roman" panose="02020603050405020304" pitchFamily="18" charset="0"/>
                </a:endParaRPr>
              </a:p>
            </p:txBody>
          </p:sp>
          <p:sp>
            <p:nvSpPr>
              <p:cNvPr id="40993" name="Line 8"/>
              <p:cNvSpPr>
                <a:spLocks noChangeShapeType="1"/>
              </p:cNvSpPr>
              <p:nvPr/>
            </p:nvSpPr>
            <p:spPr bwMode="auto">
              <a:xfrm>
                <a:off x="2160" y="2736"/>
                <a:ext cx="2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8569" name="Group 9"/>
          <p:cNvGrpSpPr>
            <a:grpSpLocks/>
          </p:cNvGrpSpPr>
          <p:nvPr/>
        </p:nvGrpSpPr>
        <p:grpSpPr bwMode="auto">
          <a:xfrm>
            <a:off x="762000" y="4165600"/>
            <a:ext cx="5305425" cy="922338"/>
            <a:chOff x="480" y="2640"/>
            <a:chExt cx="3342" cy="581"/>
          </a:xfrm>
        </p:grpSpPr>
        <p:sp>
          <p:nvSpPr>
            <p:cNvPr id="40984" name="Text Box 10"/>
            <p:cNvSpPr txBox="1">
              <a:spLocks noChangeArrowheads="1"/>
            </p:cNvSpPr>
            <p:nvPr/>
          </p:nvSpPr>
          <p:spPr bwMode="auto">
            <a:xfrm>
              <a:off x="480" y="2640"/>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enterItem(upc,quantity)</a:t>
              </a:r>
            </a:p>
          </p:txBody>
        </p:sp>
        <p:grpSp>
          <p:nvGrpSpPr>
            <p:cNvPr id="40985" name="Group 11"/>
            <p:cNvGrpSpPr>
              <a:grpSpLocks/>
            </p:cNvGrpSpPr>
            <p:nvPr/>
          </p:nvGrpSpPr>
          <p:grpSpPr bwMode="auto">
            <a:xfrm>
              <a:off x="624" y="2736"/>
              <a:ext cx="3198" cy="485"/>
              <a:chOff x="624" y="2736"/>
              <a:chExt cx="3198" cy="485"/>
            </a:xfrm>
          </p:grpSpPr>
          <p:sp>
            <p:nvSpPr>
              <p:cNvPr id="40986" name="Line 12"/>
              <p:cNvSpPr>
                <a:spLocks noChangeShapeType="1"/>
              </p:cNvSpPr>
              <p:nvPr/>
            </p:nvSpPr>
            <p:spPr bwMode="auto">
              <a:xfrm>
                <a:off x="624" y="3026"/>
                <a:ext cx="2304" cy="0"/>
              </a:xfrm>
              <a:prstGeom prst="line">
                <a:avLst/>
              </a:prstGeom>
              <a:noFill/>
              <a:ln w="28575" cap="sq">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7" name="Text Box 13"/>
              <p:cNvSpPr txBox="1">
                <a:spLocks noChangeArrowheads="1"/>
              </p:cNvSpPr>
              <p:nvPr/>
            </p:nvSpPr>
            <p:spPr bwMode="auto">
              <a:xfrm>
                <a:off x="2928" y="2832"/>
                <a:ext cx="894"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Cashier</a:t>
                </a:r>
                <a:endParaRPr lang="en-US" altLang="en-US">
                  <a:solidFill>
                    <a:schemeClr val="hlink"/>
                  </a:solidFill>
                  <a:latin typeface="Times New Roman" panose="02020603050405020304" pitchFamily="18" charset="0"/>
                </a:endParaRPr>
              </a:p>
            </p:txBody>
          </p:sp>
          <p:sp>
            <p:nvSpPr>
              <p:cNvPr id="40988" name="Line 14"/>
              <p:cNvSpPr>
                <a:spLocks noChangeShapeType="1"/>
              </p:cNvSpPr>
              <p:nvPr/>
            </p:nvSpPr>
            <p:spPr bwMode="auto">
              <a:xfrm>
                <a:off x="2160" y="2736"/>
                <a:ext cx="2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8575" name="Group 15"/>
          <p:cNvGrpSpPr>
            <a:grpSpLocks/>
          </p:cNvGrpSpPr>
          <p:nvPr/>
        </p:nvGrpSpPr>
        <p:grpSpPr bwMode="auto">
          <a:xfrm>
            <a:off x="762000" y="5257800"/>
            <a:ext cx="6746875" cy="922338"/>
            <a:chOff x="480" y="2640"/>
            <a:chExt cx="4250" cy="581"/>
          </a:xfrm>
        </p:grpSpPr>
        <p:sp>
          <p:nvSpPr>
            <p:cNvPr id="40979" name="Text Box 16"/>
            <p:cNvSpPr txBox="1">
              <a:spLocks noChangeArrowheads="1"/>
            </p:cNvSpPr>
            <p:nvPr/>
          </p:nvSpPr>
          <p:spPr bwMode="auto">
            <a:xfrm>
              <a:off x="480" y="2640"/>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enterItem(upc,quantity)</a:t>
              </a:r>
            </a:p>
          </p:txBody>
        </p:sp>
        <p:grpSp>
          <p:nvGrpSpPr>
            <p:cNvPr id="40980" name="Group 17"/>
            <p:cNvGrpSpPr>
              <a:grpSpLocks/>
            </p:cNvGrpSpPr>
            <p:nvPr/>
          </p:nvGrpSpPr>
          <p:grpSpPr bwMode="auto">
            <a:xfrm>
              <a:off x="624" y="2736"/>
              <a:ext cx="4106" cy="485"/>
              <a:chOff x="624" y="2736"/>
              <a:chExt cx="4106" cy="485"/>
            </a:xfrm>
          </p:grpSpPr>
          <p:sp>
            <p:nvSpPr>
              <p:cNvPr id="40981" name="Line 18"/>
              <p:cNvSpPr>
                <a:spLocks noChangeShapeType="1"/>
              </p:cNvSpPr>
              <p:nvPr/>
            </p:nvSpPr>
            <p:spPr bwMode="auto">
              <a:xfrm>
                <a:off x="624" y="3026"/>
                <a:ext cx="2304" cy="0"/>
              </a:xfrm>
              <a:prstGeom prst="line">
                <a:avLst/>
              </a:prstGeom>
              <a:noFill/>
              <a:ln w="28575" cap="sq">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82" name="Text Box 19"/>
              <p:cNvSpPr txBox="1">
                <a:spLocks noChangeArrowheads="1"/>
              </p:cNvSpPr>
              <p:nvPr/>
            </p:nvSpPr>
            <p:spPr bwMode="auto">
              <a:xfrm>
                <a:off x="2928" y="2832"/>
                <a:ext cx="1802"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BuyItemsHandler</a:t>
                </a:r>
                <a:endParaRPr lang="en-US" altLang="en-US">
                  <a:solidFill>
                    <a:schemeClr val="hlink"/>
                  </a:solidFill>
                  <a:latin typeface="Times New Roman" panose="02020603050405020304" pitchFamily="18" charset="0"/>
                </a:endParaRPr>
              </a:p>
            </p:txBody>
          </p:sp>
          <p:sp>
            <p:nvSpPr>
              <p:cNvPr id="40983" name="Line 20"/>
              <p:cNvSpPr>
                <a:spLocks noChangeShapeType="1"/>
              </p:cNvSpPr>
              <p:nvPr/>
            </p:nvSpPr>
            <p:spPr bwMode="auto">
              <a:xfrm>
                <a:off x="2160" y="2736"/>
                <a:ext cx="2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78581" name="Group 21"/>
          <p:cNvGrpSpPr>
            <a:grpSpLocks/>
          </p:cNvGrpSpPr>
          <p:nvPr/>
        </p:nvGrpSpPr>
        <p:grpSpPr bwMode="auto">
          <a:xfrm>
            <a:off x="762000" y="1981200"/>
            <a:ext cx="5092700" cy="922338"/>
            <a:chOff x="480" y="2640"/>
            <a:chExt cx="3208" cy="581"/>
          </a:xfrm>
        </p:grpSpPr>
        <p:sp>
          <p:nvSpPr>
            <p:cNvPr id="40974" name="Text Box 22"/>
            <p:cNvSpPr txBox="1">
              <a:spLocks noChangeArrowheads="1"/>
            </p:cNvSpPr>
            <p:nvPr/>
          </p:nvSpPr>
          <p:spPr bwMode="auto">
            <a:xfrm>
              <a:off x="480" y="2640"/>
              <a:ext cx="16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enterItem(upc,quantity)</a:t>
              </a:r>
            </a:p>
          </p:txBody>
        </p:sp>
        <p:grpSp>
          <p:nvGrpSpPr>
            <p:cNvPr id="40975" name="Group 23"/>
            <p:cNvGrpSpPr>
              <a:grpSpLocks/>
            </p:cNvGrpSpPr>
            <p:nvPr/>
          </p:nvGrpSpPr>
          <p:grpSpPr bwMode="auto">
            <a:xfrm>
              <a:off x="624" y="2736"/>
              <a:ext cx="3064" cy="485"/>
              <a:chOff x="624" y="2736"/>
              <a:chExt cx="3064" cy="485"/>
            </a:xfrm>
          </p:grpSpPr>
          <p:sp>
            <p:nvSpPr>
              <p:cNvPr id="40976" name="Line 24"/>
              <p:cNvSpPr>
                <a:spLocks noChangeShapeType="1"/>
              </p:cNvSpPr>
              <p:nvPr/>
            </p:nvSpPr>
            <p:spPr bwMode="auto">
              <a:xfrm>
                <a:off x="624" y="3026"/>
                <a:ext cx="2304" cy="0"/>
              </a:xfrm>
              <a:prstGeom prst="line">
                <a:avLst/>
              </a:prstGeom>
              <a:noFill/>
              <a:ln w="28575" cap="sq">
                <a:solidFill>
                  <a:schemeClr val="folHlink"/>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7" name="Text Box 25"/>
              <p:cNvSpPr txBox="1">
                <a:spLocks noChangeArrowheads="1"/>
              </p:cNvSpPr>
              <p:nvPr/>
            </p:nvSpPr>
            <p:spPr bwMode="auto">
              <a:xfrm>
                <a:off x="2928" y="2832"/>
                <a:ext cx="760"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sp>
            <p:nvSpPr>
              <p:cNvPr id="40978" name="Line 26"/>
              <p:cNvSpPr>
                <a:spLocks noChangeShapeType="1"/>
              </p:cNvSpPr>
              <p:nvPr/>
            </p:nvSpPr>
            <p:spPr bwMode="auto">
              <a:xfrm>
                <a:off x="2160" y="2736"/>
                <a:ext cx="28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78587" name="Text Box 27"/>
          <p:cNvSpPr txBox="1">
            <a:spLocks noChangeArrowheads="1"/>
          </p:cNvSpPr>
          <p:nvPr/>
        </p:nvSpPr>
        <p:spPr bwMode="auto">
          <a:xfrm>
            <a:off x="6172200" y="19812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Represents the overall system</a:t>
            </a:r>
          </a:p>
        </p:txBody>
      </p:sp>
      <p:sp>
        <p:nvSpPr>
          <p:cNvPr id="578588" name="Text Box 28"/>
          <p:cNvSpPr txBox="1">
            <a:spLocks noChangeArrowheads="1"/>
          </p:cNvSpPr>
          <p:nvPr/>
        </p:nvSpPr>
        <p:spPr bwMode="auto">
          <a:xfrm>
            <a:off x="6172200" y="3429000"/>
            <a:ext cx="298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Represents overall business</a:t>
            </a:r>
          </a:p>
        </p:txBody>
      </p:sp>
      <p:sp>
        <p:nvSpPr>
          <p:cNvPr id="578589" name="Text Box 29"/>
          <p:cNvSpPr txBox="1">
            <a:spLocks noChangeArrowheads="1"/>
          </p:cNvSpPr>
          <p:nvPr/>
        </p:nvSpPr>
        <p:spPr bwMode="auto">
          <a:xfrm>
            <a:off x="6172200" y="4191000"/>
            <a:ext cx="2571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Represents a real world</a:t>
            </a:r>
          </a:p>
          <a:p>
            <a:pPr>
              <a:spcBef>
                <a:spcPct val="0"/>
              </a:spcBef>
              <a:buClrTx/>
              <a:buSzTx/>
              <a:buFontTx/>
              <a:buNone/>
            </a:pPr>
            <a:r>
              <a:rPr lang="en-US" altLang="en-US" sz="2000">
                <a:latin typeface="Times New Roman" panose="02020603050405020304" pitchFamily="18" charset="0"/>
              </a:rPr>
              <a:t>actor</a:t>
            </a:r>
          </a:p>
        </p:txBody>
      </p:sp>
      <p:sp>
        <p:nvSpPr>
          <p:cNvPr id="578590" name="Text Box 30"/>
          <p:cNvSpPr txBox="1">
            <a:spLocks noChangeArrowheads="1"/>
          </p:cNvSpPr>
          <p:nvPr/>
        </p:nvSpPr>
        <p:spPr bwMode="auto">
          <a:xfrm>
            <a:off x="6172200" y="4876800"/>
            <a:ext cx="2519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Represents an artificial</a:t>
            </a:r>
          </a:p>
          <a:p>
            <a:pPr>
              <a:spcBef>
                <a:spcPct val="0"/>
              </a:spcBef>
              <a:buClrTx/>
              <a:buSzTx/>
              <a:buFontTx/>
              <a:buNone/>
            </a:pPr>
            <a:r>
              <a:rPr lang="en-US" altLang="en-US" sz="2000">
                <a:latin typeface="Times New Roman" panose="02020603050405020304" pitchFamily="18" charset="0"/>
              </a:rPr>
              <a:t>handler</a:t>
            </a:r>
          </a:p>
        </p:txBody>
      </p:sp>
    </p:spTree>
    <p:extLst>
      <p:ext uri="{BB962C8B-B14F-4D97-AF65-F5344CB8AC3E}">
        <p14:creationId xmlns:p14="http://schemas.microsoft.com/office/powerpoint/2010/main" val="2141820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578581"/>
                                        </p:tgtEl>
                                        <p:attrNameLst>
                                          <p:attrName>style.visibility</p:attrName>
                                        </p:attrNameLst>
                                      </p:cBhvr>
                                      <p:to>
                                        <p:strVal val="visible"/>
                                      </p:to>
                                    </p:set>
                                    <p:animEffect transition="in" filter="box(in)">
                                      <p:cBhvr>
                                        <p:cTn id="11" dur="500"/>
                                        <p:tgtEl>
                                          <p:spTgt spid="5785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78587">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78563"/>
                                        </p:tgtEl>
                                        <p:attrNameLst>
                                          <p:attrName>style.visibility</p:attrName>
                                        </p:attrNameLst>
                                      </p:cBhvr>
                                      <p:to>
                                        <p:strVal val="visible"/>
                                      </p:to>
                                    </p:set>
                                    <p:animEffect transition="in" filter="box(in)">
                                      <p:cBhvr>
                                        <p:cTn id="20" dur="500"/>
                                        <p:tgtEl>
                                          <p:spTgt spid="5785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85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578569"/>
                                        </p:tgtEl>
                                        <p:attrNameLst>
                                          <p:attrName>style.visibility</p:attrName>
                                        </p:attrNameLst>
                                      </p:cBhvr>
                                      <p:to>
                                        <p:strVal val="visible"/>
                                      </p:to>
                                    </p:set>
                                    <p:animEffect transition="in" filter="box(in)">
                                      <p:cBhvr>
                                        <p:cTn id="29" dur="500"/>
                                        <p:tgtEl>
                                          <p:spTgt spid="57856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7858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578575"/>
                                        </p:tgtEl>
                                        <p:attrNameLst>
                                          <p:attrName>style.visibility</p:attrName>
                                        </p:attrNameLst>
                                      </p:cBhvr>
                                      <p:to>
                                        <p:strVal val="visible"/>
                                      </p:to>
                                    </p:set>
                                    <p:animEffect transition="in" filter="box(in)">
                                      <p:cBhvr>
                                        <p:cTn id="38" dur="500"/>
                                        <p:tgtEl>
                                          <p:spTgt spid="57857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8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88" grpId="0"/>
      <p:bldP spid="578589" grpId="0"/>
      <p:bldP spid="5785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fld id="{134EA45B-FB64-4111-9C74-F594DCDABB74}" type="datetime1">
              <a:rPr lang="en-US" smtClean="0"/>
              <a:t>10/21/2022</a:t>
            </a:fld>
            <a:endParaRPr lang="en-US"/>
          </a:p>
        </p:txBody>
      </p:sp>
      <p:sp>
        <p:nvSpPr>
          <p:cNvPr id="16" name="Footer Placeholder 4"/>
          <p:cNvSpPr>
            <a:spLocks noGrp="1"/>
          </p:cNvSpPr>
          <p:nvPr>
            <p:ph type="ftr" sz="quarter" idx="11"/>
          </p:nvPr>
        </p:nvSpPr>
        <p:spPr/>
        <p:txBody>
          <a:bodyPr/>
          <a:lstStyle/>
          <a:p>
            <a:pPr>
              <a:defRPr/>
            </a:pPr>
            <a:r>
              <a:rPr lang="en-US" smtClean="0"/>
              <a:t>OO Design</a:t>
            </a:r>
            <a:endParaRPr lang="en-US"/>
          </a:p>
        </p:txBody>
      </p:sp>
      <p:sp>
        <p:nvSpPr>
          <p:cNvPr id="17" name="Slide Number Placeholder 5"/>
          <p:cNvSpPr>
            <a:spLocks noGrp="1"/>
          </p:cNvSpPr>
          <p:nvPr>
            <p:ph type="sldNum" sz="quarter" idx="12"/>
          </p:nvPr>
        </p:nvSpPr>
        <p:spPr/>
        <p:txBody>
          <a:bodyPr/>
          <a:lstStyle/>
          <a:p>
            <a:pPr>
              <a:defRPr/>
            </a:pPr>
            <a:fld id="{ECB86DE7-0622-4872-B513-3B5DB0899981}" type="slidenum">
              <a:rPr lang="en-US"/>
              <a:pPr>
                <a:defRPr/>
              </a:pPr>
              <a:t>41</a:t>
            </a:fld>
            <a:endParaRPr lang="en-US"/>
          </a:p>
        </p:txBody>
      </p:sp>
      <p:sp>
        <p:nvSpPr>
          <p:cNvPr id="41989" name="Rectangle 2"/>
          <p:cNvSpPr>
            <a:spLocks noGrp="1" noChangeArrowheads="1"/>
          </p:cNvSpPr>
          <p:nvPr>
            <p:ph type="title"/>
          </p:nvPr>
        </p:nvSpPr>
        <p:spPr/>
        <p:txBody>
          <a:bodyPr/>
          <a:lstStyle/>
          <a:p>
            <a:pPr eaLnBrk="1" hangingPunct="1"/>
            <a:r>
              <a:rPr kumimoji="1" lang="en-US" altLang="en-US" sz="4000" smtClean="0"/>
              <a:t>Controller: Example [2]</a:t>
            </a:r>
            <a:endParaRPr kumimoji="1" lang="en-US" altLang="en-US" smtClean="0"/>
          </a:p>
        </p:txBody>
      </p:sp>
      <p:grpSp>
        <p:nvGrpSpPr>
          <p:cNvPr id="579587" name="Group 3"/>
          <p:cNvGrpSpPr>
            <a:grpSpLocks/>
          </p:cNvGrpSpPr>
          <p:nvPr/>
        </p:nvGrpSpPr>
        <p:grpSpPr bwMode="auto">
          <a:xfrm>
            <a:off x="685800" y="1828800"/>
            <a:ext cx="3048000" cy="1973263"/>
            <a:chOff x="2064" y="1296"/>
            <a:chExt cx="1920" cy="1243"/>
          </a:xfrm>
        </p:grpSpPr>
        <p:sp>
          <p:nvSpPr>
            <p:cNvPr id="42000" name="Text Box 4"/>
            <p:cNvSpPr txBox="1">
              <a:spLocks noChangeArrowheads="1"/>
            </p:cNvSpPr>
            <p:nvPr/>
          </p:nvSpPr>
          <p:spPr bwMode="auto">
            <a:xfrm>
              <a:off x="2064" y="1296"/>
              <a:ext cx="1920"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System</a:t>
              </a:r>
              <a:endParaRPr lang="en-US" altLang="en-US">
                <a:solidFill>
                  <a:schemeClr val="hlink"/>
                </a:solidFill>
                <a:latin typeface="Times New Roman" panose="02020603050405020304" pitchFamily="18" charset="0"/>
              </a:endParaRPr>
            </a:p>
          </p:txBody>
        </p:sp>
        <p:sp>
          <p:nvSpPr>
            <p:cNvPr id="42001" name="Text Box 5"/>
            <p:cNvSpPr txBox="1">
              <a:spLocks noChangeArrowheads="1"/>
            </p:cNvSpPr>
            <p:nvPr/>
          </p:nvSpPr>
          <p:spPr bwMode="auto">
            <a:xfrm>
              <a:off x="2064" y="1650"/>
              <a:ext cx="1920" cy="8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endSale()</a:t>
              </a:r>
            </a:p>
            <a:p>
              <a:pPr>
                <a:spcBef>
                  <a:spcPct val="0"/>
                </a:spcBef>
                <a:buClrTx/>
                <a:buSzTx/>
                <a:buFontTx/>
                <a:buNone/>
              </a:pPr>
              <a:r>
                <a:rPr lang="en-US" altLang="en-US" sz="2800">
                  <a:solidFill>
                    <a:schemeClr val="hlink"/>
                  </a:solidFill>
                  <a:latin typeface="Times New Roman" panose="02020603050405020304" pitchFamily="18" charset="0"/>
                </a:rPr>
                <a:t>enterItem()</a:t>
              </a:r>
            </a:p>
            <a:p>
              <a:pPr>
                <a:spcBef>
                  <a:spcPct val="0"/>
                </a:spcBef>
                <a:buClrTx/>
                <a:buSzTx/>
                <a:buFontTx/>
                <a:buNone/>
              </a:pPr>
              <a:r>
                <a:rPr lang="en-US" altLang="en-US" sz="2800">
                  <a:solidFill>
                    <a:schemeClr val="hlink"/>
                  </a:solidFill>
                  <a:latin typeface="Times New Roman" panose="02020603050405020304" pitchFamily="18" charset="0"/>
                </a:rPr>
                <a:t>makePayment()</a:t>
              </a:r>
              <a:endParaRPr lang="en-US" altLang="en-US">
                <a:solidFill>
                  <a:schemeClr val="hlink"/>
                </a:solidFill>
                <a:latin typeface="Times New Roman" panose="02020603050405020304" pitchFamily="18" charset="0"/>
              </a:endParaRPr>
            </a:p>
          </p:txBody>
        </p:sp>
      </p:grpSp>
      <p:sp>
        <p:nvSpPr>
          <p:cNvPr id="579590" name="Text Box 6"/>
          <p:cNvSpPr txBox="1">
            <a:spLocks noChangeArrowheads="1"/>
          </p:cNvSpPr>
          <p:nvPr/>
        </p:nvSpPr>
        <p:spPr bwMode="auto">
          <a:xfrm>
            <a:off x="381000" y="5638800"/>
            <a:ext cx="6477000" cy="73025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During design the system operations, identified during </a:t>
            </a:r>
          </a:p>
          <a:p>
            <a:pPr>
              <a:spcBef>
                <a:spcPct val="0"/>
              </a:spcBef>
              <a:buClrTx/>
              <a:buSzTx/>
              <a:buFontTx/>
              <a:buNone/>
            </a:pPr>
            <a:r>
              <a:rPr lang="en-US" altLang="en-US" sz="2000">
                <a:latin typeface="Times New Roman" panose="02020603050405020304" pitchFamily="18" charset="0"/>
              </a:rPr>
              <a:t>analysis, are assigned to one or more of controller classes.</a:t>
            </a:r>
            <a:endParaRPr lang="en-US" altLang="en-US">
              <a:latin typeface="Times New Roman" panose="02020603050405020304" pitchFamily="18" charset="0"/>
            </a:endParaRPr>
          </a:p>
        </p:txBody>
      </p:sp>
      <p:grpSp>
        <p:nvGrpSpPr>
          <p:cNvPr id="579591" name="Group 7"/>
          <p:cNvGrpSpPr>
            <a:grpSpLocks/>
          </p:cNvGrpSpPr>
          <p:nvPr/>
        </p:nvGrpSpPr>
        <p:grpSpPr bwMode="auto">
          <a:xfrm>
            <a:off x="3886200" y="1828800"/>
            <a:ext cx="3962400" cy="2478088"/>
            <a:chOff x="2448" y="1152"/>
            <a:chExt cx="2496" cy="1561"/>
          </a:xfrm>
        </p:grpSpPr>
        <p:grpSp>
          <p:nvGrpSpPr>
            <p:cNvPr id="41995" name="Group 8"/>
            <p:cNvGrpSpPr>
              <a:grpSpLocks/>
            </p:cNvGrpSpPr>
            <p:nvPr/>
          </p:nvGrpSpPr>
          <p:grpSpPr bwMode="auto">
            <a:xfrm>
              <a:off x="3024" y="1152"/>
              <a:ext cx="1920" cy="1561"/>
              <a:chOff x="2688" y="1296"/>
              <a:chExt cx="1920" cy="1561"/>
            </a:xfrm>
          </p:grpSpPr>
          <p:sp>
            <p:nvSpPr>
              <p:cNvPr id="41997" name="Text Box 9"/>
              <p:cNvSpPr txBox="1">
                <a:spLocks noChangeArrowheads="1"/>
              </p:cNvSpPr>
              <p:nvPr/>
            </p:nvSpPr>
            <p:spPr bwMode="auto">
              <a:xfrm>
                <a:off x="2688" y="1296"/>
                <a:ext cx="1920"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sp>
            <p:nvSpPr>
              <p:cNvPr id="41998" name="Text Box 10"/>
              <p:cNvSpPr txBox="1">
                <a:spLocks noChangeArrowheads="1"/>
              </p:cNvSpPr>
              <p:nvPr/>
            </p:nvSpPr>
            <p:spPr bwMode="auto">
              <a:xfrm>
                <a:off x="2688" y="1968"/>
                <a:ext cx="1920" cy="8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endSale()</a:t>
                </a:r>
              </a:p>
              <a:p>
                <a:pPr>
                  <a:spcBef>
                    <a:spcPct val="0"/>
                  </a:spcBef>
                  <a:buClrTx/>
                  <a:buSzTx/>
                  <a:buFontTx/>
                  <a:buNone/>
                </a:pPr>
                <a:r>
                  <a:rPr lang="en-US" altLang="en-US" sz="2800">
                    <a:solidFill>
                      <a:schemeClr val="hlink"/>
                    </a:solidFill>
                    <a:latin typeface="Times New Roman" panose="02020603050405020304" pitchFamily="18" charset="0"/>
                  </a:rPr>
                  <a:t>enterItem()</a:t>
                </a:r>
              </a:p>
              <a:p>
                <a:pPr>
                  <a:spcBef>
                    <a:spcPct val="0"/>
                  </a:spcBef>
                  <a:buClrTx/>
                  <a:buSzTx/>
                  <a:buFontTx/>
                  <a:buNone/>
                </a:pPr>
                <a:r>
                  <a:rPr lang="en-US" altLang="en-US" sz="2800">
                    <a:solidFill>
                      <a:schemeClr val="hlink"/>
                    </a:solidFill>
                    <a:latin typeface="Times New Roman" panose="02020603050405020304" pitchFamily="18" charset="0"/>
                  </a:rPr>
                  <a:t>makePayment()</a:t>
                </a:r>
                <a:endParaRPr lang="en-US" altLang="en-US">
                  <a:solidFill>
                    <a:schemeClr val="hlink"/>
                  </a:solidFill>
                  <a:latin typeface="Times New Roman" panose="02020603050405020304" pitchFamily="18" charset="0"/>
                </a:endParaRPr>
              </a:p>
            </p:txBody>
          </p:sp>
          <p:sp>
            <p:nvSpPr>
              <p:cNvPr id="41999" name="Text Box 11"/>
              <p:cNvSpPr txBox="1">
                <a:spLocks noChangeArrowheads="1"/>
              </p:cNvSpPr>
              <p:nvPr/>
            </p:nvSpPr>
            <p:spPr bwMode="auto">
              <a:xfrm>
                <a:off x="2688" y="1632"/>
                <a:ext cx="1920"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800">
                    <a:solidFill>
                      <a:schemeClr val="hlink"/>
                    </a:solidFill>
                    <a:latin typeface="Times New Roman" panose="02020603050405020304" pitchFamily="18" charset="0"/>
                  </a:rPr>
                  <a:t>…...</a:t>
                </a:r>
                <a:endParaRPr lang="en-US" altLang="en-US">
                  <a:solidFill>
                    <a:schemeClr val="hlink"/>
                  </a:solidFill>
                  <a:latin typeface="Times New Roman" panose="02020603050405020304" pitchFamily="18" charset="0"/>
                </a:endParaRPr>
              </a:p>
            </p:txBody>
          </p:sp>
        </p:grpSp>
        <p:sp>
          <p:nvSpPr>
            <p:cNvPr id="41996" name="Line 12"/>
            <p:cNvSpPr>
              <a:spLocks noChangeShapeType="1"/>
            </p:cNvSpPr>
            <p:nvPr/>
          </p:nvSpPr>
          <p:spPr bwMode="auto">
            <a:xfrm>
              <a:off x="2448" y="1920"/>
              <a:ext cx="480" cy="0"/>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9597" name="AutoShape 13"/>
          <p:cNvSpPr>
            <a:spLocks noChangeArrowheads="1"/>
          </p:cNvSpPr>
          <p:nvPr/>
        </p:nvSpPr>
        <p:spPr bwMode="auto">
          <a:xfrm flipV="1">
            <a:off x="533400" y="4419600"/>
            <a:ext cx="2590800" cy="1066800"/>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890FF7"/>
                </a:solidFill>
                <a:latin typeface="Times New Roman" panose="02020603050405020304" pitchFamily="18" charset="0"/>
              </a:rPr>
              <a:t>System operations</a:t>
            </a:r>
          </a:p>
          <a:p>
            <a:pPr>
              <a:spcBef>
                <a:spcPct val="0"/>
              </a:spcBef>
              <a:buClrTx/>
              <a:buSzTx/>
              <a:buFontTx/>
              <a:buNone/>
            </a:pPr>
            <a:r>
              <a:rPr lang="en-US" altLang="en-US" sz="2000">
                <a:solidFill>
                  <a:srgbClr val="890FF7"/>
                </a:solidFill>
                <a:latin typeface="Times New Roman" panose="02020603050405020304" pitchFamily="18" charset="0"/>
              </a:rPr>
              <a:t>discovered during</a:t>
            </a:r>
          </a:p>
          <a:p>
            <a:pPr>
              <a:spcBef>
                <a:spcPct val="0"/>
              </a:spcBef>
              <a:buClrTx/>
              <a:buSzTx/>
              <a:buFontTx/>
              <a:buNone/>
            </a:pPr>
            <a:r>
              <a:rPr lang="en-US" altLang="en-US" sz="2000">
                <a:solidFill>
                  <a:srgbClr val="890FF7"/>
                </a:solidFill>
                <a:latin typeface="Times New Roman" panose="02020603050405020304" pitchFamily="18" charset="0"/>
              </a:rPr>
              <a:t>analysis</a:t>
            </a:r>
            <a:endParaRPr lang="en-US" altLang="en-US">
              <a:solidFill>
                <a:srgbClr val="DDDDDD"/>
              </a:solidFill>
              <a:latin typeface="Times New Roman" panose="02020603050405020304" pitchFamily="18" charset="0"/>
            </a:endParaRPr>
          </a:p>
        </p:txBody>
      </p:sp>
      <p:sp>
        <p:nvSpPr>
          <p:cNvPr id="579598" name="AutoShape 14"/>
          <p:cNvSpPr>
            <a:spLocks noChangeArrowheads="1"/>
          </p:cNvSpPr>
          <p:nvPr/>
        </p:nvSpPr>
        <p:spPr bwMode="auto">
          <a:xfrm flipV="1">
            <a:off x="4953000" y="4419600"/>
            <a:ext cx="2590800" cy="1066800"/>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890FF7"/>
                </a:solidFill>
                <a:latin typeface="Times New Roman" panose="02020603050405020304" pitchFamily="18" charset="0"/>
              </a:rPr>
              <a:t>Allocation of system</a:t>
            </a:r>
          </a:p>
          <a:p>
            <a:pPr>
              <a:spcBef>
                <a:spcPct val="0"/>
              </a:spcBef>
              <a:buClrTx/>
              <a:buSzTx/>
              <a:buFontTx/>
              <a:buNone/>
            </a:pPr>
            <a:r>
              <a:rPr lang="en-US" altLang="en-US" sz="2000">
                <a:solidFill>
                  <a:srgbClr val="890FF7"/>
                </a:solidFill>
                <a:latin typeface="Times New Roman" panose="02020603050405020304" pitchFamily="18" charset="0"/>
              </a:rPr>
              <a:t>operations during design</a:t>
            </a:r>
            <a:endParaRPr lang="en-US" altLang="en-US">
              <a:solidFill>
                <a:srgbClr val="DDDDDD"/>
              </a:solidFill>
              <a:latin typeface="Times New Roman" panose="02020603050405020304" pitchFamily="18" charset="0"/>
            </a:endParaRPr>
          </a:p>
        </p:txBody>
      </p:sp>
    </p:spTree>
    <p:extLst>
      <p:ext uri="{BB962C8B-B14F-4D97-AF65-F5344CB8AC3E}">
        <p14:creationId xmlns:p14="http://schemas.microsoft.com/office/powerpoint/2010/main" val="2192757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7"/>
                                        </p:tgtEl>
                                        <p:attrNameLst>
                                          <p:attrName>style.visibility</p:attrName>
                                        </p:attrNameLst>
                                      </p:cBhvr>
                                      <p:to>
                                        <p:strVal val="visible"/>
                                      </p:to>
                                    </p:set>
                                    <p:animEffect transition="in" filter="blinds(horizontal)">
                                      <p:cBhvr>
                                        <p:cTn id="7" dur="500"/>
                                        <p:tgtEl>
                                          <p:spTgt spid="579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95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7959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9598"/>
                                        </p:tgtEl>
                                        <p:attrNameLst>
                                          <p:attrName>style.visibility</p:attrName>
                                        </p:attrNameLst>
                                      </p:cBhvr>
                                      <p:to>
                                        <p:strVal val="visible"/>
                                      </p:to>
                                    </p:set>
                                    <p:animEffect transition="in" filter="blinds(horizontal)">
                                      <p:cBhvr>
                                        <p:cTn id="20" dur="500"/>
                                        <p:tgtEl>
                                          <p:spTgt spid="5795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9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90" grpId="0" animBg="1"/>
      <p:bldP spid="579597" grpId="0" animBg="1"/>
      <p:bldP spid="57959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9E5E98C-6690-4EBB-BB6D-617FD76E750C}"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110A92CE-EDF3-4A85-BCAB-953C509D70F9}" type="slidenum">
              <a:rPr lang="en-US"/>
              <a:pPr>
                <a:defRPr/>
              </a:pPr>
              <a:t>42</a:t>
            </a:fld>
            <a:endParaRPr lang="en-US"/>
          </a:p>
        </p:txBody>
      </p:sp>
      <p:sp>
        <p:nvSpPr>
          <p:cNvPr id="43013" name="Rectangle 2"/>
          <p:cNvSpPr>
            <a:spLocks noGrp="1" noChangeArrowheads="1"/>
          </p:cNvSpPr>
          <p:nvPr>
            <p:ph type="title"/>
          </p:nvPr>
        </p:nvSpPr>
        <p:spPr/>
        <p:txBody>
          <a:bodyPr/>
          <a:lstStyle/>
          <a:p>
            <a:pPr eaLnBrk="1" hangingPunct="1"/>
            <a:r>
              <a:rPr kumimoji="1" lang="en-US" altLang="en-US" smtClean="0"/>
              <a:t>Controller: Discussion [1]</a:t>
            </a:r>
          </a:p>
        </p:txBody>
      </p:sp>
      <p:sp>
        <p:nvSpPr>
          <p:cNvPr id="43014" name="Rectangle 3"/>
          <p:cNvSpPr>
            <a:spLocks noGrp="1" noChangeArrowheads="1"/>
          </p:cNvSpPr>
          <p:nvPr>
            <p:ph type="body" idx="1"/>
          </p:nvPr>
        </p:nvSpPr>
        <p:spPr/>
        <p:txBody>
          <a:bodyPr/>
          <a:lstStyle/>
          <a:p>
            <a:pPr eaLnBrk="1" hangingPunct="1">
              <a:buClr>
                <a:schemeClr val="hlink"/>
              </a:buClr>
              <a:buSzPct val="95000"/>
              <a:buFont typeface="Wingdings" panose="05000000000000000000" pitchFamily="2" charset="2"/>
              <a:buChar char="§"/>
            </a:pPr>
            <a:r>
              <a:rPr kumimoji="1" lang="en-US" altLang="en-US" sz="2400" smtClean="0"/>
              <a:t>Controllers must be chosen to handle </a:t>
            </a:r>
            <a:r>
              <a:rPr kumimoji="1" lang="en-US" altLang="en-US" sz="2400" i="1" smtClean="0">
                <a:solidFill>
                  <a:srgbClr val="990000"/>
                </a:solidFill>
              </a:rPr>
              <a:t>incoming events</a:t>
            </a:r>
            <a:r>
              <a:rPr kumimoji="1" lang="en-US" altLang="en-US" sz="2400" smtClean="0"/>
              <a:t>.</a:t>
            </a:r>
          </a:p>
          <a:p>
            <a:pPr eaLnBrk="1" hangingPunct="1">
              <a:buClr>
                <a:schemeClr val="hlink"/>
              </a:buClr>
              <a:buSzPct val="95000"/>
              <a:buFont typeface="Wingdings" panose="05000000000000000000" pitchFamily="2" charset="2"/>
              <a:buNone/>
            </a:pPr>
            <a:endParaRPr kumimoji="1" lang="en-US" altLang="en-US" sz="2400" smtClean="0"/>
          </a:p>
          <a:p>
            <a:pPr>
              <a:spcBef>
                <a:spcPct val="0"/>
              </a:spcBef>
              <a:buClr>
                <a:schemeClr val="hlink"/>
              </a:buClr>
              <a:buSzPct val="95000"/>
              <a:buFont typeface="Wingdings" panose="05000000000000000000" pitchFamily="2" charset="2"/>
              <a:buChar char="§"/>
            </a:pPr>
            <a:r>
              <a:rPr lang="en-US" altLang="en-US" sz="2400" smtClean="0">
                <a:latin typeface="Times New Roman" panose="02020603050405020304" pitchFamily="18" charset="0"/>
              </a:rPr>
              <a:t>Use the </a:t>
            </a:r>
            <a:r>
              <a:rPr lang="en-US" altLang="en-US" sz="2400" i="1" smtClean="0">
                <a:solidFill>
                  <a:srgbClr val="990000"/>
                </a:solidFill>
                <a:latin typeface="Times New Roman" panose="02020603050405020304" pitchFamily="18" charset="0"/>
              </a:rPr>
              <a:t>same controller class</a:t>
            </a:r>
            <a:r>
              <a:rPr lang="en-US" altLang="en-US" sz="2400" smtClean="0">
                <a:latin typeface="Times New Roman" panose="02020603050405020304" pitchFamily="18" charset="0"/>
              </a:rPr>
              <a:t> for events of </a:t>
            </a:r>
            <a:r>
              <a:rPr lang="en-US" altLang="en-US" sz="2400" i="1" smtClean="0">
                <a:solidFill>
                  <a:srgbClr val="990000"/>
                </a:solidFill>
                <a:latin typeface="Times New Roman" panose="02020603050405020304" pitchFamily="18" charset="0"/>
              </a:rPr>
              <a:t>one use case</a:t>
            </a:r>
            <a:r>
              <a:rPr lang="en-US" altLang="en-US" sz="2400" smtClean="0">
                <a:latin typeface="Times New Roman" panose="02020603050405020304" pitchFamily="18" charset="0"/>
              </a:rPr>
              <a:t>. This allows maintenance of the state of a use case.</a:t>
            </a:r>
          </a:p>
          <a:p>
            <a:pPr>
              <a:spcBef>
                <a:spcPct val="0"/>
              </a:spcBef>
              <a:buClr>
                <a:schemeClr val="hlink"/>
              </a:buClr>
              <a:buSzPct val="95000"/>
              <a:buFont typeface="Wingdings" panose="05000000000000000000" pitchFamily="2" charset="2"/>
              <a:buNone/>
            </a:pPr>
            <a:endParaRPr lang="en-US" altLang="en-US" sz="2400" smtClean="0">
              <a:latin typeface="Times New Roman" panose="02020603050405020304" pitchFamily="18" charset="0"/>
            </a:endParaRPr>
          </a:p>
          <a:p>
            <a:pPr>
              <a:spcBef>
                <a:spcPct val="0"/>
              </a:spcBef>
              <a:buClr>
                <a:schemeClr val="hlink"/>
              </a:buClr>
              <a:buSzPct val="95000"/>
              <a:buFont typeface="Wingdings" panose="05000000000000000000" pitchFamily="2" charset="2"/>
              <a:buChar char="§"/>
            </a:pPr>
            <a:r>
              <a:rPr lang="en-US" altLang="en-US" sz="2400" smtClean="0">
                <a:latin typeface="Times New Roman" panose="02020603050405020304" pitchFamily="18" charset="0"/>
              </a:rPr>
              <a:t>Do not assign “</a:t>
            </a:r>
            <a:r>
              <a:rPr lang="en-US" altLang="en-US" sz="2400" i="1" smtClean="0">
                <a:solidFill>
                  <a:srgbClr val="990000"/>
                </a:solidFill>
                <a:latin typeface="Times New Roman" panose="02020603050405020304" pitchFamily="18" charset="0"/>
              </a:rPr>
              <a:t>too much</a:t>
            </a:r>
            <a:r>
              <a:rPr lang="en-US" altLang="en-US" sz="2400" smtClean="0">
                <a:latin typeface="Times New Roman" panose="02020603050405020304" pitchFamily="18" charset="0"/>
              </a:rPr>
              <a:t>” responsibility to a controller. A controller should delegate to other objects work that needs to be done while coordinating an activity.</a:t>
            </a:r>
          </a:p>
          <a:p>
            <a:pPr eaLnBrk="1" hangingPunct="1"/>
            <a:endParaRPr lang="en-US" altLang="en-US" smtClean="0"/>
          </a:p>
        </p:txBody>
      </p:sp>
    </p:spTree>
    <p:extLst>
      <p:ext uri="{BB962C8B-B14F-4D97-AF65-F5344CB8AC3E}">
        <p14:creationId xmlns:p14="http://schemas.microsoft.com/office/powerpoint/2010/main" val="4386355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9D79161-CA59-4FF4-9438-DBE4CE62F525}"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328FAA48-0BF2-4781-A382-944091101B44}" type="slidenum">
              <a:rPr lang="en-US"/>
              <a:pPr>
                <a:defRPr/>
              </a:pPr>
              <a:t>43</a:t>
            </a:fld>
            <a:endParaRPr lang="en-US"/>
          </a:p>
        </p:txBody>
      </p:sp>
      <p:sp>
        <p:nvSpPr>
          <p:cNvPr id="44037" name="Rectangle 2"/>
          <p:cNvSpPr>
            <a:spLocks noGrp="1" noChangeArrowheads="1"/>
          </p:cNvSpPr>
          <p:nvPr>
            <p:ph type="title"/>
          </p:nvPr>
        </p:nvSpPr>
        <p:spPr/>
        <p:txBody>
          <a:bodyPr/>
          <a:lstStyle/>
          <a:p>
            <a:pPr eaLnBrk="1" hangingPunct="1"/>
            <a:r>
              <a:rPr kumimoji="1" lang="en-US" altLang="en-US" smtClean="0"/>
              <a:t>Controller: Discussion [2]</a:t>
            </a:r>
          </a:p>
        </p:txBody>
      </p:sp>
      <p:sp>
        <p:nvSpPr>
          <p:cNvPr id="44038" name="Rectangle 3"/>
          <p:cNvSpPr>
            <a:spLocks noGrp="1" noChangeArrowheads="1"/>
          </p:cNvSpPr>
          <p:nvPr>
            <p:ph type="body" idx="1"/>
          </p:nvPr>
        </p:nvSpPr>
        <p:spPr/>
        <p:txBody>
          <a:bodyPr/>
          <a:lstStyle/>
          <a:p>
            <a:pPr eaLnBrk="1" hangingPunct="1">
              <a:buClr>
                <a:schemeClr val="hlink"/>
              </a:buClr>
              <a:buSzPct val="95000"/>
              <a:buFont typeface="Wingdings" panose="05000000000000000000" pitchFamily="2" charset="2"/>
              <a:buChar char="§"/>
            </a:pPr>
            <a:r>
              <a:rPr kumimoji="1" lang="en-US" altLang="en-US" sz="2400" smtClean="0">
                <a:solidFill>
                  <a:srgbClr val="990000"/>
                </a:solidFill>
              </a:rPr>
              <a:t>Façade controllers</a:t>
            </a:r>
            <a:r>
              <a:rPr kumimoji="1" lang="en-US" altLang="en-US" sz="2400" smtClean="0"/>
              <a:t> are suitable when there are only a “few” system events.</a:t>
            </a:r>
            <a:r>
              <a:rPr kumimoji="1" lang="en-US" altLang="en-US" sz="2800" smtClean="0"/>
              <a:t> </a:t>
            </a:r>
            <a:endParaRPr kumimoji="1" lang="en-US" altLang="en-US" sz="3600" smtClean="0"/>
          </a:p>
          <a:p>
            <a:pPr>
              <a:spcBef>
                <a:spcPct val="0"/>
              </a:spcBef>
              <a:buClr>
                <a:schemeClr val="hlink"/>
              </a:buClr>
              <a:buSzPct val="95000"/>
              <a:buFont typeface="Wingdings" panose="05000000000000000000" pitchFamily="2" charset="2"/>
              <a:buChar char="§"/>
            </a:pPr>
            <a:r>
              <a:rPr lang="en-US" altLang="en-US" sz="2400" smtClean="0">
                <a:latin typeface="Times New Roman" panose="02020603050405020304" pitchFamily="18" charset="0"/>
              </a:rPr>
              <a:t>They are also useful when it is not possible to redirect system events to other controllers as, for example, in a message processing system.</a:t>
            </a:r>
          </a:p>
          <a:p>
            <a:pPr>
              <a:spcBef>
                <a:spcPct val="0"/>
              </a:spcBef>
              <a:buClr>
                <a:schemeClr val="hlink"/>
              </a:buClr>
              <a:buSzPct val="95000"/>
              <a:buFont typeface="Wingdings" panose="05000000000000000000" pitchFamily="2" charset="2"/>
              <a:buChar char="§"/>
            </a:pPr>
            <a:r>
              <a:rPr lang="en-US" altLang="en-US" sz="2400" smtClean="0">
                <a:latin typeface="Times New Roman" panose="02020603050405020304" pitchFamily="18" charset="0"/>
              </a:rPr>
              <a:t>Selecting a </a:t>
            </a:r>
            <a:r>
              <a:rPr lang="en-US" altLang="en-US" sz="2400" i="1" smtClean="0">
                <a:solidFill>
                  <a:srgbClr val="990000"/>
                </a:solidFill>
                <a:latin typeface="Times New Roman" panose="02020603050405020304" pitchFamily="18" charset="0"/>
              </a:rPr>
              <a:t>use case controller</a:t>
            </a:r>
            <a:r>
              <a:rPr lang="en-US" altLang="en-US" sz="2400" smtClean="0">
                <a:latin typeface="Times New Roman" panose="02020603050405020304" pitchFamily="18" charset="0"/>
              </a:rPr>
              <a:t> leads to a different controller for each use case. This controller is not a domain object. For example, for “</a:t>
            </a:r>
            <a:r>
              <a:rPr lang="en-US" altLang="en-US" sz="2400" smtClean="0">
                <a:solidFill>
                  <a:srgbClr val="990000"/>
                </a:solidFill>
                <a:latin typeface="Times New Roman" panose="02020603050405020304" pitchFamily="18" charset="0"/>
              </a:rPr>
              <a:t>Buy items</a:t>
            </a:r>
            <a:r>
              <a:rPr lang="en-US" altLang="en-US" sz="2400" smtClean="0">
                <a:latin typeface="Times New Roman" panose="02020603050405020304" pitchFamily="18" charset="0"/>
              </a:rPr>
              <a:t>” use case one might construct a “</a:t>
            </a:r>
            <a:r>
              <a:rPr lang="en-US" altLang="en-US" sz="2400" smtClean="0">
                <a:solidFill>
                  <a:srgbClr val="990000"/>
                </a:solidFill>
                <a:latin typeface="Times New Roman" panose="02020603050405020304" pitchFamily="18" charset="0"/>
              </a:rPr>
              <a:t>BuyItemsHandler</a:t>
            </a:r>
            <a:r>
              <a:rPr lang="en-US" altLang="en-US" sz="2400" smtClean="0">
                <a:latin typeface="Times New Roman" panose="02020603050405020304" pitchFamily="18" charset="0"/>
              </a:rPr>
              <a:t>” class.</a:t>
            </a:r>
          </a:p>
          <a:p>
            <a:pPr eaLnBrk="1" hangingPunct="1"/>
            <a:endParaRPr lang="en-US" altLang="en-US" smtClean="0"/>
          </a:p>
        </p:txBody>
      </p:sp>
    </p:spTree>
    <p:extLst>
      <p:ext uri="{BB962C8B-B14F-4D97-AF65-F5344CB8AC3E}">
        <p14:creationId xmlns:p14="http://schemas.microsoft.com/office/powerpoint/2010/main" val="4070280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5CF2AF9-1255-4BCA-B56B-718A6A5023D6}"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BB014281-64E4-4064-B795-217B7A71B23D}" type="slidenum">
              <a:rPr lang="en-US"/>
              <a:pPr>
                <a:defRPr/>
              </a:pPr>
              <a:t>44</a:t>
            </a:fld>
            <a:endParaRPr lang="en-US"/>
          </a:p>
        </p:txBody>
      </p:sp>
      <p:sp>
        <p:nvSpPr>
          <p:cNvPr id="45061" name="Rectangle 2"/>
          <p:cNvSpPr>
            <a:spLocks noGrp="1" noChangeArrowheads="1"/>
          </p:cNvSpPr>
          <p:nvPr>
            <p:ph type="title"/>
          </p:nvPr>
        </p:nvSpPr>
        <p:spPr/>
        <p:txBody>
          <a:bodyPr/>
          <a:lstStyle/>
          <a:p>
            <a:pPr eaLnBrk="1" hangingPunct="1"/>
            <a:r>
              <a:rPr kumimoji="1" lang="en-US" altLang="en-US" smtClean="0"/>
              <a:t>Controller: Discussion [3]</a:t>
            </a:r>
          </a:p>
        </p:txBody>
      </p:sp>
      <p:sp>
        <p:nvSpPr>
          <p:cNvPr id="45062" name="Rectangle 3"/>
          <p:cNvSpPr>
            <a:spLocks noGrp="1" noChangeArrowheads="1"/>
          </p:cNvSpPr>
          <p:nvPr>
            <p:ph type="body" idx="1"/>
          </p:nvPr>
        </p:nvSpPr>
        <p:spPr/>
        <p:txBody>
          <a:bodyPr/>
          <a:lstStyle/>
          <a:p>
            <a:pPr eaLnBrk="1" hangingPunct="1"/>
            <a:r>
              <a:rPr kumimoji="1" lang="en-US" altLang="en-US" sz="2400" smtClean="0"/>
              <a:t>When an existing controller becomes too large, one may choose a use case controller. This will likely help in maintaining low coupling and high cohesion.</a:t>
            </a:r>
          </a:p>
          <a:p>
            <a:pPr eaLnBrk="1" hangingPunct="1">
              <a:buFont typeface="Wingdings" panose="05000000000000000000" pitchFamily="2" charset="2"/>
              <a:buNone/>
            </a:pPr>
            <a:endParaRPr kumimoji="1" lang="en-US" altLang="en-US" sz="2400" smtClean="0"/>
          </a:p>
          <a:p>
            <a:pPr>
              <a:spcBef>
                <a:spcPct val="0"/>
              </a:spcBef>
              <a:buClrTx/>
              <a:buSzTx/>
              <a:buFontTx/>
              <a:buNone/>
            </a:pPr>
            <a:r>
              <a:rPr lang="en-US" altLang="en-US" sz="2400" i="1" smtClean="0">
                <a:latin typeface="Times New Roman" panose="02020603050405020304" pitchFamily="18" charset="0"/>
              </a:rPr>
              <a:t>Corollary</a:t>
            </a:r>
            <a:r>
              <a:rPr lang="en-US" altLang="en-US" sz="2400" smtClean="0">
                <a:latin typeface="Times New Roman" panose="02020603050405020304" pitchFamily="18" charset="0"/>
              </a:rPr>
              <a:t>: External interfacing objects should not have the responsibility for handling system events. Instead, these should be handled in the domain layer objects as opposed to being handled in application layer objects.</a:t>
            </a:r>
          </a:p>
          <a:p>
            <a:pPr eaLnBrk="1" hangingPunct="1"/>
            <a:endParaRPr lang="en-US" altLang="en-US" smtClean="0"/>
          </a:p>
        </p:txBody>
      </p:sp>
    </p:spTree>
    <p:extLst>
      <p:ext uri="{BB962C8B-B14F-4D97-AF65-F5344CB8AC3E}">
        <p14:creationId xmlns:p14="http://schemas.microsoft.com/office/powerpoint/2010/main" val="841184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A118C815-A4CC-44B5-B0AC-AD148CC80581}" type="datetime1">
              <a:rPr lang="en-US" smtClean="0"/>
              <a:t>10/21/2022</a:t>
            </a:fld>
            <a:endParaRPr lang="en-US"/>
          </a:p>
        </p:txBody>
      </p:sp>
      <p:sp>
        <p:nvSpPr>
          <p:cNvPr id="9" name="Footer Placeholder 4"/>
          <p:cNvSpPr>
            <a:spLocks noGrp="1"/>
          </p:cNvSpPr>
          <p:nvPr>
            <p:ph type="ftr" sz="quarter" idx="11"/>
          </p:nvPr>
        </p:nvSpPr>
        <p:spPr/>
        <p:txBody>
          <a:bodyPr/>
          <a:lstStyle/>
          <a:p>
            <a:pPr>
              <a:defRPr/>
            </a:pPr>
            <a:r>
              <a:rPr lang="en-US" smtClean="0"/>
              <a:t>OO Design</a:t>
            </a:r>
            <a:endParaRPr lang="en-US"/>
          </a:p>
        </p:txBody>
      </p:sp>
      <p:sp>
        <p:nvSpPr>
          <p:cNvPr id="10" name="Slide Number Placeholder 5"/>
          <p:cNvSpPr>
            <a:spLocks noGrp="1"/>
          </p:cNvSpPr>
          <p:nvPr>
            <p:ph type="sldNum" sz="quarter" idx="12"/>
          </p:nvPr>
        </p:nvSpPr>
        <p:spPr/>
        <p:txBody>
          <a:bodyPr/>
          <a:lstStyle/>
          <a:p>
            <a:pPr>
              <a:defRPr/>
            </a:pPr>
            <a:fld id="{58474D18-7CEC-4FA9-A25B-19FC6EE5C550}" type="slidenum">
              <a:rPr lang="en-US"/>
              <a:pPr>
                <a:defRPr/>
              </a:pPr>
              <a:t>45</a:t>
            </a:fld>
            <a:endParaRPr lang="en-US"/>
          </a:p>
        </p:txBody>
      </p:sp>
      <p:sp>
        <p:nvSpPr>
          <p:cNvPr id="46085" name="Rectangle 2"/>
          <p:cNvSpPr>
            <a:spLocks noGrp="1" noChangeArrowheads="1"/>
          </p:cNvSpPr>
          <p:nvPr>
            <p:ph type="title"/>
          </p:nvPr>
        </p:nvSpPr>
        <p:spPr/>
        <p:txBody>
          <a:bodyPr/>
          <a:lstStyle/>
          <a:p>
            <a:pPr eaLnBrk="1" hangingPunct="1"/>
            <a:r>
              <a:rPr kumimoji="1" lang="en-US" altLang="en-US" smtClean="0"/>
              <a:t>Bloated controller</a:t>
            </a:r>
          </a:p>
        </p:txBody>
      </p:sp>
      <p:sp>
        <p:nvSpPr>
          <p:cNvPr id="583683" name="Rectangle 3"/>
          <p:cNvSpPr>
            <a:spLocks noGrp="1" noChangeArrowheads="1"/>
          </p:cNvSpPr>
          <p:nvPr>
            <p:ph type="body" idx="1"/>
          </p:nvPr>
        </p:nvSpPr>
        <p:spPr>
          <a:xfrm>
            <a:off x="1182688" y="2017713"/>
            <a:ext cx="7772400" cy="496887"/>
          </a:xfrm>
        </p:spPr>
        <p:txBody>
          <a:bodyPr/>
          <a:lstStyle/>
          <a:p>
            <a:pPr eaLnBrk="1" hangingPunct="1"/>
            <a:r>
              <a:rPr kumimoji="1" lang="en-US" altLang="en-US" sz="2400" smtClean="0"/>
              <a:t>Signs of a bloated controller</a:t>
            </a:r>
            <a:r>
              <a:rPr kumimoji="1" lang="en-US" altLang="en-US" sz="2000" smtClean="0"/>
              <a:t>:</a:t>
            </a:r>
            <a:endParaRPr kumimoji="1" lang="en-US" altLang="en-US" sz="3600" smtClean="0"/>
          </a:p>
        </p:txBody>
      </p:sp>
      <p:sp>
        <p:nvSpPr>
          <p:cNvPr id="583684" name="Rectangle 4"/>
          <p:cNvSpPr>
            <a:spLocks noChangeArrowheads="1"/>
          </p:cNvSpPr>
          <p:nvPr/>
        </p:nvSpPr>
        <p:spPr bwMode="auto">
          <a:xfrm>
            <a:off x="685800" y="2743200"/>
            <a:ext cx="7797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solidFill>
                  <a:srgbClr val="990000"/>
                </a:solidFill>
                <a:latin typeface="Times New Roman" panose="02020603050405020304" pitchFamily="18" charset="0"/>
              </a:rPr>
              <a:t>There is only one controller receiving </a:t>
            </a:r>
            <a:r>
              <a:rPr lang="en-US" altLang="en-US" sz="2400" i="1">
                <a:solidFill>
                  <a:srgbClr val="990000"/>
                </a:solidFill>
                <a:latin typeface="Times New Roman" panose="02020603050405020304" pitchFamily="18" charset="0"/>
              </a:rPr>
              <a:t>all</a:t>
            </a:r>
            <a:r>
              <a:rPr lang="en-US" altLang="en-US" sz="2400">
                <a:solidFill>
                  <a:srgbClr val="990000"/>
                </a:solidFill>
                <a:latin typeface="Times New Roman" panose="02020603050405020304" pitchFamily="18" charset="0"/>
              </a:rPr>
              <a:t> system events.</a:t>
            </a:r>
            <a:endParaRPr lang="en-US" altLang="en-US" sz="3600">
              <a:latin typeface="Times New Roman" panose="02020603050405020304" pitchFamily="18" charset="0"/>
            </a:endParaRPr>
          </a:p>
        </p:txBody>
      </p:sp>
      <p:sp>
        <p:nvSpPr>
          <p:cNvPr id="583685" name="Rectangle 5"/>
          <p:cNvSpPr>
            <a:spLocks noChangeArrowheads="1"/>
          </p:cNvSpPr>
          <p:nvPr/>
        </p:nvSpPr>
        <p:spPr bwMode="auto">
          <a:xfrm>
            <a:off x="685800" y="3505200"/>
            <a:ext cx="77978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solidFill>
                  <a:srgbClr val="990000"/>
                </a:solidFill>
                <a:latin typeface="Times New Roman" panose="02020603050405020304" pitchFamily="18" charset="0"/>
              </a:rPr>
              <a:t>The controller performs all tasks itself without  delegating any task to other objects.</a:t>
            </a:r>
          </a:p>
          <a:p>
            <a:pPr>
              <a:spcBef>
                <a:spcPct val="0"/>
              </a:spcBef>
              <a:buClrTx/>
              <a:buSzTx/>
              <a:buFontTx/>
              <a:buNone/>
            </a:pPr>
            <a:endParaRPr lang="en-US" altLang="en-US" sz="2400">
              <a:solidFill>
                <a:srgbClr val="990000"/>
              </a:solidFill>
              <a:latin typeface="Times New Roman" panose="02020603050405020304" pitchFamily="18" charset="0"/>
            </a:endParaRPr>
          </a:p>
          <a:p>
            <a:pPr>
              <a:spcBef>
                <a:spcPct val="0"/>
              </a:spcBef>
              <a:buClrTx/>
              <a:buSzTx/>
              <a:buFontTx/>
              <a:buNone/>
            </a:pPr>
            <a:endParaRPr lang="en-US" altLang="en-US" sz="3600">
              <a:latin typeface="Times New Roman" panose="02020603050405020304" pitchFamily="18" charset="0"/>
            </a:endParaRPr>
          </a:p>
        </p:txBody>
      </p:sp>
      <p:sp>
        <p:nvSpPr>
          <p:cNvPr id="583686" name="Rectangle 6"/>
          <p:cNvSpPr>
            <a:spLocks noChangeArrowheads="1"/>
          </p:cNvSpPr>
          <p:nvPr/>
        </p:nvSpPr>
        <p:spPr bwMode="auto">
          <a:xfrm>
            <a:off x="685800" y="4419600"/>
            <a:ext cx="77978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solidFill>
                  <a:srgbClr val="990000"/>
                </a:solidFill>
                <a:latin typeface="Times New Roman" panose="02020603050405020304" pitchFamily="18" charset="0"/>
              </a:rPr>
              <a:t>A controller has many attributes and maintains significant information about the domain.</a:t>
            </a:r>
          </a:p>
          <a:p>
            <a:pPr>
              <a:spcBef>
                <a:spcPct val="0"/>
              </a:spcBef>
              <a:buClrTx/>
              <a:buSzTx/>
              <a:buFontTx/>
              <a:buNone/>
            </a:pPr>
            <a:endParaRPr lang="en-US" altLang="en-US" sz="3600">
              <a:solidFill>
                <a:srgbClr val="990000"/>
              </a:solidFill>
              <a:latin typeface="Times New Roman" panose="02020603050405020304" pitchFamily="18" charset="0"/>
            </a:endParaRPr>
          </a:p>
        </p:txBody>
      </p:sp>
      <p:sp>
        <p:nvSpPr>
          <p:cNvPr id="583687" name="Rectangle 7"/>
          <p:cNvSpPr>
            <a:spLocks noChangeArrowheads="1"/>
          </p:cNvSpPr>
          <p:nvPr/>
        </p:nvSpPr>
        <p:spPr bwMode="auto">
          <a:xfrm>
            <a:off x="685800" y="5334000"/>
            <a:ext cx="779780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solidFill>
                  <a:srgbClr val="990000"/>
                </a:solidFill>
                <a:latin typeface="Times New Roman" panose="02020603050405020304" pitchFamily="18" charset="0"/>
              </a:rPr>
              <a:t>A controller duplicates information found in other objects.</a:t>
            </a:r>
          </a:p>
        </p:txBody>
      </p:sp>
    </p:spTree>
    <p:extLst>
      <p:ext uri="{BB962C8B-B14F-4D97-AF65-F5344CB8AC3E}">
        <p14:creationId xmlns:p14="http://schemas.microsoft.com/office/powerpoint/2010/main" val="565243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68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6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P spid="583684" grpId="0"/>
      <p:bldP spid="583686" grpId="0"/>
      <p:bldP spid="58368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quarter" idx="10"/>
          </p:nvPr>
        </p:nvSpPr>
        <p:spPr/>
        <p:txBody>
          <a:bodyPr/>
          <a:lstStyle/>
          <a:p>
            <a:pPr>
              <a:defRPr/>
            </a:pPr>
            <a:fld id="{F3A9B8D9-1260-4DBA-9EE3-ADAA60313E0B}" type="datetime1">
              <a:rPr lang="en-US" smtClean="0"/>
              <a:t>10/21/2022</a:t>
            </a:fld>
            <a:endParaRPr lang="en-US"/>
          </a:p>
        </p:txBody>
      </p:sp>
      <p:sp>
        <p:nvSpPr>
          <p:cNvPr id="15" name="Footer Placeholder 4"/>
          <p:cNvSpPr>
            <a:spLocks noGrp="1"/>
          </p:cNvSpPr>
          <p:nvPr>
            <p:ph type="ftr" sz="quarter" idx="11"/>
          </p:nvPr>
        </p:nvSpPr>
        <p:spPr/>
        <p:txBody>
          <a:bodyPr/>
          <a:lstStyle/>
          <a:p>
            <a:pPr>
              <a:defRPr/>
            </a:pPr>
            <a:r>
              <a:rPr lang="en-US" smtClean="0"/>
              <a:t>OO Design</a:t>
            </a:r>
            <a:endParaRPr lang="en-US"/>
          </a:p>
        </p:txBody>
      </p:sp>
      <p:sp>
        <p:nvSpPr>
          <p:cNvPr id="16" name="Slide Number Placeholder 5"/>
          <p:cNvSpPr>
            <a:spLocks noGrp="1"/>
          </p:cNvSpPr>
          <p:nvPr>
            <p:ph type="sldNum" sz="quarter" idx="12"/>
          </p:nvPr>
        </p:nvSpPr>
        <p:spPr/>
        <p:txBody>
          <a:bodyPr/>
          <a:lstStyle/>
          <a:p>
            <a:pPr>
              <a:defRPr/>
            </a:pPr>
            <a:fld id="{3C6A9D51-5DD6-4D4F-BC12-E06CE60C6970}" type="slidenum">
              <a:rPr lang="en-US"/>
              <a:pPr>
                <a:defRPr/>
              </a:pPr>
              <a:t>46</a:t>
            </a:fld>
            <a:endParaRPr lang="en-US"/>
          </a:p>
        </p:txBody>
      </p:sp>
      <p:sp>
        <p:nvSpPr>
          <p:cNvPr id="47109" name="Rectangle 2"/>
          <p:cNvSpPr>
            <a:spLocks noGrp="1" noChangeArrowheads="1"/>
          </p:cNvSpPr>
          <p:nvPr>
            <p:ph type="title"/>
          </p:nvPr>
        </p:nvSpPr>
        <p:spPr/>
        <p:txBody>
          <a:bodyPr/>
          <a:lstStyle/>
          <a:p>
            <a:pPr eaLnBrk="1" hangingPunct="1"/>
            <a:r>
              <a:rPr kumimoji="1" lang="en-US" altLang="en-US" smtClean="0"/>
              <a:t>Avoiding bloated controller</a:t>
            </a:r>
            <a:endParaRPr kumimoji="1" lang="en-US" altLang="en-US" sz="4800" smtClean="0"/>
          </a:p>
        </p:txBody>
      </p:sp>
      <p:sp>
        <p:nvSpPr>
          <p:cNvPr id="584707" name="Rectangle 3"/>
          <p:cNvSpPr>
            <a:spLocks noGrp="1" noChangeArrowheads="1"/>
          </p:cNvSpPr>
          <p:nvPr>
            <p:ph type="body" idx="1"/>
          </p:nvPr>
        </p:nvSpPr>
        <p:spPr>
          <a:xfrm>
            <a:off x="1182688" y="1905000"/>
            <a:ext cx="7772400" cy="846138"/>
          </a:xfrm>
        </p:spPr>
        <p:txBody>
          <a:bodyPr/>
          <a:lstStyle/>
          <a:p>
            <a:pPr eaLnBrk="1" hangingPunct="1"/>
            <a:r>
              <a:rPr kumimoji="1" lang="en-US" altLang="en-US" sz="2400" smtClean="0"/>
              <a:t>Add more controllers. If necessary, use role-controllers and use-case controllers.</a:t>
            </a:r>
          </a:p>
        </p:txBody>
      </p:sp>
      <p:grpSp>
        <p:nvGrpSpPr>
          <p:cNvPr id="584708" name="Group 4"/>
          <p:cNvGrpSpPr>
            <a:grpSpLocks/>
          </p:cNvGrpSpPr>
          <p:nvPr/>
        </p:nvGrpSpPr>
        <p:grpSpPr bwMode="auto">
          <a:xfrm>
            <a:off x="1143000" y="3733800"/>
            <a:ext cx="6632575" cy="2565400"/>
            <a:chOff x="720" y="2208"/>
            <a:chExt cx="4178" cy="1616"/>
          </a:xfrm>
        </p:grpSpPr>
        <p:sp>
          <p:nvSpPr>
            <p:cNvPr id="47113" name="Text Box 5"/>
            <p:cNvSpPr txBox="1">
              <a:spLocks noChangeArrowheads="1"/>
            </p:cNvSpPr>
            <p:nvPr/>
          </p:nvSpPr>
          <p:spPr bwMode="auto">
            <a:xfrm>
              <a:off x="720" y="2208"/>
              <a:ext cx="1354" cy="29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Role controllers</a:t>
              </a:r>
              <a:endParaRPr lang="en-US" altLang="en-US">
                <a:latin typeface="Times New Roman" panose="02020603050405020304" pitchFamily="18" charset="0"/>
              </a:endParaRPr>
            </a:p>
          </p:txBody>
        </p:sp>
        <p:sp>
          <p:nvSpPr>
            <p:cNvPr id="47114" name="Text Box 6"/>
            <p:cNvSpPr txBox="1">
              <a:spLocks noChangeArrowheads="1"/>
            </p:cNvSpPr>
            <p:nvPr/>
          </p:nvSpPr>
          <p:spPr bwMode="auto">
            <a:xfrm>
              <a:off x="2976" y="2208"/>
              <a:ext cx="1669" cy="29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Use case controllers</a:t>
              </a:r>
              <a:endParaRPr lang="en-US" altLang="en-US">
                <a:latin typeface="Times New Roman" panose="02020603050405020304" pitchFamily="18" charset="0"/>
              </a:endParaRPr>
            </a:p>
          </p:txBody>
        </p:sp>
        <p:sp>
          <p:nvSpPr>
            <p:cNvPr id="47115" name="Text Box 7"/>
            <p:cNvSpPr txBox="1">
              <a:spLocks noChangeArrowheads="1"/>
            </p:cNvSpPr>
            <p:nvPr/>
          </p:nvSpPr>
          <p:spPr bwMode="auto">
            <a:xfrm>
              <a:off x="912" y="2683"/>
              <a:ext cx="1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ReservationAgent</a:t>
              </a:r>
              <a:endParaRPr lang="en-US" altLang="en-US">
                <a:latin typeface="Times New Roman" panose="02020603050405020304" pitchFamily="18" charset="0"/>
              </a:endParaRPr>
            </a:p>
          </p:txBody>
        </p:sp>
        <p:sp>
          <p:nvSpPr>
            <p:cNvPr id="47116" name="Text Box 8"/>
            <p:cNvSpPr txBox="1">
              <a:spLocks noChangeArrowheads="1"/>
            </p:cNvSpPr>
            <p:nvPr/>
          </p:nvSpPr>
          <p:spPr bwMode="auto">
            <a:xfrm>
              <a:off x="912" y="3109"/>
              <a:ext cx="7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Scheduler</a:t>
              </a:r>
              <a:endParaRPr lang="en-US" altLang="en-US">
                <a:latin typeface="Times New Roman" panose="02020603050405020304" pitchFamily="18" charset="0"/>
              </a:endParaRPr>
            </a:p>
          </p:txBody>
        </p:sp>
        <p:sp>
          <p:nvSpPr>
            <p:cNvPr id="47117" name="Text Box 9"/>
            <p:cNvSpPr txBox="1">
              <a:spLocks noChangeArrowheads="1"/>
            </p:cNvSpPr>
            <p:nvPr/>
          </p:nvSpPr>
          <p:spPr bwMode="auto">
            <a:xfrm>
              <a:off x="912" y="3535"/>
              <a:ext cx="8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FareAnalyst</a:t>
              </a:r>
            </a:p>
          </p:txBody>
        </p:sp>
        <p:sp>
          <p:nvSpPr>
            <p:cNvPr id="47118" name="Text Box 10"/>
            <p:cNvSpPr txBox="1">
              <a:spLocks noChangeArrowheads="1"/>
            </p:cNvSpPr>
            <p:nvPr/>
          </p:nvSpPr>
          <p:spPr bwMode="auto">
            <a:xfrm>
              <a:off x="3024" y="2722"/>
              <a:ext cx="18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MakeAReservationHandler</a:t>
              </a:r>
              <a:endParaRPr lang="en-US" altLang="en-US">
                <a:latin typeface="Times New Roman" panose="02020603050405020304" pitchFamily="18" charset="0"/>
              </a:endParaRPr>
            </a:p>
          </p:txBody>
        </p:sp>
        <p:sp>
          <p:nvSpPr>
            <p:cNvPr id="47119" name="Text Box 11"/>
            <p:cNvSpPr txBox="1">
              <a:spLocks noChangeArrowheads="1"/>
            </p:cNvSpPr>
            <p:nvPr/>
          </p:nvSpPr>
          <p:spPr bwMode="auto">
            <a:xfrm>
              <a:off x="3024" y="3148"/>
              <a:ext cx="17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ManageSchedulesHandler</a:t>
              </a:r>
              <a:endParaRPr lang="en-US" altLang="en-US">
                <a:latin typeface="Times New Roman" panose="02020603050405020304" pitchFamily="18" charset="0"/>
              </a:endParaRPr>
            </a:p>
          </p:txBody>
        </p:sp>
        <p:sp>
          <p:nvSpPr>
            <p:cNvPr id="47120" name="Text Box 12"/>
            <p:cNvSpPr txBox="1">
              <a:spLocks noChangeArrowheads="1"/>
            </p:cNvSpPr>
            <p:nvPr/>
          </p:nvSpPr>
          <p:spPr bwMode="auto">
            <a:xfrm>
              <a:off x="3024" y="357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ManageFaresHandler</a:t>
              </a:r>
            </a:p>
          </p:txBody>
        </p:sp>
      </p:grpSp>
      <p:sp>
        <p:nvSpPr>
          <p:cNvPr id="584717" name="Text Box 13"/>
          <p:cNvSpPr txBox="1">
            <a:spLocks noChangeArrowheads="1"/>
          </p:cNvSpPr>
          <p:nvPr/>
        </p:nvSpPr>
        <p:spPr bwMode="auto">
          <a:xfrm>
            <a:off x="457200" y="2752725"/>
            <a:ext cx="8229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Char char="§"/>
            </a:pPr>
            <a:r>
              <a:rPr kumimoji="1" lang="en-US" altLang="en-US" sz="2400">
                <a:solidFill>
                  <a:schemeClr val="folHlink"/>
                </a:solidFill>
                <a:latin typeface="Tahoma" panose="020B0604030504040204" pitchFamily="34" charset="0"/>
              </a:rPr>
              <a:t>An airline reservation system may contain the following controllers:</a:t>
            </a:r>
            <a:endParaRPr lang="en-US" altLang="en-US" sz="2400">
              <a:latin typeface="Tahoma" panose="020B0604030504040204" pitchFamily="34" charset="0"/>
            </a:endParaRPr>
          </a:p>
        </p:txBody>
      </p:sp>
    </p:spTree>
    <p:extLst>
      <p:ext uri="{BB962C8B-B14F-4D97-AF65-F5344CB8AC3E}">
        <p14:creationId xmlns:p14="http://schemas.microsoft.com/office/powerpoint/2010/main" val="49228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47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4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build="p"/>
      <p:bldP spid="5847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5B04A3D7-98F3-43E2-9C38-37972A3CE922}"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C78A3638-A212-428F-B2BF-50409563A279}" type="slidenum">
              <a:rPr lang="en-US"/>
              <a:pPr>
                <a:defRPr/>
              </a:pPr>
              <a:t>47</a:t>
            </a:fld>
            <a:endParaRPr lang="en-US"/>
          </a:p>
        </p:txBody>
      </p:sp>
      <p:sp>
        <p:nvSpPr>
          <p:cNvPr id="48133" name="Rectangle 2"/>
          <p:cNvSpPr>
            <a:spLocks noGrp="1" noChangeArrowheads="1"/>
          </p:cNvSpPr>
          <p:nvPr>
            <p:ph type="title"/>
          </p:nvPr>
        </p:nvSpPr>
        <p:spPr/>
        <p:txBody>
          <a:bodyPr/>
          <a:lstStyle/>
          <a:p>
            <a:pPr eaLnBrk="1" hangingPunct="1"/>
            <a:r>
              <a:rPr kumimoji="1" lang="en-US" altLang="en-US" sz="4000" smtClean="0"/>
              <a:t>Presentation (Interface) Layer [1]</a:t>
            </a:r>
            <a:endParaRPr kumimoji="1" lang="en-US" altLang="en-US" smtClean="0"/>
          </a:p>
        </p:txBody>
      </p:sp>
      <p:sp>
        <p:nvSpPr>
          <p:cNvPr id="585731" name="Rectangle 3"/>
          <p:cNvSpPr>
            <a:spLocks noGrp="1" noChangeArrowheads="1"/>
          </p:cNvSpPr>
          <p:nvPr>
            <p:ph type="body" idx="1"/>
          </p:nvPr>
        </p:nvSpPr>
        <p:spPr>
          <a:xfrm>
            <a:off x="1182688" y="2017713"/>
            <a:ext cx="7772400" cy="544512"/>
          </a:xfrm>
        </p:spPr>
        <p:txBody>
          <a:bodyPr/>
          <a:lstStyle/>
          <a:p>
            <a:pPr eaLnBrk="1" hangingPunct="1"/>
            <a:r>
              <a:rPr kumimoji="1" lang="en-US" altLang="en-US" sz="2400" smtClean="0"/>
              <a:t>Avoid using presentation layer to handle system events.</a:t>
            </a:r>
          </a:p>
        </p:txBody>
      </p:sp>
      <p:sp>
        <p:nvSpPr>
          <p:cNvPr id="585732" name="Rectangle 4"/>
          <p:cNvSpPr>
            <a:spLocks noChangeArrowheads="1"/>
          </p:cNvSpPr>
          <p:nvPr/>
        </p:nvSpPr>
        <p:spPr bwMode="auto">
          <a:xfrm>
            <a:off x="457200" y="3962400"/>
            <a:ext cx="8178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Example: </a:t>
            </a:r>
          </a:p>
          <a:p>
            <a:pPr lvl="1">
              <a:spcBef>
                <a:spcPct val="0"/>
              </a:spcBef>
              <a:buClrTx/>
              <a:buSzTx/>
              <a:buFontTx/>
              <a:buNone/>
            </a:pPr>
            <a:r>
              <a:rPr lang="en-US" altLang="en-US" sz="2400">
                <a:latin typeface="Times New Roman" panose="02020603050405020304" pitchFamily="18" charset="0"/>
              </a:rPr>
              <a:t>Assume that POS application has a window that displays sale information and captures cashier’s operations. Suppose that a Java applet displays the window. Let us see how the presentation and domain layers can be coupled.</a:t>
            </a:r>
          </a:p>
        </p:txBody>
      </p:sp>
      <p:sp>
        <p:nvSpPr>
          <p:cNvPr id="585733" name="Rectangle 5"/>
          <p:cNvSpPr>
            <a:spLocks noChangeArrowheads="1"/>
          </p:cNvSpPr>
          <p:nvPr/>
        </p:nvSpPr>
        <p:spPr bwMode="auto">
          <a:xfrm>
            <a:off x="457200" y="2819400"/>
            <a:ext cx="8178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Use of domain layer objects to handle system events is preferred.</a:t>
            </a:r>
          </a:p>
        </p:txBody>
      </p:sp>
    </p:spTree>
    <p:extLst>
      <p:ext uri="{BB962C8B-B14F-4D97-AF65-F5344CB8AC3E}">
        <p14:creationId xmlns:p14="http://schemas.microsoft.com/office/powerpoint/2010/main" val="3162799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1">
                                            <p:txEl>
                                              <p:pRg st="0" end="0"/>
                                            </p:txEl>
                                          </p:spTgt>
                                        </p:tgtEl>
                                        <p:attrNameLst>
                                          <p:attrName>style.visibility</p:attrName>
                                        </p:attrNameLst>
                                      </p:cBhvr>
                                      <p:to>
                                        <p:strVal val="visible"/>
                                      </p:to>
                                    </p:set>
                                    <p:animEffect transition="in" filter="blinds(horizontal)">
                                      <p:cBhvr>
                                        <p:cTn id="7" dur="500"/>
                                        <p:tgtEl>
                                          <p:spTgt spid="585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5733"/>
                                        </p:tgtEl>
                                        <p:attrNameLst>
                                          <p:attrName>style.visibility</p:attrName>
                                        </p:attrNameLst>
                                      </p:cBhvr>
                                      <p:to>
                                        <p:strVal val="visible"/>
                                      </p:to>
                                    </p:set>
                                    <p:animEffect transition="in" filter="blinds(horizontal)">
                                      <p:cBhvr>
                                        <p:cTn id="12" dur="500"/>
                                        <p:tgtEl>
                                          <p:spTgt spid="585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5732"/>
                                        </p:tgtEl>
                                        <p:attrNameLst>
                                          <p:attrName>style.visibility</p:attrName>
                                        </p:attrNameLst>
                                      </p:cBhvr>
                                      <p:to>
                                        <p:strVal val="visible"/>
                                      </p:to>
                                    </p:set>
                                    <p:animEffect transition="in" filter="blinds(horizontal)">
                                      <p:cBhvr>
                                        <p:cTn id="17" dur="500"/>
                                        <p:tgtEl>
                                          <p:spTgt spid="585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p:bldP spid="585732" grpId="0"/>
      <p:bldP spid="5857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a:spLocks noGrp="1"/>
          </p:cNvSpPr>
          <p:nvPr>
            <p:ph type="dt" sz="quarter" idx="10"/>
          </p:nvPr>
        </p:nvSpPr>
        <p:spPr/>
        <p:txBody>
          <a:bodyPr/>
          <a:lstStyle/>
          <a:p>
            <a:pPr>
              <a:defRPr/>
            </a:pPr>
            <a:fld id="{88DC66CC-8D1B-4CEC-8A11-BE913E1974E5}" type="datetime1">
              <a:rPr lang="en-US" smtClean="0"/>
              <a:t>10/21/2022</a:t>
            </a:fld>
            <a:endParaRPr lang="en-US"/>
          </a:p>
        </p:txBody>
      </p:sp>
      <p:sp>
        <p:nvSpPr>
          <p:cNvPr id="76" name="Footer Placeholder 4"/>
          <p:cNvSpPr>
            <a:spLocks noGrp="1"/>
          </p:cNvSpPr>
          <p:nvPr>
            <p:ph type="ftr" sz="quarter" idx="11"/>
          </p:nvPr>
        </p:nvSpPr>
        <p:spPr/>
        <p:txBody>
          <a:bodyPr/>
          <a:lstStyle/>
          <a:p>
            <a:pPr>
              <a:defRPr/>
            </a:pPr>
            <a:r>
              <a:rPr lang="en-US" smtClean="0"/>
              <a:t>OO Design</a:t>
            </a:r>
            <a:endParaRPr lang="en-US"/>
          </a:p>
        </p:txBody>
      </p:sp>
      <p:sp>
        <p:nvSpPr>
          <p:cNvPr id="77" name="Slide Number Placeholder 5"/>
          <p:cNvSpPr>
            <a:spLocks noGrp="1"/>
          </p:cNvSpPr>
          <p:nvPr>
            <p:ph type="sldNum" sz="quarter" idx="12"/>
          </p:nvPr>
        </p:nvSpPr>
        <p:spPr/>
        <p:txBody>
          <a:bodyPr/>
          <a:lstStyle/>
          <a:p>
            <a:pPr>
              <a:defRPr/>
            </a:pPr>
            <a:fld id="{3ADBEE02-CF54-4F1B-B160-8DF6B50B05D4}" type="slidenum">
              <a:rPr lang="en-US"/>
              <a:pPr>
                <a:defRPr/>
              </a:pPr>
              <a:t>48</a:t>
            </a:fld>
            <a:endParaRPr lang="en-US"/>
          </a:p>
        </p:txBody>
      </p:sp>
      <p:grpSp>
        <p:nvGrpSpPr>
          <p:cNvPr id="49157" name="Group 2"/>
          <p:cNvGrpSpPr>
            <a:grpSpLocks/>
          </p:cNvGrpSpPr>
          <p:nvPr/>
        </p:nvGrpSpPr>
        <p:grpSpPr bwMode="auto">
          <a:xfrm>
            <a:off x="381000" y="1828800"/>
            <a:ext cx="8153400" cy="4267200"/>
            <a:chOff x="240" y="1152"/>
            <a:chExt cx="5136" cy="2688"/>
          </a:xfrm>
        </p:grpSpPr>
        <p:sp>
          <p:nvSpPr>
            <p:cNvPr id="49228" name="Rectangle 3"/>
            <p:cNvSpPr>
              <a:spLocks noChangeArrowheads="1"/>
            </p:cNvSpPr>
            <p:nvPr/>
          </p:nvSpPr>
          <p:spPr bwMode="auto">
            <a:xfrm>
              <a:off x="240" y="1152"/>
              <a:ext cx="5136" cy="2688"/>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a:latin typeface="Times New Roman" panose="02020603050405020304" pitchFamily="18" charset="0"/>
              </a:endParaRPr>
            </a:p>
          </p:txBody>
        </p:sp>
        <p:sp>
          <p:nvSpPr>
            <p:cNvPr id="49229" name="Rectangle 4"/>
            <p:cNvSpPr>
              <a:spLocks noChangeArrowheads="1"/>
            </p:cNvSpPr>
            <p:nvPr/>
          </p:nvSpPr>
          <p:spPr bwMode="auto">
            <a:xfrm>
              <a:off x="240" y="1152"/>
              <a:ext cx="5136" cy="192"/>
            </a:xfrm>
            <a:prstGeom prst="rect">
              <a:avLst/>
            </a:prstGeom>
            <a:solidFill>
              <a:srgbClr val="5F5F5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solidFill>
                    <a:srgbClr val="FFFFFF"/>
                  </a:solidFill>
                  <a:latin typeface="Times New Roman" panose="02020603050405020304" pitchFamily="18" charset="0"/>
                </a:rPr>
                <a:t>Object Store</a:t>
              </a:r>
              <a:endParaRPr lang="en-US" altLang="en-US">
                <a:latin typeface="Times New Roman" panose="02020603050405020304" pitchFamily="18" charset="0"/>
              </a:endParaRPr>
            </a:p>
          </p:txBody>
        </p:sp>
      </p:grpSp>
      <p:sp>
        <p:nvSpPr>
          <p:cNvPr id="49158" name="Rectangle 5"/>
          <p:cNvSpPr>
            <a:spLocks noGrp="1" noChangeArrowheads="1"/>
          </p:cNvSpPr>
          <p:nvPr>
            <p:ph type="title"/>
          </p:nvPr>
        </p:nvSpPr>
        <p:spPr>
          <a:xfrm>
            <a:off x="1150938" y="838200"/>
            <a:ext cx="7793037" cy="693738"/>
          </a:xfrm>
        </p:spPr>
        <p:txBody>
          <a:bodyPr/>
          <a:lstStyle/>
          <a:p>
            <a:pPr eaLnBrk="1" hangingPunct="1"/>
            <a:r>
              <a:rPr kumimoji="1" lang="en-US" altLang="en-US" sz="3200" smtClean="0"/>
              <a:t>Sample GUI for Point of Sale Terminal</a:t>
            </a:r>
            <a:endParaRPr kumimoji="1" lang="en-US" altLang="en-US" sz="3600" smtClean="0"/>
          </a:p>
        </p:txBody>
      </p:sp>
      <p:sp>
        <p:nvSpPr>
          <p:cNvPr id="49159" name="Rectangle 6"/>
          <p:cNvSpPr>
            <a:spLocks noChangeArrowheads="1"/>
          </p:cNvSpPr>
          <p:nvPr/>
        </p:nvSpPr>
        <p:spPr bwMode="auto">
          <a:xfrm>
            <a:off x="1828800" y="2286000"/>
            <a:ext cx="1524000" cy="38100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60" name="Rectangle 7"/>
          <p:cNvSpPr>
            <a:spLocks noChangeArrowheads="1"/>
          </p:cNvSpPr>
          <p:nvPr/>
        </p:nvSpPr>
        <p:spPr bwMode="auto">
          <a:xfrm>
            <a:off x="1828800" y="2895600"/>
            <a:ext cx="1524000" cy="38100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61" name="Rectangle 8"/>
          <p:cNvSpPr>
            <a:spLocks noChangeArrowheads="1"/>
          </p:cNvSpPr>
          <p:nvPr/>
        </p:nvSpPr>
        <p:spPr bwMode="auto">
          <a:xfrm>
            <a:off x="1828800" y="3505200"/>
            <a:ext cx="1524000" cy="38100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grpSp>
        <p:nvGrpSpPr>
          <p:cNvPr id="49162" name="Group 9"/>
          <p:cNvGrpSpPr>
            <a:grpSpLocks/>
          </p:cNvGrpSpPr>
          <p:nvPr/>
        </p:nvGrpSpPr>
        <p:grpSpPr bwMode="auto">
          <a:xfrm>
            <a:off x="914400" y="2286000"/>
            <a:ext cx="2438400" cy="457200"/>
            <a:chOff x="576" y="1440"/>
            <a:chExt cx="1536" cy="288"/>
          </a:xfrm>
        </p:grpSpPr>
        <p:sp>
          <p:nvSpPr>
            <p:cNvPr id="49223" name="Text Box 10"/>
            <p:cNvSpPr txBox="1">
              <a:spLocks noChangeArrowheads="1"/>
            </p:cNvSpPr>
            <p:nvPr/>
          </p:nvSpPr>
          <p:spPr bwMode="auto">
            <a:xfrm>
              <a:off x="576" y="1440"/>
              <a:ext cx="4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UPC</a:t>
              </a:r>
              <a:endParaRPr lang="en-US" altLang="en-US">
                <a:latin typeface="Times New Roman" panose="02020603050405020304" pitchFamily="18" charset="0"/>
              </a:endParaRPr>
            </a:p>
          </p:txBody>
        </p:sp>
        <p:sp>
          <p:nvSpPr>
            <p:cNvPr id="49224" name="Rectangle 11"/>
            <p:cNvSpPr>
              <a:spLocks noChangeArrowheads="1"/>
            </p:cNvSpPr>
            <p:nvPr/>
          </p:nvSpPr>
          <p:spPr bwMode="auto">
            <a:xfrm>
              <a:off x="1152" y="1440"/>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grpSp>
          <p:nvGrpSpPr>
            <p:cNvPr id="49225" name="Group 12"/>
            <p:cNvGrpSpPr>
              <a:grpSpLocks/>
            </p:cNvGrpSpPr>
            <p:nvPr/>
          </p:nvGrpSpPr>
          <p:grpSpPr bwMode="auto">
            <a:xfrm>
              <a:off x="1056" y="1440"/>
              <a:ext cx="336" cy="288"/>
              <a:chOff x="4512" y="2832"/>
              <a:chExt cx="336" cy="288"/>
            </a:xfrm>
          </p:grpSpPr>
          <p:sp>
            <p:nvSpPr>
              <p:cNvPr id="49226" name="Oval 13"/>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27" name="Text Box 14"/>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1</a:t>
                </a:r>
                <a:endParaRPr lang="en-US" altLang="en-US">
                  <a:latin typeface="Times New Roman" panose="02020603050405020304" pitchFamily="18" charset="0"/>
                </a:endParaRPr>
              </a:p>
            </p:txBody>
          </p:sp>
        </p:grpSp>
      </p:grpSp>
      <p:grpSp>
        <p:nvGrpSpPr>
          <p:cNvPr id="49163" name="Group 15"/>
          <p:cNvGrpSpPr>
            <a:grpSpLocks/>
          </p:cNvGrpSpPr>
          <p:nvPr/>
        </p:nvGrpSpPr>
        <p:grpSpPr bwMode="auto">
          <a:xfrm>
            <a:off x="914400" y="3962400"/>
            <a:ext cx="2438400" cy="533400"/>
            <a:chOff x="576" y="2496"/>
            <a:chExt cx="1536" cy="336"/>
          </a:xfrm>
        </p:grpSpPr>
        <p:sp>
          <p:nvSpPr>
            <p:cNvPr id="49218" name="Rectangle 16"/>
            <p:cNvSpPr>
              <a:spLocks noChangeArrowheads="1"/>
            </p:cNvSpPr>
            <p:nvPr/>
          </p:nvSpPr>
          <p:spPr bwMode="auto">
            <a:xfrm>
              <a:off x="1152" y="2592"/>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19" name="Text Box 17"/>
            <p:cNvSpPr txBox="1">
              <a:spLocks noChangeArrowheads="1"/>
            </p:cNvSpPr>
            <p:nvPr/>
          </p:nvSpPr>
          <p:spPr bwMode="auto">
            <a:xfrm>
              <a:off x="576" y="254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Cash</a:t>
              </a:r>
              <a:endParaRPr lang="en-US" altLang="en-US">
                <a:latin typeface="Times New Roman" panose="02020603050405020304" pitchFamily="18" charset="0"/>
              </a:endParaRPr>
            </a:p>
          </p:txBody>
        </p:sp>
        <p:grpSp>
          <p:nvGrpSpPr>
            <p:cNvPr id="49220" name="Group 18"/>
            <p:cNvGrpSpPr>
              <a:grpSpLocks/>
            </p:cNvGrpSpPr>
            <p:nvPr/>
          </p:nvGrpSpPr>
          <p:grpSpPr bwMode="auto">
            <a:xfrm>
              <a:off x="1056" y="2496"/>
              <a:ext cx="336" cy="288"/>
              <a:chOff x="4512" y="2832"/>
              <a:chExt cx="336" cy="288"/>
            </a:xfrm>
          </p:grpSpPr>
          <p:sp>
            <p:nvSpPr>
              <p:cNvPr id="49221" name="Oval 19"/>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22" name="Text Box 20"/>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4</a:t>
                </a:r>
                <a:endParaRPr lang="en-US" altLang="en-US">
                  <a:latin typeface="Times New Roman" panose="02020603050405020304" pitchFamily="18" charset="0"/>
                </a:endParaRPr>
              </a:p>
            </p:txBody>
          </p:sp>
        </p:grpSp>
      </p:grpSp>
      <p:grpSp>
        <p:nvGrpSpPr>
          <p:cNvPr id="49164" name="Group 21"/>
          <p:cNvGrpSpPr>
            <a:grpSpLocks/>
          </p:cNvGrpSpPr>
          <p:nvPr/>
        </p:nvGrpSpPr>
        <p:grpSpPr bwMode="auto">
          <a:xfrm>
            <a:off x="5334000" y="5105400"/>
            <a:ext cx="2286000" cy="473075"/>
            <a:chOff x="3360" y="3216"/>
            <a:chExt cx="1440" cy="298"/>
          </a:xfrm>
        </p:grpSpPr>
        <p:grpSp>
          <p:nvGrpSpPr>
            <p:cNvPr id="49212" name="Group 22"/>
            <p:cNvGrpSpPr>
              <a:grpSpLocks/>
            </p:cNvGrpSpPr>
            <p:nvPr/>
          </p:nvGrpSpPr>
          <p:grpSpPr bwMode="auto">
            <a:xfrm>
              <a:off x="3600" y="3264"/>
              <a:ext cx="1200" cy="250"/>
              <a:chOff x="3312" y="3264"/>
              <a:chExt cx="1200" cy="250"/>
            </a:xfrm>
          </p:grpSpPr>
          <p:sp>
            <p:nvSpPr>
              <p:cNvPr id="49216" name="Rectangle 23"/>
              <p:cNvSpPr>
                <a:spLocks noChangeArrowheads="1"/>
              </p:cNvSpPr>
              <p:nvPr/>
            </p:nvSpPr>
            <p:spPr bwMode="auto">
              <a:xfrm>
                <a:off x="3312" y="3269"/>
                <a:ext cx="120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17" name="Text Box 24"/>
              <p:cNvSpPr txBox="1">
                <a:spLocks noChangeArrowheads="1"/>
              </p:cNvSpPr>
              <p:nvPr/>
            </p:nvSpPr>
            <p:spPr bwMode="auto">
              <a:xfrm>
                <a:off x="3373" y="3264"/>
                <a:ext cx="10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Make Payment</a:t>
                </a:r>
                <a:endParaRPr lang="en-US" altLang="en-US">
                  <a:latin typeface="Times New Roman" panose="02020603050405020304" pitchFamily="18" charset="0"/>
                </a:endParaRPr>
              </a:p>
            </p:txBody>
          </p:sp>
        </p:grpSp>
        <p:grpSp>
          <p:nvGrpSpPr>
            <p:cNvPr id="49213" name="Group 25"/>
            <p:cNvGrpSpPr>
              <a:grpSpLocks/>
            </p:cNvGrpSpPr>
            <p:nvPr/>
          </p:nvGrpSpPr>
          <p:grpSpPr bwMode="auto">
            <a:xfrm>
              <a:off x="3360" y="3216"/>
              <a:ext cx="346" cy="288"/>
              <a:chOff x="4512" y="2832"/>
              <a:chExt cx="346" cy="288"/>
            </a:xfrm>
          </p:grpSpPr>
          <p:sp>
            <p:nvSpPr>
              <p:cNvPr id="49214" name="Oval 26"/>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15" name="Text Box 27"/>
              <p:cNvSpPr txBox="1">
                <a:spLocks noChangeArrowheads="1"/>
              </p:cNvSpPr>
              <p:nvPr/>
            </p:nvSpPr>
            <p:spPr bwMode="auto">
              <a:xfrm>
                <a:off x="4582" y="2832"/>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10</a:t>
                </a:r>
                <a:endParaRPr lang="en-US" altLang="en-US">
                  <a:latin typeface="Times New Roman" panose="02020603050405020304" pitchFamily="18" charset="0"/>
                </a:endParaRPr>
              </a:p>
            </p:txBody>
          </p:sp>
        </p:grpSp>
      </p:grpSp>
      <p:grpSp>
        <p:nvGrpSpPr>
          <p:cNvPr id="49165" name="Group 28"/>
          <p:cNvGrpSpPr>
            <a:grpSpLocks/>
          </p:cNvGrpSpPr>
          <p:nvPr/>
        </p:nvGrpSpPr>
        <p:grpSpPr bwMode="auto">
          <a:xfrm>
            <a:off x="3276600" y="5105400"/>
            <a:ext cx="1933575" cy="473075"/>
            <a:chOff x="2064" y="3216"/>
            <a:chExt cx="1218" cy="298"/>
          </a:xfrm>
        </p:grpSpPr>
        <p:grpSp>
          <p:nvGrpSpPr>
            <p:cNvPr id="49206" name="Group 29"/>
            <p:cNvGrpSpPr>
              <a:grpSpLocks/>
            </p:cNvGrpSpPr>
            <p:nvPr/>
          </p:nvGrpSpPr>
          <p:grpSpPr bwMode="auto">
            <a:xfrm>
              <a:off x="2322" y="3264"/>
              <a:ext cx="960" cy="250"/>
              <a:chOff x="757" y="3264"/>
              <a:chExt cx="960" cy="250"/>
            </a:xfrm>
          </p:grpSpPr>
          <p:sp>
            <p:nvSpPr>
              <p:cNvPr id="49210" name="Rectangle 30"/>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11" name="Text Box 31"/>
              <p:cNvSpPr txBox="1">
                <a:spLocks noChangeArrowheads="1"/>
              </p:cNvSpPr>
              <p:nvPr/>
            </p:nvSpPr>
            <p:spPr bwMode="auto">
              <a:xfrm>
                <a:off x="840" y="3264"/>
                <a:ext cx="6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End Sale</a:t>
                </a:r>
                <a:endParaRPr lang="en-US" altLang="en-US">
                  <a:latin typeface="Times New Roman" panose="02020603050405020304" pitchFamily="18" charset="0"/>
                </a:endParaRPr>
              </a:p>
            </p:txBody>
          </p:sp>
        </p:grpSp>
        <p:grpSp>
          <p:nvGrpSpPr>
            <p:cNvPr id="49207" name="Group 32"/>
            <p:cNvGrpSpPr>
              <a:grpSpLocks/>
            </p:cNvGrpSpPr>
            <p:nvPr/>
          </p:nvGrpSpPr>
          <p:grpSpPr bwMode="auto">
            <a:xfrm>
              <a:off x="2064" y="3216"/>
              <a:ext cx="336" cy="288"/>
              <a:chOff x="4512" y="2832"/>
              <a:chExt cx="336" cy="288"/>
            </a:xfrm>
          </p:grpSpPr>
          <p:sp>
            <p:nvSpPr>
              <p:cNvPr id="49208" name="Oval 33"/>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09" name="Text Box 34"/>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9</a:t>
                </a:r>
                <a:endParaRPr lang="en-US" altLang="en-US">
                  <a:latin typeface="Times New Roman" panose="02020603050405020304" pitchFamily="18" charset="0"/>
                </a:endParaRPr>
              </a:p>
            </p:txBody>
          </p:sp>
        </p:grpSp>
      </p:grpSp>
      <p:grpSp>
        <p:nvGrpSpPr>
          <p:cNvPr id="49166" name="Group 35"/>
          <p:cNvGrpSpPr>
            <a:grpSpLocks/>
          </p:cNvGrpSpPr>
          <p:nvPr/>
        </p:nvGrpSpPr>
        <p:grpSpPr bwMode="auto">
          <a:xfrm>
            <a:off x="1295400" y="5105400"/>
            <a:ext cx="1887538" cy="473075"/>
            <a:chOff x="816" y="3216"/>
            <a:chExt cx="1189" cy="298"/>
          </a:xfrm>
        </p:grpSpPr>
        <p:grpSp>
          <p:nvGrpSpPr>
            <p:cNvPr id="49200" name="Group 36"/>
            <p:cNvGrpSpPr>
              <a:grpSpLocks/>
            </p:cNvGrpSpPr>
            <p:nvPr/>
          </p:nvGrpSpPr>
          <p:grpSpPr bwMode="auto">
            <a:xfrm>
              <a:off x="1045" y="3264"/>
              <a:ext cx="960" cy="250"/>
              <a:chOff x="757" y="3264"/>
              <a:chExt cx="960" cy="250"/>
            </a:xfrm>
          </p:grpSpPr>
          <p:sp>
            <p:nvSpPr>
              <p:cNvPr id="49204" name="Rectangle 37"/>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05" name="Text Box 38"/>
              <p:cNvSpPr txBox="1">
                <a:spLocks noChangeArrowheads="1"/>
              </p:cNvSpPr>
              <p:nvPr/>
            </p:nvSpPr>
            <p:spPr bwMode="auto">
              <a:xfrm>
                <a:off x="840" y="3264"/>
                <a:ext cx="7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Enter Item</a:t>
                </a:r>
                <a:endParaRPr lang="en-US" altLang="en-US">
                  <a:latin typeface="Times New Roman" panose="02020603050405020304" pitchFamily="18" charset="0"/>
                </a:endParaRPr>
              </a:p>
            </p:txBody>
          </p:sp>
        </p:grpSp>
        <p:grpSp>
          <p:nvGrpSpPr>
            <p:cNvPr id="49201" name="Group 39"/>
            <p:cNvGrpSpPr>
              <a:grpSpLocks/>
            </p:cNvGrpSpPr>
            <p:nvPr/>
          </p:nvGrpSpPr>
          <p:grpSpPr bwMode="auto">
            <a:xfrm>
              <a:off x="816" y="3216"/>
              <a:ext cx="336" cy="288"/>
              <a:chOff x="4512" y="2832"/>
              <a:chExt cx="336" cy="288"/>
            </a:xfrm>
          </p:grpSpPr>
          <p:sp>
            <p:nvSpPr>
              <p:cNvPr id="49202" name="Oval 40"/>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203" name="Text Box 41"/>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8</a:t>
                </a:r>
                <a:endParaRPr lang="en-US" altLang="en-US">
                  <a:latin typeface="Times New Roman" panose="02020603050405020304" pitchFamily="18" charset="0"/>
                </a:endParaRPr>
              </a:p>
            </p:txBody>
          </p:sp>
        </p:grpSp>
      </p:grpSp>
      <p:grpSp>
        <p:nvGrpSpPr>
          <p:cNvPr id="49167" name="Group 42"/>
          <p:cNvGrpSpPr>
            <a:grpSpLocks/>
          </p:cNvGrpSpPr>
          <p:nvPr/>
        </p:nvGrpSpPr>
        <p:grpSpPr bwMode="auto">
          <a:xfrm>
            <a:off x="4038600" y="3505200"/>
            <a:ext cx="3429000" cy="457200"/>
            <a:chOff x="2544" y="2208"/>
            <a:chExt cx="2160" cy="288"/>
          </a:xfrm>
        </p:grpSpPr>
        <p:sp>
          <p:nvSpPr>
            <p:cNvPr id="49195" name="Rectangle 43"/>
            <p:cNvSpPr>
              <a:spLocks noChangeArrowheads="1"/>
            </p:cNvSpPr>
            <p:nvPr/>
          </p:nvSpPr>
          <p:spPr bwMode="auto">
            <a:xfrm>
              <a:off x="3744" y="2208"/>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96" name="Text Box 44"/>
            <p:cNvSpPr txBox="1">
              <a:spLocks noChangeArrowheads="1"/>
            </p:cNvSpPr>
            <p:nvPr/>
          </p:nvSpPr>
          <p:spPr bwMode="auto">
            <a:xfrm>
              <a:off x="2544" y="2208"/>
              <a:ext cx="6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Balance</a:t>
              </a:r>
              <a:endParaRPr lang="en-US" altLang="en-US">
                <a:latin typeface="Times New Roman" panose="02020603050405020304" pitchFamily="18" charset="0"/>
              </a:endParaRPr>
            </a:p>
          </p:txBody>
        </p:sp>
        <p:grpSp>
          <p:nvGrpSpPr>
            <p:cNvPr id="49197" name="Group 45"/>
            <p:cNvGrpSpPr>
              <a:grpSpLocks/>
            </p:cNvGrpSpPr>
            <p:nvPr/>
          </p:nvGrpSpPr>
          <p:grpSpPr bwMode="auto">
            <a:xfrm>
              <a:off x="3648" y="2208"/>
              <a:ext cx="336" cy="288"/>
              <a:chOff x="4512" y="2832"/>
              <a:chExt cx="336" cy="288"/>
            </a:xfrm>
          </p:grpSpPr>
          <p:sp>
            <p:nvSpPr>
              <p:cNvPr id="49198" name="Oval 46"/>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99" name="Text Box 47"/>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7</a:t>
                </a:r>
                <a:endParaRPr lang="en-US" altLang="en-US">
                  <a:latin typeface="Times New Roman" panose="02020603050405020304" pitchFamily="18" charset="0"/>
                </a:endParaRPr>
              </a:p>
            </p:txBody>
          </p:sp>
        </p:grpSp>
      </p:grpSp>
      <p:grpSp>
        <p:nvGrpSpPr>
          <p:cNvPr id="49168" name="Group 48"/>
          <p:cNvGrpSpPr>
            <a:grpSpLocks/>
          </p:cNvGrpSpPr>
          <p:nvPr/>
        </p:nvGrpSpPr>
        <p:grpSpPr bwMode="auto">
          <a:xfrm>
            <a:off x="4038600" y="2895600"/>
            <a:ext cx="3429000" cy="473075"/>
            <a:chOff x="2544" y="1824"/>
            <a:chExt cx="2160" cy="298"/>
          </a:xfrm>
        </p:grpSpPr>
        <p:sp>
          <p:nvSpPr>
            <p:cNvPr id="49190" name="Rectangle 49"/>
            <p:cNvSpPr>
              <a:spLocks noChangeArrowheads="1"/>
            </p:cNvSpPr>
            <p:nvPr/>
          </p:nvSpPr>
          <p:spPr bwMode="auto">
            <a:xfrm>
              <a:off x="3744" y="1824"/>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91" name="Text Box 50"/>
            <p:cNvSpPr txBox="1">
              <a:spLocks noChangeArrowheads="1"/>
            </p:cNvSpPr>
            <p:nvPr/>
          </p:nvSpPr>
          <p:spPr bwMode="auto">
            <a:xfrm>
              <a:off x="2544" y="1872"/>
              <a:ext cx="8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Description</a:t>
              </a:r>
              <a:endParaRPr lang="en-US" altLang="en-US">
                <a:latin typeface="Times New Roman" panose="02020603050405020304" pitchFamily="18" charset="0"/>
              </a:endParaRPr>
            </a:p>
          </p:txBody>
        </p:sp>
        <p:grpSp>
          <p:nvGrpSpPr>
            <p:cNvPr id="49192" name="Group 51"/>
            <p:cNvGrpSpPr>
              <a:grpSpLocks/>
            </p:cNvGrpSpPr>
            <p:nvPr/>
          </p:nvGrpSpPr>
          <p:grpSpPr bwMode="auto">
            <a:xfrm>
              <a:off x="3648" y="1824"/>
              <a:ext cx="336" cy="288"/>
              <a:chOff x="4512" y="2832"/>
              <a:chExt cx="336" cy="288"/>
            </a:xfrm>
          </p:grpSpPr>
          <p:sp>
            <p:nvSpPr>
              <p:cNvPr id="49193" name="Oval 52"/>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94" name="Text Box 53"/>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6</a:t>
                </a:r>
                <a:endParaRPr lang="en-US" altLang="en-US">
                  <a:latin typeface="Times New Roman" panose="02020603050405020304" pitchFamily="18" charset="0"/>
                </a:endParaRPr>
              </a:p>
            </p:txBody>
          </p:sp>
        </p:grpSp>
      </p:grpSp>
      <p:grpSp>
        <p:nvGrpSpPr>
          <p:cNvPr id="49169" name="Group 54"/>
          <p:cNvGrpSpPr>
            <a:grpSpLocks/>
          </p:cNvGrpSpPr>
          <p:nvPr/>
        </p:nvGrpSpPr>
        <p:grpSpPr bwMode="auto">
          <a:xfrm>
            <a:off x="4038600" y="2286000"/>
            <a:ext cx="3429000" cy="457200"/>
            <a:chOff x="2544" y="1440"/>
            <a:chExt cx="2160" cy="288"/>
          </a:xfrm>
        </p:grpSpPr>
        <p:sp>
          <p:nvSpPr>
            <p:cNvPr id="49186" name="Rectangle 55"/>
            <p:cNvSpPr>
              <a:spLocks noChangeArrowheads="1"/>
            </p:cNvSpPr>
            <p:nvPr/>
          </p:nvSpPr>
          <p:spPr bwMode="auto">
            <a:xfrm>
              <a:off x="3744" y="1440"/>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87" name="Text Box 56"/>
            <p:cNvSpPr txBox="1">
              <a:spLocks noChangeArrowheads="1"/>
            </p:cNvSpPr>
            <p:nvPr/>
          </p:nvSpPr>
          <p:spPr bwMode="auto">
            <a:xfrm>
              <a:off x="2544" y="1440"/>
              <a:ext cx="6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Quantity</a:t>
              </a:r>
              <a:endParaRPr lang="en-US" altLang="en-US">
                <a:latin typeface="Times New Roman" panose="02020603050405020304" pitchFamily="18" charset="0"/>
              </a:endParaRPr>
            </a:p>
          </p:txBody>
        </p:sp>
        <p:sp>
          <p:nvSpPr>
            <p:cNvPr id="49188" name="Oval 57"/>
            <p:cNvSpPr>
              <a:spLocks noChangeArrowheads="1"/>
            </p:cNvSpPr>
            <p:nvPr/>
          </p:nvSpPr>
          <p:spPr bwMode="auto">
            <a:xfrm>
              <a:off x="3648" y="1440"/>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89" name="Text Box 58"/>
            <p:cNvSpPr txBox="1">
              <a:spLocks noChangeArrowheads="1"/>
            </p:cNvSpPr>
            <p:nvPr/>
          </p:nvSpPr>
          <p:spPr bwMode="auto">
            <a:xfrm>
              <a:off x="3718" y="144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5</a:t>
              </a:r>
              <a:endParaRPr lang="en-US" altLang="en-US">
                <a:latin typeface="Times New Roman" panose="02020603050405020304" pitchFamily="18" charset="0"/>
              </a:endParaRPr>
            </a:p>
          </p:txBody>
        </p:sp>
      </p:grpSp>
      <p:grpSp>
        <p:nvGrpSpPr>
          <p:cNvPr id="49170" name="Group 59"/>
          <p:cNvGrpSpPr>
            <a:grpSpLocks/>
          </p:cNvGrpSpPr>
          <p:nvPr/>
        </p:nvGrpSpPr>
        <p:grpSpPr bwMode="auto">
          <a:xfrm>
            <a:off x="914400" y="3429000"/>
            <a:ext cx="2438400" cy="473075"/>
            <a:chOff x="576" y="2160"/>
            <a:chExt cx="1536" cy="298"/>
          </a:xfrm>
        </p:grpSpPr>
        <p:sp>
          <p:nvSpPr>
            <p:cNvPr id="49181" name="Rectangle 60"/>
            <p:cNvSpPr>
              <a:spLocks noChangeArrowheads="1"/>
            </p:cNvSpPr>
            <p:nvPr/>
          </p:nvSpPr>
          <p:spPr bwMode="auto">
            <a:xfrm>
              <a:off x="1152" y="2208"/>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82" name="Text Box 61"/>
            <p:cNvSpPr txBox="1">
              <a:spLocks noChangeArrowheads="1"/>
            </p:cNvSpPr>
            <p:nvPr/>
          </p:nvSpPr>
          <p:spPr bwMode="auto">
            <a:xfrm>
              <a:off x="576" y="2208"/>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Total</a:t>
              </a:r>
              <a:endParaRPr lang="en-US" altLang="en-US">
                <a:latin typeface="Times New Roman" panose="02020603050405020304" pitchFamily="18" charset="0"/>
              </a:endParaRPr>
            </a:p>
          </p:txBody>
        </p:sp>
        <p:grpSp>
          <p:nvGrpSpPr>
            <p:cNvPr id="49183" name="Group 62"/>
            <p:cNvGrpSpPr>
              <a:grpSpLocks/>
            </p:cNvGrpSpPr>
            <p:nvPr/>
          </p:nvGrpSpPr>
          <p:grpSpPr bwMode="auto">
            <a:xfrm>
              <a:off x="1056" y="2160"/>
              <a:ext cx="336" cy="288"/>
              <a:chOff x="4512" y="2832"/>
              <a:chExt cx="336" cy="288"/>
            </a:xfrm>
          </p:grpSpPr>
          <p:sp>
            <p:nvSpPr>
              <p:cNvPr id="49184" name="Oval 63"/>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85" name="Text Box 64"/>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3</a:t>
                </a:r>
                <a:endParaRPr lang="en-US" altLang="en-US">
                  <a:latin typeface="Times New Roman" panose="02020603050405020304" pitchFamily="18" charset="0"/>
                </a:endParaRPr>
              </a:p>
            </p:txBody>
          </p:sp>
        </p:grpSp>
      </p:grpSp>
      <p:grpSp>
        <p:nvGrpSpPr>
          <p:cNvPr id="49171" name="Group 65"/>
          <p:cNvGrpSpPr>
            <a:grpSpLocks/>
          </p:cNvGrpSpPr>
          <p:nvPr/>
        </p:nvGrpSpPr>
        <p:grpSpPr bwMode="auto">
          <a:xfrm>
            <a:off x="914400" y="2895600"/>
            <a:ext cx="2438400" cy="473075"/>
            <a:chOff x="576" y="1824"/>
            <a:chExt cx="1536" cy="298"/>
          </a:xfrm>
        </p:grpSpPr>
        <p:sp>
          <p:nvSpPr>
            <p:cNvPr id="49176" name="Rectangle 66"/>
            <p:cNvSpPr>
              <a:spLocks noChangeArrowheads="1"/>
            </p:cNvSpPr>
            <p:nvPr/>
          </p:nvSpPr>
          <p:spPr bwMode="auto">
            <a:xfrm>
              <a:off x="1152" y="1824"/>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77" name="Text Box 67"/>
            <p:cNvSpPr txBox="1">
              <a:spLocks noChangeArrowheads="1"/>
            </p:cNvSpPr>
            <p:nvPr/>
          </p:nvSpPr>
          <p:spPr bwMode="auto">
            <a:xfrm>
              <a:off x="576" y="1872"/>
              <a:ext cx="4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Price</a:t>
              </a:r>
              <a:endParaRPr lang="en-US" altLang="en-US">
                <a:latin typeface="Times New Roman" panose="02020603050405020304" pitchFamily="18" charset="0"/>
              </a:endParaRPr>
            </a:p>
          </p:txBody>
        </p:sp>
        <p:grpSp>
          <p:nvGrpSpPr>
            <p:cNvPr id="49178" name="Group 68"/>
            <p:cNvGrpSpPr>
              <a:grpSpLocks/>
            </p:cNvGrpSpPr>
            <p:nvPr/>
          </p:nvGrpSpPr>
          <p:grpSpPr bwMode="auto">
            <a:xfrm>
              <a:off x="1056" y="1824"/>
              <a:ext cx="336" cy="288"/>
              <a:chOff x="4512" y="2832"/>
              <a:chExt cx="336" cy="288"/>
            </a:xfrm>
          </p:grpSpPr>
          <p:sp>
            <p:nvSpPr>
              <p:cNvPr id="49179" name="Oval 69"/>
              <p:cNvSpPr>
                <a:spLocks noChangeArrowheads="1"/>
              </p:cNvSpPr>
              <p:nvPr/>
            </p:nvSpPr>
            <p:spPr bwMode="auto">
              <a:xfrm>
                <a:off x="4512" y="2832"/>
                <a:ext cx="336" cy="288"/>
              </a:xfrm>
              <a:prstGeom prst="ellipse">
                <a:avLst/>
              </a:prstGeom>
              <a:solidFill>
                <a:schemeClr val="tx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80" name="Text Box 70"/>
              <p:cNvSpPr txBox="1">
                <a:spLocks noChangeArrowheads="1"/>
              </p:cNvSpPr>
              <p:nvPr/>
            </p:nvSpPr>
            <p:spPr bwMode="auto">
              <a:xfrm>
                <a:off x="4582" y="28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FFFFFF"/>
                    </a:solidFill>
                    <a:latin typeface="Times New Roman" panose="02020603050405020304" pitchFamily="18" charset="0"/>
                  </a:rPr>
                  <a:t>2</a:t>
                </a:r>
                <a:endParaRPr lang="en-US" altLang="en-US">
                  <a:latin typeface="Times New Roman" panose="02020603050405020304" pitchFamily="18" charset="0"/>
                </a:endParaRPr>
              </a:p>
            </p:txBody>
          </p:sp>
        </p:grpSp>
      </p:grpSp>
      <p:sp>
        <p:nvSpPr>
          <p:cNvPr id="49172" name="Rectangle 71"/>
          <p:cNvSpPr>
            <a:spLocks noChangeArrowheads="1"/>
          </p:cNvSpPr>
          <p:nvPr/>
        </p:nvSpPr>
        <p:spPr bwMode="auto">
          <a:xfrm>
            <a:off x="8153400" y="1828800"/>
            <a:ext cx="381000" cy="304800"/>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73" name="Rectangle 72"/>
          <p:cNvSpPr>
            <a:spLocks noChangeArrowheads="1"/>
          </p:cNvSpPr>
          <p:nvPr/>
        </p:nvSpPr>
        <p:spPr bwMode="auto">
          <a:xfrm>
            <a:off x="7772400" y="1828800"/>
            <a:ext cx="381000" cy="304800"/>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49174" name="Text Box 73"/>
          <p:cNvSpPr txBox="1">
            <a:spLocks noChangeArrowheads="1"/>
          </p:cNvSpPr>
          <p:nvPr/>
        </p:nvSpPr>
        <p:spPr bwMode="auto">
          <a:xfrm>
            <a:off x="8153400" y="1752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Times New Roman" panose="02020603050405020304" pitchFamily="18" charset="0"/>
              </a:rPr>
              <a:t>x</a:t>
            </a:r>
            <a:endParaRPr lang="en-US" altLang="en-US">
              <a:latin typeface="Times New Roman" panose="02020603050405020304" pitchFamily="18" charset="0"/>
            </a:endParaRPr>
          </a:p>
        </p:txBody>
      </p:sp>
      <p:sp>
        <p:nvSpPr>
          <p:cNvPr id="49175" name="Text Box 74"/>
          <p:cNvSpPr txBox="1">
            <a:spLocks noChangeArrowheads="1"/>
          </p:cNvSpPr>
          <p:nvPr/>
        </p:nvSpPr>
        <p:spPr bwMode="auto">
          <a:xfrm>
            <a:off x="7848600" y="1676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_</a:t>
            </a:r>
            <a:endParaRPr lang="en-US" altLang="en-US">
              <a:latin typeface="Times New Roman" panose="02020603050405020304" pitchFamily="18" charset="0"/>
            </a:endParaRPr>
          </a:p>
        </p:txBody>
      </p:sp>
    </p:spTree>
    <p:extLst>
      <p:ext uri="{BB962C8B-B14F-4D97-AF65-F5344CB8AC3E}">
        <p14:creationId xmlns:p14="http://schemas.microsoft.com/office/powerpoint/2010/main" val="2301444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fld id="{942EB4BF-3745-40D8-ADF2-9647CE8FF211}" type="datetime1">
              <a:rPr lang="en-US" smtClean="0"/>
              <a:t>10/21/2022</a:t>
            </a:fld>
            <a:endParaRPr lang="en-US"/>
          </a:p>
        </p:txBody>
      </p:sp>
      <p:sp>
        <p:nvSpPr>
          <p:cNvPr id="16" name="Footer Placeholder 4"/>
          <p:cNvSpPr>
            <a:spLocks noGrp="1"/>
          </p:cNvSpPr>
          <p:nvPr>
            <p:ph type="ftr" sz="quarter" idx="11"/>
          </p:nvPr>
        </p:nvSpPr>
        <p:spPr/>
        <p:txBody>
          <a:bodyPr/>
          <a:lstStyle/>
          <a:p>
            <a:pPr>
              <a:defRPr/>
            </a:pPr>
            <a:r>
              <a:rPr lang="en-US" smtClean="0"/>
              <a:t>OO Design</a:t>
            </a:r>
            <a:endParaRPr lang="en-US"/>
          </a:p>
        </p:txBody>
      </p:sp>
      <p:sp>
        <p:nvSpPr>
          <p:cNvPr id="17" name="Slide Number Placeholder 5"/>
          <p:cNvSpPr>
            <a:spLocks noGrp="1"/>
          </p:cNvSpPr>
          <p:nvPr>
            <p:ph type="sldNum" sz="quarter" idx="12"/>
          </p:nvPr>
        </p:nvSpPr>
        <p:spPr/>
        <p:txBody>
          <a:bodyPr/>
          <a:lstStyle/>
          <a:p>
            <a:pPr>
              <a:defRPr/>
            </a:pPr>
            <a:fld id="{755BE61E-F9A6-476B-A7C8-498475113EEA}" type="slidenum">
              <a:rPr lang="en-US"/>
              <a:pPr>
                <a:defRPr/>
              </a:pPr>
              <a:t>49</a:t>
            </a:fld>
            <a:endParaRPr lang="en-US"/>
          </a:p>
        </p:txBody>
      </p:sp>
      <p:sp>
        <p:nvSpPr>
          <p:cNvPr id="50181" name="Rectangle 2"/>
          <p:cNvSpPr>
            <a:spLocks noGrp="1" noChangeArrowheads="1"/>
          </p:cNvSpPr>
          <p:nvPr>
            <p:ph type="title"/>
          </p:nvPr>
        </p:nvSpPr>
        <p:spPr/>
        <p:txBody>
          <a:bodyPr/>
          <a:lstStyle/>
          <a:p>
            <a:pPr eaLnBrk="1" hangingPunct="1"/>
            <a:r>
              <a:rPr kumimoji="1" lang="en-US" altLang="en-US" smtClean="0"/>
              <a:t>Sample course of events</a:t>
            </a:r>
          </a:p>
        </p:txBody>
      </p:sp>
      <p:grpSp>
        <p:nvGrpSpPr>
          <p:cNvPr id="587779" name="Group 3"/>
          <p:cNvGrpSpPr>
            <a:grpSpLocks/>
          </p:cNvGrpSpPr>
          <p:nvPr/>
        </p:nvGrpSpPr>
        <p:grpSpPr bwMode="auto">
          <a:xfrm>
            <a:off x="990600" y="1981200"/>
            <a:ext cx="5424488" cy="457200"/>
            <a:chOff x="624" y="1248"/>
            <a:chExt cx="3417" cy="288"/>
          </a:xfrm>
        </p:grpSpPr>
        <p:sp>
          <p:nvSpPr>
            <p:cNvPr id="50192" name="Text Box 4"/>
            <p:cNvSpPr txBox="1">
              <a:spLocks noChangeArrowheads="1"/>
            </p:cNvSpPr>
            <p:nvPr/>
          </p:nvSpPr>
          <p:spPr bwMode="auto">
            <a:xfrm>
              <a:off x="624" y="1248"/>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Actor</a:t>
              </a:r>
            </a:p>
          </p:txBody>
        </p:sp>
        <p:sp>
          <p:nvSpPr>
            <p:cNvPr id="50193" name="Text Box 5"/>
            <p:cNvSpPr txBox="1">
              <a:spLocks noChangeArrowheads="1"/>
            </p:cNvSpPr>
            <p:nvPr/>
          </p:nvSpPr>
          <p:spPr bwMode="auto">
            <a:xfrm>
              <a:off x="3360" y="1248"/>
              <a:ext cx="6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System</a:t>
              </a:r>
              <a:endParaRPr lang="en-US" altLang="en-US">
                <a:solidFill>
                  <a:schemeClr val="hlink"/>
                </a:solidFill>
                <a:latin typeface="Times New Roman" panose="02020603050405020304" pitchFamily="18" charset="0"/>
              </a:endParaRPr>
            </a:p>
          </p:txBody>
        </p:sp>
      </p:grpSp>
      <p:grpSp>
        <p:nvGrpSpPr>
          <p:cNvPr id="587782" name="Group 6"/>
          <p:cNvGrpSpPr>
            <a:grpSpLocks/>
          </p:cNvGrpSpPr>
          <p:nvPr/>
        </p:nvGrpSpPr>
        <p:grpSpPr bwMode="auto">
          <a:xfrm>
            <a:off x="365125" y="2778125"/>
            <a:ext cx="3854450" cy="1187450"/>
            <a:chOff x="230" y="1750"/>
            <a:chExt cx="2428" cy="748"/>
          </a:xfrm>
        </p:grpSpPr>
        <p:sp>
          <p:nvSpPr>
            <p:cNvPr id="50190" name="Text Box 7"/>
            <p:cNvSpPr txBox="1">
              <a:spLocks noChangeArrowheads="1"/>
            </p:cNvSpPr>
            <p:nvPr/>
          </p:nvSpPr>
          <p:spPr bwMode="auto">
            <a:xfrm>
              <a:off x="480" y="1750"/>
              <a:ext cx="217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Customer arrives at the</a:t>
              </a:r>
            </a:p>
            <a:p>
              <a:pPr>
                <a:spcBef>
                  <a:spcPct val="0"/>
                </a:spcBef>
                <a:buClrTx/>
                <a:buSzTx/>
                <a:buFontTx/>
                <a:buNone/>
              </a:pPr>
              <a:r>
                <a:rPr lang="en-US" altLang="en-US" sz="2400">
                  <a:solidFill>
                    <a:srgbClr val="890FF7"/>
                  </a:solidFill>
                  <a:latin typeface="Times New Roman" panose="02020603050405020304" pitchFamily="18" charset="0"/>
                </a:rPr>
                <a:t>POST checkout with items</a:t>
              </a:r>
            </a:p>
            <a:p>
              <a:pPr>
                <a:spcBef>
                  <a:spcPct val="0"/>
                </a:spcBef>
                <a:buClrTx/>
                <a:buSzTx/>
                <a:buFontTx/>
                <a:buNone/>
              </a:pPr>
              <a:r>
                <a:rPr lang="en-US" altLang="en-US" sz="2400">
                  <a:solidFill>
                    <a:srgbClr val="890FF7"/>
                  </a:solidFill>
                  <a:latin typeface="Times New Roman" panose="02020603050405020304" pitchFamily="18" charset="0"/>
                </a:rPr>
                <a:t>to purchase.</a:t>
              </a:r>
            </a:p>
          </p:txBody>
        </p:sp>
        <p:sp>
          <p:nvSpPr>
            <p:cNvPr id="50191" name="Text Box 8"/>
            <p:cNvSpPr txBox="1">
              <a:spLocks noChangeArrowheads="1"/>
            </p:cNvSpPr>
            <p:nvPr/>
          </p:nvSpPr>
          <p:spPr bwMode="auto">
            <a:xfrm>
              <a:off x="230" y="1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1</a:t>
              </a:r>
              <a:endParaRPr lang="en-US" altLang="en-US">
                <a:latin typeface="Times New Roman" panose="02020603050405020304" pitchFamily="18" charset="0"/>
              </a:endParaRPr>
            </a:p>
          </p:txBody>
        </p:sp>
      </p:grpSp>
      <p:grpSp>
        <p:nvGrpSpPr>
          <p:cNvPr id="587785" name="Group 9"/>
          <p:cNvGrpSpPr>
            <a:grpSpLocks/>
          </p:cNvGrpSpPr>
          <p:nvPr/>
        </p:nvGrpSpPr>
        <p:grpSpPr bwMode="auto">
          <a:xfrm>
            <a:off x="381000" y="4114800"/>
            <a:ext cx="4464050" cy="1552575"/>
            <a:chOff x="240" y="2592"/>
            <a:chExt cx="2812" cy="978"/>
          </a:xfrm>
        </p:grpSpPr>
        <p:sp>
          <p:nvSpPr>
            <p:cNvPr id="50188" name="Text Box 10"/>
            <p:cNvSpPr txBox="1">
              <a:spLocks noChangeArrowheads="1"/>
            </p:cNvSpPr>
            <p:nvPr/>
          </p:nvSpPr>
          <p:spPr bwMode="auto">
            <a:xfrm>
              <a:off x="480" y="2592"/>
              <a:ext cx="257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For each item, the Cashier</a:t>
              </a:r>
            </a:p>
            <a:p>
              <a:pPr>
                <a:spcBef>
                  <a:spcPct val="0"/>
                </a:spcBef>
                <a:buClrTx/>
                <a:buSzTx/>
                <a:buFontTx/>
                <a:buNone/>
              </a:pPr>
              <a:r>
                <a:rPr lang="en-US" altLang="en-US" sz="2400">
                  <a:solidFill>
                    <a:srgbClr val="890FF7"/>
                  </a:solidFill>
                  <a:latin typeface="Times New Roman" panose="02020603050405020304" pitchFamily="18" charset="0"/>
                </a:rPr>
                <a:t>enters the UPC in 1 of </a:t>
              </a:r>
            </a:p>
            <a:p>
              <a:pPr>
                <a:spcBef>
                  <a:spcPct val="0"/>
                </a:spcBef>
                <a:buClrTx/>
                <a:buSzTx/>
                <a:buFontTx/>
                <a:buNone/>
              </a:pPr>
              <a:r>
                <a:rPr lang="en-US" altLang="en-US" sz="2400">
                  <a:solidFill>
                    <a:srgbClr val="890FF7"/>
                  </a:solidFill>
                  <a:latin typeface="Times New Roman" panose="02020603050405020304" pitchFamily="18" charset="0"/>
                </a:rPr>
                <a:t>Window 1. The quantity of this </a:t>
              </a:r>
            </a:p>
            <a:p>
              <a:pPr>
                <a:spcBef>
                  <a:spcPct val="0"/>
                </a:spcBef>
                <a:buClrTx/>
                <a:buSzTx/>
                <a:buFontTx/>
                <a:buNone/>
              </a:pPr>
              <a:r>
                <a:rPr lang="en-US" altLang="en-US" sz="2400">
                  <a:solidFill>
                    <a:srgbClr val="890FF7"/>
                  </a:solidFill>
                  <a:latin typeface="Times New Roman" panose="02020603050405020304" pitchFamily="18" charset="0"/>
                </a:rPr>
                <a:t>item is optionally entered in 5.</a:t>
              </a:r>
            </a:p>
          </p:txBody>
        </p:sp>
        <p:sp>
          <p:nvSpPr>
            <p:cNvPr id="50189" name="Text Box 11"/>
            <p:cNvSpPr txBox="1">
              <a:spLocks noChangeArrowheads="1"/>
            </p:cNvSpPr>
            <p:nvPr/>
          </p:nvSpPr>
          <p:spPr bwMode="auto">
            <a:xfrm>
              <a:off x="240" y="25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2</a:t>
              </a:r>
              <a:endParaRPr lang="en-US" altLang="en-US">
                <a:latin typeface="Times New Roman" panose="02020603050405020304" pitchFamily="18" charset="0"/>
              </a:endParaRPr>
            </a:p>
          </p:txBody>
        </p:sp>
      </p:grpSp>
      <p:grpSp>
        <p:nvGrpSpPr>
          <p:cNvPr id="587788" name="Group 12"/>
          <p:cNvGrpSpPr>
            <a:grpSpLocks/>
          </p:cNvGrpSpPr>
          <p:nvPr/>
        </p:nvGrpSpPr>
        <p:grpSpPr bwMode="auto">
          <a:xfrm>
            <a:off x="4608513" y="4114800"/>
            <a:ext cx="4535487" cy="1917700"/>
            <a:chOff x="2903" y="2592"/>
            <a:chExt cx="2857" cy="1208"/>
          </a:xfrm>
        </p:grpSpPr>
        <p:sp>
          <p:nvSpPr>
            <p:cNvPr id="50186" name="Text Box 13"/>
            <p:cNvSpPr txBox="1">
              <a:spLocks noChangeArrowheads="1"/>
            </p:cNvSpPr>
            <p:nvPr/>
          </p:nvSpPr>
          <p:spPr bwMode="auto">
            <a:xfrm>
              <a:off x="3115" y="2592"/>
              <a:ext cx="264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Adds information on the item </a:t>
              </a:r>
            </a:p>
            <a:p>
              <a:pPr>
                <a:spcBef>
                  <a:spcPct val="0"/>
                </a:spcBef>
                <a:buClrTx/>
                <a:buSzTx/>
                <a:buFontTx/>
                <a:buNone/>
              </a:pPr>
              <a:r>
                <a:rPr lang="en-US" altLang="en-US" sz="2400">
                  <a:solidFill>
                    <a:srgbClr val="890FF7"/>
                  </a:solidFill>
                  <a:latin typeface="Times New Roman" panose="02020603050405020304" pitchFamily="18" charset="0"/>
                </a:rPr>
                <a:t>to the current sales transaction.</a:t>
              </a:r>
            </a:p>
            <a:p>
              <a:pPr>
                <a:spcBef>
                  <a:spcPct val="0"/>
                </a:spcBef>
                <a:buClrTx/>
                <a:buSzTx/>
                <a:buFontTx/>
                <a:buNone/>
              </a:pPr>
              <a:r>
                <a:rPr lang="en-US" altLang="en-US" sz="2400">
                  <a:solidFill>
                    <a:srgbClr val="890FF7"/>
                  </a:solidFill>
                  <a:latin typeface="Times New Roman" panose="02020603050405020304" pitchFamily="18" charset="0"/>
                </a:rPr>
                <a:t>Description and price of the item</a:t>
              </a:r>
            </a:p>
            <a:p>
              <a:pPr>
                <a:spcBef>
                  <a:spcPct val="0"/>
                </a:spcBef>
                <a:buClrTx/>
                <a:buSzTx/>
                <a:buFontTx/>
                <a:buNone/>
              </a:pPr>
              <a:r>
                <a:rPr lang="en-US" altLang="en-US" sz="2400">
                  <a:solidFill>
                    <a:srgbClr val="890FF7"/>
                  </a:solidFill>
                  <a:latin typeface="Times New Roman" panose="02020603050405020304" pitchFamily="18" charset="0"/>
                </a:rPr>
                <a:t>are displayed in 2 and 6 of</a:t>
              </a:r>
            </a:p>
            <a:p>
              <a:pPr>
                <a:spcBef>
                  <a:spcPct val="0"/>
                </a:spcBef>
                <a:buClrTx/>
                <a:buSzTx/>
                <a:buFontTx/>
                <a:buNone/>
              </a:pPr>
              <a:r>
                <a:rPr lang="en-US" altLang="en-US" sz="2400">
                  <a:solidFill>
                    <a:srgbClr val="890FF7"/>
                  </a:solidFill>
                  <a:latin typeface="Times New Roman" panose="02020603050405020304" pitchFamily="18" charset="0"/>
                </a:rPr>
                <a:t>Window 1.</a:t>
              </a:r>
            </a:p>
          </p:txBody>
        </p:sp>
        <p:sp>
          <p:nvSpPr>
            <p:cNvPr id="50187" name="Text Box 14"/>
            <p:cNvSpPr txBox="1">
              <a:spLocks noChangeArrowheads="1"/>
            </p:cNvSpPr>
            <p:nvPr/>
          </p:nvSpPr>
          <p:spPr bwMode="auto">
            <a:xfrm>
              <a:off x="2903" y="25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3</a:t>
              </a:r>
              <a:endParaRPr lang="en-US" altLang="en-US">
                <a:latin typeface="Times New Roman" panose="02020603050405020304" pitchFamily="18" charset="0"/>
              </a:endParaRPr>
            </a:p>
          </p:txBody>
        </p:sp>
      </p:grpSp>
    </p:spTree>
    <p:extLst>
      <p:ext uri="{BB962C8B-B14F-4D97-AF65-F5344CB8AC3E}">
        <p14:creationId xmlns:p14="http://schemas.microsoft.com/office/powerpoint/2010/main" val="417788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87782"/>
                                        </p:tgtEl>
                                        <p:attrNameLst>
                                          <p:attrName>style.visibility</p:attrName>
                                        </p:attrNameLst>
                                      </p:cBhvr>
                                      <p:to>
                                        <p:strVal val="visible"/>
                                      </p:to>
                                    </p:set>
                                    <p:animEffect transition="in" filter="blinds(horizontal)">
                                      <p:cBhvr>
                                        <p:cTn id="11" dur="500"/>
                                        <p:tgtEl>
                                          <p:spTgt spid="58778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87785"/>
                                        </p:tgtEl>
                                        <p:attrNameLst>
                                          <p:attrName>style.visibility</p:attrName>
                                        </p:attrNameLst>
                                      </p:cBhvr>
                                      <p:to>
                                        <p:strVal val="visible"/>
                                      </p:to>
                                    </p:set>
                                    <p:animEffect transition="in" filter="blinds(horizontal)">
                                      <p:cBhvr>
                                        <p:cTn id="16" dur="500"/>
                                        <p:tgtEl>
                                          <p:spTgt spid="5877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87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52400" y="1028700"/>
            <a:ext cx="8686800" cy="4495800"/>
          </a:xfrm>
        </p:spPr>
        <p:txBody>
          <a:bodyPr/>
          <a:lstStyle/>
          <a:p>
            <a:pPr>
              <a:spcBef>
                <a:spcPct val="0"/>
              </a:spcBef>
            </a:pPr>
            <a:r>
              <a:rPr lang="en-US" altLang="en-US" sz="2800" dirty="0"/>
              <a:t>Patterns have suggestive names:</a:t>
            </a:r>
            <a:endParaRPr lang="en-US" altLang="en-US" dirty="0"/>
          </a:p>
          <a:p>
            <a:pPr lvl="1">
              <a:spcBef>
                <a:spcPct val="0"/>
              </a:spcBef>
            </a:pPr>
            <a:r>
              <a:rPr lang="en-US" altLang="en-US" sz="2400" dirty="0"/>
              <a:t>Arched Columns Pattern, Easy Toddler Dress Pattern, etc.</a:t>
            </a:r>
          </a:p>
          <a:p>
            <a:pPr>
              <a:spcBef>
                <a:spcPct val="0"/>
              </a:spcBef>
            </a:pPr>
            <a:r>
              <a:rPr lang="en-US" altLang="en-US" sz="2800" dirty="0"/>
              <a:t>Why is naming a pattern or principle helpful?</a:t>
            </a:r>
          </a:p>
          <a:p>
            <a:pPr lvl="1">
              <a:spcBef>
                <a:spcPct val="0"/>
              </a:spcBef>
            </a:pPr>
            <a:r>
              <a:rPr lang="en-US" altLang="en-US" sz="2600" dirty="0"/>
              <a:t>It supports chunking and incorporating that concept into our understanding and memory</a:t>
            </a:r>
          </a:p>
          <a:p>
            <a:pPr lvl="1">
              <a:spcBef>
                <a:spcPct val="0"/>
              </a:spcBef>
            </a:pPr>
            <a:r>
              <a:rPr lang="en-US" altLang="en-US" sz="2600" dirty="0"/>
              <a:t>It facilitates communication</a:t>
            </a:r>
          </a:p>
        </p:txBody>
      </p:sp>
      <p:sp>
        <p:nvSpPr>
          <p:cNvPr id="15363" name="Rectangle 3"/>
          <p:cNvSpPr>
            <a:spLocks noGrp="1" noChangeArrowheads="1"/>
          </p:cNvSpPr>
          <p:nvPr>
            <p:ph type="title"/>
          </p:nvPr>
        </p:nvSpPr>
        <p:spPr>
          <a:xfrm>
            <a:off x="457200" y="304800"/>
            <a:ext cx="8229600" cy="762000"/>
          </a:xfrm>
          <a:noFill/>
          <a:ln/>
          <a:extLst>
            <a:ext uri="{AF507438-7753-43E0-B8FC-AC1667EBCBE1}">
              <a14:hiddenEffects xmlns:a14="http://schemas.microsoft.com/office/drawing/2010/main">
                <a:effectLst>
                  <a:outerShdw dist="89803" dir="2700000" algn="ctr" rotWithShape="0">
                    <a:schemeClr val="bg2"/>
                  </a:outerShdw>
                </a:effectLst>
              </a14:hiddenEffects>
            </a:ext>
          </a:extLst>
        </p:spPr>
        <p:txBody>
          <a:bodyPr anchor="b">
            <a:spAutoFit/>
          </a:bodyPr>
          <a:lstStyle/>
          <a:p>
            <a:r>
              <a:rPr lang="en-US" altLang="en-US" dirty="0"/>
              <a:t>Naming Patterns—important!</a:t>
            </a: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257" y="3276600"/>
            <a:ext cx="262096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Text Box 6"/>
          <p:cNvSpPr txBox="1">
            <a:spLocks noChangeArrowheads="1"/>
          </p:cNvSpPr>
          <p:nvPr/>
        </p:nvSpPr>
        <p:spPr bwMode="auto">
          <a:xfrm>
            <a:off x="2553244" y="5578929"/>
            <a:ext cx="226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Star and Plume Quilt</a:t>
            </a:r>
          </a:p>
        </p:txBody>
      </p:sp>
      <p:sp>
        <p:nvSpPr>
          <p:cNvPr id="2" name="Date Placeholder 1"/>
          <p:cNvSpPr>
            <a:spLocks noGrp="1"/>
          </p:cNvSpPr>
          <p:nvPr>
            <p:ph type="dt" sz="half" idx="10"/>
          </p:nvPr>
        </p:nvSpPr>
        <p:spPr/>
        <p:txBody>
          <a:bodyPr/>
          <a:lstStyle/>
          <a:p>
            <a:pPr>
              <a:defRPr/>
            </a:pPr>
            <a:fld id="{A573FED9-DD9D-4ACB-8A2D-F993FA34AC9D}" type="datetime1">
              <a:rPr lang="en-US" smtClean="0"/>
              <a:t>10/21/2022</a:t>
            </a:fld>
            <a:endParaRPr lang="en-US"/>
          </a:p>
        </p:txBody>
      </p:sp>
      <p:sp>
        <p:nvSpPr>
          <p:cNvPr id="3" name="Footer Placeholder 2"/>
          <p:cNvSpPr>
            <a:spLocks noGrp="1"/>
          </p:cNvSpPr>
          <p:nvPr>
            <p:ph type="ftr" sz="quarter" idx="11"/>
          </p:nvPr>
        </p:nvSpPr>
        <p:spPr/>
        <p:txBody>
          <a:bodyPr/>
          <a:lstStyle/>
          <a:p>
            <a:pPr>
              <a:defRPr/>
            </a:pPr>
            <a:r>
              <a:rPr lang="en-US" smtClean="0"/>
              <a:t>OO Design</a:t>
            </a:r>
            <a:endParaRPr lang="en-US"/>
          </a:p>
        </p:txBody>
      </p:sp>
      <p:sp>
        <p:nvSpPr>
          <p:cNvPr id="4" name="Slide Number Placeholder 3"/>
          <p:cNvSpPr>
            <a:spLocks noGrp="1"/>
          </p:cNvSpPr>
          <p:nvPr>
            <p:ph type="sldNum" sz="quarter" idx="12"/>
          </p:nvPr>
        </p:nvSpPr>
        <p:spPr/>
        <p:txBody>
          <a:bodyPr/>
          <a:lstStyle/>
          <a:p>
            <a:pPr>
              <a:defRPr/>
            </a:pPr>
            <a:fld id="{FFC35108-A48D-4E25-BB58-A739ED2322A4}" type="slidenum">
              <a:rPr lang="en-US" smtClean="0"/>
              <a:pPr>
                <a:defRPr/>
              </a:pPr>
              <a:t>5</a:t>
            </a:fld>
            <a:endParaRPr lang="en-US"/>
          </a:p>
        </p:txBody>
      </p:sp>
    </p:spTree>
    <p:extLst>
      <p:ext uri="{BB962C8B-B14F-4D97-AF65-F5344CB8AC3E}">
        <p14:creationId xmlns:p14="http://schemas.microsoft.com/office/powerpoint/2010/main" val="303773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500" fill="hold"/>
                                        <p:tgtEl>
                                          <p:spTgt spid="15363"/>
                                        </p:tgtEl>
                                        <p:attrNameLst>
                                          <p:attrName>ppt_w</p:attrName>
                                        </p:attrNameLst>
                                      </p:cBhvr>
                                      <p:tavLst>
                                        <p:tav tm="0">
                                          <p:val>
                                            <p:fltVal val="0"/>
                                          </p:val>
                                        </p:tav>
                                        <p:tav tm="100000">
                                          <p:val>
                                            <p:strVal val="#ppt_w"/>
                                          </p:val>
                                        </p:tav>
                                      </p:tavLst>
                                    </p:anim>
                                    <p:anim calcmode="lin" valueType="num">
                                      <p:cBhvr>
                                        <p:cTn id="8" dur="500" fill="hold"/>
                                        <p:tgtEl>
                                          <p:spTgt spid="15363"/>
                                        </p:tgtEl>
                                        <p:attrNameLst>
                                          <p:attrName>ppt_h</p:attrName>
                                        </p:attrNameLst>
                                      </p:cBhvr>
                                      <p:tavLst>
                                        <p:tav tm="0">
                                          <p:val>
                                            <p:fltVal val="0"/>
                                          </p:val>
                                        </p:tav>
                                        <p:tav tm="100000">
                                          <p:val>
                                            <p:strVal val="#ppt_h"/>
                                          </p:val>
                                        </p:tav>
                                      </p:tavLst>
                                    </p:anim>
                                    <p:animEffect transition="in" filter="fade">
                                      <p:cBhvr>
                                        <p:cTn id="9" dur="500"/>
                                        <p:tgtEl>
                                          <p:spTgt spid="15363"/>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362">
                                            <p:txEl>
                                              <p:pRg st="0" end="0"/>
                                            </p:txEl>
                                          </p:spTgt>
                                        </p:tgtEl>
                                        <p:attrNameLst>
                                          <p:attrName>style.visibility</p:attrName>
                                        </p:attrNameLst>
                                      </p:cBhvr>
                                      <p:to>
                                        <p:strVal val="visible"/>
                                      </p:to>
                                    </p:set>
                                    <p:animEffect transition="in" filter="fade">
                                      <p:cBhvr>
                                        <p:cTn id="13" dur="1000">
                                          <p:stCondLst>
                                            <p:cond delay="0"/>
                                          </p:stCondLst>
                                        </p:cTn>
                                        <p:tgtEl>
                                          <p:spTgt spid="15362">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5362">
                                            <p:txEl>
                                              <p:pRg st="1" end="1"/>
                                            </p:txEl>
                                          </p:spTgt>
                                        </p:tgtEl>
                                        <p:attrNameLst>
                                          <p:attrName>style.visibility</p:attrName>
                                        </p:attrNameLst>
                                      </p:cBhvr>
                                      <p:to>
                                        <p:strVal val="visible"/>
                                      </p:to>
                                    </p:set>
                                    <p:animEffect transition="in" filter="fade">
                                      <p:cBhvr>
                                        <p:cTn id="17" dur="1000">
                                          <p:stCondLst>
                                            <p:cond delay="0"/>
                                          </p:stCondLst>
                                        </p:cTn>
                                        <p:tgtEl>
                                          <p:spTgt spid="15362">
                                            <p:txEl>
                                              <p:pRg st="1" end="1"/>
                                            </p:txEl>
                                          </p:spTgt>
                                        </p:tgtEl>
                                      </p:cBhvr>
                                    </p:animEffect>
                                  </p:childTnLst>
                                </p:cTn>
                              </p:par>
                            </p:childTnLst>
                          </p:cTn>
                        </p:par>
                        <p:par>
                          <p:cTn id="18" fill="hold" nodeType="afterGroup">
                            <p:stCondLst>
                              <p:cond delay="2500"/>
                            </p:stCondLst>
                            <p:childTnLst>
                              <p:par>
                                <p:cTn id="19" presetID="9" presetClass="entr" presetSubtype="0" fill="hold" nodeType="afterEffect">
                                  <p:stCondLst>
                                    <p:cond delay="1000"/>
                                  </p:stCondLst>
                                  <p:childTnLst>
                                    <p:set>
                                      <p:cBhvr>
                                        <p:cTn id="20" dur="1" fill="hold">
                                          <p:stCondLst>
                                            <p:cond delay="0"/>
                                          </p:stCondLst>
                                        </p:cTn>
                                        <p:tgtEl>
                                          <p:spTgt spid="15365"/>
                                        </p:tgtEl>
                                        <p:attrNameLst>
                                          <p:attrName>style.visibility</p:attrName>
                                        </p:attrNameLst>
                                      </p:cBhvr>
                                      <p:to>
                                        <p:strVal val="visible"/>
                                      </p:to>
                                    </p:set>
                                    <p:animEffect transition="in" filter="dissolve">
                                      <p:cBhvr>
                                        <p:cTn id="21" dur="500"/>
                                        <p:tgtEl>
                                          <p:spTgt spid="15365"/>
                                        </p:tgtEl>
                                      </p:cBhvr>
                                    </p:animEffect>
                                  </p:childTnLst>
                                </p:cTn>
                              </p:par>
                              <p:par>
                                <p:cTn id="22" presetID="1" presetClass="entr" presetSubtype="0" fill="hold" grpId="0" nodeType="withEffect">
                                  <p:stCondLst>
                                    <p:cond delay="1000"/>
                                  </p:stCondLst>
                                  <p:childTnLst>
                                    <p:set>
                                      <p:cBhvr>
                                        <p:cTn id="23" dur="1" fill="hold">
                                          <p:stCondLst>
                                            <p:cond delay="0"/>
                                          </p:stCondLst>
                                        </p:cTn>
                                        <p:tgtEl>
                                          <p:spTgt spid="15366"/>
                                        </p:tgtEl>
                                        <p:attrNameLst>
                                          <p:attrName>style.visibility</p:attrName>
                                        </p:attrNameLst>
                                      </p:cBhvr>
                                      <p:to>
                                        <p:strVal val="visible"/>
                                      </p:to>
                                    </p:set>
                                  </p:childTnLst>
                                </p:cTn>
                              </p:par>
                            </p:childTnLst>
                          </p:cTn>
                        </p:par>
                        <p:par>
                          <p:cTn id="24" fill="hold" nodeType="afterGroup">
                            <p:stCondLst>
                              <p:cond delay="4000"/>
                            </p:stCondLst>
                            <p:childTnLst>
                              <p:par>
                                <p:cTn id="25" presetID="10" presetClass="entr" presetSubtype="0" fill="hold" grpId="0" nodeType="afterEffect">
                                  <p:stCondLst>
                                    <p:cond delay="1500"/>
                                  </p:stCondLst>
                                  <p:childTnLst>
                                    <p:set>
                                      <p:cBhvr>
                                        <p:cTn id="26" dur="1" fill="hold">
                                          <p:stCondLst>
                                            <p:cond delay="0"/>
                                          </p:stCondLst>
                                        </p:cTn>
                                        <p:tgtEl>
                                          <p:spTgt spid="15362">
                                            <p:txEl>
                                              <p:pRg st="2" end="2"/>
                                            </p:txEl>
                                          </p:spTgt>
                                        </p:tgtEl>
                                        <p:attrNameLst>
                                          <p:attrName>style.visibility</p:attrName>
                                        </p:attrNameLst>
                                      </p:cBhvr>
                                      <p:to>
                                        <p:strVal val="visible"/>
                                      </p:to>
                                    </p:set>
                                    <p:animEffect transition="in" filter="fade">
                                      <p:cBhvr>
                                        <p:cTn id="27" dur="1000">
                                          <p:stCondLst>
                                            <p:cond delay="0"/>
                                          </p:stCondLst>
                                        </p:cTn>
                                        <p:tgtEl>
                                          <p:spTgt spid="1536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62">
                                            <p:txEl>
                                              <p:pRg st="3" end="3"/>
                                            </p:txEl>
                                          </p:spTgt>
                                        </p:tgtEl>
                                        <p:attrNameLst>
                                          <p:attrName>style.visibility</p:attrName>
                                        </p:attrNameLst>
                                      </p:cBhvr>
                                      <p:to>
                                        <p:strVal val="visible"/>
                                      </p:to>
                                    </p:set>
                                    <p:animEffect transition="in" filter="fade">
                                      <p:cBhvr>
                                        <p:cTn id="32" dur="1000">
                                          <p:stCondLst>
                                            <p:cond delay="0"/>
                                          </p:stCondLst>
                                        </p:cTn>
                                        <p:tgtEl>
                                          <p:spTgt spid="15362">
                                            <p:txEl>
                                              <p:pRg st="3" end="3"/>
                                            </p:txEl>
                                          </p:spTgt>
                                        </p:tgtEl>
                                      </p:cBhvr>
                                    </p:animEffect>
                                  </p:childTnLst>
                                </p:cTn>
                              </p:par>
                            </p:childTnLst>
                          </p:cTn>
                        </p:par>
                        <p:par>
                          <p:cTn id="33" fill="hold" nodeType="afterGroup">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5362">
                                            <p:txEl>
                                              <p:pRg st="4" end="4"/>
                                            </p:txEl>
                                          </p:spTgt>
                                        </p:tgtEl>
                                        <p:attrNameLst>
                                          <p:attrName>style.visibility</p:attrName>
                                        </p:attrNameLst>
                                      </p:cBhvr>
                                      <p:to>
                                        <p:strVal val="visible"/>
                                      </p:to>
                                    </p:set>
                                    <p:animEffect transition="in" filter="fade">
                                      <p:cBhvr>
                                        <p:cTn id="36" dur="1000">
                                          <p:stCondLst>
                                            <p:cond delay="0"/>
                                          </p:stCondLst>
                                        </p:cTn>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15363" grpId="0" animBg="1"/>
      <p:bldP spid="1536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quarter" idx="10"/>
          </p:nvPr>
        </p:nvSpPr>
        <p:spPr/>
        <p:txBody>
          <a:bodyPr/>
          <a:lstStyle/>
          <a:p>
            <a:pPr>
              <a:defRPr/>
            </a:pPr>
            <a:fld id="{45EECDAF-E24C-417E-BE8F-D81F7ACDB435}" type="datetime1">
              <a:rPr lang="en-US" smtClean="0"/>
              <a:t>10/21/2022</a:t>
            </a:fld>
            <a:endParaRPr lang="en-US"/>
          </a:p>
        </p:txBody>
      </p:sp>
      <p:sp>
        <p:nvSpPr>
          <p:cNvPr id="15" name="Footer Placeholder 4"/>
          <p:cNvSpPr>
            <a:spLocks noGrp="1"/>
          </p:cNvSpPr>
          <p:nvPr>
            <p:ph type="ftr" sz="quarter" idx="11"/>
          </p:nvPr>
        </p:nvSpPr>
        <p:spPr/>
        <p:txBody>
          <a:bodyPr/>
          <a:lstStyle/>
          <a:p>
            <a:pPr>
              <a:defRPr/>
            </a:pPr>
            <a:r>
              <a:rPr lang="en-US" smtClean="0"/>
              <a:t>OO Design</a:t>
            </a:r>
            <a:endParaRPr lang="en-US"/>
          </a:p>
        </p:txBody>
      </p:sp>
      <p:sp>
        <p:nvSpPr>
          <p:cNvPr id="16" name="Slide Number Placeholder 5"/>
          <p:cNvSpPr>
            <a:spLocks noGrp="1"/>
          </p:cNvSpPr>
          <p:nvPr>
            <p:ph type="sldNum" sz="quarter" idx="12"/>
          </p:nvPr>
        </p:nvSpPr>
        <p:spPr/>
        <p:txBody>
          <a:bodyPr/>
          <a:lstStyle/>
          <a:p>
            <a:pPr>
              <a:defRPr/>
            </a:pPr>
            <a:fld id="{9AA291D5-76E6-4882-A336-DAC1E4A8600C}" type="slidenum">
              <a:rPr lang="en-US"/>
              <a:pPr>
                <a:defRPr/>
              </a:pPr>
              <a:t>50</a:t>
            </a:fld>
            <a:endParaRPr lang="en-US"/>
          </a:p>
        </p:txBody>
      </p:sp>
      <p:sp>
        <p:nvSpPr>
          <p:cNvPr id="51205" name="Rectangle 2"/>
          <p:cNvSpPr>
            <a:spLocks noGrp="1" noChangeArrowheads="1"/>
          </p:cNvSpPr>
          <p:nvPr>
            <p:ph type="title"/>
          </p:nvPr>
        </p:nvSpPr>
        <p:spPr/>
        <p:txBody>
          <a:bodyPr/>
          <a:lstStyle/>
          <a:p>
            <a:pPr eaLnBrk="1" hangingPunct="1"/>
            <a:r>
              <a:rPr kumimoji="1" lang="en-US" altLang="en-US" sz="4000" smtClean="0"/>
              <a:t>Sample course of events(2)</a:t>
            </a:r>
            <a:endParaRPr kumimoji="1" lang="en-US" altLang="en-US" smtClean="0"/>
          </a:p>
        </p:txBody>
      </p:sp>
      <p:sp>
        <p:nvSpPr>
          <p:cNvPr id="51206" name="Text Box 3"/>
          <p:cNvSpPr txBox="1">
            <a:spLocks noChangeArrowheads="1"/>
          </p:cNvSpPr>
          <p:nvPr/>
        </p:nvSpPr>
        <p:spPr bwMode="auto">
          <a:xfrm>
            <a:off x="990600" y="1981200"/>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Actor</a:t>
            </a:r>
          </a:p>
        </p:txBody>
      </p:sp>
      <p:sp>
        <p:nvSpPr>
          <p:cNvPr id="51207" name="Text Box 4"/>
          <p:cNvSpPr txBox="1">
            <a:spLocks noChangeArrowheads="1"/>
          </p:cNvSpPr>
          <p:nvPr/>
        </p:nvSpPr>
        <p:spPr bwMode="auto">
          <a:xfrm>
            <a:off x="5334000" y="19812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chemeClr val="hlink"/>
                </a:solidFill>
                <a:latin typeface="Times New Roman" panose="02020603050405020304" pitchFamily="18" charset="0"/>
              </a:rPr>
              <a:t>System</a:t>
            </a:r>
            <a:endParaRPr lang="en-US" altLang="en-US">
              <a:solidFill>
                <a:schemeClr val="hlink"/>
              </a:solidFill>
              <a:latin typeface="Times New Roman" panose="02020603050405020304" pitchFamily="18" charset="0"/>
            </a:endParaRPr>
          </a:p>
        </p:txBody>
      </p:sp>
      <p:grpSp>
        <p:nvGrpSpPr>
          <p:cNvPr id="588805" name="Group 5"/>
          <p:cNvGrpSpPr>
            <a:grpSpLocks/>
          </p:cNvGrpSpPr>
          <p:nvPr/>
        </p:nvGrpSpPr>
        <p:grpSpPr bwMode="auto">
          <a:xfrm>
            <a:off x="152400" y="2743200"/>
            <a:ext cx="4665663" cy="1187450"/>
            <a:chOff x="230" y="1750"/>
            <a:chExt cx="2939" cy="748"/>
          </a:xfrm>
        </p:grpSpPr>
        <p:sp>
          <p:nvSpPr>
            <p:cNvPr id="51215" name="Text Box 6"/>
            <p:cNvSpPr txBox="1">
              <a:spLocks noChangeArrowheads="1"/>
            </p:cNvSpPr>
            <p:nvPr/>
          </p:nvSpPr>
          <p:spPr bwMode="auto">
            <a:xfrm>
              <a:off x="480" y="1750"/>
              <a:ext cx="268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Completion of item entry is </a:t>
              </a:r>
            </a:p>
            <a:p>
              <a:pPr>
                <a:spcBef>
                  <a:spcPct val="0"/>
                </a:spcBef>
                <a:buClrTx/>
                <a:buSzTx/>
                <a:buFontTx/>
                <a:buNone/>
              </a:pPr>
              <a:r>
                <a:rPr lang="en-US" altLang="en-US" sz="2400">
                  <a:solidFill>
                    <a:srgbClr val="890FF7"/>
                  </a:solidFill>
                  <a:latin typeface="Times New Roman" panose="02020603050405020304" pitchFamily="18" charset="0"/>
                </a:rPr>
                <a:t>indicated by the Cashier to POST</a:t>
              </a:r>
            </a:p>
            <a:p>
              <a:pPr>
                <a:spcBef>
                  <a:spcPct val="0"/>
                </a:spcBef>
                <a:buClrTx/>
                <a:buSzTx/>
                <a:buFontTx/>
                <a:buNone/>
              </a:pPr>
              <a:r>
                <a:rPr lang="en-US" altLang="en-US" sz="2400">
                  <a:solidFill>
                    <a:srgbClr val="890FF7"/>
                  </a:solidFill>
                  <a:latin typeface="Times New Roman" panose="02020603050405020304" pitchFamily="18" charset="0"/>
                </a:rPr>
                <a:t>by pressing widget 9.</a:t>
              </a:r>
            </a:p>
          </p:txBody>
        </p:sp>
        <p:sp>
          <p:nvSpPr>
            <p:cNvPr id="51216" name="Text Box 7"/>
            <p:cNvSpPr txBox="1">
              <a:spLocks noChangeArrowheads="1"/>
            </p:cNvSpPr>
            <p:nvPr/>
          </p:nvSpPr>
          <p:spPr bwMode="auto">
            <a:xfrm>
              <a:off x="230" y="1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4</a:t>
              </a:r>
              <a:endParaRPr lang="en-US" altLang="en-US">
                <a:latin typeface="Times New Roman" panose="02020603050405020304" pitchFamily="18" charset="0"/>
              </a:endParaRPr>
            </a:p>
          </p:txBody>
        </p:sp>
      </p:grpSp>
      <p:grpSp>
        <p:nvGrpSpPr>
          <p:cNvPr id="588808" name="Group 8"/>
          <p:cNvGrpSpPr>
            <a:grpSpLocks/>
          </p:cNvGrpSpPr>
          <p:nvPr/>
        </p:nvGrpSpPr>
        <p:grpSpPr bwMode="auto">
          <a:xfrm>
            <a:off x="4572000" y="2743200"/>
            <a:ext cx="3794125" cy="822325"/>
            <a:chOff x="2903" y="2592"/>
            <a:chExt cx="2390" cy="518"/>
          </a:xfrm>
        </p:grpSpPr>
        <p:sp>
          <p:nvSpPr>
            <p:cNvPr id="51213" name="Text Box 9"/>
            <p:cNvSpPr txBox="1">
              <a:spLocks noChangeArrowheads="1"/>
            </p:cNvSpPr>
            <p:nvPr/>
          </p:nvSpPr>
          <p:spPr bwMode="auto">
            <a:xfrm>
              <a:off x="3115" y="2592"/>
              <a:ext cx="217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Computes and displays the</a:t>
              </a:r>
            </a:p>
            <a:p>
              <a:pPr>
                <a:spcBef>
                  <a:spcPct val="0"/>
                </a:spcBef>
                <a:buClrTx/>
                <a:buSzTx/>
                <a:buFontTx/>
                <a:buNone/>
              </a:pPr>
              <a:r>
                <a:rPr lang="en-US" altLang="en-US" sz="2400">
                  <a:solidFill>
                    <a:srgbClr val="890FF7"/>
                  </a:solidFill>
                  <a:latin typeface="Times New Roman" panose="02020603050405020304" pitchFamily="18" charset="0"/>
                </a:rPr>
                <a:t>sale total in 3.</a:t>
              </a:r>
            </a:p>
          </p:txBody>
        </p:sp>
        <p:sp>
          <p:nvSpPr>
            <p:cNvPr id="51214" name="Text Box 10"/>
            <p:cNvSpPr txBox="1">
              <a:spLocks noChangeArrowheads="1"/>
            </p:cNvSpPr>
            <p:nvPr/>
          </p:nvSpPr>
          <p:spPr bwMode="auto">
            <a:xfrm>
              <a:off x="2903" y="25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5</a:t>
              </a:r>
              <a:endParaRPr lang="en-US" altLang="en-US">
                <a:latin typeface="Times New Roman" panose="02020603050405020304" pitchFamily="18" charset="0"/>
              </a:endParaRPr>
            </a:p>
          </p:txBody>
        </p:sp>
      </p:grpSp>
      <p:grpSp>
        <p:nvGrpSpPr>
          <p:cNvPr id="588811" name="Group 11"/>
          <p:cNvGrpSpPr>
            <a:grpSpLocks/>
          </p:cNvGrpSpPr>
          <p:nvPr/>
        </p:nvGrpSpPr>
        <p:grpSpPr bwMode="auto">
          <a:xfrm>
            <a:off x="4572000" y="4191000"/>
            <a:ext cx="1054100" cy="457200"/>
            <a:chOff x="2903" y="2592"/>
            <a:chExt cx="664" cy="288"/>
          </a:xfrm>
        </p:grpSpPr>
        <p:sp>
          <p:nvSpPr>
            <p:cNvPr id="51211" name="Text Box 12"/>
            <p:cNvSpPr txBox="1">
              <a:spLocks noChangeArrowheads="1"/>
            </p:cNvSpPr>
            <p:nvPr/>
          </p:nvSpPr>
          <p:spPr bwMode="auto">
            <a:xfrm>
              <a:off x="3115" y="2592"/>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890FF7"/>
                  </a:solidFill>
                  <a:latin typeface="Times New Roman" panose="02020603050405020304" pitchFamily="18" charset="0"/>
                </a:rPr>
                <a:t>.......</a:t>
              </a:r>
            </a:p>
          </p:txBody>
        </p:sp>
        <p:sp>
          <p:nvSpPr>
            <p:cNvPr id="51212" name="Text Box 13"/>
            <p:cNvSpPr txBox="1">
              <a:spLocks noChangeArrowheads="1"/>
            </p:cNvSpPr>
            <p:nvPr/>
          </p:nvSpPr>
          <p:spPr bwMode="auto">
            <a:xfrm>
              <a:off x="2903" y="25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6</a:t>
              </a:r>
              <a:endParaRPr lang="en-US" altLang="en-US">
                <a:latin typeface="Times New Roman" panose="02020603050405020304" pitchFamily="18" charset="0"/>
              </a:endParaRPr>
            </a:p>
          </p:txBody>
        </p:sp>
      </p:grpSp>
    </p:spTree>
    <p:extLst>
      <p:ext uri="{BB962C8B-B14F-4D97-AF65-F5344CB8AC3E}">
        <p14:creationId xmlns:p14="http://schemas.microsoft.com/office/powerpoint/2010/main" val="297553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blinds(horizontal)">
                                      <p:cBhvr>
                                        <p:cTn id="7" dur="500"/>
                                        <p:tgtEl>
                                          <p:spTgt spid="588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8"/>
                                        </p:tgtEl>
                                        <p:attrNameLst>
                                          <p:attrName>style.visibility</p:attrName>
                                        </p:attrNameLst>
                                      </p:cBhvr>
                                      <p:to>
                                        <p:strVal val="visible"/>
                                      </p:to>
                                    </p:set>
                                    <p:animEffect transition="in" filter="blinds(horizontal)">
                                      <p:cBhvr>
                                        <p:cTn id="12" dur="500"/>
                                        <p:tgtEl>
                                          <p:spTgt spid="588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88811"/>
                                        </p:tgtEl>
                                        <p:attrNameLst>
                                          <p:attrName>style.visibility</p:attrName>
                                        </p:attrNameLst>
                                      </p:cBhvr>
                                      <p:to>
                                        <p:strVal val="visible"/>
                                      </p:to>
                                    </p:set>
                                    <p:animEffect transition="in" filter="checkerboard(across)">
                                      <p:cBhvr>
                                        <p:cTn id="17"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3"/>
          <p:cNvSpPr>
            <a:spLocks noGrp="1"/>
          </p:cNvSpPr>
          <p:nvPr>
            <p:ph type="dt" sz="quarter" idx="10"/>
          </p:nvPr>
        </p:nvSpPr>
        <p:spPr/>
        <p:txBody>
          <a:bodyPr/>
          <a:lstStyle/>
          <a:p>
            <a:pPr>
              <a:defRPr/>
            </a:pPr>
            <a:fld id="{2288D97F-853F-4461-B41C-D086C9F30653}" type="datetime1">
              <a:rPr lang="en-US" smtClean="0"/>
              <a:t>10/21/2022</a:t>
            </a:fld>
            <a:endParaRPr lang="en-US"/>
          </a:p>
        </p:txBody>
      </p:sp>
      <p:sp>
        <p:nvSpPr>
          <p:cNvPr id="67" name="Footer Placeholder 4"/>
          <p:cNvSpPr>
            <a:spLocks noGrp="1"/>
          </p:cNvSpPr>
          <p:nvPr>
            <p:ph type="ftr" sz="quarter" idx="11"/>
          </p:nvPr>
        </p:nvSpPr>
        <p:spPr/>
        <p:txBody>
          <a:bodyPr/>
          <a:lstStyle/>
          <a:p>
            <a:pPr>
              <a:defRPr/>
            </a:pPr>
            <a:r>
              <a:rPr lang="en-US" smtClean="0"/>
              <a:t>OO Design</a:t>
            </a:r>
            <a:endParaRPr lang="en-US"/>
          </a:p>
        </p:txBody>
      </p:sp>
      <p:sp>
        <p:nvSpPr>
          <p:cNvPr id="68" name="Slide Number Placeholder 5"/>
          <p:cNvSpPr>
            <a:spLocks noGrp="1"/>
          </p:cNvSpPr>
          <p:nvPr>
            <p:ph type="sldNum" sz="quarter" idx="12"/>
          </p:nvPr>
        </p:nvSpPr>
        <p:spPr/>
        <p:txBody>
          <a:bodyPr/>
          <a:lstStyle/>
          <a:p>
            <a:pPr>
              <a:defRPr/>
            </a:pPr>
            <a:fld id="{C07FC6FC-994E-4315-A8C1-B89A17D9F04A}" type="slidenum">
              <a:rPr lang="en-US"/>
              <a:pPr>
                <a:defRPr/>
              </a:pPr>
              <a:t>51</a:t>
            </a:fld>
            <a:endParaRPr lang="en-US"/>
          </a:p>
        </p:txBody>
      </p:sp>
      <p:sp>
        <p:nvSpPr>
          <p:cNvPr id="52229" name="Rectangle 2"/>
          <p:cNvSpPr>
            <a:spLocks noGrp="1" noChangeArrowheads="1"/>
          </p:cNvSpPr>
          <p:nvPr>
            <p:ph type="title"/>
          </p:nvPr>
        </p:nvSpPr>
        <p:spPr/>
        <p:txBody>
          <a:bodyPr/>
          <a:lstStyle/>
          <a:p>
            <a:pPr eaLnBrk="1" hangingPunct="1"/>
            <a:r>
              <a:rPr kumimoji="1" lang="en-US" altLang="en-US" sz="3600" smtClean="0"/>
              <a:t>Presentation layer [2]</a:t>
            </a:r>
            <a:endParaRPr kumimoji="1" lang="en-US" altLang="en-US" smtClean="0"/>
          </a:p>
        </p:txBody>
      </p:sp>
      <p:grpSp>
        <p:nvGrpSpPr>
          <p:cNvPr id="589827" name="Group 3"/>
          <p:cNvGrpSpPr>
            <a:grpSpLocks/>
          </p:cNvGrpSpPr>
          <p:nvPr/>
        </p:nvGrpSpPr>
        <p:grpSpPr bwMode="auto">
          <a:xfrm>
            <a:off x="1295400" y="5410200"/>
            <a:ext cx="2590800" cy="609600"/>
            <a:chOff x="816" y="3408"/>
            <a:chExt cx="1632" cy="384"/>
          </a:xfrm>
        </p:grpSpPr>
        <p:sp>
          <p:nvSpPr>
            <p:cNvPr id="52291" name="AutoShape 4"/>
            <p:cNvSpPr>
              <a:spLocks noChangeArrowheads="1"/>
            </p:cNvSpPr>
            <p:nvPr/>
          </p:nvSpPr>
          <p:spPr bwMode="auto">
            <a:xfrm flipV="1">
              <a:off x="816" y="3408"/>
              <a:ext cx="912" cy="384"/>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rgbClr val="890FF7"/>
                  </a:solidFill>
                  <a:latin typeface="Times New Roman" panose="02020603050405020304" pitchFamily="18" charset="0"/>
                </a:rPr>
                <a:t>Controller</a:t>
              </a:r>
              <a:endParaRPr lang="en-US" altLang="en-US">
                <a:solidFill>
                  <a:srgbClr val="DDDDDD"/>
                </a:solidFill>
                <a:latin typeface="Times New Roman" panose="02020603050405020304" pitchFamily="18" charset="0"/>
              </a:endParaRPr>
            </a:p>
          </p:txBody>
        </p:sp>
        <p:sp>
          <p:nvSpPr>
            <p:cNvPr id="52292" name="Line 5"/>
            <p:cNvSpPr>
              <a:spLocks noChangeShapeType="1"/>
            </p:cNvSpPr>
            <p:nvPr/>
          </p:nvSpPr>
          <p:spPr bwMode="auto">
            <a:xfrm>
              <a:off x="1872" y="3696"/>
              <a:ext cx="576" cy="48"/>
            </a:xfrm>
            <a:prstGeom prst="line">
              <a:avLst/>
            </a:prstGeom>
            <a:noFill/>
            <a:ln w="12700" cap="sq">
              <a:solidFill>
                <a:schemeClr val="accent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89830" name="Text Box 6"/>
          <p:cNvSpPr txBox="1">
            <a:spLocks noChangeArrowheads="1"/>
          </p:cNvSpPr>
          <p:nvPr/>
        </p:nvSpPr>
        <p:spPr bwMode="auto">
          <a:xfrm>
            <a:off x="3810000" y="4191000"/>
            <a:ext cx="1352550" cy="4048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u="sng">
                <a:solidFill>
                  <a:schemeClr val="hlink"/>
                </a:solidFill>
                <a:latin typeface="Times New Roman" panose="02020603050405020304" pitchFamily="18" charset="0"/>
              </a:rPr>
              <a:t>:SaleJFrame</a:t>
            </a:r>
            <a:endParaRPr lang="en-US" altLang="en-US">
              <a:solidFill>
                <a:schemeClr val="hlink"/>
              </a:solidFill>
              <a:latin typeface="Times New Roman" panose="02020603050405020304" pitchFamily="18" charset="0"/>
            </a:endParaRPr>
          </a:p>
        </p:txBody>
      </p:sp>
      <p:sp>
        <p:nvSpPr>
          <p:cNvPr id="589831" name="Text Box 7"/>
          <p:cNvSpPr txBox="1">
            <a:spLocks noChangeArrowheads="1"/>
          </p:cNvSpPr>
          <p:nvPr/>
        </p:nvSpPr>
        <p:spPr bwMode="auto">
          <a:xfrm>
            <a:off x="4038600" y="5772150"/>
            <a:ext cx="844550" cy="4048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u="sng">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grpSp>
        <p:nvGrpSpPr>
          <p:cNvPr id="589832" name="Group 8"/>
          <p:cNvGrpSpPr>
            <a:grpSpLocks/>
          </p:cNvGrpSpPr>
          <p:nvPr/>
        </p:nvGrpSpPr>
        <p:grpSpPr bwMode="auto">
          <a:xfrm>
            <a:off x="1219200" y="4648200"/>
            <a:ext cx="3124200" cy="1143000"/>
            <a:chOff x="768" y="2928"/>
            <a:chExt cx="1968" cy="720"/>
          </a:xfrm>
        </p:grpSpPr>
        <p:grpSp>
          <p:nvGrpSpPr>
            <p:cNvPr id="52287" name="Group 9"/>
            <p:cNvGrpSpPr>
              <a:grpSpLocks/>
            </p:cNvGrpSpPr>
            <p:nvPr/>
          </p:nvGrpSpPr>
          <p:grpSpPr bwMode="auto">
            <a:xfrm>
              <a:off x="768" y="2928"/>
              <a:ext cx="1968" cy="720"/>
              <a:chOff x="768" y="2928"/>
              <a:chExt cx="1968" cy="720"/>
            </a:xfrm>
          </p:grpSpPr>
          <p:sp>
            <p:nvSpPr>
              <p:cNvPr id="52289" name="Line 10"/>
              <p:cNvSpPr>
                <a:spLocks noChangeShapeType="1"/>
              </p:cNvSpPr>
              <p:nvPr/>
            </p:nvSpPr>
            <p:spPr bwMode="auto">
              <a:xfrm>
                <a:off x="2736" y="2928"/>
                <a:ext cx="0" cy="72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90" name="Text Box 11"/>
              <p:cNvSpPr txBox="1">
                <a:spLocks noChangeArrowheads="1"/>
              </p:cNvSpPr>
              <p:nvPr/>
            </p:nvSpPr>
            <p:spPr bwMode="auto">
              <a:xfrm>
                <a:off x="768" y="2928"/>
                <a:ext cx="18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 enterItem(upc,quantity)</a:t>
                </a:r>
                <a:endParaRPr lang="en-US" altLang="en-US">
                  <a:latin typeface="Times New Roman" panose="02020603050405020304" pitchFamily="18" charset="0"/>
                </a:endParaRPr>
              </a:p>
            </p:txBody>
          </p:sp>
        </p:grpSp>
        <p:sp>
          <p:nvSpPr>
            <p:cNvPr id="52288" name="Line 12"/>
            <p:cNvSpPr>
              <a:spLocks noChangeShapeType="1"/>
            </p:cNvSpPr>
            <p:nvPr/>
          </p:nvSpPr>
          <p:spPr bwMode="auto">
            <a:xfrm>
              <a:off x="2640" y="2964"/>
              <a:ext cx="0" cy="19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89837" name="Text Box 13"/>
          <p:cNvSpPr txBox="1">
            <a:spLocks noChangeArrowheads="1"/>
          </p:cNvSpPr>
          <p:nvPr/>
        </p:nvSpPr>
        <p:spPr bwMode="auto">
          <a:xfrm>
            <a:off x="8001000" y="5715000"/>
            <a:ext cx="679450" cy="4048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u="sng">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grpSp>
        <p:nvGrpSpPr>
          <p:cNvPr id="589838" name="Group 14"/>
          <p:cNvGrpSpPr>
            <a:grpSpLocks/>
          </p:cNvGrpSpPr>
          <p:nvPr/>
        </p:nvGrpSpPr>
        <p:grpSpPr bwMode="auto">
          <a:xfrm>
            <a:off x="1752600" y="1600200"/>
            <a:ext cx="4648200" cy="2209800"/>
            <a:chOff x="1104" y="1008"/>
            <a:chExt cx="2928" cy="1392"/>
          </a:xfrm>
        </p:grpSpPr>
        <p:sp>
          <p:nvSpPr>
            <p:cNvPr id="52261" name="Rectangle 15"/>
            <p:cNvSpPr>
              <a:spLocks noChangeArrowheads="1"/>
            </p:cNvSpPr>
            <p:nvPr/>
          </p:nvSpPr>
          <p:spPr bwMode="auto">
            <a:xfrm>
              <a:off x="1104" y="1095"/>
              <a:ext cx="2928" cy="1305"/>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a:latin typeface="Times New Roman" panose="02020603050405020304" pitchFamily="18" charset="0"/>
              </a:endParaRPr>
            </a:p>
          </p:txBody>
        </p:sp>
        <p:sp>
          <p:nvSpPr>
            <p:cNvPr id="52262" name="Rectangle 16"/>
            <p:cNvSpPr>
              <a:spLocks noChangeArrowheads="1"/>
            </p:cNvSpPr>
            <p:nvPr/>
          </p:nvSpPr>
          <p:spPr bwMode="auto">
            <a:xfrm>
              <a:off x="1728" y="1332"/>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63" name="Rectangle 17"/>
            <p:cNvSpPr>
              <a:spLocks noChangeArrowheads="1"/>
            </p:cNvSpPr>
            <p:nvPr/>
          </p:nvSpPr>
          <p:spPr bwMode="auto">
            <a:xfrm>
              <a:off x="1728" y="1578"/>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64" name="Rectangle 18"/>
            <p:cNvSpPr>
              <a:spLocks noChangeArrowheads="1"/>
            </p:cNvSpPr>
            <p:nvPr/>
          </p:nvSpPr>
          <p:spPr bwMode="auto">
            <a:xfrm>
              <a:off x="2832" y="1392"/>
              <a:ext cx="432"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65" name="Rectangle 19"/>
            <p:cNvSpPr>
              <a:spLocks noChangeArrowheads="1"/>
            </p:cNvSpPr>
            <p:nvPr/>
          </p:nvSpPr>
          <p:spPr bwMode="auto">
            <a:xfrm>
              <a:off x="2832" y="1872"/>
              <a:ext cx="432"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66" name="Text Box 20"/>
            <p:cNvSpPr txBox="1">
              <a:spLocks noChangeArrowheads="1"/>
            </p:cNvSpPr>
            <p:nvPr/>
          </p:nvSpPr>
          <p:spPr bwMode="auto">
            <a:xfrm>
              <a:off x="1296" y="1344"/>
              <a:ext cx="3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UPC</a:t>
              </a:r>
              <a:endParaRPr lang="en-US" altLang="en-US">
                <a:latin typeface="Times New Roman" panose="02020603050405020304" pitchFamily="18" charset="0"/>
              </a:endParaRPr>
            </a:p>
          </p:txBody>
        </p:sp>
        <p:sp>
          <p:nvSpPr>
            <p:cNvPr id="52267" name="Text Box 21"/>
            <p:cNvSpPr txBox="1">
              <a:spLocks noChangeArrowheads="1"/>
            </p:cNvSpPr>
            <p:nvPr/>
          </p:nvSpPr>
          <p:spPr bwMode="auto">
            <a:xfrm>
              <a:off x="1296" y="1872"/>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Cash</a:t>
              </a:r>
            </a:p>
          </p:txBody>
        </p:sp>
        <p:sp>
          <p:nvSpPr>
            <p:cNvPr id="52268" name="Text Box 22"/>
            <p:cNvSpPr txBox="1">
              <a:spLocks noChangeArrowheads="1"/>
            </p:cNvSpPr>
            <p:nvPr/>
          </p:nvSpPr>
          <p:spPr bwMode="auto">
            <a:xfrm>
              <a:off x="2256" y="1344"/>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Quantity</a:t>
              </a:r>
              <a:endParaRPr lang="en-US" altLang="en-US">
                <a:latin typeface="Times New Roman" panose="02020603050405020304" pitchFamily="18" charset="0"/>
              </a:endParaRPr>
            </a:p>
          </p:txBody>
        </p:sp>
        <p:sp>
          <p:nvSpPr>
            <p:cNvPr id="52269" name="Text Box 23"/>
            <p:cNvSpPr txBox="1">
              <a:spLocks noChangeArrowheads="1"/>
            </p:cNvSpPr>
            <p:nvPr/>
          </p:nvSpPr>
          <p:spPr bwMode="auto">
            <a:xfrm>
              <a:off x="2256" y="1872"/>
              <a:ext cx="5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Balance</a:t>
              </a:r>
              <a:endParaRPr lang="en-US" altLang="en-US">
                <a:latin typeface="Times New Roman" panose="02020603050405020304" pitchFamily="18" charset="0"/>
              </a:endParaRPr>
            </a:p>
          </p:txBody>
        </p:sp>
        <p:grpSp>
          <p:nvGrpSpPr>
            <p:cNvPr id="52270" name="Group 24"/>
            <p:cNvGrpSpPr>
              <a:grpSpLocks/>
            </p:cNvGrpSpPr>
            <p:nvPr/>
          </p:nvGrpSpPr>
          <p:grpSpPr bwMode="auto">
            <a:xfrm>
              <a:off x="1200" y="2112"/>
              <a:ext cx="875" cy="233"/>
              <a:chOff x="757" y="3269"/>
              <a:chExt cx="960" cy="284"/>
            </a:xfrm>
          </p:grpSpPr>
          <p:sp>
            <p:nvSpPr>
              <p:cNvPr id="52285" name="Rectangle 25"/>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86" name="Text Box 26"/>
              <p:cNvSpPr txBox="1">
                <a:spLocks noChangeArrowheads="1"/>
              </p:cNvSpPr>
              <p:nvPr/>
            </p:nvSpPr>
            <p:spPr bwMode="auto">
              <a:xfrm>
                <a:off x="840" y="3295"/>
                <a:ext cx="72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Enter Item</a:t>
                </a:r>
                <a:endParaRPr lang="en-US" altLang="en-US">
                  <a:latin typeface="Times New Roman" panose="02020603050405020304" pitchFamily="18" charset="0"/>
                </a:endParaRPr>
              </a:p>
            </p:txBody>
          </p:sp>
        </p:grpSp>
        <p:grpSp>
          <p:nvGrpSpPr>
            <p:cNvPr id="52271" name="Group 27"/>
            <p:cNvGrpSpPr>
              <a:grpSpLocks/>
            </p:cNvGrpSpPr>
            <p:nvPr/>
          </p:nvGrpSpPr>
          <p:grpSpPr bwMode="auto">
            <a:xfrm>
              <a:off x="2126" y="2112"/>
              <a:ext cx="798" cy="233"/>
              <a:chOff x="757" y="3269"/>
              <a:chExt cx="960" cy="284"/>
            </a:xfrm>
          </p:grpSpPr>
          <p:sp>
            <p:nvSpPr>
              <p:cNvPr id="52283" name="Rectangle 28"/>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84" name="Text Box 29"/>
              <p:cNvSpPr txBox="1">
                <a:spLocks noChangeArrowheads="1"/>
              </p:cNvSpPr>
              <p:nvPr/>
            </p:nvSpPr>
            <p:spPr bwMode="auto">
              <a:xfrm>
                <a:off x="840" y="3295"/>
                <a:ext cx="69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End Sale</a:t>
                </a:r>
                <a:endParaRPr lang="en-US" altLang="en-US">
                  <a:latin typeface="Times New Roman" panose="02020603050405020304" pitchFamily="18" charset="0"/>
                </a:endParaRPr>
              </a:p>
            </p:txBody>
          </p:sp>
        </p:grpSp>
        <p:grpSp>
          <p:nvGrpSpPr>
            <p:cNvPr id="52272" name="Group 30"/>
            <p:cNvGrpSpPr>
              <a:grpSpLocks/>
            </p:cNvGrpSpPr>
            <p:nvPr/>
          </p:nvGrpSpPr>
          <p:grpSpPr bwMode="auto">
            <a:xfrm>
              <a:off x="2976" y="2112"/>
              <a:ext cx="960" cy="233"/>
              <a:chOff x="3312" y="3269"/>
              <a:chExt cx="1200" cy="284"/>
            </a:xfrm>
          </p:grpSpPr>
          <p:sp>
            <p:nvSpPr>
              <p:cNvPr id="52281" name="Rectangle 31"/>
              <p:cNvSpPr>
                <a:spLocks noChangeArrowheads="1"/>
              </p:cNvSpPr>
              <p:nvPr/>
            </p:nvSpPr>
            <p:spPr bwMode="auto">
              <a:xfrm>
                <a:off x="3312" y="3269"/>
                <a:ext cx="120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82" name="Text Box 32"/>
              <p:cNvSpPr txBox="1">
                <a:spLocks noChangeArrowheads="1"/>
              </p:cNvSpPr>
              <p:nvPr/>
            </p:nvSpPr>
            <p:spPr bwMode="auto">
              <a:xfrm>
                <a:off x="3373" y="3295"/>
                <a:ext cx="111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Make Payment</a:t>
                </a:r>
                <a:endParaRPr lang="en-US" altLang="en-US">
                  <a:latin typeface="Times New Roman" panose="02020603050405020304" pitchFamily="18" charset="0"/>
                </a:endParaRPr>
              </a:p>
            </p:txBody>
          </p:sp>
        </p:grpSp>
        <p:sp>
          <p:nvSpPr>
            <p:cNvPr id="52273" name="Rectangle 33"/>
            <p:cNvSpPr>
              <a:spLocks noChangeArrowheads="1"/>
            </p:cNvSpPr>
            <p:nvPr/>
          </p:nvSpPr>
          <p:spPr bwMode="auto">
            <a:xfrm>
              <a:off x="1104" y="1099"/>
              <a:ext cx="2928" cy="154"/>
            </a:xfrm>
            <a:prstGeom prst="rect">
              <a:avLst/>
            </a:prstGeom>
            <a:solidFill>
              <a:srgbClr val="5F5F5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solidFill>
                    <a:srgbClr val="FFFFFF"/>
                  </a:solidFill>
                  <a:latin typeface="Times New Roman" panose="02020603050405020304" pitchFamily="18" charset="0"/>
                </a:rPr>
                <a:t>Object Store</a:t>
              </a:r>
              <a:endParaRPr lang="en-US" altLang="en-US">
                <a:latin typeface="Times New Roman" panose="02020603050405020304" pitchFamily="18" charset="0"/>
              </a:endParaRPr>
            </a:p>
          </p:txBody>
        </p:sp>
        <p:grpSp>
          <p:nvGrpSpPr>
            <p:cNvPr id="52274" name="Group 34"/>
            <p:cNvGrpSpPr>
              <a:grpSpLocks/>
            </p:cNvGrpSpPr>
            <p:nvPr/>
          </p:nvGrpSpPr>
          <p:grpSpPr bwMode="auto">
            <a:xfrm>
              <a:off x="3552" y="1008"/>
              <a:ext cx="480" cy="298"/>
              <a:chOff x="4464" y="1152"/>
              <a:chExt cx="480" cy="298"/>
            </a:xfrm>
          </p:grpSpPr>
          <p:sp>
            <p:nvSpPr>
              <p:cNvPr id="52277" name="Rectangle 35"/>
              <p:cNvSpPr>
                <a:spLocks noChangeArrowheads="1"/>
              </p:cNvSpPr>
              <p:nvPr/>
            </p:nvSpPr>
            <p:spPr bwMode="auto">
              <a:xfrm>
                <a:off x="4704" y="1266"/>
                <a:ext cx="240" cy="132"/>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78" name="Rectangle 36"/>
              <p:cNvSpPr>
                <a:spLocks noChangeArrowheads="1"/>
              </p:cNvSpPr>
              <p:nvPr/>
            </p:nvSpPr>
            <p:spPr bwMode="auto">
              <a:xfrm>
                <a:off x="4464" y="1266"/>
                <a:ext cx="240" cy="132"/>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79" name="Text Box 37"/>
              <p:cNvSpPr txBox="1">
                <a:spLocks noChangeArrowheads="1"/>
              </p:cNvSpPr>
              <p:nvPr/>
            </p:nvSpPr>
            <p:spPr bwMode="auto">
              <a:xfrm>
                <a:off x="4704" y="120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Times New Roman" panose="02020603050405020304" pitchFamily="18" charset="0"/>
                  </a:rPr>
                  <a:t>x</a:t>
                </a:r>
                <a:endParaRPr lang="en-US" altLang="en-US">
                  <a:latin typeface="Times New Roman" panose="02020603050405020304" pitchFamily="18" charset="0"/>
                </a:endParaRPr>
              </a:p>
            </p:txBody>
          </p:sp>
          <p:sp>
            <p:nvSpPr>
              <p:cNvPr id="52280" name="Text Box 38"/>
              <p:cNvSpPr txBox="1">
                <a:spLocks noChangeArrowheads="1"/>
              </p:cNvSpPr>
              <p:nvPr/>
            </p:nvSpPr>
            <p:spPr bwMode="auto">
              <a:xfrm>
                <a:off x="4512" y="11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_</a:t>
                </a:r>
                <a:endParaRPr lang="en-US" altLang="en-US">
                  <a:latin typeface="Times New Roman" panose="02020603050405020304" pitchFamily="18" charset="0"/>
                </a:endParaRPr>
              </a:p>
            </p:txBody>
          </p:sp>
        </p:grpSp>
        <p:sp>
          <p:nvSpPr>
            <p:cNvPr id="52275" name="Text Box 39"/>
            <p:cNvSpPr txBox="1">
              <a:spLocks noChangeArrowheads="1"/>
            </p:cNvSpPr>
            <p:nvPr/>
          </p:nvSpPr>
          <p:spPr bwMode="auto">
            <a:xfrm>
              <a:off x="1296" y="1584"/>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Cash</a:t>
              </a:r>
              <a:endParaRPr lang="en-US" altLang="en-US">
                <a:latin typeface="Times New Roman" panose="02020603050405020304" pitchFamily="18" charset="0"/>
              </a:endParaRPr>
            </a:p>
          </p:txBody>
        </p:sp>
        <p:sp>
          <p:nvSpPr>
            <p:cNvPr id="52276" name="Rectangle 40"/>
            <p:cNvSpPr>
              <a:spLocks noChangeArrowheads="1"/>
            </p:cNvSpPr>
            <p:nvPr/>
          </p:nvSpPr>
          <p:spPr bwMode="auto">
            <a:xfrm>
              <a:off x="1728" y="1824"/>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grpSp>
      <p:grpSp>
        <p:nvGrpSpPr>
          <p:cNvPr id="589865" name="Group 41"/>
          <p:cNvGrpSpPr>
            <a:grpSpLocks/>
          </p:cNvGrpSpPr>
          <p:nvPr/>
        </p:nvGrpSpPr>
        <p:grpSpPr bwMode="auto">
          <a:xfrm>
            <a:off x="4343400" y="3810000"/>
            <a:ext cx="2590800" cy="396875"/>
            <a:chOff x="2736" y="2400"/>
            <a:chExt cx="1632" cy="250"/>
          </a:xfrm>
        </p:grpSpPr>
        <p:sp>
          <p:nvSpPr>
            <p:cNvPr id="52258" name="Text Box 42"/>
            <p:cNvSpPr txBox="1">
              <a:spLocks noChangeArrowheads="1"/>
            </p:cNvSpPr>
            <p:nvPr/>
          </p:nvSpPr>
          <p:spPr bwMode="auto">
            <a:xfrm>
              <a:off x="3120" y="2400"/>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 onEnterItem()</a:t>
              </a:r>
              <a:endParaRPr lang="en-US" altLang="en-US">
                <a:latin typeface="Times New Roman" panose="02020603050405020304" pitchFamily="18" charset="0"/>
              </a:endParaRPr>
            </a:p>
          </p:txBody>
        </p:sp>
        <p:sp>
          <p:nvSpPr>
            <p:cNvPr id="52259" name="Line 43"/>
            <p:cNvSpPr>
              <a:spLocks noChangeShapeType="1"/>
            </p:cNvSpPr>
            <p:nvPr/>
          </p:nvSpPr>
          <p:spPr bwMode="auto">
            <a:xfrm>
              <a:off x="2736" y="2400"/>
              <a:ext cx="0" cy="24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Line 44"/>
            <p:cNvSpPr>
              <a:spLocks noChangeShapeType="1"/>
            </p:cNvSpPr>
            <p:nvPr/>
          </p:nvSpPr>
          <p:spPr bwMode="auto">
            <a:xfrm>
              <a:off x="3024" y="2448"/>
              <a:ext cx="0" cy="14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89869" name="Group 45"/>
          <p:cNvGrpSpPr>
            <a:grpSpLocks/>
          </p:cNvGrpSpPr>
          <p:nvPr/>
        </p:nvGrpSpPr>
        <p:grpSpPr bwMode="auto">
          <a:xfrm>
            <a:off x="4648200" y="5334000"/>
            <a:ext cx="3657600" cy="609600"/>
            <a:chOff x="2928" y="3360"/>
            <a:chExt cx="2304" cy="384"/>
          </a:xfrm>
        </p:grpSpPr>
        <p:sp>
          <p:nvSpPr>
            <p:cNvPr id="52255" name="Text Box 46"/>
            <p:cNvSpPr txBox="1">
              <a:spLocks noChangeArrowheads="1"/>
            </p:cNvSpPr>
            <p:nvPr/>
          </p:nvSpPr>
          <p:spPr bwMode="auto">
            <a:xfrm>
              <a:off x="2928" y="3360"/>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1.1: makeLineItem(upc,quantity)</a:t>
              </a:r>
              <a:endParaRPr lang="en-US" altLang="en-US">
                <a:latin typeface="Times New Roman" panose="02020603050405020304" pitchFamily="18" charset="0"/>
              </a:endParaRPr>
            </a:p>
          </p:txBody>
        </p:sp>
        <p:sp>
          <p:nvSpPr>
            <p:cNvPr id="52256" name="Line 47"/>
            <p:cNvSpPr>
              <a:spLocks noChangeShapeType="1"/>
            </p:cNvSpPr>
            <p:nvPr/>
          </p:nvSpPr>
          <p:spPr bwMode="auto">
            <a:xfrm>
              <a:off x="3072" y="3744"/>
              <a:ext cx="196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7" name="Line 48"/>
            <p:cNvSpPr>
              <a:spLocks noChangeShapeType="1"/>
            </p:cNvSpPr>
            <p:nvPr/>
          </p:nvSpPr>
          <p:spPr bwMode="auto">
            <a:xfrm>
              <a:off x="4512" y="3648"/>
              <a:ext cx="24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89873" name="Group 49"/>
          <p:cNvGrpSpPr>
            <a:grpSpLocks/>
          </p:cNvGrpSpPr>
          <p:nvPr/>
        </p:nvGrpSpPr>
        <p:grpSpPr bwMode="auto">
          <a:xfrm>
            <a:off x="457200" y="3886200"/>
            <a:ext cx="1600200" cy="838200"/>
            <a:chOff x="288" y="2448"/>
            <a:chExt cx="1008" cy="528"/>
          </a:xfrm>
        </p:grpSpPr>
        <p:sp>
          <p:nvSpPr>
            <p:cNvPr id="52253" name="AutoShape 50"/>
            <p:cNvSpPr>
              <a:spLocks noChangeArrowheads="1"/>
            </p:cNvSpPr>
            <p:nvPr/>
          </p:nvSpPr>
          <p:spPr bwMode="auto">
            <a:xfrm flipV="1">
              <a:off x="288" y="2448"/>
              <a:ext cx="912" cy="384"/>
            </a:xfrm>
            <a:prstGeom prst="foldedCorner">
              <a:avLst>
                <a:gd name="adj" fmla="val 13972"/>
              </a:avLst>
            </a:prstGeom>
            <a:solidFill>
              <a:srgbClr val="DDDDDD"/>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solidFill>
                    <a:srgbClr val="890FF7"/>
                  </a:solidFill>
                  <a:latin typeface="Times New Roman" panose="02020603050405020304" pitchFamily="18" charset="0"/>
                </a:rPr>
                <a:t>System event</a:t>
              </a:r>
            </a:p>
            <a:p>
              <a:pPr algn="ctr">
                <a:spcBef>
                  <a:spcPct val="0"/>
                </a:spcBef>
                <a:buClrTx/>
                <a:buSzTx/>
                <a:buFontTx/>
                <a:buNone/>
              </a:pPr>
              <a:r>
                <a:rPr lang="en-US" altLang="en-US" sz="2000">
                  <a:solidFill>
                    <a:srgbClr val="890FF7"/>
                  </a:solidFill>
                  <a:latin typeface="Times New Roman" panose="02020603050405020304" pitchFamily="18" charset="0"/>
                </a:rPr>
                <a:t>message</a:t>
              </a:r>
              <a:endParaRPr lang="en-US" altLang="en-US">
                <a:solidFill>
                  <a:srgbClr val="DDDDDD"/>
                </a:solidFill>
                <a:latin typeface="Times New Roman" panose="02020603050405020304" pitchFamily="18" charset="0"/>
              </a:endParaRPr>
            </a:p>
          </p:txBody>
        </p:sp>
        <p:sp>
          <p:nvSpPr>
            <p:cNvPr id="52254" name="Line 51"/>
            <p:cNvSpPr>
              <a:spLocks noChangeShapeType="1"/>
            </p:cNvSpPr>
            <p:nvPr/>
          </p:nvSpPr>
          <p:spPr bwMode="auto">
            <a:xfrm>
              <a:off x="1200" y="2736"/>
              <a:ext cx="96" cy="240"/>
            </a:xfrm>
            <a:prstGeom prst="line">
              <a:avLst/>
            </a:prstGeom>
            <a:noFill/>
            <a:ln w="12700" cap="sq">
              <a:solidFill>
                <a:schemeClr val="accent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89876" name="Group 52"/>
          <p:cNvGrpSpPr>
            <a:grpSpLocks/>
          </p:cNvGrpSpPr>
          <p:nvPr/>
        </p:nvGrpSpPr>
        <p:grpSpPr bwMode="auto">
          <a:xfrm>
            <a:off x="152400" y="2895600"/>
            <a:ext cx="1981200" cy="747713"/>
            <a:chOff x="96" y="1824"/>
            <a:chExt cx="1248" cy="471"/>
          </a:xfrm>
        </p:grpSpPr>
        <p:sp>
          <p:nvSpPr>
            <p:cNvPr id="52251" name="Line 53"/>
            <p:cNvSpPr>
              <a:spLocks noChangeShapeType="1"/>
            </p:cNvSpPr>
            <p:nvPr/>
          </p:nvSpPr>
          <p:spPr bwMode="auto">
            <a:xfrm>
              <a:off x="624" y="1824"/>
              <a:ext cx="720" cy="336"/>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Text Box 54"/>
            <p:cNvSpPr txBox="1">
              <a:spLocks noChangeArrowheads="1"/>
            </p:cNvSpPr>
            <p:nvPr/>
          </p:nvSpPr>
          <p:spPr bwMode="auto">
            <a:xfrm>
              <a:off x="96" y="2064"/>
              <a:ext cx="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Presses button</a:t>
              </a:r>
              <a:endParaRPr lang="en-US" altLang="en-US">
                <a:latin typeface="Times New Roman" panose="02020603050405020304" pitchFamily="18" charset="0"/>
              </a:endParaRPr>
            </a:p>
          </p:txBody>
        </p:sp>
      </p:grpSp>
      <p:grpSp>
        <p:nvGrpSpPr>
          <p:cNvPr id="589879" name="Group 55"/>
          <p:cNvGrpSpPr>
            <a:grpSpLocks/>
          </p:cNvGrpSpPr>
          <p:nvPr/>
        </p:nvGrpSpPr>
        <p:grpSpPr bwMode="auto">
          <a:xfrm>
            <a:off x="365125" y="1943100"/>
            <a:ext cx="882650" cy="1104900"/>
            <a:chOff x="230" y="1224"/>
            <a:chExt cx="556" cy="696"/>
          </a:xfrm>
        </p:grpSpPr>
        <p:sp>
          <p:nvSpPr>
            <p:cNvPr id="52245" name="Oval 56"/>
            <p:cNvSpPr>
              <a:spLocks noChangeArrowheads="1"/>
            </p:cNvSpPr>
            <p:nvPr/>
          </p:nvSpPr>
          <p:spPr bwMode="auto">
            <a:xfrm>
              <a:off x="384" y="1488"/>
              <a:ext cx="144" cy="144"/>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2246" name="Line 57"/>
            <p:cNvSpPr>
              <a:spLocks noChangeShapeType="1"/>
            </p:cNvSpPr>
            <p:nvPr/>
          </p:nvSpPr>
          <p:spPr bwMode="auto">
            <a:xfrm>
              <a:off x="456" y="1632"/>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Line 58"/>
            <p:cNvSpPr>
              <a:spLocks noChangeShapeType="1"/>
            </p:cNvSpPr>
            <p:nvPr/>
          </p:nvSpPr>
          <p:spPr bwMode="auto">
            <a:xfrm>
              <a:off x="336" y="168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59"/>
            <p:cNvSpPr>
              <a:spLocks noChangeShapeType="1"/>
            </p:cNvSpPr>
            <p:nvPr/>
          </p:nvSpPr>
          <p:spPr bwMode="auto">
            <a:xfrm flipH="1">
              <a:off x="336" y="1824"/>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Line 60"/>
            <p:cNvSpPr>
              <a:spLocks noChangeShapeType="1"/>
            </p:cNvSpPr>
            <p:nvPr/>
          </p:nvSpPr>
          <p:spPr bwMode="auto">
            <a:xfrm>
              <a:off x="480" y="1824"/>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Text Box 61"/>
            <p:cNvSpPr txBox="1">
              <a:spLocks noChangeArrowheads="1"/>
            </p:cNvSpPr>
            <p:nvPr/>
          </p:nvSpPr>
          <p:spPr bwMode="auto">
            <a:xfrm>
              <a:off x="230" y="1224"/>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Cashier</a:t>
              </a:r>
              <a:endParaRPr lang="en-US" altLang="en-US">
                <a:latin typeface="Times New Roman" panose="02020603050405020304" pitchFamily="18" charset="0"/>
              </a:endParaRPr>
            </a:p>
          </p:txBody>
        </p:sp>
      </p:grpSp>
      <p:grpSp>
        <p:nvGrpSpPr>
          <p:cNvPr id="589886" name="Group 62"/>
          <p:cNvGrpSpPr>
            <a:grpSpLocks/>
          </p:cNvGrpSpPr>
          <p:nvPr/>
        </p:nvGrpSpPr>
        <p:grpSpPr bwMode="auto">
          <a:xfrm>
            <a:off x="304800" y="4533900"/>
            <a:ext cx="8534400" cy="2109788"/>
            <a:chOff x="192" y="2856"/>
            <a:chExt cx="5376" cy="1329"/>
          </a:xfrm>
        </p:grpSpPr>
        <p:sp>
          <p:nvSpPr>
            <p:cNvPr id="52242" name="Line 63"/>
            <p:cNvSpPr>
              <a:spLocks noChangeShapeType="1"/>
            </p:cNvSpPr>
            <p:nvPr/>
          </p:nvSpPr>
          <p:spPr bwMode="auto">
            <a:xfrm>
              <a:off x="192" y="3216"/>
              <a:ext cx="5376"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Text Box 64"/>
            <p:cNvSpPr txBox="1">
              <a:spLocks noChangeArrowheads="1"/>
            </p:cNvSpPr>
            <p:nvPr/>
          </p:nvSpPr>
          <p:spPr bwMode="auto">
            <a:xfrm>
              <a:off x="4080" y="2856"/>
              <a:ext cx="1258" cy="249"/>
            </a:xfrm>
            <a:prstGeom prst="rect">
              <a:avLst/>
            </a:prstGeom>
            <a:noFill/>
            <a:ln w="28575" cap="sq">
              <a:solidFill>
                <a:srgbClr val="890FF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990000"/>
                  </a:solidFill>
                  <a:latin typeface="Times New Roman" panose="02020603050405020304" pitchFamily="18" charset="0"/>
                </a:rPr>
                <a:t>Presentation layer</a:t>
              </a:r>
              <a:endParaRPr lang="en-US" altLang="en-US" sz="1800">
                <a:solidFill>
                  <a:srgbClr val="990000"/>
                </a:solidFill>
                <a:latin typeface="Times New Roman" panose="02020603050405020304" pitchFamily="18" charset="0"/>
              </a:endParaRPr>
            </a:p>
          </p:txBody>
        </p:sp>
        <p:sp>
          <p:nvSpPr>
            <p:cNvPr id="52244" name="Text Box 65"/>
            <p:cNvSpPr txBox="1">
              <a:spLocks noChangeArrowheads="1"/>
            </p:cNvSpPr>
            <p:nvPr/>
          </p:nvSpPr>
          <p:spPr bwMode="auto">
            <a:xfrm>
              <a:off x="4080" y="3936"/>
              <a:ext cx="970" cy="249"/>
            </a:xfrm>
            <a:prstGeom prst="rect">
              <a:avLst/>
            </a:prstGeom>
            <a:noFill/>
            <a:ln w="28575" cap="sq">
              <a:solidFill>
                <a:srgbClr val="890FF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b="1">
                  <a:solidFill>
                    <a:srgbClr val="990000"/>
                  </a:solidFill>
                  <a:latin typeface="Times New Roman" panose="02020603050405020304" pitchFamily="18" charset="0"/>
                </a:rPr>
                <a:t>Domain layer</a:t>
              </a:r>
              <a:endParaRPr lang="en-US" altLang="en-US" sz="1800">
                <a:solidFill>
                  <a:srgbClr val="990000"/>
                </a:solidFill>
                <a:latin typeface="Times New Roman" panose="02020603050405020304" pitchFamily="18" charset="0"/>
              </a:endParaRPr>
            </a:p>
          </p:txBody>
        </p:sp>
      </p:grpSp>
    </p:spTree>
    <p:extLst>
      <p:ext uri="{BB962C8B-B14F-4D97-AF65-F5344CB8AC3E}">
        <p14:creationId xmlns:p14="http://schemas.microsoft.com/office/powerpoint/2010/main" val="243117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589879"/>
                                        </p:tgtEl>
                                        <p:attrNameLst>
                                          <p:attrName>style.visibility</p:attrName>
                                        </p:attrNameLst>
                                      </p:cBhvr>
                                      <p:to>
                                        <p:strVal val="visible"/>
                                      </p:to>
                                    </p:set>
                                    <p:anim calcmode="lin" valueType="num">
                                      <p:cBhvr additive="base">
                                        <p:cTn id="11" dur="500" fill="hold"/>
                                        <p:tgtEl>
                                          <p:spTgt spid="589879"/>
                                        </p:tgtEl>
                                        <p:attrNameLst>
                                          <p:attrName>ppt_x</p:attrName>
                                        </p:attrNameLst>
                                      </p:cBhvr>
                                      <p:tavLst>
                                        <p:tav tm="0">
                                          <p:val>
                                            <p:strVal val="0-#ppt_w/2"/>
                                          </p:val>
                                        </p:tav>
                                        <p:tav tm="100000">
                                          <p:val>
                                            <p:strVal val="#ppt_x"/>
                                          </p:val>
                                        </p:tav>
                                      </p:tavLst>
                                    </p:anim>
                                    <p:anim calcmode="lin" valueType="num">
                                      <p:cBhvr additive="base">
                                        <p:cTn id="12" dur="500" fill="hold"/>
                                        <p:tgtEl>
                                          <p:spTgt spid="58987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89876"/>
                                        </p:tgtEl>
                                        <p:attrNameLst>
                                          <p:attrName>style.visibility</p:attrName>
                                        </p:attrNameLst>
                                      </p:cBhvr>
                                      <p:to>
                                        <p:strVal val="visible"/>
                                      </p:to>
                                    </p:set>
                                    <p:animEffect transition="in" filter="wipe(down)">
                                      <p:cBhvr>
                                        <p:cTn id="17" dur="500"/>
                                        <p:tgtEl>
                                          <p:spTgt spid="5898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58986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983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58983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8987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8983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58982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58986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8983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589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0" grpId="0" animBg="1"/>
      <p:bldP spid="589831" grpId="0" animBg="1"/>
      <p:bldP spid="58983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579AB98B-8DEC-4DA8-8346-7CE7B1717F3A}" type="datetime1">
              <a:rPr lang="en-US" smtClean="0"/>
              <a:t>10/21/2022</a:t>
            </a:fld>
            <a:endParaRPr lang="en-US"/>
          </a:p>
        </p:txBody>
      </p:sp>
      <p:sp>
        <p:nvSpPr>
          <p:cNvPr id="8" name="Footer Placeholder 4"/>
          <p:cNvSpPr>
            <a:spLocks noGrp="1"/>
          </p:cNvSpPr>
          <p:nvPr>
            <p:ph type="ftr" sz="quarter" idx="11"/>
          </p:nvPr>
        </p:nvSpPr>
        <p:spPr/>
        <p:txBody>
          <a:bodyPr/>
          <a:lstStyle/>
          <a:p>
            <a:pPr>
              <a:defRPr/>
            </a:pPr>
            <a:r>
              <a:rPr lang="en-US" smtClean="0"/>
              <a:t>OO Design</a:t>
            </a:r>
            <a:endParaRPr lang="en-US"/>
          </a:p>
        </p:txBody>
      </p:sp>
      <p:sp>
        <p:nvSpPr>
          <p:cNvPr id="9" name="Slide Number Placeholder 5"/>
          <p:cNvSpPr>
            <a:spLocks noGrp="1"/>
          </p:cNvSpPr>
          <p:nvPr>
            <p:ph type="sldNum" sz="quarter" idx="12"/>
          </p:nvPr>
        </p:nvSpPr>
        <p:spPr/>
        <p:txBody>
          <a:bodyPr/>
          <a:lstStyle/>
          <a:p>
            <a:pPr>
              <a:defRPr/>
            </a:pPr>
            <a:fld id="{2F8BFDF4-A3A5-4D66-A84C-C7CC79318F5C}" type="slidenum">
              <a:rPr lang="en-US"/>
              <a:pPr>
                <a:defRPr/>
              </a:pPr>
              <a:t>52</a:t>
            </a:fld>
            <a:endParaRPr lang="en-US"/>
          </a:p>
        </p:txBody>
      </p:sp>
      <p:sp>
        <p:nvSpPr>
          <p:cNvPr id="53253" name="Rectangle 2"/>
          <p:cNvSpPr>
            <a:spLocks noGrp="1" noChangeArrowheads="1"/>
          </p:cNvSpPr>
          <p:nvPr>
            <p:ph type="title"/>
          </p:nvPr>
        </p:nvSpPr>
        <p:spPr/>
        <p:txBody>
          <a:bodyPr/>
          <a:lstStyle/>
          <a:p>
            <a:pPr eaLnBrk="1" hangingPunct="1"/>
            <a:r>
              <a:rPr kumimoji="1" lang="en-US" altLang="en-US" smtClean="0"/>
              <a:t>Presentation layer [3]</a:t>
            </a:r>
          </a:p>
        </p:txBody>
      </p:sp>
      <p:sp>
        <p:nvSpPr>
          <p:cNvPr id="590851" name="Rectangle 3"/>
          <p:cNvSpPr>
            <a:spLocks noGrp="1" noChangeArrowheads="1"/>
          </p:cNvSpPr>
          <p:nvPr>
            <p:ph type="body" idx="1"/>
          </p:nvPr>
        </p:nvSpPr>
        <p:spPr>
          <a:xfrm>
            <a:off x="457200" y="2017713"/>
            <a:ext cx="7772400" cy="1071562"/>
          </a:xfrm>
        </p:spPr>
        <p:txBody>
          <a:bodyPr/>
          <a:lstStyle/>
          <a:p>
            <a:pPr marL="609600" indent="-609600" eaLnBrk="1" hangingPunct="1">
              <a:buClr>
                <a:schemeClr val="hlink"/>
              </a:buClr>
              <a:buSzPct val="100000"/>
              <a:buFont typeface="Wingdings" panose="05000000000000000000" pitchFamily="2" charset="2"/>
              <a:buChar char="§"/>
            </a:pPr>
            <a:r>
              <a:rPr kumimoji="1" lang="en-US" altLang="en-US" sz="2400" i="1" smtClean="0">
                <a:solidFill>
                  <a:srgbClr val="990000"/>
                </a:solidFill>
              </a:rPr>
              <a:t>SaleJFrame</a:t>
            </a:r>
            <a:r>
              <a:rPr kumimoji="1" lang="en-US" altLang="en-US" sz="2400" smtClean="0"/>
              <a:t> passes on the </a:t>
            </a:r>
            <a:r>
              <a:rPr kumimoji="1" lang="en-US" altLang="en-US" sz="2400" i="1" smtClean="0">
                <a:solidFill>
                  <a:srgbClr val="990000"/>
                </a:solidFill>
              </a:rPr>
              <a:t>enterItem()</a:t>
            </a:r>
            <a:r>
              <a:rPr kumimoji="1" lang="en-US" altLang="en-US" sz="2400" smtClean="0"/>
              <a:t> message to the domain layer.</a:t>
            </a:r>
          </a:p>
        </p:txBody>
      </p:sp>
      <p:sp>
        <p:nvSpPr>
          <p:cNvPr id="590852" name="Rectangle 4"/>
          <p:cNvSpPr>
            <a:spLocks noChangeArrowheads="1"/>
          </p:cNvSpPr>
          <p:nvPr/>
        </p:nvSpPr>
        <p:spPr bwMode="auto">
          <a:xfrm>
            <a:off x="457200" y="31750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100000"/>
              <a:buFont typeface="Wingdings" panose="05000000000000000000" pitchFamily="2" charset="2"/>
              <a:buChar char="§"/>
            </a:pPr>
            <a:r>
              <a:rPr lang="en-US" altLang="en-US" sz="2400"/>
              <a:t>It </a:t>
            </a:r>
            <a:r>
              <a:rPr lang="en-US" altLang="en-US" sz="2400" i="1">
                <a:solidFill>
                  <a:srgbClr val="990000"/>
                </a:solidFill>
              </a:rPr>
              <a:t>does not get involved</a:t>
            </a:r>
            <a:r>
              <a:rPr lang="en-US" altLang="en-US" sz="2400"/>
              <a:t> in the processing of this message.</a:t>
            </a:r>
          </a:p>
        </p:txBody>
      </p:sp>
      <p:sp>
        <p:nvSpPr>
          <p:cNvPr id="590853" name="Rectangle 5"/>
          <p:cNvSpPr>
            <a:spLocks noChangeArrowheads="1"/>
          </p:cNvSpPr>
          <p:nvPr/>
        </p:nvSpPr>
        <p:spPr bwMode="auto">
          <a:xfrm>
            <a:off x="457200" y="42926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100000"/>
              <a:buFont typeface="Wingdings" panose="05000000000000000000" pitchFamily="2" charset="2"/>
              <a:buChar char="§"/>
            </a:pPr>
            <a:r>
              <a:rPr lang="en-US" altLang="en-US" sz="2400"/>
              <a:t>Thus, business processing logic is in a domain object, </a:t>
            </a:r>
            <a:r>
              <a:rPr lang="en-US" altLang="en-US" sz="2400" i="1">
                <a:solidFill>
                  <a:srgbClr val="990000"/>
                </a:solidFill>
              </a:rPr>
              <a:t>not</a:t>
            </a:r>
            <a:r>
              <a:rPr lang="en-US" altLang="en-US" sz="2400"/>
              <a:t> in the presentation object.</a:t>
            </a:r>
          </a:p>
        </p:txBody>
      </p:sp>
      <p:sp>
        <p:nvSpPr>
          <p:cNvPr id="590854" name="Rectangle 6"/>
          <p:cNvSpPr>
            <a:spLocks noChangeArrowheads="1"/>
          </p:cNvSpPr>
          <p:nvPr/>
        </p:nvSpPr>
        <p:spPr bwMode="auto">
          <a:xfrm>
            <a:off x="457200" y="54102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buClr>
                <a:schemeClr val="hlink"/>
              </a:buClr>
              <a:buSzPct val="100000"/>
              <a:buFont typeface="Wingdings" panose="05000000000000000000" pitchFamily="2" charset="2"/>
              <a:buChar char="§"/>
            </a:pPr>
            <a:r>
              <a:rPr lang="en-US" altLang="en-US" sz="2400"/>
              <a:t>Presentation layer objects have lower opportunity for re-use due to their coupling with the environment.</a:t>
            </a:r>
          </a:p>
        </p:txBody>
      </p:sp>
    </p:spTree>
    <p:extLst>
      <p:ext uri="{BB962C8B-B14F-4D97-AF65-F5344CB8AC3E}">
        <p14:creationId xmlns:p14="http://schemas.microsoft.com/office/powerpoint/2010/main" val="2560309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8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08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0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P spid="590852" grpId="0"/>
      <p:bldP spid="590853" grpId="0"/>
      <p:bldP spid="59085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quarter" idx="10"/>
          </p:nvPr>
        </p:nvSpPr>
        <p:spPr/>
        <p:txBody>
          <a:bodyPr/>
          <a:lstStyle/>
          <a:p>
            <a:pPr>
              <a:defRPr/>
            </a:pPr>
            <a:fld id="{64BCE97C-7540-4F6B-B9ED-6267BE6017C1}" type="datetime1">
              <a:rPr lang="en-US" smtClean="0"/>
              <a:t>10/21/2022</a:t>
            </a:fld>
            <a:endParaRPr lang="en-US"/>
          </a:p>
        </p:txBody>
      </p:sp>
      <p:sp>
        <p:nvSpPr>
          <p:cNvPr id="57" name="Footer Placeholder 4"/>
          <p:cNvSpPr>
            <a:spLocks noGrp="1"/>
          </p:cNvSpPr>
          <p:nvPr>
            <p:ph type="ftr" sz="quarter" idx="11"/>
          </p:nvPr>
        </p:nvSpPr>
        <p:spPr/>
        <p:txBody>
          <a:bodyPr/>
          <a:lstStyle/>
          <a:p>
            <a:pPr>
              <a:defRPr/>
            </a:pPr>
            <a:r>
              <a:rPr lang="en-US" smtClean="0"/>
              <a:t>OO Design</a:t>
            </a:r>
            <a:endParaRPr lang="en-US"/>
          </a:p>
        </p:txBody>
      </p:sp>
      <p:sp>
        <p:nvSpPr>
          <p:cNvPr id="58" name="Slide Number Placeholder 5"/>
          <p:cNvSpPr>
            <a:spLocks noGrp="1"/>
          </p:cNvSpPr>
          <p:nvPr>
            <p:ph type="sldNum" sz="quarter" idx="12"/>
          </p:nvPr>
        </p:nvSpPr>
        <p:spPr/>
        <p:txBody>
          <a:bodyPr/>
          <a:lstStyle/>
          <a:p>
            <a:pPr>
              <a:defRPr/>
            </a:pPr>
            <a:fld id="{7C6B5901-7D13-47C1-8E75-5602BA57C6CF}" type="slidenum">
              <a:rPr lang="en-US"/>
              <a:pPr>
                <a:defRPr/>
              </a:pPr>
              <a:t>53</a:t>
            </a:fld>
            <a:endParaRPr lang="en-US"/>
          </a:p>
        </p:txBody>
      </p:sp>
      <p:sp>
        <p:nvSpPr>
          <p:cNvPr id="54277" name="Rectangle 2"/>
          <p:cNvSpPr>
            <a:spLocks noGrp="1" noChangeArrowheads="1"/>
          </p:cNvSpPr>
          <p:nvPr>
            <p:ph type="title"/>
          </p:nvPr>
        </p:nvSpPr>
        <p:spPr>
          <a:xfrm>
            <a:off x="1143000" y="838200"/>
            <a:ext cx="7793038" cy="541338"/>
          </a:xfrm>
        </p:spPr>
        <p:txBody>
          <a:bodyPr/>
          <a:lstStyle/>
          <a:p>
            <a:pPr eaLnBrk="1" hangingPunct="1"/>
            <a:r>
              <a:rPr kumimoji="1" lang="en-US" altLang="en-US" sz="2800" smtClean="0"/>
              <a:t>Presentation layer: undesirable coupling [4]</a:t>
            </a:r>
            <a:endParaRPr kumimoji="1" lang="en-US" altLang="en-US" smtClean="0"/>
          </a:p>
        </p:txBody>
      </p:sp>
      <p:sp>
        <p:nvSpPr>
          <p:cNvPr id="591875" name="Text Box 3"/>
          <p:cNvSpPr txBox="1">
            <a:spLocks noChangeArrowheads="1"/>
          </p:cNvSpPr>
          <p:nvPr/>
        </p:nvSpPr>
        <p:spPr bwMode="auto">
          <a:xfrm>
            <a:off x="3810000" y="4267200"/>
            <a:ext cx="1352550" cy="404813"/>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u="sng">
                <a:solidFill>
                  <a:schemeClr val="hlink"/>
                </a:solidFill>
                <a:latin typeface="Times New Roman" panose="02020603050405020304" pitchFamily="18" charset="0"/>
              </a:rPr>
              <a:t>:SaleJFrame</a:t>
            </a:r>
            <a:endParaRPr lang="en-US" altLang="en-US">
              <a:solidFill>
                <a:schemeClr val="hlink"/>
              </a:solidFill>
              <a:latin typeface="Times New Roman" panose="02020603050405020304" pitchFamily="18" charset="0"/>
            </a:endParaRPr>
          </a:p>
        </p:txBody>
      </p:sp>
      <p:grpSp>
        <p:nvGrpSpPr>
          <p:cNvPr id="591876" name="Group 4"/>
          <p:cNvGrpSpPr>
            <a:grpSpLocks/>
          </p:cNvGrpSpPr>
          <p:nvPr/>
        </p:nvGrpSpPr>
        <p:grpSpPr bwMode="auto">
          <a:xfrm>
            <a:off x="1752600" y="1600200"/>
            <a:ext cx="4648200" cy="2209800"/>
            <a:chOff x="1104" y="1008"/>
            <a:chExt cx="2928" cy="1392"/>
          </a:xfrm>
        </p:grpSpPr>
        <p:grpSp>
          <p:nvGrpSpPr>
            <p:cNvPr id="54304" name="Group 5"/>
            <p:cNvGrpSpPr>
              <a:grpSpLocks/>
            </p:cNvGrpSpPr>
            <p:nvPr/>
          </p:nvGrpSpPr>
          <p:grpSpPr bwMode="auto">
            <a:xfrm>
              <a:off x="3552" y="1008"/>
              <a:ext cx="480" cy="298"/>
              <a:chOff x="4464" y="1152"/>
              <a:chExt cx="480" cy="298"/>
            </a:xfrm>
          </p:grpSpPr>
          <p:sp>
            <p:nvSpPr>
              <p:cNvPr id="54327" name="Rectangle 6"/>
              <p:cNvSpPr>
                <a:spLocks noChangeArrowheads="1"/>
              </p:cNvSpPr>
              <p:nvPr/>
            </p:nvSpPr>
            <p:spPr bwMode="auto">
              <a:xfrm>
                <a:off x="4704" y="1266"/>
                <a:ext cx="240" cy="132"/>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28" name="Rectangle 7"/>
              <p:cNvSpPr>
                <a:spLocks noChangeArrowheads="1"/>
              </p:cNvSpPr>
              <p:nvPr/>
            </p:nvSpPr>
            <p:spPr bwMode="auto">
              <a:xfrm>
                <a:off x="4464" y="1266"/>
                <a:ext cx="240" cy="132"/>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29" name="Text Box 8"/>
              <p:cNvSpPr txBox="1">
                <a:spLocks noChangeArrowheads="1"/>
              </p:cNvSpPr>
              <p:nvPr/>
            </p:nvSpPr>
            <p:spPr bwMode="auto">
              <a:xfrm>
                <a:off x="4704" y="120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b="1">
                    <a:latin typeface="Times New Roman" panose="02020603050405020304" pitchFamily="18" charset="0"/>
                  </a:rPr>
                  <a:t>x</a:t>
                </a:r>
                <a:endParaRPr lang="en-US" altLang="en-US">
                  <a:latin typeface="Times New Roman" panose="02020603050405020304" pitchFamily="18" charset="0"/>
                </a:endParaRPr>
              </a:p>
            </p:txBody>
          </p:sp>
          <p:sp>
            <p:nvSpPr>
              <p:cNvPr id="54330" name="Text Box 9"/>
              <p:cNvSpPr txBox="1">
                <a:spLocks noChangeArrowheads="1"/>
              </p:cNvSpPr>
              <p:nvPr/>
            </p:nvSpPr>
            <p:spPr bwMode="auto">
              <a:xfrm>
                <a:off x="4512" y="11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_</a:t>
                </a:r>
                <a:endParaRPr lang="en-US" altLang="en-US">
                  <a:latin typeface="Times New Roman" panose="02020603050405020304" pitchFamily="18" charset="0"/>
                </a:endParaRPr>
              </a:p>
            </p:txBody>
          </p:sp>
        </p:grpSp>
        <p:grpSp>
          <p:nvGrpSpPr>
            <p:cNvPr id="54305" name="Group 10"/>
            <p:cNvGrpSpPr>
              <a:grpSpLocks/>
            </p:cNvGrpSpPr>
            <p:nvPr/>
          </p:nvGrpSpPr>
          <p:grpSpPr bwMode="auto">
            <a:xfrm>
              <a:off x="1104" y="1095"/>
              <a:ext cx="2928" cy="1305"/>
              <a:chOff x="1104" y="1095"/>
              <a:chExt cx="2928" cy="1305"/>
            </a:xfrm>
          </p:grpSpPr>
          <p:sp>
            <p:nvSpPr>
              <p:cNvPr id="54306" name="Rectangle 11"/>
              <p:cNvSpPr>
                <a:spLocks noChangeArrowheads="1"/>
              </p:cNvSpPr>
              <p:nvPr/>
            </p:nvSpPr>
            <p:spPr bwMode="auto">
              <a:xfrm>
                <a:off x="1104" y="1095"/>
                <a:ext cx="2928" cy="1305"/>
              </a:xfrm>
              <a:prstGeom prst="rect">
                <a:avLst/>
              </a:prstGeom>
              <a:solidFill>
                <a:srgbClr val="DDDDDD"/>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a:latin typeface="Times New Roman" panose="02020603050405020304" pitchFamily="18" charset="0"/>
                </a:endParaRPr>
              </a:p>
            </p:txBody>
          </p:sp>
          <p:sp>
            <p:nvSpPr>
              <p:cNvPr id="54307" name="Rectangle 12"/>
              <p:cNvSpPr>
                <a:spLocks noChangeArrowheads="1"/>
              </p:cNvSpPr>
              <p:nvPr/>
            </p:nvSpPr>
            <p:spPr bwMode="auto">
              <a:xfrm>
                <a:off x="1728" y="1332"/>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08" name="Rectangle 13"/>
              <p:cNvSpPr>
                <a:spLocks noChangeArrowheads="1"/>
              </p:cNvSpPr>
              <p:nvPr/>
            </p:nvSpPr>
            <p:spPr bwMode="auto">
              <a:xfrm>
                <a:off x="1728" y="1578"/>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09" name="Rectangle 14"/>
              <p:cNvSpPr>
                <a:spLocks noChangeArrowheads="1"/>
              </p:cNvSpPr>
              <p:nvPr/>
            </p:nvSpPr>
            <p:spPr bwMode="auto">
              <a:xfrm>
                <a:off x="2832" y="1392"/>
                <a:ext cx="432"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10" name="Rectangle 15"/>
              <p:cNvSpPr>
                <a:spLocks noChangeArrowheads="1"/>
              </p:cNvSpPr>
              <p:nvPr/>
            </p:nvSpPr>
            <p:spPr bwMode="auto">
              <a:xfrm>
                <a:off x="2832" y="1872"/>
                <a:ext cx="432"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11" name="Text Box 16"/>
              <p:cNvSpPr txBox="1">
                <a:spLocks noChangeArrowheads="1"/>
              </p:cNvSpPr>
              <p:nvPr/>
            </p:nvSpPr>
            <p:spPr bwMode="auto">
              <a:xfrm>
                <a:off x="1296" y="1344"/>
                <a:ext cx="3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UPC</a:t>
                </a:r>
                <a:endParaRPr lang="en-US" altLang="en-US">
                  <a:latin typeface="Times New Roman" panose="02020603050405020304" pitchFamily="18" charset="0"/>
                </a:endParaRPr>
              </a:p>
            </p:txBody>
          </p:sp>
          <p:sp>
            <p:nvSpPr>
              <p:cNvPr id="54312" name="Text Box 17"/>
              <p:cNvSpPr txBox="1">
                <a:spLocks noChangeArrowheads="1"/>
              </p:cNvSpPr>
              <p:nvPr/>
            </p:nvSpPr>
            <p:spPr bwMode="auto">
              <a:xfrm>
                <a:off x="1296" y="1872"/>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Cash</a:t>
                </a:r>
              </a:p>
            </p:txBody>
          </p:sp>
          <p:sp>
            <p:nvSpPr>
              <p:cNvPr id="54313" name="Text Box 18"/>
              <p:cNvSpPr txBox="1">
                <a:spLocks noChangeArrowheads="1"/>
              </p:cNvSpPr>
              <p:nvPr/>
            </p:nvSpPr>
            <p:spPr bwMode="auto">
              <a:xfrm>
                <a:off x="2256" y="1344"/>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Quantity</a:t>
                </a:r>
                <a:endParaRPr lang="en-US" altLang="en-US">
                  <a:latin typeface="Times New Roman" panose="02020603050405020304" pitchFamily="18" charset="0"/>
                </a:endParaRPr>
              </a:p>
            </p:txBody>
          </p:sp>
          <p:sp>
            <p:nvSpPr>
              <p:cNvPr id="54314" name="Text Box 19"/>
              <p:cNvSpPr txBox="1">
                <a:spLocks noChangeArrowheads="1"/>
              </p:cNvSpPr>
              <p:nvPr/>
            </p:nvSpPr>
            <p:spPr bwMode="auto">
              <a:xfrm>
                <a:off x="2256" y="1872"/>
                <a:ext cx="5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Balance</a:t>
                </a:r>
                <a:endParaRPr lang="en-US" altLang="en-US">
                  <a:latin typeface="Times New Roman" panose="02020603050405020304" pitchFamily="18" charset="0"/>
                </a:endParaRPr>
              </a:p>
            </p:txBody>
          </p:sp>
          <p:grpSp>
            <p:nvGrpSpPr>
              <p:cNvPr id="54315" name="Group 20"/>
              <p:cNvGrpSpPr>
                <a:grpSpLocks/>
              </p:cNvGrpSpPr>
              <p:nvPr/>
            </p:nvGrpSpPr>
            <p:grpSpPr bwMode="auto">
              <a:xfrm>
                <a:off x="1200" y="2112"/>
                <a:ext cx="875" cy="233"/>
                <a:chOff x="757" y="3269"/>
                <a:chExt cx="960" cy="284"/>
              </a:xfrm>
            </p:grpSpPr>
            <p:sp>
              <p:nvSpPr>
                <p:cNvPr id="54325" name="Rectangle 21"/>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26" name="Text Box 22"/>
                <p:cNvSpPr txBox="1">
                  <a:spLocks noChangeArrowheads="1"/>
                </p:cNvSpPr>
                <p:nvPr/>
              </p:nvSpPr>
              <p:spPr bwMode="auto">
                <a:xfrm>
                  <a:off x="840" y="3295"/>
                  <a:ext cx="727"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Enter Item</a:t>
                  </a:r>
                  <a:endParaRPr lang="en-US" altLang="en-US">
                    <a:latin typeface="Times New Roman" panose="02020603050405020304" pitchFamily="18" charset="0"/>
                  </a:endParaRPr>
                </a:p>
              </p:txBody>
            </p:sp>
          </p:grpSp>
          <p:grpSp>
            <p:nvGrpSpPr>
              <p:cNvPr id="54316" name="Group 23"/>
              <p:cNvGrpSpPr>
                <a:grpSpLocks/>
              </p:cNvGrpSpPr>
              <p:nvPr/>
            </p:nvGrpSpPr>
            <p:grpSpPr bwMode="auto">
              <a:xfrm>
                <a:off x="2126" y="2112"/>
                <a:ext cx="798" cy="233"/>
                <a:chOff x="757" y="3269"/>
                <a:chExt cx="960" cy="284"/>
              </a:xfrm>
            </p:grpSpPr>
            <p:sp>
              <p:nvSpPr>
                <p:cNvPr id="54323" name="Rectangle 24"/>
                <p:cNvSpPr>
                  <a:spLocks noChangeArrowheads="1"/>
                </p:cNvSpPr>
                <p:nvPr/>
              </p:nvSpPr>
              <p:spPr bwMode="auto">
                <a:xfrm>
                  <a:off x="757" y="3269"/>
                  <a:ext cx="96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24" name="Text Box 25"/>
                <p:cNvSpPr txBox="1">
                  <a:spLocks noChangeArrowheads="1"/>
                </p:cNvSpPr>
                <p:nvPr/>
              </p:nvSpPr>
              <p:spPr bwMode="auto">
                <a:xfrm>
                  <a:off x="840" y="3295"/>
                  <a:ext cx="69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End Sale</a:t>
                  </a:r>
                  <a:endParaRPr lang="en-US" altLang="en-US">
                    <a:latin typeface="Times New Roman" panose="02020603050405020304" pitchFamily="18" charset="0"/>
                  </a:endParaRPr>
                </a:p>
              </p:txBody>
            </p:sp>
          </p:grpSp>
          <p:grpSp>
            <p:nvGrpSpPr>
              <p:cNvPr id="54317" name="Group 26"/>
              <p:cNvGrpSpPr>
                <a:grpSpLocks/>
              </p:cNvGrpSpPr>
              <p:nvPr/>
            </p:nvGrpSpPr>
            <p:grpSpPr bwMode="auto">
              <a:xfrm>
                <a:off x="2976" y="2112"/>
                <a:ext cx="960" cy="233"/>
                <a:chOff x="3312" y="3269"/>
                <a:chExt cx="1200" cy="284"/>
              </a:xfrm>
            </p:grpSpPr>
            <p:sp>
              <p:nvSpPr>
                <p:cNvPr id="54321" name="Rectangle 27"/>
                <p:cNvSpPr>
                  <a:spLocks noChangeArrowheads="1"/>
                </p:cNvSpPr>
                <p:nvPr/>
              </p:nvSpPr>
              <p:spPr bwMode="auto">
                <a:xfrm>
                  <a:off x="3312" y="3269"/>
                  <a:ext cx="1200" cy="240"/>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322" name="Text Box 28"/>
                <p:cNvSpPr txBox="1">
                  <a:spLocks noChangeArrowheads="1"/>
                </p:cNvSpPr>
                <p:nvPr/>
              </p:nvSpPr>
              <p:spPr bwMode="auto">
                <a:xfrm>
                  <a:off x="3373" y="3295"/>
                  <a:ext cx="111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Make Payment</a:t>
                  </a:r>
                  <a:endParaRPr lang="en-US" altLang="en-US">
                    <a:latin typeface="Times New Roman" panose="02020603050405020304" pitchFamily="18" charset="0"/>
                  </a:endParaRPr>
                </a:p>
              </p:txBody>
            </p:sp>
          </p:grpSp>
          <p:sp>
            <p:nvSpPr>
              <p:cNvPr id="54318" name="Rectangle 29"/>
              <p:cNvSpPr>
                <a:spLocks noChangeArrowheads="1"/>
              </p:cNvSpPr>
              <p:nvPr/>
            </p:nvSpPr>
            <p:spPr bwMode="auto">
              <a:xfrm>
                <a:off x="1104" y="1099"/>
                <a:ext cx="2928" cy="154"/>
              </a:xfrm>
              <a:prstGeom prst="rect">
                <a:avLst/>
              </a:prstGeom>
              <a:solidFill>
                <a:srgbClr val="5F5F5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solidFill>
                      <a:srgbClr val="FFFFFF"/>
                    </a:solidFill>
                    <a:latin typeface="Times New Roman" panose="02020603050405020304" pitchFamily="18" charset="0"/>
                  </a:rPr>
                  <a:t>Object Store</a:t>
                </a:r>
                <a:endParaRPr lang="en-US" altLang="en-US">
                  <a:latin typeface="Times New Roman" panose="02020603050405020304" pitchFamily="18" charset="0"/>
                </a:endParaRPr>
              </a:p>
            </p:txBody>
          </p:sp>
          <p:sp>
            <p:nvSpPr>
              <p:cNvPr id="54319" name="Text Box 30"/>
              <p:cNvSpPr txBox="1">
                <a:spLocks noChangeArrowheads="1"/>
              </p:cNvSpPr>
              <p:nvPr/>
            </p:nvSpPr>
            <p:spPr bwMode="auto">
              <a:xfrm>
                <a:off x="1296" y="1584"/>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Times New Roman" panose="02020603050405020304" pitchFamily="18" charset="0"/>
                  </a:rPr>
                  <a:t>Cash</a:t>
                </a:r>
                <a:endParaRPr lang="en-US" altLang="en-US">
                  <a:latin typeface="Times New Roman" panose="02020603050405020304" pitchFamily="18" charset="0"/>
                </a:endParaRPr>
              </a:p>
            </p:txBody>
          </p:sp>
          <p:sp>
            <p:nvSpPr>
              <p:cNvPr id="54320" name="Rectangle 31"/>
              <p:cNvSpPr>
                <a:spLocks noChangeArrowheads="1"/>
              </p:cNvSpPr>
              <p:nvPr/>
            </p:nvSpPr>
            <p:spPr bwMode="auto">
              <a:xfrm>
                <a:off x="1728" y="1824"/>
                <a:ext cx="480" cy="197"/>
              </a:xfrm>
              <a:prstGeom prst="rect">
                <a:avLst/>
              </a:prstGeom>
              <a:solidFill>
                <a:srgbClr val="FF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grpSp>
      </p:grpSp>
      <p:grpSp>
        <p:nvGrpSpPr>
          <p:cNvPr id="591904" name="Group 32"/>
          <p:cNvGrpSpPr>
            <a:grpSpLocks/>
          </p:cNvGrpSpPr>
          <p:nvPr/>
        </p:nvGrpSpPr>
        <p:grpSpPr bwMode="auto">
          <a:xfrm>
            <a:off x="4419600" y="3810000"/>
            <a:ext cx="2743200" cy="473075"/>
            <a:chOff x="2784" y="2400"/>
            <a:chExt cx="1728" cy="298"/>
          </a:xfrm>
        </p:grpSpPr>
        <p:sp>
          <p:nvSpPr>
            <p:cNvPr id="54301" name="Text Box 33"/>
            <p:cNvSpPr txBox="1">
              <a:spLocks noChangeArrowheads="1"/>
            </p:cNvSpPr>
            <p:nvPr/>
          </p:nvSpPr>
          <p:spPr bwMode="auto">
            <a:xfrm>
              <a:off x="3264" y="2448"/>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 onEnterItem()</a:t>
              </a:r>
              <a:endParaRPr lang="en-US" altLang="en-US">
                <a:latin typeface="Times New Roman" panose="02020603050405020304" pitchFamily="18" charset="0"/>
              </a:endParaRPr>
            </a:p>
          </p:txBody>
        </p:sp>
        <p:sp>
          <p:nvSpPr>
            <p:cNvPr id="54302" name="Line 34"/>
            <p:cNvSpPr>
              <a:spLocks noChangeShapeType="1"/>
            </p:cNvSpPr>
            <p:nvPr/>
          </p:nvSpPr>
          <p:spPr bwMode="auto">
            <a:xfrm>
              <a:off x="2784" y="2400"/>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3" name="Line 35"/>
            <p:cNvSpPr>
              <a:spLocks noChangeShapeType="1"/>
            </p:cNvSpPr>
            <p:nvPr/>
          </p:nvSpPr>
          <p:spPr bwMode="auto">
            <a:xfrm>
              <a:off x="3120" y="2448"/>
              <a:ext cx="0" cy="19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1908" name="Group 36"/>
          <p:cNvGrpSpPr>
            <a:grpSpLocks/>
          </p:cNvGrpSpPr>
          <p:nvPr/>
        </p:nvGrpSpPr>
        <p:grpSpPr bwMode="auto">
          <a:xfrm>
            <a:off x="4343400" y="4724400"/>
            <a:ext cx="4337050" cy="1395413"/>
            <a:chOff x="2736" y="2976"/>
            <a:chExt cx="2732" cy="879"/>
          </a:xfrm>
        </p:grpSpPr>
        <p:sp>
          <p:nvSpPr>
            <p:cNvPr id="54296" name="Line 37"/>
            <p:cNvSpPr>
              <a:spLocks noChangeShapeType="1"/>
            </p:cNvSpPr>
            <p:nvPr/>
          </p:nvSpPr>
          <p:spPr bwMode="auto">
            <a:xfrm>
              <a:off x="2736" y="2976"/>
              <a:ext cx="0" cy="76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7" name="Text Box 38"/>
            <p:cNvSpPr txBox="1">
              <a:spLocks noChangeArrowheads="1"/>
            </p:cNvSpPr>
            <p:nvPr/>
          </p:nvSpPr>
          <p:spPr bwMode="auto">
            <a:xfrm>
              <a:off x="5040" y="3600"/>
              <a:ext cx="428" cy="255"/>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u="sng">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sp>
          <p:nvSpPr>
            <p:cNvPr id="54298" name="Text Box 39"/>
            <p:cNvSpPr txBox="1">
              <a:spLocks noChangeArrowheads="1"/>
            </p:cNvSpPr>
            <p:nvPr/>
          </p:nvSpPr>
          <p:spPr bwMode="auto">
            <a:xfrm>
              <a:off x="2928" y="3360"/>
              <a:ext cx="23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 makeLineItem(upc,quantity)</a:t>
              </a:r>
              <a:endParaRPr lang="en-US" altLang="en-US">
                <a:solidFill>
                  <a:schemeClr val="hlink"/>
                </a:solidFill>
                <a:latin typeface="Times New Roman" panose="02020603050405020304" pitchFamily="18" charset="0"/>
              </a:endParaRPr>
            </a:p>
          </p:txBody>
        </p:sp>
        <p:sp>
          <p:nvSpPr>
            <p:cNvPr id="54299" name="Line 40"/>
            <p:cNvSpPr>
              <a:spLocks noChangeShapeType="1"/>
            </p:cNvSpPr>
            <p:nvPr/>
          </p:nvSpPr>
          <p:spPr bwMode="auto">
            <a:xfrm>
              <a:off x="2736" y="3744"/>
              <a:ext cx="2304"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00" name="Line 41"/>
            <p:cNvSpPr>
              <a:spLocks noChangeShapeType="1"/>
            </p:cNvSpPr>
            <p:nvPr/>
          </p:nvSpPr>
          <p:spPr bwMode="auto">
            <a:xfrm>
              <a:off x="4512" y="3648"/>
              <a:ext cx="24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1914" name="Group 42"/>
          <p:cNvGrpSpPr>
            <a:grpSpLocks/>
          </p:cNvGrpSpPr>
          <p:nvPr/>
        </p:nvGrpSpPr>
        <p:grpSpPr bwMode="auto">
          <a:xfrm>
            <a:off x="152400" y="2895600"/>
            <a:ext cx="1981200" cy="747713"/>
            <a:chOff x="96" y="1824"/>
            <a:chExt cx="1248" cy="471"/>
          </a:xfrm>
        </p:grpSpPr>
        <p:sp>
          <p:nvSpPr>
            <p:cNvPr id="54294" name="Line 43"/>
            <p:cNvSpPr>
              <a:spLocks noChangeShapeType="1"/>
            </p:cNvSpPr>
            <p:nvPr/>
          </p:nvSpPr>
          <p:spPr bwMode="auto">
            <a:xfrm>
              <a:off x="624" y="1824"/>
              <a:ext cx="720" cy="336"/>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5" name="Text Box 44"/>
            <p:cNvSpPr txBox="1">
              <a:spLocks noChangeArrowheads="1"/>
            </p:cNvSpPr>
            <p:nvPr/>
          </p:nvSpPr>
          <p:spPr bwMode="auto">
            <a:xfrm>
              <a:off x="96" y="2064"/>
              <a:ext cx="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Presses button</a:t>
              </a:r>
              <a:endParaRPr lang="en-US" altLang="en-US">
                <a:latin typeface="Times New Roman" panose="02020603050405020304" pitchFamily="18" charset="0"/>
              </a:endParaRPr>
            </a:p>
          </p:txBody>
        </p:sp>
      </p:grpSp>
      <p:grpSp>
        <p:nvGrpSpPr>
          <p:cNvPr id="591917" name="Group 45"/>
          <p:cNvGrpSpPr>
            <a:grpSpLocks/>
          </p:cNvGrpSpPr>
          <p:nvPr/>
        </p:nvGrpSpPr>
        <p:grpSpPr bwMode="auto">
          <a:xfrm>
            <a:off x="365125" y="1943100"/>
            <a:ext cx="882650" cy="1104900"/>
            <a:chOff x="230" y="1224"/>
            <a:chExt cx="556" cy="696"/>
          </a:xfrm>
        </p:grpSpPr>
        <p:sp>
          <p:nvSpPr>
            <p:cNvPr id="54288" name="Oval 46"/>
            <p:cNvSpPr>
              <a:spLocks noChangeArrowheads="1"/>
            </p:cNvSpPr>
            <p:nvPr/>
          </p:nvSpPr>
          <p:spPr bwMode="auto">
            <a:xfrm>
              <a:off x="384" y="1488"/>
              <a:ext cx="144" cy="144"/>
            </a:xfrm>
            <a:prstGeom prst="ellipse">
              <a:avLst/>
            </a:prstGeom>
            <a:solidFill>
              <a:srgbClr val="FFFFFF"/>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a:latin typeface="Times New Roman" panose="02020603050405020304" pitchFamily="18" charset="0"/>
              </a:endParaRPr>
            </a:p>
          </p:txBody>
        </p:sp>
        <p:sp>
          <p:nvSpPr>
            <p:cNvPr id="54289" name="Line 47"/>
            <p:cNvSpPr>
              <a:spLocks noChangeShapeType="1"/>
            </p:cNvSpPr>
            <p:nvPr/>
          </p:nvSpPr>
          <p:spPr bwMode="auto">
            <a:xfrm>
              <a:off x="456" y="1632"/>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0" name="Line 48"/>
            <p:cNvSpPr>
              <a:spLocks noChangeShapeType="1"/>
            </p:cNvSpPr>
            <p:nvPr/>
          </p:nvSpPr>
          <p:spPr bwMode="auto">
            <a:xfrm>
              <a:off x="336" y="1680"/>
              <a:ext cx="2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1" name="Line 49"/>
            <p:cNvSpPr>
              <a:spLocks noChangeShapeType="1"/>
            </p:cNvSpPr>
            <p:nvPr/>
          </p:nvSpPr>
          <p:spPr bwMode="auto">
            <a:xfrm flipH="1">
              <a:off x="336" y="1824"/>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2" name="Line 50"/>
            <p:cNvSpPr>
              <a:spLocks noChangeShapeType="1"/>
            </p:cNvSpPr>
            <p:nvPr/>
          </p:nvSpPr>
          <p:spPr bwMode="auto">
            <a:xfrm>
              <a:off x="480" y="1824"/>
              <a:ext cx="96" cy="9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93" name="Text Box 51"/>
            <p:cNvSpPr txBox="1">
              <a:spLocks noChangeArrowheads="1"/>
            </p:cNvSpPr>
            <p:nvPr/>
          </p:nvSpPr>
          <p:spPr bwMode="auto">
            <a:xfrm>
              <a:off x="230" y="1224"/>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Cashier</a:t>
              </a:r>
              <a:endParaRPr lang="en-US" altLang="en-US">
                <a:latin typeface="Times New Roman" panose="02020603050405020304" pitchFamily="18" charset="0"/>
              </a:endParaRPr>
            </a:p>
          </p:txBody>
        </p:sp>
      </p:grpSp>
      <p:sp>
        <p:nvSpPr>
          <p:cNvPr id="54284" name="Line 52"/>
          <p:cNvSpPr>
            <a:spLocks noChangeShapeType="1"/>
          </p:cNvSpPr>
          <p:nvPr/>
        </p:nvSpPr>
        <p:spPr bwMode="auto">
          <a:xfrm>
            <a:off x="304800" y="5105400"/>
            <a:ext cx="853440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1925" name="Text Box 53"/>
          <p:cNvSpPr txBox="1">
            <a:spLocks noChangeArrowheads="1"/>
          </p:cNvSpPr>
          <p:nvPr/>
        </p:nvSpPr>
        <p:spPr bwMode="auto">
          <a:xfrm>
            <a:off x="6918325" y="4533900"/>
            <a:ext cx="1857375" cy="395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Presentation layer</a:t>
            </a:r>
          </a:p>
        </p:txBody>
      </p:sp>
      <p:sp>
        <p:nvSpPr>
          <p:cNvPr id="591926" name="Text Box 54"/>
          <p:cNvSpPr txBox="1">
            <a:spLocks noChangeArrowheads="1"/>
          </p:cNvSpPr>
          <p:nvPr/>
        </p:nvSpPr>
        <p:spPr bwMode="auto">
          <a:xfrm>
            <a:off x="5715000" y="6172200"/>
            <a:ext cx="1463675" cy="395288"/>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imes New Roman" panose="02020603050405020304" pitchFamily="18" charset="0"/>
              </a:rPr>
              <a:t>Domain layer</a:t>
            </a:r>
          </a:p>
        </p:txBody>
      </p:sp>
      <p:sp>
        <p:nvSpPr>
          <p:cNvPr id="591927" name="Text Box 55"/>
          <p:cNvSpPr txBox="1">
            <a:spLocks noChangeArrowheads="1"/>
          </p:cNvSpPr>
          <p:nvPr/>
        </p:nvSpPr>
        <p:spPr bwMode="auto">
          <a:xfrm>
            <a:off x="457200" y="4038600"/>
            <a:ext cx="3051175" cy="73025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Business logic embedded in</a:t>
            </a:r>
          </a:p>
          <a:p>
            <a:pPr>
              <a:spcBef>
                <a:spcPct val="0"/>
              </a:spcBef>
              <a:buClrTx/>
              <a:buSzTx/>
              <a:buFontTx/>
              <a:buNone/>
            </a:pPr>
            <a:r>
              <a:rPr lang="en-US" altLang="en-US" sz="2000">
                <a:latin typeface="Times New Roman" panose="02020603050405020304" pitchFamily="18" charset="0"/>
              </a:rPr>
              <a:t>presentation layer.</a:t>
            </a:r>
          </a:p>
        </p:txBody>
      </p:sp>
    </p:spTree>
    <p:extLst>
      <p:ext uri="{BB962C8B-B14F-4D97-AF65-F5344CB8AC3E}">
        <p14:creationId xmlns:p14="http://schemas.microsoft.com/office/powerpoint/2010/main" val="228736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591917"/>
                                        </p:tgtEl>
                                        <p:attrNameLst>
                                          <p:attrName>style.visibility</p:attrName>
                                        </p:attrNameLst>
                                      </p:cBhvr>
                                      <p:to>
                                        <p:strVal val="visible"/>
                                      </p:to>
                                    </p:set>
                                    <p:anim calcmode="lin" valueType="num">
                                      <p:cBhvr additive="base">
                                        <p:cTn id="11" dur="500" fill="hold"/>
                                        <p:tgtEl>
                                          <p:spTgt spid="591917"/>
                                        </p:tgtEl>
                                        <p:attrNameLst>
                                          <p:attrName>ppt_x</p:attrName>
                                        </p:attrNameLst>
                                      </p:cBhvr>
                                      <p:tavLst>
                                        <p:tav tm="0">
                                          <p:val>
                                            <p:strVal val="0-#ppt_w/2"/>
                                          </p:val>
                                        </p:tav>
                                        <p:tav tm="100000">
                                          <p:val>
                                            <p:strVal val="#ppt_x"/>
                                          </p:val>
                                        </p:tav>
                                      </p:tavLst>
                                    </p:anim>
                                    <p:anim calcmode="lin" valueType="num">
                                      <p:cBhvr additive="base">
                                        <p:cTn id="12" dur="500" fill="hold"/>
                                        <p:tgtEl>
                                          <p:spTgt spid="59191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91914"/>
                                        </p:tgtEl>
                                        <p:attrNameLst>
                                          <p:attrName>style.visibility</p:attrName>
                                        </p:attrNameLst>
                                      </p:cBhvr>
                                      <p:to>
                                        <p:strVal val="visible"/>
                                      </p:to>
                                    </p:set>
                                    <p:animEffect transition="in" filter="wipe(up)">
                                      <p:cBhvr>
                                        <p:cTn id="17" dur="500"/>
                                        <p:tgtEl>
                                          <p:spTgt spid="5919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59190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187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59190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9190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192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192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9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animBg="1"/>
      <p:bldP spid="591925" grpId="0" animBg="1"/>
      <p:bldP spid="591926" grpId="0" animBg="1"/>
      <p:bldP spid="5919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7B1A45BA-EA7B-443A-8444-44C39E3F7DA6}" type="datetime1">
              <a:rPr lang="en-US" smtClean="0"/>
              <a:t>10/21/2022</a:t>
            </a:fld>
            <a:endParaRPr lang="en-US"/>
          </a:p>
        </p:txBody>
      </p:sp>
      <p:sp>
        <p:nvSpPr>
          <p:cNvPr id="6" name="Footer Placeholder 4"/>
          <p:cNvSpPr>
            <a:spLocks noGrp="1"/>
          </p:cNvSpPr>
          <p:nvPr>
            <p:ph type="ftr" sz="quarter" idx="11"/>
          </p:nvPr>
        </p:nvSpPr>
        <p:spPr/>
        <p:txBody>
          <a:bodyPr/>
          <a:lstStyle/>
          <a:p>
            <a:pPr>
              <a:defRPr/>
            </a:pPr>
            <a:r>
              <a:rPr lang="en-US" smtClean="0"/>
              <a:t>OO Design</a:t>
            </a:r>
            <a:endParaRPr lang="en-US"/>
          </a:p>
        </p:txBody>
      </p:sp>
      <p:sp>
        <p:nvSpPr>
          <p:cNvPr id="7" name="Slide Number Placeholder 5"/>
          <p:cNvSpPr>
            <a:spLocks noGrp="1"/>
          </p:cNvSpPr>
          <p:nvPr>
            <p:ph type="sldNum" sz="quarter" idx="12"/>
          </p:nvPr>
        </p:nvSpPr>
        <p:spPr/>
        <p:txBody>
          <a:bodyPr/>
          <a:lstStyle/>
          <a:p>
            <a:pPr>
              <a:defRPr/>
            </a:pPr>
            <a:fld id="{BA0BFBF5-54A5-43FA-9AE2-8954DA49A664}" type="slidenum">
              <a:rPr lang="en-US"/>
              <a:pPr>
                <a:defRPr/>
              </a:pPr>
              <a:t>54</a:t>
            </a:fld>
            <a:endParaRPr lang="en-US"/>
          </a:p>
        </p:txBody>
      </p:sp>
      <p:sp>
        <p:nvSpPr>
          <p:cNvPr id="55301" name="Rectangle 2"/>
          <p:cNvSpPr>
            <a:spLocks noGrp="1" noChangeArrowheads="1"/>
          </p:cNvSpPr>
          <p:nvPr>
            <p:ph type="title"/>
          </p:nvPr>
        </p:nvSpPr>
        <p:spPr/>
        <p:txBody>
          <a:bodyPr/>
          <a:lstStyle/>
          <a:p>
            <a:pPr eaLnBrk="1" hangingPunct="1"/>
            <a:r>
              <a:rPr kumimoji="1" lang="en-US" altLang="en-US" smtClean="0"/>
              <a:t>Presentation layer [5]</a:t>
            </a:r>
          </a:p>
        </p:txBody>
      </p:sp>
      <p:sp>
        <p:nvSpPr>
          <p:cNvPr id="592899" name="Rectangle 3"/>
          <p:cNvSpPr>
            <a:spLocks noGrp="1" noChangeArrowheads="1"/>
          </p:cNvSpPr>
          <p:nvPr>
            <p:ph type="body" idx="1"/>
          </p:nvPr>
        </p:nvSpPr>
        <p:spPr>
          <a:xfrm>
            <a:off x="1182688" y="2017713"/>
            <a:ext cx="7772400" cy="1597025"/>
          </a:xfrm>
        </p:spPr>
        <p:txBody>
          <a:bodyPr/>
          <a:lstStyle/>
          <a:p>
            <a:pPr eaLnBrk="1" hangingPunct="1"/>
            <a:r>
              <a:rPr kumimoji="1" lang="en-US" altLang="en-US" sz="2400" smtClean="0"/>
              <a:t>Some applications do not have a user interface. They receive messages from an external system. For example, LDAP (Light Weight Directory Protocol) might receive a message from a CGI script.</a:t>
            </a:r>
          </a:p>
        </p:txBody>
      </p:sp>
      <p:sp>
        <p:nvSpPr>
          <p:cNvPr id="592900" name="Rectangle 4"/>
          <p:cNvSpPr>
            <a:spLocks noChangeArrowheads="1"/>
          </p:cNvSpPr>
          <p:nvPr/>
        </p:nvSpPr>
        <p:spPr bwMode="auto">
          <a:xfrm>
            <a:off x="533400" y="3962400"/>
            <a:ext cx="8178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In these cases the messages is encoded in a “stream” or as a CORBA message.</a:t>
            </a:r>
          </a:p>
        </p:txBody>
      </p:sp>
    </p:spTree>
    <p:extLst>
      <p:ext uri="{BB962C8B-B14F-4D97-AF65-F5344CB8AC3E}">
        <p14:creationId xmlns:p14="http://schemas.microsoft.com/office/powerpoint/2010/main" val="2987903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P spid="5929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C7EC9CE5-34AD-4DCC-BBE5-A6EBC2E50144}"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9E3A34F2-7F60-489E-A368-0B8818239D59}" type="slidenum">
              <a:rPr lang="en-US"/>
              <a:pPr>
                <a:defRPr/>
              </a:pPr>
              <a:t>55</a:t>
            </a:fld>
            <a:endParaRPr lang="en-US"/>
          </a:p>
        </p:txBody>
      </p:sp>
      <p:sp>
        <p:nvSpPr>
          <p:cNvPr id="56325" name="Rectangle 2"/>
          <p:cNvSpPr>
            <a:spLocks noGrp="1" noChangeArrowheads="1"/>
          </p:cNvSpPr>
          <p:nvPr>
            <p:ph type="title"/>
          </p:nvPr>
        </p:nvSpPr>
        <p:spPr/>
        <p:txBody>
          <a:bodyPr/>
          <a:lstStyle/>
          <a:p>
            <a:pPr eaLnBrk="1" hangingPunct="1"/>
            <a:r>
              <a:rPr kumimoji="1" lang="en-US" altLang="en-US" smtClean="0"/>
              <a:t>Presentation layer [6]</a:t>
            </a:r>
          </a:p>
        </p:txBody>
      </p:sp>
      <p:sp>
        <p:nvSpPr>
          <p:cNvPr id="593923" name="Rectangle 3"/>
          <p:cNvSpPr>
            <a:spLocks noGrp="1" noChangeArrowheads="1"/>
          </p:cNvSpPr>
          <p:nvPr>
            <p:ph type="body" idx="1"/>
          </p:nvPr>
        </p:nvSpPr>
        <p:spPr>
          <a:xfrm>
            <a:off x="1182688" y="2017713"/>
            <a:ext cx="7772400" cy="1071562"/>
          </a:xfrm>
        </p:spPr>
        <p:txBody>
          <a:bodyPr/>
          <a:lstStyle/>
          <a:p>
            <a:pPr eaLnBrk="1" hangingPunct="1"/>
            <a:r>
              <a:rPr kumimoji="1" lang="en-US" altLang="en-US" sz="2800" smtClean="0"/>
              <a:t>In applications with windows, the window might choose who the controller will be.</a:t>
            </a:r>
          </a:p>
        </p:txBody>
      </p:sp>
      <p:sp>
        <p:nvSpPr>
          <p:cNvPr id="593924" name="Rectangle 4"/>
          <p:cNvSpPr>
            <a:spLocks noChangeArrowheads="1"/>
          </p:cNvSpPr>
          <p:nvPr/>
        </p:nvSpPr>
        <p:spPr bwMode="auto">
          <a:xfrm>
            <a:off x="457200" y="3352800"/>
            <a:ext cx="817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latin typeface="Times New Roman" panose="02020603050405020304" pitchFamily="18" charset="0"/>
              </a:rPr>
              <a:t>Different windows may collaborate with different controllers.</a:t>
            </a:r>
          </a:p>
        </p:txBody>
      </p:sp>
      <p:sp>
        <p:nvSpPr>
          <p:cNvPr id="593925" name="Rectangle 5"/>
          <p:cNvSpPr>
            <a:spLocks noChangeArrowheads="1"/>
          </p:cNvSpPr>
          <p:nvPr/>
        </p:nvSpPr>
        <p:spPr bwMode="auto">
          <a:xfrm>
            <a:off x="609600" y="4648200"/>
            <a:ext cx="81788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latin typeface="Times New Roman" panose="02020603050405020304" pitchFamily="18" charset="0"/>
              </a:rPr>
              <a:t>However, in a message handling application, the </a:t>
            </a:r>
            <a:r>
              <a:rPr lang="en-US" altLang="en-US" sz="2800" i="1">
                <a:latin typeface="Times New Roman" panose="02020603050405020304" pitchFamily="18" charset="0"/>
              </a:rPr>
              <a:t>Command</a:t>
            </a:r>
            <a:r>
              <a:rPr lang="en-US" altLang="en-US" sz="2800">
                <a:latin typeface="Times New Roman" panose="02020603050405020304" pitchFamily="18" charset="0"/>
              </a:rPr>
              <a:t> design pattern is useful.</a:t>
            </a:r>
          </a:p>
        </p:txBody>
      </p:sp>
    </p:spTree>
    <p:extLst>
      <p:ext uri="{BB962C8B-B14F-4D97-AF65-F5344CB8AC3E}">
        <p14:creationId xmlns:p14="http://schemas.microsoft.com/office/powerpoint/2010/main" val="3698986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P spid="593924" grpId="0"/>
      <p:bldP spid="5939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4F0F79A7-C8A0-4B5B-8DC8-A7FFED7976D8}" type="datetime1">
              <a:rPr lang="en-US" smtClean="0"/>
              <a:t>10/21/2022</a:t>
            </a:fld>
            <a:endParaRPr lang="en-US"/>
          </a:p>
        </p:txBody>
      </p:sp>
      <p:sp>
        <p:nvSpPr>
          <p:cNvPr id="9" name="Footer Placeholder 4"/>
          <p:cNvSpPr>
            <a:spLocks noGrp="1"/>
          </p:cNvSpPr>
          <p:nvPr>
            <p:ph type="ftr" sz="quarter" idx="11"/>
          </p:nvPr>
        </p:nvSpPr>
        <p:spPr/>
        <p:txBody>
          <a:bodyPr/>
          <a:lstStyle/>
          <a:p>
            <a:pPr>
              <a:defRPr/>
            </a:pPr>
            <a:r>
              <a:rPr lang="en-US" smtClean="0"/>
              <a:t>OO Design</a:t>
            </a:r>
            <a:endParaRPr lang="en-US"/>
          </a:p>
        </p:txBody>
      </p:sp>
      <p:sp>
        <p:nvSpPr>
          <p:cNvPr id="10" name="Slide Number Placeholder 5"/>
          <p:cNvSpPr>
            <a:spLocks noGrp="1"/>
          </p:cNvSpPr>
          <p:nvPr>
            <p:ph type="sldNum" sz="quarter" idx="12"/>
          </p:nvPr>
        </p:nvSpPr>
        <p:spPr/>
        <p:txBody>
          <a:bodyPr/>
          <a:lstStyle/>
          <a:p>
            <a:pPr>
              <a:defRPr/>
            </a:pPr>
            <a:fld id="{3529538B-D017-4520-B1E8-897D7ED80E28}" type="slidenum">
              <a:rPr lang="en-US"/>
              <a:pPr>
                <a:defRPr/>
              </a:pPr>
              <a:t>56</a:t>
            </a:fld>
            <a:endParaRPr lang="en-US"/>
          </a:p>
        </p:txBody>
      </p:sp>
      <p:sp>
        <p:nvSpPr>
          <p:cNvPr id="57349" name="Rectangle 2"/>
          <p:cNvSpPr>
            <a:spLocks noGrp="1" noChangeArrowheads="1"/>
          </p:cNvSpPr>
          <p:nvPr>
            <p:ph type="title"/>
          </p:nvPr>
        </p:nvSpPr>
        <p:spPr/>
        <p:txBody>
          <a:bodyPr/>
          <a:lstStyle/>
          <a:p>
            <a:pPr eaLnBrk="1" hangingPunct="1"/>
            <a:r>
              <a:rPr kumimoji="1" lang="en-US" altLang="en-US" smtClean="0"/>
              <a:t>Low coupling</a:t>
            </a:r>
          </a:p>
        </p:txBody>
      </p:sp>
      <p:sp>
        <p:nvSpPr>
          <p:cNvPr id="594947" name="Rectangle 3"/>
          <p:cNvSpPr>
            <a:spLocks noGrp="1" noChangeArrowheads="1"/>
          </p:cNvSpPr>
          <p:nvPr>
            <p:ph type="body" idx="1"/>
          </p:nvPr>
        </p:nvSpPr>
        <p:spPr>
          <a:xfrm>
            <a:off x="1182688" y="2017713"/>
            <a:ext cx="7772400" cy="544512"/>
          </a:xfrm>
        </p:spPr>
        <p:txBody>
          <a:bodyPr/>
          <a:lstStyle/>
          <a:p>
            <a:pPr eaLnBrk="1" hangingPunct="1"/>
            <a:r>
              <a:rPr kumimoji="1" lang="en-US" altLang="en-US" sz="2400" smtClean="0"/>
              <a:t>How to achieve low </a:t>
            </a:r>
            <a:r>
              <a:rPr kumimoji="1" lang="en-US" altLang="en-US" sz="2400" i="1" smtClean="0">
                <a:solidFill>
                  <a:srgbClr val="990000"/>
                </a:solidFill>
              </a:rPr>
              <a:t>dependency</a:t>
            </a:r>
            <a:r>
              <a:rPr kumimoji="1" lang="en-US" altLang="en-US" sz="2400" smtClean="0"/>
              <a:t> and increased reuse? </a:t>
            </a:r>
          </a:p>
        </p:txBody>
      </p:sp>
      <p:sp>
        <p:nvSpPr>
          <p:cNvPr id="594948" name="Rectangle 4"/>
          <p:cNvSpPr>
            <a:spLocks noChangeArrowheads="1"/>
          </p:cNvSpPr>
          <p:nvPr/>
        </p:nvSpPr>
        <p:spPr bwMode="auto">
          <a:xfrm>
            <a:off x="457200" y="2819400"/>
            <a:ext cx="81788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 class with high coupling is undesirable because:</a:t>
            </a:r>
            <a:endParaRPr lang="en-US" altLang="en-US" sz="1800">
              <a:latin typeface="Times New Roman" panose="02020603050405020304" pitchFamily="18" charset="0"/>
            </a:endParaRPr>
          </a:p>
        </p:txBody>
      </p:sp>
      <p:sp>
        <p:nvSpPr>
          <p:cNvPr id="594949" name="Rectangle 5"/>
          <p:cNvSpPr>
            <a:spLocks noChangeArrowheads="1"/>
          </p:cNvSpPr>
          <p:nvPr/>
        </p:nvSpPr>
        <p:spPr bwMode="auto">
          <a:xfrm>
            <a:off x="1143000" y="3505200"/>
            <a:ext cx="6324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1">
              <a:buFontTx/>
              <a:buChar char="•"/>
            </a:pPr>
            <a:r>
              <a:rPr kumimoji="1" lang="en-US" altLang="en-US" sz="2200">
                <a:solidFill>
                  <a:schemeClr val="hlink"/>
                </a:solidFill>
              </a:rPr>
              <a:t>Changes in related classes force local changes.</a:t>
            </a:r>
          </a:p>
        </p:txBody>
      </p:sp>
      <p:sp>
        <p:nvSpPr>
          <p:cNvPr id="594950" name="Rectangle 6"/>
          <p:cNvSpPr>
            <a:spLocks noChangeArrowheads="1"/>
          </p:cNvSpPr>
          <p:nvPr/>
        </p:nvSpPr>
        <p:spPr bwMode="auto">
          <a:xfrm>
            <a:off x="1143000" y="4191000"/>
            <a:ext cx="6248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1">
              <a:buFontTx/>
              <a:buChar char="•"/>
            </a:pPr>
            <a:r>
              <a:rPr kumimoji="1" lang="en-US" altLang="en-US" sz="2200">
                <a:solidFill>
                  <a:schemeClr val="hlink"/>
                </a:solidFill>
              </a:rPr>
              <a:t>This class is harder to understand in isolation.</a:t>
            </a:r>
          </a:p>
        </p:txBody>
      </p:sp>
      <p:sp>
        <p:nvSpPr>
          <p:cNvPr id="594951" name="Rectangle 7"/>
          <p:cNvSpPr>
            <a:spLocks noChangeArrowheads="1"/>
          </p:cNvSpPr>
          <p:nvPr/>
        </p:nvSpPr>
        <p:spPr bwMode="auto">
          <a:xfrm>
            <a:off x="1143000" y="487680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1">
              <a:buFontTx/>
              <a:buChar char="•"/>
            </a:pPr>
            <a:r>
              <a:rPr kumimoji="1" lang="en-US" altLang="en-US" sz="2200">
                <a:solidFill>
                  <a:schemeClr val="hlink"/>
                </a:solidFill>
              </a:rPr>
              <a:t>This class is harder to reuse because its use requires the inclusion of all classes it is dependent upon.</a:t>
            </a:r>
          </a:p>
        </p:txBody>
      </p:sp>
    </p:spTree>
    <p:extLst>
      <p:ext uri="{BB962C8B-B14F-4D97-AF65-F5344CB8AC3E}">
        <p14:creationId xmlns:p14="http://schemas.microsoft.com/office/powerpoint/2010/main" val="1725053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P spid="594948" grpId="0"/>
      <p:bldP spid="594949" grpId="0"/>
      <p:bldP spid="594950" grpId="0"/>
      <p:bldP spid="59495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3C16239-EF25-401D-ADAF-AA383E899CB2}"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701B8331-A636-49BF-BFBD-B2035EDBECAD}" type="slidenum">
              <a:rPr lang="en-US"/>
              <a:pPr>
                <a:defRPr/>
              </a:pPr>
              <a:t>57</a:t>
            </a:fld>
            <a:endParaRPr lang="en-US"/>
          </a:p>
        </p:txBody>
      </p:sp>
      <p:sp>
        <p:nvSpPr>
          <p:cNvPr id="58373" name="Rectangle 2"/>
          <p:cNvSpPr>
            <a:spLocks noGrp="1" noChangeArrowheads="1"/>
          </p:cNvSpPr>
          <p:nvPr>
            <p:ph type="title"/>
          </p:nvPr>
        </p:nvSpPr>
        <p:spPr/>
        <p:txBody>
          <a:bodyPr>
            <a:normAutofit fontScale="90000"/>
          </a:bodyPr>
          <a:lstStyle/>
          <a:p>
            <a:pPr eaLnBrk="1" hangingPunct="1"/>
            <a:r>
              <a:rPr lang="en-US" altLang="en-US" smtClean="0"/>
              <a:t>The GRASP Pattern : </a:t>
            </a:r>
            <a:br>
              <a:rPr lang="en-US" altLang="en-US" smtClean="0"/>
            </a:br>
            <a:r>
              <a:rPr lang="en-US" altLang="en-US" smtClean="0"/>
              <a:t>Low Coupling</a:t>
            </a:r>
          </a:p>
        </p:txBody>
      </p:sp>
      <p:sp>
        <p:nvSpPr>
          <p:cNvPr id="58374" name="Rectangle 3"/>
          <p:cNvSpPr>
            <a:spLocks noGrp="1" noChangeArrowheads="1"/>
          </p:cNvSpPr>
          <p:nvPr>
            <p:ph type="body" idx="1"/>
          </p:nvPr>
        </p:nvSpPr>
        <p:spPr>
          <a:xfrm>
            <a:off x="457200" y="2017713"/>
            <a:ext cx="8497888" cy="4114800"/>
          </a:xfrm>
        </p:spPr>
        <p:txBody>
          <a:bodyPr/>
          <a:lstStyle/>
          <a:p>
            <a:pPr eaLnBrk="1" hangingPunct="1">
              <a:lnSpc>
                <a:spcPct val="90000"/>
              </a:lnSpc>
            </a:pPr>
            <a:r>
              <a:rPr lang="en-US" altLang="en-US" smtClean="0"/>
              <a:t>Assign a responsibility so that the coupling remains low</a:t>
            </a:r>
          </a:p>
          <a:p>
            <a:pPr eaLnBrk="1" hangingPunct="1">
              <a:lnSpc>
                <a:spcPct val="90000"/>
              </a:lnSpc>
            </a:pPr>
            <a:r>
              <a:rPr lang="en-US" altLang="en-US" smtClean="0"/>
              <a:t>Recall coupling is how strongly one class has knowledge of another class</a:t>
            </a:r>
          </a:p>
          <a:p>
            <a:pPr eaLnBrk="1" hangingPunct="1">
              <a:lnSpc>
                <a:spcPct val="90000"/>
              </a:lnSpc>
            </a:pPr>
            <a:r>
              <a:rPr lang="en-US" altLang="en-US" smtClean="0"/>
              <a:t>The best example of this is not to have POST talking to every class</a:t>
            </a:r>
          </a:p>
          <a:p>
            <a:pPr eaLnBrk="1" hangingPunct="1">
              <a:lnSpc>
                <a:spcPct val="90000"/>
              </a:lnSpc>
            </a:pPr>
            <a:r>
              <a:rPr lang="en-US" altLang="en-US" smtClean="0"/>
              <a:t>POST should not have knowledge of any more classes then its has to</a:t>
            </a:r>
          </a:p>
          <a:p>
            <a:pPr eaLnBrk="1" hangingPunct="1">
              <a:lnSpc>
                <a:spcPct val="90000"/>
              </a:lnSpc>
            </a:pPr>
            <a:endParaRPr lang="en-US" altLang="en-US" smtClean="0"/>
          </a:p>
        </p:txBody>
      </p:sp>
    </p:spTree>
    <p:extLst>
      <p:ext uri="{BB962C8B-B14F-4D97-AF65-F5344CB8AC3E}">
        <p14:creationId xmlns:p14="http://schemas.microsoft.com/office/powerpoint/2010/main" val="6037748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quarter" idx="10"/>
          </p:nvPr>
        </p:nvSpPr>
        <p:spPr/>
        <p:txBody>
          <a:bodyPr/>
          <a:lstStyle/>
          <a:p>
            <a:pPr>
              <a:defRPr/>
            </a:pPr>
            <a:fld id="{AE6EFE15-2293-45A3-AF17-386C0859D93D}" type="datetime1">
              <a:rPr lang="en-US" smtClean="0"/>
              <a:t>10/21/2022</a:t>
            </a:fld>
            <a:endParaRPr lang="en-US"/>
          </a:p>
        </p:txBody>
      </p:sp>
      <p:sp>
        <p:nvSpPr>
          <p:cNvPr id="10" name="Footer Placeholder 4"/>
          <p:cNvSpPr>
            <a:spLocks noGrp="1"/>
          </p:cNvSpPr>
          <p:nvPr>
            <p:ph type="ftr" sz="quarter" idx="11"/>
          </p:nvPr>
        </p:nvSpPr>
        <p:spPr/>
        <p:txBody>
          <a:bodyPr/>
          <a:lstStyle/>
          <a:p>
            <a:pPr>
              <a:defRPr/>
            </a:pPr>
            <a:r>
              <a:rPr lang="en-US" smtClean="0"/>
              <a:t>OO Design</a:t>
            </a:r>
            <a:endParaRPr lang="en-US"/>
          </a:p>
        </p:txBody>
      </p:sp>
      <p:sp>
        <p:nvSpPr>
          <p:cNvPr id="11" name="Slide Number Placeholder 5"/>
          <p:cNvSpPr>
            <a:spLocks noGrp="1"/>
          </p:cNvSpPr>
          <p:nvPr>
            <p:ph type="sldNum" sz="quarter" idx="12"/>
          </p:nvPr>
        </p:nvSpPr>
        <p:spPr/>
        <p:txBody>
          <a:bodyPr/>
          <a:lstStyle/>
          <a:p>
            <a:pPr>
              <a:defRPr/>
            </a:pPr>
            <a:fld id="{EE9731F0-4C9D-4EBA-B269-686E557AE46E}" type="slidenum">
              <a:rPr lang="en-US"/>
              <a:pPr>
                <a:defRPr/>
              </a:pPr>
              <a:t>58</a:t>
            </a:fld>
            <a:endParaRPr lang="en-US"/>
          </a:p>
        </p:txBody>
      </p:sp>
      <p:sp>
        <p:nvSpPr>
          <p:cNvPr id="59397" name="Rectangle 2"/>
          <p:cNvSpPr>
            <a:spLocks noGrp="1" noChangeArrowheads="1"/>
          </p:cNvSpPr>
          <p:nvPr>
            <p:ph type="title"/>
          </p:nvPr>
        </p:nvSpPr>
        <p:spPr/>
        <p:txBody>
          <a:bodyPr/>
          <a:lstStyle/>
          <a:p>
            <a:pPr eaLnBrk="1" hangingPunct="1"/>
            <a:r>
              <a:rPr kumimoji="1" lang="en-US" altLang="en-US" sz="3600" smtClean="0"/>
              <a:t>Low coupling: Example (1)</a:t>
            </a:r>
            <a:endParaRPr kumimoji="1" lang="en-US" altLang="en-US" smtClean="0"/>
          </a:p>
        </p:txBody>
      </p:sp>
      <p:grpSp>
        <p:nvGrpSpPr>
          <p:cNvPr id="596995" name="Group 3"/>
          <p:cNvGrpSpPr>
            <a:grpSpLocks/>
          </p:cNvGrpSpPr>
          <p:nvPr/>
        </p:nvGrpSpPr>
        <p:grpSpPr bwMode="auto">
          <a:xfrm>
            <a:off x="2286000" y="3124200"/>
            <a:ext cx="5024438" cy="557213"/>
            <a:chOff x="1440" y="1968"/>
            <a:chExt cx="3165" cy="351"/>
          </a:xfrm>
        </p:grpSpPr>
        <p:sp>
          <p:nvSpPr>
            <p:cNvPr id="59401" name="Text Box 4"/>
            <p:cNvSpPr txBox="1">
              <a:spLocks noChangeArrowheads="1"/>
            </p:cNvSpPr>
            <p:nvPr/>
          </p:nvSpPr>
          <p:spPr bwMode="auto">
            <a:xfrm>
              <a:off x="1440" y="1968"/>
              <a:ext cx="923"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Payment</a:t>
              </a:r>
              <a:endParaRPr lang="en-US" altLang="en-US">
                <a:solidFill>
                  <a:schemeClr val="hlink"/>
                </a:solidFill>
                <a:latin typeface="Times New Roman" panose="02020603050405020304" pitchFamily="18" charset="0"/>
              </a:endParaRPr>
            </a:p>
          </p:txBody>
        </p:sp>
        <p:sp>
          <p:nvSpPr>
            <p:cNvPr id="59402" name="Text Box 5"/>
            <p:cNvSpPr txBox="1">
              <a:spLocks noChangeArrowheads="1"/>
            </p:cNvSpPr>
            <p:nvPr/>
          </p:nvSpPr>
          <p:spPr bwMode="auto">
            <a:xfrm>
              <a:off x="2877" y="1968"/>
              <a:ext cx="689"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sp>
          <p:nvSpPr>
            <p:cNvPr id="59403" name="Text Box 6"/>
            <p:cNvSpPr txBox="1">
              <a:spLocks noChangeArrowheads="1"/>
            </p:cNvSpPr>
            <p:nvPr/>
          </p:nvSpPr>
          <p:spPr bwMode="auto">
            <a:xfrm>
              <a:off x="4080" y="1968"/>
              <a:ext cx="525" cy="351"/>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solidFill>
                    <a:schemeClr val="hlink"/>
                  </a:solidFill>
                  <a:latin typeface="Times New Roman" panose="02020603050405020304" pitchFamily="18" charset="0"/>
                </a:rPr>
                <a:t>Sale</a:t>
              </a:r>
              <a:endParaRPr lang="en-US" altLang="en-US">
                <a:solidFill>
                  <a:schemeClr val="hlink"/>
                </a:solidFill>
                <a:latin typeface="Times New Roman" panose="02020603050405020304" pitchFamily="18" charset="0"/>
              </a:endParaRPr>
            </a:p>
          </p:txBody>
        </p:sp>
      </p:grpSp>
      <p:sp>
        <p:nvSpPr>
          <p:cNvPr id="596999" name="Text Box 7"/>
          <p:cNvSpPr txBox="1">
            <a:spLocks noChangeArrowheads="1"/>
          </p:cNvSpPr>
          <p:nvPr/>
        </p:nvSpPr>
        <p:spPr bwMode="auto">
          <a:xfrm>
            <a:off x="1279525" y="1995488"/>
            <a:ext cx="715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a:latin typeface="Times New Roman" panose="02020603050405020304" pitchFamily="18" charset="0"/>
              </a:rPr>
              <a:t>Consider the following partial conceptual model:</a:t>
            </a:r>
            <a:endParaRPr lang="en-US" altLang="en-US">
              <a:latin typeface="Times New Roman" panose="02020603050405020304" pitchFamily="18" charset="0"/>
            </a:endParaRPr>
          </a:p>
        </p:txBody>
      </p:sp>
      <p:sp>
        <p:nvSpPr>
          <p:cNvPr id="597000" name="Text Box 8"/>
          <p:cNvSpPr txBox="1">
            <a:spLocks noChangeArrowheads="1"/>
          </p:cNvSpPr>
          <p:nvPr/>
        </p:nvSpPr>
        <p:spPr bwMode="auto">
          <a:xfrm>
            <a:off x="1431925" y="4460875"/>
            <a:ext cx="4687888" cy="8509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What class should be responsible for</a:t>
            </a:r>
          </a:p>
          <a:p>
            <a:pPr>
              <a:spcBef>
                <a:spcPct val="0"/>
              </a:spcBef>
              <a:buClrTx/>
              <a:buSzTx/>
              <a:buFontTx/>
              <a:buNone/>
            </a:pPr>
            <a:r>
              <a:rPr lang="en-US" altLang="en-US" sz="2400">
                <a:latin typeface="Times New Roman" panose="02020603050405020304" pitchFamily="18" charset="0"/>
              </a:rPr>
              <a:t>creating an instance of </a:t>
            </a:r>
            <a:r>
              <a:rPr lang="en-US" altLang="en-US" sz="2400" i="1">
                <a:solidFill>
                  <a:srgbClr val="990000"/>
                </a:solidFill>
                <a:latin typeface="Times New Roman" panose="02020603050405020304" pitchFamily="18" charset="0"/>
              </a:rPr>
              <a:t>Payment</a:t>
            </a:r>
            <a:r>
              <a:rPr lang="en-US" altLang="en-US" sz="2400" i="1">
                <a:latin typeface="Times New Roman" panose="02020603050405020304" pitchFamily="18" charset="0"/>
              </a:rPr>
              <a:t> </a:t>
            </a:r>
            <a:r>
              <a:rPr lang="en-US" altLang="en-US" sz="2400">
                <a:latin typeface="Times New Roman" panose="02020603050405020304" pitchFamily="18" charset="0"/>
              </a:rPr>
              <a:t>?</a:t>
            </a:r>
            <a:endParaRPr lang="en-US" altLang="en-US">
              <a:latin typeface="Times New Roman" panose="02020603050405020304" pitchFamily="18" charset="0"/>
            </a:endParaRPr>
          </a:p>
        </p:txBody>
      </p:sp>
    </p:spTree>
    <p:extLst>
      <p:ext uri="{BB962C8B-B14F-4D97-AF65-F5344CB8AC3E}">
        <p14:creationId xmlns:p14="http://schemas.microsoft.com/office/powerpoint/2010/main" val="1256989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7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9" grpId="0"/>
      <p:bldP spid="59700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quarter" idx="10"/>
          </p:nvPr>
        </p:nvSpPr>
        <p:spPr/>
        <p:txBody>
          <a:bodyPr/>
          <a:lstStyle/>
          <a:p>
            <a:pPr>
              <a:defRPr/>
            </a:pPr>
            <a:fld id="{535BBE25-8F05-4D36-8BE1-46991515D763}" type="datetime1">
              <a:rPr lang="en-US" smtClean="0"/>
              <a:t>10/21/2022</a:t>
            </a:fld>
            <a:endParaRPr lang="en-US"/>
          </a:p>
        </p:txBody>
      </p:sp>
      <p:sp>
        <p:nvSpPr>
          <p:cNvPr id="23" name="Footer Placeholder 4"/>
          <p:cNvSpPr>
            <a:spLocks noGrp="1"/>
          </p:cNvSpPr>
          <p:nvPr>
            <p:ph type="ftr" sz="quarter" idx="11"/>
          </p:nvPr>
        </p:nvSpPr>
        <p:spPr/>
        <p:txBody>
          <a:bodyPr/>
          <a:lstStyle/>
          <a:p>
            <a:pPr>
              <a:defRPr/>
            </a:pPr>
            <a:r>
              <a:rPr lang="en-US" smtClean="0"/>
              <a:t>OO Design</a:t>
            </a:r>
            <a:endParaRPr lang="en-US"/>
          </a:p>
        </p:txBody>
      </p:sp>
      <p:sp>
        <p:nvSpPr>
          <p:cNvPr id="24" name="Slide Number Placeholder 5"/>
          <p:cNvSpPr>
            <a:spLocks noGrp="1"/>
          </p:cNvSpPr>
          <p:nvPr>
            <p:ph type="sldNum" sz="quarter" idx="12"/>
          </p:nvPr>
        </p:nvSpPr>
        <p:spPr/>
        <p:txBody>
          <a:bodyPr/>
          <a:lstStyle/>
          <a:p>
            <a:pPr>
              <a:defRPr/>
            </a:pPr>
            <a:fld id="{DCFCA212-B945-4A9C-8F80-3586D27934BF}" type="slidenum">
              <a:rPr lang="en-US"/>
              <a:pPr>
                <a:defRPr/>
              </a:pPr>
              <a:t>59</a:t>
            </a:fld>
            <a:endParaRPr lang="en-US"/>
          </a:p>
        </p:txBody>
      </p:sp>
      <p:sp>
        <p:nvSpPr>
          <p:cNvPr id="60421" name="Rectangle 2"/>
          <p:cNvSpPr>
            <a:spLocks noGrp="1" noChangeArrowheads="1"/>
          </p:cNvSpPr>
          <p:nvPr>
            <p:ph type="title"/>
          </p:nvPr>
        </p:nvSpPr>
        <p:spPr/>
        <p:txBody>
          <a:bodyPr/>
          <a:lstStyle/>
          <a:p>
            <a:pPr eaLnBrk="1" hangingPunct="1"/>
            <a:r>
              <a:rPr kumimoji="1" lang="en-US" altLang="en-US" sz="3600" smtClean="0"/>
              <a:t>Low coupling: Example [1]</a:t>
            </a:r>
            <a:r>
              <a:rPr kumimoji="1" lang="en-US" altLang="en-US" sz="3200" smtClean="0"/>
              <a:t> </a:t>
            </a:r>
            <a:endParaRPr kumimoji="1" lang="en-US" altLang="en-US" smtClean="0"/>
          </a:p>
        </p:txBody>
      </p:sp>
      <p:grpSp>
        <p:nvGrpSpPr>
          <p:cNvPr id="598019" name="Group 3"/>
          <p:cNvGrpSpPr>
            <a:grpSpLocks/>
          </p:cNvGrpSpPr>
          <p:nvPr/>
        </p:nvGrpSpPr>
        <p:grpSpPr bwMode="auto">
          <a:xfrm>
            <a:off x="2286000" y="3429000"/>
            <a:ext cx="1905000" cy="838200"/>
            <a:chOff x="1440" y="2160"/>
            <a:chExt cx="1200" cy="528"/>
          </a:xfrm>
        </p:grpSpPr>
        <p:sp>
          <p:nvSpPr>
            <p:cNvPr id="60437" name="Line 4"/>
            <p:cNvSpPr>
              <a:spLocks noChangeShapeType="1"/>
            </p:cNvSpPr>
            <p:nvPr/>
          </p:nvSpPr>
          <p:spPr bwMode="auto">
            <a:xfrm>
              <a:off x="1440" y="2352"/>
              <a:ext cx="0" cy="336"/>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438" name="Group 5"/>
            <p:cNvGrpSpPr>
              <a:grpSpLocks/>
            </p:cNvGrpSpPr>
            <p:nvPr/>
          </p:nvGrpSpPr>
          <p:grpSpPr bwMode="auto">
            <a:xfrm>
              <a:off x="1488" y="2160"/>
              <a:ext cx="1152" cy="250"/>
              <a:chOff x="1488" y="2160"/>
              <a:chExt cx="1152" cy="250"/>
            </a:xfrm>
          </p:grpSpPr>
          <p:sp>
            <p:nvSpPr>
              <p:cNvPr id="60439" name="Text Box 6"/>
              <p:cNvSpPr txBox="1">
                <a:spLocks noChangeArrowheads="1"/>
              </p:cNvSpPr>
              <p:nvPr/>
            </p:nvSpPr>
            <p:spPr bwMode="auto">
              <a:xfrm>
                <a:off x="1488" y="2160"/>
                <a:ext cx="11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makePayment()</a:t>
                </a:r>
                <a:endParaRPr lang="en-US" altLang="en-US">
                  <a:latin typeface="Times New Roman" panose="02020603050405020304" pitchFamily="18" charset="0"/>
                </a:endParaRPr>
              </a:p>
            </p:txBody>
          </p:sp>
          <p:sp>
            <p:nvSpPr>
              <p:cNvPr id="60440" name="Line 7"/>
              <p:cNvSpPr>
                <a:spLocks noChangeShapeType="1"/>
              </p:cNvSpPr>
              <p:nvPr/>
            </p:nvSpPr>
            <p:spPr bwMode="auto">
              <a:xfrm>
                <a:off x="2640" y="2208"/>
                <a:ext cx="0" cy="14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98024" name="Group 8"/>
          <p:cNvGrpSpPr>
            <a:grpSpLocks/>
          </p:cNvGrpSpPr>
          <p:nvPr/>
        </p:nvGrpSpPr>
        <p:grpSpPr bwMode="auto">
          <a:xfrm>
            <a:off x="2971800" y="4038600"/>
            <a:ext cx="2819400" cy="533400"/>
            <a:chOff x="1872" y="2544"/>
            <a:chExt cx="1776" cy="336"/>
          </a:xfrm>
        </p:grpSpPr>
        <p:sp>
          <p:nvSpPr>
            <p:cNvPr id="60434" name="Line 9"/>
            <p:cNvSpPr>
              <a:spLocks noChangeShapeType="1"/>
            </p:cNvSpPr>
            <p:nvPr/>
          </p:nvSpPr>
          <p:spPr bwMode="auto">
            <a:xfrm>
              <a:off x="1872" y="2880"/>
              <a:ext cx="17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5" name="Line 10"/>
            <p:cNvSpPr>
              <a:spLocks noChangeShapeType="1"/>
            </p:cNvSpPr>
            <p:nvPr/>
          </p:nvSpPr>
          <p:spPr bwMode="auto">
            <a:xfrm>
              <a:off x="2736" y="2688"/>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6" name="Text Box 11"/>
            <p:cNvSpPr txBox="1">
              <a:spLocks noChangeArrowheads="1"/>
            </p:cNvSpPr>
            <p:nvPr/>
          </p:nvSpPr>
          <p:spPr bwMode="auto">
            <a:xfrm>
              <a:off x="1872" y="2544"/>
              <a:ext cx="7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 create()</a:t>
              </a:r>
              <a:endParaRPr lang="en-US" altLang="en-US">
                <a:latin typeface="Times New Roman" panose="02020603050405020304" pitchFamily="18" charset="0"/>
              </a:endParaRPr>
            </a:p>
          </p:txBody>
        </p:sp>
      </p:grpSp>
      <p:grpSp>
        <p:nvGrpSpPr>
          <p:cNvPr id="598028" name="Group 12"/>
          <p:cNvGrpSpPr>
            <a:grpSpLocks/>
          </p:cNvGrpSpPr>
          <p:nvPr/>
        </p:nvGrpSpPr>
        <p:grpSpPr bwMode="auto">
          <a:xfrm>
            <a:off x="1752600" y="4229100"/>
            <a:ext cx="5780088" cy="2090738"/>
            <a:chOff x="1104" y="2664"/>
            <a:chExt cx="3641" cy="1317"/>
          </a:xfrm>
        </p:grpSpPr>
        <p:sp>
          <p:nvSpPr>
            <p:cNvPr id="60431" name="Text Box 13"/>
            <p:cNvSpPr txBox="1">
              <a:spLocks noChangeArrowheads="1"/>
            </p:cNvSpPr>
            <p:nvPr/>
          </p:nvSpPr>
          <p:spPr bwMode="auto">
            <a:xfrm>
              <a:off x="1104" y="2664"/>
              <a:ext cx="760"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sp>
          <p:nvSpPr>
            <p:cNvPr id="60432" name="Text Box 14"/>
            <p:cNvSpPr txBox="1">
              <a:spLocks noChangeArrowheads="1"/>
            </p:cNvSpPr>
            <p:nvPr/>
          </p:nvSpPr>
          <p:spPr bwMode="auto">
            <a:xfrm>
              <a:off x="3648" y="3630"/>
              <a:ext cx="587" cy="351"/>
            </a:xfrm>
            <a:prstGeom prst="rect">
              <a:avLst/>
            </a:prstGeom>
            <a:solidFill>
              <a:srgbClr val="FFFFFF"/>
            </a:solidFill>
            <a:ln w="38100" cap="sq">
              <a:solidFill>
                <a:srgbClr val="EFA71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chemeClr val="hlink"/>
                  </a:solidFill>
                  <a:latin typeface="Times New Roman" panose="02020603050405020304" pitchFamily="18" charset="0"/>
                </a:rPr>
                <a:t>:Sale</a:t>
              </a:r>
              <a:endParaRPr lang="en-US" altLang="en-US" u="sng">
                <a:solidFill>
                  <a:schemeClr val="hlink"/>
                </a:solidFill>
                <a:latin typeface="Times New Roman" panose="02020603050405020304" pitchFamily="18" charset="0"/>
              </a:endParaRPr>
            </a:p>
          </p:txBody>
        </p:sp>
        <p:sp>
          <p:nvSpPr>
            <p:cNvPr id="60433" name="Text Box 15"/>
            <p:cNvSpPr txBox="1">
              <a:spLocks noChangeArrowheads="1"/>
            </p:cNvSpPr>
            <p:nvPr/>
          </p:nvSpPr>
          <p:spPr bwMode="auto">
            <a:xfrm>
              <a:off x="3648" y="2670"/>
              <a:ext cx="1097" cy="351"/>
            </a:xfrm>
            <a:prstGeom prst="rect">
              <a:avLst/>
            </a:prstGeom>
            <a:solidFill>
              <a:srgbClr val="FFFFFF"/>
            </a:solidFill>
            <a:ln w="38100" cap="sq">
              <a:solidFill>
                <a:srgbClr val="EFA71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chemeClr val="hlink"/>
                  </a:solidFill>
                  <a:latin typeface="Times New Roman" panose="02020603050405020304" pitchFamily="18" charset="0"/>
                </a:rPr>
                <a:t>p:Payment</a:t>
              </a:r>
              <a:endParaRPr lang="en-US" altLang="en-US" u="sng">
                <a:solidFill>
                  <a:schemeClr val="hlink"/>
                </a:solidFill>
                <a:latin typeface="Times New Roman" panose="02020603050405020304" pitchFamily="18" charset="0"/>
              </a:endParaRPr>
            </a:p>
          </p:txBody>
        </p:sp>
      </p:grpSp>
      <p:grpSp>
        <p:nvGrpSpPr>
          <p:cNvPr id="598032" name="Group 16"/>
          <p:cNvGrpSpPr>
            <a:grpSpLocks/>
          </p:cNvGrpSpPr>
          <p:nvPr/>
        </p:nvGrpSpPr>
        <p:grpSpPr bwMode="auto">
          <a:xfrm>
            <a:off x="2286000" y="4876800"/>
            <a:ext cx="3505200" cy="1143000"/>
            <a:chOff x="1440" y="3072"/>
            <a:chExt cx="2208" cy="720"/>
          </a:xfrm>
        </p:grpSpPr>
        <p:sp>
          <p:nvSpPr>
            <p:cNvPr id="60427" name="Line 17"/>
            <p:cNvSpPr>
              <a:spLocks noChangeShapeType="1"/>
            </p:cNvSpPr>
            <p:nvPr/>
          </p:nvSpPr>
          <p:spPr bwMode="auto">
            <a:xfrm>
              <a:off x="1440" y="3072"/>
              <a:ext cx="0" cy="72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8" name="Line 18"/>
            <p:cNvSpPr>
              <a:spLocks noChangeShapeType="1"/>
            </p:cNvSpPr>
            <p:nvPr/>
          </p:nvSpPr>
          <p:spPr bwMode="auto">
            <a:xfrm>
              <a:off x="1440" y="3792"/>
              <a:ext cx="2208"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9" name="Line 19"/>
            <p:cNvSpPr>
              <a:spLocks noChangeShapeType="1"/>
            </p:cNvSpPr>
            <p:nvPr/>
          </p:nvSpPr>
          <p:spPr bwMode="auto">
            <a:xfrm>
              <a:off x="3168" y="3552"/>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0" name="Text Box 20"/>
            <p:cNvSpPr txBox="1">
              <a:spLocks noChangeArrowheads="1"/>
            </p:cNvSpPr>
            <p:nvPr/>
          </p:nvSpPr>
          <p:spPr bwMode="auto">
            <a:xfrm>
              <a:off x="1872" y="3408"/>
              <a:ext cx="12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2: addPayment(p)</a:t>
              </a:r>
              <a:endParaRPr lang="en-US" altLang="en-US">
                <a:latin typeface="Times New Roman" panose="02020603050405020304" pitchFamily="18" charset="0"/>
              </a:endParaRPr>
            </a:p>
          </p:txBody>
        </p:sp>
      </p:grpSp>
      <p:sp>
        <p:nvSpPr>
          <p:cNvPr id="598037" name="Text Box 21"/>
          <p:cNvSpPr txBox="1">
            <a:spLocks noChangeArrowheads="1"/>
          </p:cNvSpPr>
          <p:nvPr/>
        </p:nvSpPr>
        <p:spPr bwMode="auto">
          <a:xfrm>
            <a:off x="457200" y="1905000"/>
            <a:ext cx="6905625" cy="1216025"/>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One solution is to let </a:t>
            </a:r>
            <a:r>
              <a:rPr lang="en-US" altLang="en-US" sz="2400" i="1">
                <a:solidFill>
                  <a:srgbClr val="990000"/>
                </a:solidFill>
                <a:latin typeface="Times New Roman" panose="02020603050405020304" pitchFamily="18" charset="0"/>
              </a:rPr>
              <a:t>POST</a:t>
            </a:r>
            <a:r>
              <a:rPr lang="en-US" altLang="en-US" sz="2400">
                <a:latin typeface="Times New Roman" panose="02020603050405020304" pitchFamily="18" charset="0"/>
              </a:rPr>
              <a:t> create an instance</a:t>
            </a:r>
          </a:p>
          <a:p>
            <a:pPr>
              <a:spcBef>
                <a:spcPct val="0"/>
              </a:spcBef>
              <a:buClrTx/>
              <a:buSzTx/>
              <a:buFontTx/>
              <a:buNone/>
            </a:pPr>
            <a:r>
              <a:rPr lang="en-US" altLang="en-US" sz="2400">
                <a:latin typeface="Times New Roman" panose="02020603050405020304" pitchFamily="18" charset="0"/>
              </a:rPr>
              <a:t>of </a:t>
            </a:r>
            <a:r>
              <a:rPr lang="en-US" altLang="en-US" sz="2400" i="1">
                <a:solidFill>
                  <a:srgbClr val="990000"/>
                </a:solidFill>
                <a:latin typeface="Times New Roman" panose="02020603050405020304" pitchFamily="18" charset="0"/>
              </a:rPr>
              <a:t>Payment</a:t>
            </a:r>
            <a:r>
              <a:rPr lang="en-US" altLang="en-US" sz="2400">
                <a:solidFill>
                  <a:srgbClr val="990000"/>
                </a:solidFill>
                <a:latin typeface="Times New Roman" panose="02020603050405020304" pitchFamily="18" charset="0"/>
              </a:rPr>
              <a:t> </a:t>
            </a:r>
            <a:r>
              <a:rPr lang="en-US" altLang="en-US" sz="2400">
                <a:latin typeface="Times New Roman" panose="02020603050405020304" pitchFamily="18" charset="0"/>
              </a:rPr>
              <a:t>and pass a reference this </a:t>
            </a:r>
            <a:r>
              <a:rPr lang="en-US" altLang="en-US" sz="2400" i="1">
                <a:solidFill>
                  <a:srgbClr val="990000"/>
                </a:solidFill>
                <a:latin typeface="Times New Roman" panose="02020603050405020304" pitchFamily="18" charset="0"/>
              </a:rPr>
              <a:t>Payment</a:t>
            </a:r>
            <a:r>
              <a:rPr lang="en-US" altLang="en-US" sz="2400">
                <a:latin typeface="Times New Roman" panose="02020603050405020304" pitchFamily="18" charset="0"/>
              </a:rPr>
              <a:t> to </a:t>
            </a:r>
            <a:r>
              <a:rPr lang="en-US" altLang="en-US" sz="2400" i="1">
                <a:solidFill>
                  <a:srgbClr val="990000"/>
                </a:solidFill>
                <a:latin typeface="Times New Roman" panose="02020603050405020304" pitchFamily="18" charset="0"/>
              </a:rPr>
              <a:t>Sale</a:t>
            </a:r>
            <a:r>
              <a:rPr lang="en-US" altLang="en-US" sz="2400">
                <a:latin typeface="Times New Roman" panose="02020603050405020304" pitchFamily="18" charset="0"/>
              </a:rPr>
              <a:t>. </a:t>
            </a:r>
          </a:p>
          <a:p>
            <a:pPr>
              <a:spcBef>
                <a:spcPct val="0"/>
              </a:spcBef>
              <a:buClrTx/>
              <a:buSzTx/>
              <a:buFontTx/>
              <a:buNone/>
            </a:pPr>
            <a:r>
              <a:rPr lang="en-US" altLang="en-US" sz="2400">
                <a:latin typeface="Times New Roman" panose="02020603050405020304" pitchFamily="18" charset="0"/>
              </a:rPr>
              <a:t>This solution is suggested as </a:t>
            </a:r>
            <a:r>
              <a:rPr lang="en-US" altLang="en-US" sz="2400" i="1">
                <a:solidFill>
                  <a:srgbClr val="990000"/>
                </a:solidFill>
                <a:latin typeface="Times New Roman" panose="02020603050405020304" pitchFamily="18" charset="0"/>
              </a:rPr>
              <a:t>POST</a:t>
            </a:r>
            <a:r>
              <a:rPr lang="en-US" altLang="en-US" sz="2400">
                <a:latin typeface="Times New Roman" panose="02020603050405020304" pitchFamily="18" charset="0"/>
              </a:rPr>
              <a:t> records a </a:t>
            </a:r>
            <a:r>
              <a:rPr lang="en-US" altLang="en-US" sz="2400" i="1">
                <a:solidFill>
                  <a:srgbClr val="990000"/>
                </a:solidFill>
                <a:latin typeface="Times New Roman" panose="02020603050405020304" pitchFamily="18" charset="0"/>
              </a:rPr>
              <a:t>Payment</a:t>
            </a:r>
            <a:r>
              <a:rPr lang="en-US" altLang="en-US" sz="2400">
                <a:latin typeface="Times New Roman" panose="02020603050405020304" pitchFamily="18" charset="0"/>
              </a:rPr>
              <a:t>.</a:t>
            </a:r>
            <a:endParaRPr lang="en-US" altLang="en-US">
              <a:latin typeface="Times New Roman" panose="02020603050405020304" pitchFamily="18" charset="0"/>
            </a:endParaRPr>
          </a:p>
        </p:txBody>
      </p:sp>
    </p:spTree>
    <p:extLst>
      <p:ext uri="{BB962C8B-B14F-4D97-AF65-F5344CB8AC3E}">
        <p14:creationId xmlns:p14="http://schemas.microsoft.com/office/powerpoint/2010/main" val="3639466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80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80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80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8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D67B927-B787-47C1-A695-3455BFD49BCB}"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BD7BEAD6-4049-4161-B867-05B73D80A78B}" type="slidenum">
              <a:rPr lang="en-US"/>
              <a:pPr>
                <a:defRPr/>
              </a:pPr>
              <a:t>6</a:t>
            </a:fld>
            <a:endParaRPr lang="en-US"/>
          </a:p>
        </p:txBody>
      </p:sp>
      <p:sp>
        <p:nvSpPr>
          <p:cNvPr id="6149" name="Rectangle 2"/>
          <p:cNvSpPr>
            <a:spLocks noGrp="1" noChangeArrowheads="1"/>
          </p:cNvSpPr>
          <p:nvPr>
            <p:ph type="title"/>
          </p:nvPr>
        </p:nvSpPr>
        <p:spPr/>
        <p:txBody>
          <a:bodyPr>
            <a:normAutofit fontScale="90000"/>
          </a:bodyPr>
          <a:lstStyle/>
          <a:p>
            <a:pPr eaLnBrk="1" hangingPunct="1"/>
            <a:r>
              <a:rPr lang="en-US" altLang="en-US" smtClean="0">
                <a:solidFill>
                  <a:srgbClr val="000000"/>
                </a:solidFill>
                <a:latin typeface="Tahoma" panose="020B0604030504040204" pitchFamily="34" charset="0"/>
              </a:rPr>
              <a:t/>
            </a:r>
            <a:br>
              <a:rPr lang="en-US" altLang="en-US" smtClean="0">
                <a:solidFill>
                  <a:srgbClr val="000000"/>
                </a:solidFill>
                <a:latin typeface="Tahoma" panose="020B0604030504040204" pitchFamily="34" charset="0"/>
              </a:rPr>
            </a:br>
            <a:r>
              <a:rPr lang="en-US" altLang="en-US" smtClean="0">
                <a:solidFill>
                  <a:srgbClr val="000000"/>
                </a:solidFill>
                <a:latin typeface="Tahoma" panose="020B0604030504040204" pitchFamily="34" charset="0"/>
              </a:rPr>
              <a:t> </a:t>
            </a:r>
            <a:r>
              <a:rPr lang="en-US" altLang="en-US" smtClean="0">
                <a:solidFill>
                  <a:srgbClr val="33339B"/>
                </a:solidFill>
                <a:latin typeface="Tahoma" panose="020B0604030504040204" pitchFamily="34" charset="0"/>
              </a:rPr>
              <a:t>The GRASP Concept</a:t>
            </a:r>
          </a:p>
        </p:txBody>
      </p:sp>
      <p:sp>
        <p:nvSpPr>
          <p:cNvPr id="559107" name="Rectangle 3"/>
          <p:cNvSpPr>
            <a:spLocks noGrp="1" noChangeArrowheads="1"/>
          </p:cNvSpPr>
          <p:nvPr>
            <p:ph type="body" idx="1"/>
          </p:nvPr>
        </p:nvSpPr>
        <p:spPr>
          <a:xfrm>
            <a:off x="609600" y="1828800"/>
            <a:ext cx="8345488" cy="3505200"/>
          </a:xfrm>
        </p:spPr>
        <p:txBody>
          <a:bodyPr/>
          <a:lstStyle/>
          <a:p>
            <a:pPr eaLnBrk="1" hangingPunct="1"/>
            <a:r>
              <a:rPr lang="en-US" altLang="en-US" sz="2800" smtClean="0">
                <a:solidFill>
                  <a:srgbClr val="3333CD"/>
                </a:solidFill>
                <a:latin typeface="Wingdings-Regular" charset="0"/>
              </a:rPr>
              <a:t> </a:t>
            </a:r>
            <a:r>
              <a:rPr lang="en-US" altLang="en-US" sz="2800" b="1" smtClean="0">
                <a:solidFill>
                  <a:srgbClr val="000000"/>
                </a:solidFill>
                <a:latin typeface="Tahoma" panose="020B0604030504040204" pitchFamily="34" charset="0"/>
              </a:rPr>
              <a:t>GRASP </a:t>
            </a:r>
            <a:r>
              <a:rPr lang="en-US" altLang="en-US" sz="2800" smtClean="0">
                <a:solidFill>
                  <a:srgbClr val="000000"/>
                </a:solidFill>
                <a:latin typeface="Tahoma" panose="020B0604030504040204" pitchFamily="34" charset="0"/>
              </a:rPr>
              <a:t>stands for</a:t>
            </a:r>
          </a:p>
          <a:p>
            <a:pPr lvl="1" eaLnBrk="1" hangingPunct="1"/>
            <a:r>
              <a:rPr lang="en-US" altLang="en-US" sz="2400" b="1" smtClean="0">
                <a:solidFill>
                  <a:srgbClr val="000000"/>
                </a:solidFill>
                <a:latin typeface="Tahoma" panose="020B0604030504040204" pitchFamily="34" charset="0"/>
              </a:rPr>
              <a:t>G</a:t>
            </a:r>
            <a:r>
              <a:rPr lang="en-US" altLang="en-US" sz="2400" smtClean="0">
                <a:solidFill>
                  <a:srgbClr val="000000"/>
                </a:solidFill>
                <a:latin typeface="Tahoma" panose="020B0604030504040204" pitchFamily="34" charset="0"/>
              </a:rPr>
              <a:t>eneral</a:t>
            </a:r>
          </a:p>
          <a:p>
            <a:pPr lvl="1" eaLnBrk="1" hangingPunct="1"/>
            <a:r>
              <a:rPr lang="en-US" altLang="en-US" sz="2400" b="1" smtClean="0">
                <a:solidFill>
                  <a:srgbClr val="000000"/>
                </a:solidFill>
                <a:latin typeface="Tahoma" panose="020B0604030504040204" pitchFamily="34" charset="0"/>
              </a:rPr>
              <a:t>R</a:t>
            </a:r>
            <a:r>
              <a:rPr lang="en-US" altLang="en-US" sz="2400" smtClean="0">
                <a:solidFill>
                  <a:srgbClr val="000000"/>
                </a:solidFill>
                <a:latin typeface="Tahoma" panose="020B0604030504040204" pitchFamily="34" charset="0"/>
              </a:rPr>
              <a:t>esponsibility</a:t>
            </a:r>
          </a:p>
          <a:p>
            <a:pPr lvl="1" eaLnBrk="1" hangingPunct="1"/>
            <a:r>
              <a:rPr lang="en-US" altLang="en-US" sz="2400" b="1" smtClean="0">
                <a:solidFill>
                  <a:srgbClr val="000000"/>
                </a:solidFill>
                <a:latin typeface="Tahoma" panose="020B0604030504040204" pitchFamily="34" charset="0"/>
              </a:rPr>
              <a:t>A</a:t>
            </a:r>
            <a:r>
              <a:rPr lang="en-US" altLang="en-US" sz="2400" smtClean="0">
                <a:solidFill>
                  <a:srgbClr val="000000"/>
                </a:solidFill>
                <a:latin typeface="Tahoma" panose="020B0604030504040204" pitchFamily="34" charset="0"/>
              </a:rPr>
              <a:t>ssignment</a:t>
            </a:r>
          </a:p>
          <a:p>
            <a:pPr lvl="1" eaLnBrk="1" hangingPunct="1"/>
            <a:r>
              <a:rPr lang="en-US" altLang="en-US" sz="2400" b="1" smtClean="0">
                <a:solidFill>
                  <a:srgbClr val="000000"/>
                </a:solidFill>
                <a:latin typeface="Tahoma" panose="020B0604030504040204" pitchFamily="34" charset="0"/>
              </a:rPr>
              <a:t>S</a:t>
            </a:r>
            <a:r>
              <a:rPr lang="en-US" altLang="en-US" sz="2400" smtClean="0">
                <a:solidFill>
                  <a:srgbClr val="000000"/>
                </a:solidFill>
                <a:latin typeface="Tahoma" panose="020B0604030504040204" pitchFamily="34" charset="0"/>
              </a:rPr>
              <a:t>oftware</a:t>
            </a:r>
          </a:p>
          <a:p>
            <a:pPr lvl="1" eaLnBrk="1" hangingPunct="1"/>
            <a:r>
              <a:rPr lang="en-US" altLang="en-US" sz="2400" b="1" smtClean="0">
                <a:solidFill>
                  <a:srgbClr val="000000"/>
                </a:solidFill>
                <a:latin typeface="Tahoma" panose="020B0604030504040204" pitchFamily="34" charset="0"/>
              </a:rPr>
              <a:t>P</a:t>
            </a:r>
            <a:r>
              <a:rPr lang="en-US" altLang="en-US" sz="2400" smtClean="0">
                <a:solidFill>
                  <a:srgbClr val="000000"/>
                </a:solidFill>
                <a:latin typeface="Tahoma" panose="020B0604030504040204" pitchFamily="34" charset="0"/>
              </a:rPr>
              <a:t>atterns</a:t>
            </a:r>
          </a:p>
          <a:p>
            <a:pPr eaLnBrk="1" hangingPunct="1"/>
            <a:r>
              <a:rPr lang="en-US" altLang="en-US" sz="2400" smtClean="0">
                <a:solidFill>
                  <a:srgbClr val="000000"/>
                </a:solidFill>
                <a:latin typeface="Tahoma" panose="020B0604030504040204" pitchFamily="34" charset="0"/>
              </a:rPr>
              <a:t>The mnemonic idea is, successful OOA/D requires “grasping” the GRASP principles.</a:t>
            </a:r>
          </a:p>
          <a:p>
            <a:pPr eaLnBrk="1" hangingPunct="1">
              <a:buFont typeface="Wingdings" panose="05000000000000000000" pitchFamily="2" charset="2"/>
              <a:buNone/>
            </a:pPr>
            <a:endParaRPr lang="en-US" altLang="en-US" sz="2400" smtClean="0"/>
          </a:p>
        </p:txBody>
      </p:sp>
      <p:sp>
        <p:nvSpPr>
          <p:cNvPr id="7" name="Rectangle 4"/>
          <p:cNvSpPr>
            <a:spLocks noChangeArrowheads="1"/>
          </p:cNvSpPr>
          <p:nvPr/>
        </p:nvSpPr>
        <p:spPr bwMode="auto">
          <a:xfrm>
            <a:off x="776288" y="5334000"/>
            <a:ext cx="81788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solidFill>
                  <a:srgbClr val="FF0000"/>
                </a:solidFill>
                <a:latin typeface="Times New Roman" panose="02020603050405020304" pitchFamily="18" charset="0"/>
              </a:rPr>
              <a:t>These are best considered as design guidelines and principles. These could also be considered as “thought patterns” useful in software design.</a:t>
            </a:r>
          </a:p>
        </p:txBody>
      </p:sp>
    </p:spTree>
    <p:extLst>
      <p:ext uri="{BB962C8B-B14F-4D97-AF65-F5344CB8AC3E}">
        <p14:creationId xmlns:p14="http://schemas.microsoft.com/office/powerpoint/2010/main" val="3703427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animEffect transition="in" filter="checkerboard(across)">
                                      <p:cBhvr>
                                        <p:cTn id="7" dur="500"/>
                                        <p:tgtEl>
                                          <p:spTgt spid="55910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59107">
                                            <p:txEl>
                                              <p:pRg st="1" end="1"/>
                                            </p:txEl>
                                          </p:spTgt>
                                        </p:tgtEl>
                                        <p:attrNameLst>
                                          <p:attrName>style.visibility</p:attrName>
                                        </p:attrNameLst>
                                      </p:cBhvr>
                                      <p:to>
                                        <p:strVal val="visible"/>
                                      </p:to>
                                    </p:set>
                                    <p:animEffect transition="in" filter="checkerboard(across)">
                                      <p:cBhvr>
                                        <p:cTn id="10" dur="500"/>
                                        <p:tgtEl>
                                          <p:spTgt spid="55910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59107">
                                            <p:txEl>
                                              <p:pRg st="2" end="2"/>
                                            </p:txEl>
                                          </p:spTgt>
                                        </p:tgtEl>
                                        <p:attrNameLst>
                                          <p:attrName>style.visibility</p:attrName>
                                        </p:attrNameLst>
                                      </p:cBhvr>
                                      <p:to>
                                        <p:strVal val="visible"/>
                                      </p:to>
                                    </p:set>
                                    <p:animEffect transition="in" filter="checkerboard(across)">
                                      <p:cBhvr>
                                        <p:cTn id="13" dur="500"/>
                                        <p:tgtEl>
                                          <p:spTgt spid="55910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59107">
                                            <p:txEl>
                                              <p:pRg st="3" end="3"/>
                                            </p:txEl>
                                          </p:spTgt>
                                        </p:tgtEl>
                                        <p:attrNameLst>
                                          <p:attrName>style.visibility</p:attrName>
                                        </p:attrNameLst>
                                      </p:cBhvr>
                                      <p:to>
                                        <p:strVal val="visible"/>
                                      </p:to>
                                    </p:set>
                                    <p:animEffect transition="in" filter="checkerboard(across)">
                                      <p:cBhvr>
                                        <p:cTn id="16" dur="500"/>
                                        <p:tgtEl>
                                          <p:spTgt spid="559107">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59107">
                                            <p:txEl>
                                              <p:pRg st="4" end="4"/>
                                            </p:txEl>
                                          </p:spTgt>
                                        </p:tgtEl>
                                        <p:attrNameLst>
                                          <p:attrName>style.visibility</p:attrName>
                                        </p:attrNameLst>
                                      </p:cBhvr>
                                      <p:to>
                                        <p:strVal val="visible"/>
                                      </p:to>
                                    </p:set>
                                    <p:animEffect transition="in" filter="checkerboard(across)">
                                      <p:cBhvr>
                                        <p:cTn id="19" dur="500"/>
                                        <p:tgtEl>
                                          <p:spTgt spid="559107">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59107">
                                            <p:txEl>
                                              <p:pRg st="5" end="5"/>
                                            </p:txEl>
                                          </p:spTgt>
                                        </p:tgtEl>
                                        <p:attrNameLst>
                                          <p:attrName>style.visibility</p:attrName>
                                        </p:attrNameLst>
                                      </p:cBhvr>
                                      <p:to>
                                        <p:strVal val="visible"/>
                                      </p:to>
                                    </p:set>
                                    <p:animEffect transition="in" filter="checkerboard(across)">
                                      <p:cBhvr>
                                        <p:cTn id="22" dur="500"/>
                                        <p:tgtEl>
                                          <p:spTgt spid="5591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59107">
                                            <p:txEl>
                                              <p:pRg st="6" end="6"/>
                                            </p:txEl>
                                          </p:spTgt>
                                        </p:tgtEl>
                                        <p:attrNameLst>
                                          <p:attrName>style.visibility</p:attrName>
                                        </p:attrNameLst>
                                      </p:cBhvr>
                                      <p:to>
                                        <p:strVal val="visible"/>
                                      </p:to>
                                    </p:set>
                                    <p:animEffect transition="in" filter="checkerboard(across)">
                                      <p:cBhvr>
                                        <p:cTn id="27" dur="500"/>
                                        <p:tgtEl>
                                          <p:spTgt spid="55910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quarter" idx="10"/>
          </p:nvPr>
        </p:nvSpPr>
        <p:spPr/>
        <p:txBody>
          <a:bodyPr/>
          <a:lstStyle/>
          <a:p>
            <a:pPr>
              <a:defRPr/>
            </a:pPr>
            <a:fld id="{20DF1159-2E81-4E82-A445-9A79540F2962}" type="datetime1">
              <a:rPr lang="en-US" smtClean="0"/>
              <a:t>10/21/2022</a:t>
            </a:fld>
            <a:endParaRPr lang="en-US"/>
          </a:p>
        </p:txBody>
      </p:sp>
      <p:sp>
        <p:nvSpPr>
          <p:cNvPr id="22" name="Footer Placeholder 4"/>
          <p:cNvSpPr>
            <a:spLocks noGrp="1"/>
          </p:cNvSpPr>
          <p:nvPr>
            <p:ph type="ftr" sz="quarter" idx="11"/>
          </p:nvPr>
        </p:nvSpPr>
        <p:spPr/>
        <p:txBody>
          <a:bodyPr/>
          <a:lstStyle/>
          <a:p>
            <a:pPr>
              <a:defRPr/>
            </a:pPr>
            <a:r>
              <a:rPr lang="en-US" smtClean="0"/>
              <a:t>OO Design</a:t>
            </a:r>
            <a:endParaRPr lang="en-US"/>
          </a:p>
        </p:txBody>
      </p:sp>
      <p:sp>
        <p:nvSpPr>
          <p:cNvPr id="23" name="Slide Number Placeholder 5"/>
          <p:cNvSpPr>
            <a:spLocks noGrp="1"/>
          </p:cNvSpPr>
          <p:nvPr>
            <p:ph type="sldNum" sz="quarter" idx="12"/>
          </p:nvPr>
        </p:nvSpPr>
        <p:spPr/>
        <p:txBody>
          <a:bodyPr/>
          <a:lstStyle/>
          <a:p>
            <a:pPr>
              <a:defRPr/>
            </a:pPr>
            <a:fld id="{B29D08B9-0C2C-437C-90B6-5991E95146E0}" type="slidenum">
              <a:rPr lang="en-US"/>
              <a:pPr>
                <a:defRPr/>
              </a:pPr>
              <a:t>60</a:t>
            </a:fld>
            <a:endParaRPr lang="en-US"/>
          </a:p>
        </p:txBody>
      </p:sp>
      <p:sp>
        <p:nvSpPr>
          <p:cNvPr id="61445" name="Rectangle 2"/>
          <p:cNvSpPr>
            <a:spLocks noGrp="1" noChangeArrowheads="1"/>
          </p:cNvSpPr>
          <p:nvPr>
            <p:ph type="title"/>
          </p:nvPr>
        </p:nvSpPr>
        <p:spPr/>
        <p:txBody>
          <a:bodyPr/>
          <a:lstStyle/>
          <a:p>
            <a:pPr eaLnBrk="1" hangingPunct="1"/>
            <a:r>
              <a:rPr kumimoji="1" lang="en-US" altLang="en-US" sz="3600" smtClean="0"/>
              <a:t>Low coupling: Example [3]</a:t>
            </a:r>
            <a:r>
              <a:rPr kumimoji="1" lang="en-US" altLang="en-US" sz="3200" smtClean="0"/>
              <a:t> </a:t>
            </a:r>
            <a:endParaRPr kumimoji="1" lang="en-US" altLang="en-US" smtClean="0"/>
          </a:p>
        </p:txBody>
      </p:sp>
      <p:grpSp>
        <p:nvGrpSpPr>
          <p:cNvPr id="599043" name="Group 3"/>
          <p:cNvGrpSpPr>
            <a:grpSpLocks/>
          </p:cNvGrpSpPr>
          <p:nvPr/>
        </p:nvGrpSpPr>
        <p:grpSpPr bwMode="auto">
          <a:xfrm>
            <a:off x="3352800" y="2895600"/>
            <a:ext cx="1905000" cy="838200"/>
            <a:chOff x="2112" y="1824"/>
            <a:chExt cx="1200" cy="528"/>
          </a:xfrm>
        </p:grpSpPr>
        <p:sp>
          <p:nvSpPr>
            <p:cNvPr id="61461" name="Line 4"/>
            <p:cNvSpPr>
              <a:spLocks noChangeShapeType="1"/>
            </p:cNvSpPr>
            <p:nvPr/>
          </p:nvSpPr>
          <p:spPr bwMode="auto">
            <a:xfrm>
              <a:off x="2112" y="1872"/>
              <a:ext cx="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2" name="Text Box 5"/>
            <p:cNvSpPr txBox="1">
              <a:spLocks noChangeArrowheads="1"/>
            </p:cNvSpPr>
            <p:nvPr/>
          </p:nvSpPr>
          <p:spPr bwMode="auto">
            <a:xfrm>
              <a:off x="2160" y="1824"/>
              <a:ext cx="11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makePayment()</a:t>
              </a:r>
              <a:endParaRPr lang="en-US" altLang="en-US">
                <a:latin typeface="Times New Roman" panose="02020603050405020304" pitchFamily="18" charset="0"/>
              </a:endParaRPr>
            </a:p>
          </p:txBody>
        </p:sp>
        <p:sp>
          <p:nvSpPr>
            <p:cNvPr id="61463" name="Line 6"/>
            <p:cNvSpPr>
              <a:spLocks noChangeShapeType="1"/>
            </p:cNvSpPr>
            <p:nvPr/>
          </p:nvSpPr>
          <p:spPr bwMode="auto">
            <a:xfrm>
              <a:off x="3312" y="1872"/>
              <a:ext cx="0" cy="14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9047" name="Group 7"/>
          <p:cNvGrpSpPr>
            <a:grpSpLocks/>
          </p:cNvGrpSpPr>
          <p:nvPr/>
        </p:nvGrpSpPr>
        <p:grpSpPr bwMode="auto">
          <a:xfrm>
            <a:off x="4038600" y="3505200"/>
            <a:ext cx="2819400" cy="533400"/>
            <a:chOff x="2544" y="2208"/>
            <a:chExt cx="1776" cy="336"/>
          </a:xfrm>
        </p:grpSpPr>
        <p:sp>
          <p:nvSpPr>
            <p:cNvPr id="61458" name="Line 8"/>
            <p:cNvSpPr>
              <a:spLocks noChangeShapeType="1"/>
            </p:cNvSpPr>
            <p:nvPr/>
          </p:nvSpPr>
          <p:spPr bwMode="auto">
            <a:xfrm>
              <a:off x="2544" y="2544"/>
              <a:ext cx="177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9" name="Line 9"/>
            <p:cNvSpPr>
              <a:spLocks noChangeShapeType="1"/>
            </p:cNvSpPr>
            <p:nvPr/>
          </p:nvSpPr>
          <p:spPr bwMode="auto">
            <a:xfrm>
              <a:off x="3840" y="2352"/>
              <a:ext cx="19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Text Box 10"/>
            <p:cNvSpPr txBox="1">
              <a:spLocks noChangeArrowheads="1"/>
            </p:cNvSpPr>
            <p:nvPr/>
          </p:nvSpPr>
          <p:spPr bwMode="auto">
            <a:xfrm>
              <a:off x="2544" y="2208"/>
              <a:ext cx="1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 makePayment()</a:t>
              </a:r>
              <a:endParaRPr lang="en-US" altLang="en-US">
                <a:latin typeface="Times New Roman" panose="02020603050405020304" pitchFamily="18" charset="0"/>
              </a:endParaRPr>
            </a:p>
          </p:txBody>
        </p:sp>
      </p:grpSp>
      <p:grpSp>
        <p:nvGrpSpPr>
          <p:cNvPr id="599051" name="Group 11"/>
          <p:cNvGrpSpPr>
            <a:grpSpLocks/>
          </p:cNvGrpSpPr>
          <p:nvPr/>
        </p:nvGrpSpPr>
        <p:grpSpPr bwMode="auto">
          <a:xfrm>
            <a:off x="2819400" y="3657600"/>
            <a:ext cx="5324475" cy="1890713"/>
            <a:chOff x="1776" y="2328"/>
            <a:chExt cx="3354" cy="1191"/>
          </a:xfrm>
        </p:grpSpPr>
        <p:sp>
          <p:nvSpPr>
            <p:cNvPr id="61455" name="Text Box 12"/>
            <p:cNvSpPr txBox="1">
              <a:spLocks noChangeArrowheads="1"/>
            </p:cNvSpPr>
            <p:nvPr/>
          </p:nvSpPr>
          <p:spPr bwMode="auto">
            <a:xfrm>
              <a:off x="1776" y="2328"/>
              <a:ext cx="759" cy="389"/>
            </a:xfrm>
            <a:prstGeom prst="rect">
              <a:avLst/>
            </a:prstGeom>
            <a:noFill/>
            <a:ln w="38100" cap="sq">
              <a:solidFill>
                <a:srgbClr val="EFA717"/>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u="sng">
                  <a:solidFill>
                    <a:schemeClr val="hlink"/>
                  </a:solidFill>
                  <a:latin typeface="Times New Roman" panose="02020603050405020304" pitchFamily="18" charset="0"/>
                </a:rPr>
                <a:t>:</a:t>
              </a:r>
              <a:r>
                <a:rPr lang="en-US" altLang="en-US" sz="2800" u="sng">
                  <a:solidFill>
                    <a:schemeClr val="hlink"/>
                  </a:solidFill>
                  <a:latin typeface="Times New Roman" panose="02020603050405020304" pitchFamily="18" charset="0"/>
                </a:rPr>
                <a:t>POST</a:t>
              </a:r>
              <a:endParaRPr lang="en-US" altLang="en-US">
                <a:solidFill>
                  <a:schemeClr val="hlink"/>
                </a:solidFill>
                <a:latin typeface="Times New Roman" panose="02020603050405020304" pitchFamily="18" charset="0"/>
              </a:endParaRPr>
            </a:p>
          </p:txBody>
        </p:sp>
        <p:sp>
          <p:nvSpPr>
            <p:cNvPr id="61456" name="Text Box 13"/>
            <p:cNvSpPr txBox="1">
              <a:spLocks noChangeArrowheads="1"/>
            </p:cNvSpPr>
            <p:nvPr/>
          </p:nvSpPr>
          <p:spPr bwMode="auto">
            <a:xfrm>
              <a:off x="4320" y="2352"/>
              <a:ext cx="588" cy="351"/>
            </a:xfrm>
            <a:prstGeom prst="rect">
              <a:avLst/>
            </a:prstGeom>
            <a:solidFill>
              <a:srgbClr val="FFFFFF"/>
            </a:solidFill>
            <a:ln w="38100" cap="sq">
              <a:solidFill>
                <a:srgbClr val="EFA71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chemeClr val="hlink"/>
                  </a:solidFill>
                  <a:latin typeface="Times New Roman" panose="02020603050405020304" pitchFamily="18" charset="0"/>
                </a:rPr>
                <a:t>:Sale</a:t>
              </a:r>
              <a:endParaRPr lang="en-US" altLang="en-US" u="sng">
                <a:solidFill>
                  <a:schemeClr val="hlink"/>
                </a:solidFill>
                <a:latin typeface="Times New Roman" panose="02020603050405020304" pitchFamily="18" charset="0"/>
              </a:endParaRPr>
            </a:p>
          </p:txBody>
        </p:sp>
        <p:sp>
          <p:nvSpPr>
            <p:cNvPr id="61457" name="Text Box 14"/>
            <p:cNvSpPr txBox="1">
              <a:spLocks noChangeArrowheads="1"/>
            </p:cNvSpPr>
            <p:nvPr/>
          </p:nvSpPr>
          <p:spPr bwMode="auto">
            <a:xfrm>
              <a:off x="4032" y="3168"/>
              <a:ext cx="1098" cy="351"/>
            </a:xfrm>
            <a:prstGeom prst="rect">
              <a:avLst/>
            </a:prstGeom>
            <a:solidFill>
              <a:srgbClr val="FFFFFF"/>
            </a:solidFill>
            <a:ln w="38100" cap="sq">
              <a:solidFill>
                <a:srgbClr val="EFA717"/>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chemeClr val="hlink"/>
                  </a:solidFill>
                  <a:latin typeface="Times New Roman" panose="02020603050405020304" pitchFamily="18" charset="0"/>
                </a:rPr>
                <a:t>p:Payment</a:t>
              </a:r>
              <a:endParaRPr lang="en-US" altLang="en-US" u="sng">
                <a:solidFill>
                  <a:schemeClr val="hlink"/>
                </a:solidFill>
                <a:latin typeface="Times New Roman" panose="02020603050405020304" pitchFamily="18" charset="0"/>
              </a:endParaRPr>
            </a:p>
          </p:txBody>
        </p:sp>
      </p:grpSp>
      <p:sp>
        <p:nvSpPr>
          <p:cNvPr id="599055" name="Text Box 15"/>
          <p:cNvSpPr txBox="1">
            <a:spLocks noChangeArrowheads="1"/>
          </p:cNvSpPr>
          <p:nvPr/>
        </p:nvSpPr>
        <p:spPr bwMode="auto">
          <a:xfrm>
            <a:off x="381000" y="1968500"/>
            <a:ext cx="5011738" cy="850900"/>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Another solution is to let </a:t>
            </a:r>
            <a:r>
              <a:rPr lang="en-US" altLang="en-US" sz="2400" i="1">
                <a:solidFill>
                  <a:srgbClr val="990000"/>
                </a:solidFill>
                <a:latin typeface="Times New Roman" panose="02020603050405020304" pitchFamily="18" charset="0"/>
              </a:rPr>
              <a:t>Sale</a:t>
            </a:r>
            <a:r>
              <a:rPr lang="en-US" altLang="en-US" sz="2400">
                <a:solidFill>
                  <a:srgbClr val="990000"/>
                </a:solidFill>
                <a:latin typeface="Times New Roman" panose="02020603050405020304" pitchFamily="18" charset="0"/>
              </a:rPr>
              <a:t> </a:t>
            </a:r>
            <a:r>
              <a:rPr lang="en-US" altLang="en-US" sz="2400">
                <a:latin typeface="Times New Roman" panose="02020603050405020304" pitchFamily="18" charset="0"/>
              </a:rPr>
              <a:t>create an</a:t>
            </a:r>
          </a:p>
          <a:p>
            <a:pPr>
              <a:spcBef>
                <a:spcPct val="0"/>
              </a:spcBef>
              <a:buClrTx/>
              <a:buSzTx/>
              <a:buFontTx/>
              <a:buNone/>
            </a:pPr>
            <a:r>
              <a:rPr lang="en-US" altLang="en-US" sz="2400">
                <a:latin typeface="Times New Roman" panose="02020603050405020304" pitchFamily="18" charset="0"/>
              </a:rPr>
              <a:t>instance of </a:t>
            </a:r>
            <a:r>
              <a:rPr lang="en-US" altLang="en-US" sz="2400" i="1">
                <a:solidFill>
                  <a:srgbClr val="990000"/>
                </a:solidFill>
                <a:latin typeface="Times New Roman" panose="02020603050405020304" pitchFamily="18" charset="0"/>
              </a:rPr>
              <a:t>Payment</a:t>
            </a:r>
            <a:r>
              <a:rPr lang="en-US" altLang="en-US" sz="2400" i="1">
                <a:latin typeface="Times New Roman" panose="02020603050405020304" pitchFamily="18" charset="0"/>
              </a:rPr>
              <a:t>.</a:t>
            </a:r>
            <a:endParaRPr lang="en-US" altLang="en-US">
              <a:latin typeface="Times New Roman" panose="02020603050405020304" pitchFamily="18" charset="0"/>
            </a:endParaRPr>
          </a:p>
        </p:txBody>
      </p:sp>
      <p:grpSp>
        <p:nvGrpSpPr>
          <p:cNvPr id="599056" name="Group 16"/>
          <p:cNvGrpSpPr>
            <a:grpSpLocks/>
          </p:cNvGrpSpPr>
          <p:nvPr/>
        </p:nvGrpSpPr>
        <p:grpSpPr bwMode="auto">
          <a:xfrm>
            <a:off x="5410200" y="4343400"/>
            <a:ext cx="1828800" cy="609600"/>
            <a:chOff x="3408" y="2736"/>
            <a:chExt cx="1152" cy="384"/>
          </a:xfrm>
        </p:grpSpPr>
        <p:sp>
          <p:nvSpPr>
            <p:cNvPr id="61452" name="Line 17"/>
            <p:cNvSpPr>
              <a:spLocks noChangeShapeType="1"/>
            </p:cNvSpPr>
            <p:nvPr/>
          </p:nvSpPr>
          <p:spPr bwMode="auto">
            <a:xfrm>
              <a:off x="4560" y="2736"/>
              <a:ext cx="0" cy="38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Text Box 18"/>
            <p:cNvSpPr txBox="1">
              <a:spLocks noChangeArrowheads="1"/>
            </p:cNvSpPr>
            <p:nvPr/>
          </p:nvSpPr>
          <p:spPr bwMode="auto">
            <a:xfrm>
              <a:off x="3408" y="2784"/>
              <a:ext cx="8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latin typeface="Times New Roman" panose="02020603050405020304" pitchFamily="18" charset="0"/>
                </a:rPr>
                <a:t>1.1: create()</a:t>
              </a:r>
              <a:endParaRPr lang="en-US" altLang="en-US">
                <a:latin typeface="Times New Roman" panose="02020603050405020304" pitchFamily="18" charset="0"/>
              </a:endParaRPr>
            </a:p>
          </p:txBody>
        </p:sp>
        <p:sp>
          <p:nvSpPr>
            <p:cNvPr id="61454" name="Line 19"/>
            <p:cNvSpPr>
              <a:spLocks noChangeShapeType="1"/>
            </p:cNvSpPr>
            <p:nvPr/>
          </p:nvSpPr>
          <p:spPr bwMode="auto">
            <a:xfrm>
              <a:off x="4320" y="2832"/>
              <a:ext cx="0" cy="24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9060" name="Text Box 20"/>
          <p:cNvSpPr txBox="1">
            <a:spLocks noChangeArrowheads="1"/>
          </p:cNvSpPr>
          <p:nvPr/>
        </p:nvSpPr>
        <p:spPr bwMode="auto">
          <a:xfrm>
            <a:off x="381000" y="5029200"/>
            <a:ext cx="4267200" cy="1216025"/>
          </a:xfrm>
          <a:prstGeom prst="rect">
            <a:avLst/>
          </a:prstGeom>
          <a:noFill/>
          <a:ln w="2857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Which of the two solutions is </a:t>
            </a:r>
          </a:p>
          <a:p>
            <a:pPr>
              <a:spcBef>
                <a:spcPct val="0"/>
              </a:spcBef>
              <a:buClrTx/>
              <a:buSzTx/>
              <a:buFontTx/>
              <a:buNone/>
            </a:pPr>
            <a:r>
              <a:rPr lang="en-US" altLang="en-US" sz="2400">
                <a:latin typeface="Times New Roman" panose="02020603050405020304" pitchFamily="18" charset="0"/>
              </a:rPr>
              <a:t>preferable from the point of view</a:t>
            </a:r>
          </a:p>
          <a:p>
            <a:pPr>
              <a:spcBef>
                <a:spcPct val="0"/>
              </a:spcBef>
              <a:buClrTx/>
              <a:buSzTx/>
              <a:buFontTx/>
              <a:buNone/>
            </a:pPr>
            <a:r>
              <a:rPr lang="en-US" altLang="en-US" sz="2400">
                <a:latin typeface="Times New Roman" panose="02020603050405020304" pitchFamily="18" charset="0"/>
              </a:rPr>
              <a:t>of coupling?</a:t>
            </a:r>
            <a:endParaRPr lang="en-US" altLang="en-US">
              <a:latin typeface="Times New Roman" panose="02020603050405020304" pitchFamily="18" charset="0"/>
            </a:endParaRPr>
          </a:p>
        </p:txBody>
      </p:sp>
    </p:spTree>
    <p:extLst>
      <p:ext uri="{BB962C8B-B14F-4D97-AF65-F5344CB8AC3E}">
        <p14:creationId xmlns:p14="http://schemas.microsoft.com/office/powerpoint/2010/main" val="174416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90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9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90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90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90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9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DB89D818-BCAA-4733-8D89-8A88A26348DD}" type="datetime1">
              <a:rPr lang="en-US" smtClean="0"/>
              <a:t>10/21/2022</a:t>
            </a:fld>
            <a:endParaRPr lang="en-US"/>
          </a:p>
        </p:txBody>
      </p:sp>
      <p:sp>
        <p:nvSpPr>
          <p:cNvPr id="8" name="Footer Placeholder 4"/>
          <p:cNvSpPr>
            <a:spLocks noGrp="1"/>
          </p:cNvSpPr>
          <p:nvPr>
            <p:ph type="ftr" sz="quarter" idx="11"/>
          </p:nvPr>
        </p:nvSpPr>
        <p:spPr/>
        <p:txBody>
          <a:bodyPr/>
          <a:lstStyle/>
          <a:p>
            <a:pPr>
              <a:defRPr/>
            </a:pPr>
            <a:r>
              <a:rPr lang="en-US" smtClean="0"/>
              <a:t>OO Design</a:t>
            </a:r>
            <a:endParaRPr lang="en-US"/>
          </a:p>
        </p:txBody>
      </p:sp>
      <p:sp>
        <p:nvSpPr>
          <p:cNvPr id="9" name="Slide Number Placeholder 5"/>
          <p:cNvSpPr>
            <a:spLocks noGrp="1"/>
          </p:cNvSpPr>
          <p:nvPr>
            <p:ph type="sldNum" sz="quarter" idx="12"/>
          </p:nvPr>
        </p:nvSpPr>
        <p:spPr/>
        <p:txBody>
          <a:bodyPr/>
          <a:lstStyle/>
          <a:p>
            <a:pPr>
              <a:defRPr/>
            </a:pPr>
            <a:fld id="{6C53441C-905F-411C-852F-7573F6F12690}" type="slidenum">
              <a:rPr lang="en-US"/>
              <a:pPr>
                <a:defRPr/>
              </a:pPr>
              <a:t>61</a:t>
            </a:fld>
            <a:endParaRPr lang="en-US"/>
          </a:p>
        </p:txBody>
      </p:sp>
      <p:sp>
        <p:nvSpPr>
          <p:cNvPr id="62469" name="Rectangle 2"/>
          <p:cNvSpPr>
            <a:spLocks noGrp="1" noChangeArrowheads="1"/>
          </p:cNvSpPr>
          <p:nvPr>
            <p:ph type="title"/>
          </p:nvPr>
        </p:nvSpPr>
        <p:spPr/>
        <p:txBody>
          <a:bodyPr/>
          <a:lstStyle/>
          <a:p>
            <a:pPr eaLnBrk="1" hangingPunct="1"/>
            <a:r>
              <a:rPr kumimoji="1" lang="en-US" altLang="en-US" smtClean="0"/>
              <a:t>Low coupling: Discussion [1]</a:t>
            </a:r>
          </a:p>
        </p:txBody>
      </p:sp>
      <p:sp>
        <p:nvSpPr>
          <p:cNvPr id="600067" name="Rectangle 3"/>
          <p:cNvSpPr>
            <a:spLocks noGrp="1" noChangeArrowheads="1"/>
          </p:cNvSpPr>
          <p:nvPr>
            <p:ph type="body" idx="1"/>
          </p:nvPr>
        </p:nvSpPr>
        <p:spPr>
          <a:xfrm>
            <a:off x="457200" y="2017713"/>
            <a:ext cx="7772400" cy="769937"/>
          </a:xfrm>
        </p:spPr>
        <p:txBody>
          <a:bodyPr/>
          <a:lstStyle/>
          <a:p>
            <a:pPr marL="533400" indent="-533400" eaLnBrk="1" hangingPunct="1">
              <a:lnSpc>
                <a:spcPct val="90000"/>
              </a:lnSpc>
              <a:buClr>
                <a:schemeClr val="hlink"/>
              </a:buClr>
              <a:buSzPct val="95000"/>
              <a:buFont typeface="Wingdings" panose="05000000000000000000" pitchFamily="2" charset="2"/>
              <a:buChar char="§"/>
            </a:pPr>
            <a:r>
              <a:rPr kumimoji="1" lang="en-US" altLang="en-US" sz="2400" smtClean="0">
                <a:latin typeface="Times New Roman" panose="02020603050405020304" pitchFamily="18" charset="0"/>
              </a:rPr>
              <a:t>Encourages assigning a responsibility to keep coupling low.</a:t>
            </a:r>
          </a:p>
        </p:txBody>
      </p:sp>
      <p:sp>
        <p:nvSpPr>
          <p:cNvPr id="600068" name="Rectangle 4"/>
          <p:cNvSpPr>
            <a:spLocks noChangeArrowheads="1"/>
          </p:cNvSpPr>
          <p:nvPr/>
        </p:nvSpPr>
        <p:spPr bwMode="auto">
          <a:xfrm>
            <a:off x="457200" y="2781300"/>
            <a:ext cx="81788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nSpc>
                <a:spcPct val="90000"/>
              </a:lnSpc>
              <a:buClr>
                <a:schemeClr val="hlink"/>
              </a:buClr>
              <a:buSzPct val="95000"/>
              <a:buFont typeface="Wingdings" panose="05000000000000000000" pitchFamily="2" charset="2"/>
              <a:buChar char="§"/>
            </a:pPr>
            <a:r>
              <a:rPr lang="en-US" altLang="en-US" sz="2400"/>
              <a:t>Supports design of relatively independent, hence more reusable, classes.</a:t>
            </a:r>
          </a:p>
        </p:txBody>
      </p:sp>
      <p:sp>
        <p:nvSpPr>
          <p:cNvPr id="600069" name="Rectangle 5"/>
          <p:cNvSpPr>
            <a:spLocks noChangeArrowheads="1"/>
          </p:cNvSpPr>
          <p:nvPr/>
        </p:nvSpPr>
        <p:spPr bwMode="auto">
          <a:xfrm>
            <a:off x="457200" y="3676650"/>
            <a:ext cx="817880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nSpc>
                <a:spcPct val="90000"/>
              </a:lnSpc>
              <a:buClr>
                <a:schemeClr val="hlink"/>
              </a:buClr>
              <a:buSzPct val="95000"/>
              <a:buFont typeface="Wingdings" panose="05000000000000000000" pitchFamily="2" charset="2"/>
              <a:buChar char="§"/>
            </a:pPr>
            <a:r>
              <a:rPr lang="en-US" altLang="en-US" sz="2400"/>
              <a:t>Reusable classes have a positive effect on productivity, i.e. may lead to higher productivity.</a:t>
            </a:r>
          </a:p>
        </p:txBody>
      </p:sp>
      <p:sp>
        <p:nvSpPr>
          <p:cNvPr id="600070" name="Rectangle 6"/>
          <p:cNvSpPr>
            <a:spLocks noChangeArrowheads="1"/>
          </p:cNvSpPr>
          <p:nvPr/>
        </p:nvSpPr>
        <p:spPr bwMode="auto">
          <a:xfrm>
            <a:off x="457200" y="4572000"/>
            <a:ext cx="8178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a:lnSpc>
                <a:spcPct val="90000"/>
              </a:lnSpc>
              <a:buClr>
                <a:schemeClr val="hlink"/>
              </a:buClr>
              <a:buSzPct val="95000"/>
              <a:buFont typeface="Wingdings" panose="05000000000000000000" pitchFamily="2" charset="2"/>
              <a:buChar char="§"/>
            </a:pPr>
            <a:r>
              <a:rPr lang="en-US" altLang="en-US" sz="2400"/>
              <a:t>However, the quest for low coupling to achieve reusability in a future (mythical!) project may lead to increased project cost.</a:t>
            </a:r>
          </a:p>
        </p:txBody>
      </p:sp>
    </p:spTree>
    <p:extLst>
      <p:ext uri="{BB962C8B-B14F-4D97-AF65-F5344CB8AC3E}">
        <p14:creationId xmlns:p14="http://schemas.microsoft.com/office/powerpoint/2010/main" val="390176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0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8" grpId="0"/>
      <p:bldP spid="600069" grpId="0"/>
      <p:bldP spid="6000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AADB69ED-8639-4D4F-BDE3-84E3C1366F39}" type="datetime1">
              <a:rPr lang="en-US" smtClean="0"/>
              <a:t>10/21/2022</a:t>
            </a:fld>
            <a:endParaRPr lang="en-US"/>
          </a:p>
        </p:txBody>
      </p:sp>
      <p:sp>
        <p:nvSpPr>
          <p:cNvPr id="6" name="Footer Placeholder 4"/>
          <p:cNvSpPr>
            <a:spLocks noGrp="1"/>
          </p:cNvSpPr>
          <p:nvPr>
            <p:ph type="ftr" sz="quarter" idx="11"/>
          </p:nvPr>
        </p:nvSpPr>
        <p:spPr/>
        <p:txBody>
          <a:bodyPr/>
          <a:lstStyle/>
          <a:p>
            <a:pPr>
              <a:defRPr/>
            </a:pPr>
            <a:r>
              <a:rPr lang="en-US" smtClean="0"/>
              <a:t>OO Design</a:t>
            </a:r>
            <a:endParaRPr lang="en-US"/>
          </a:p>
        </p:txBody>
      </p:sp>
      <p:sp>
        <p:nvSpPr>
          <p:cNvPr id="7" name="Slide Number Placeholder 5"/>
          <p:cNvSpPr>
            <a:spLocks noGrp="1"/>
          </p:cNvSpPr>
          <p:nvPr>
            <p:ph type="sldNum" sz="quarter" idx="12"/>
          </p:nvPr>
        </p:nvSpPr>
        <p:spPr/>
        <p:txBody>
          <a:bodyPr/>
          <a:lstStyle/>
          <a:p>
            <a:pPr>
              <a:defRPr/>
            </a:pPr>
            <a:fld id="{428C9427-EE84-43E0-A9ED-C4EF7A627D75}" type="slidenum">
              <a:rPr lang="en-US"/>
              <a:pPr>
                <a:defRPr/>
              </a:pPr>
              <a:t>62</a:t>
            </a:fld>
            <a:endParaRPr lang="en-US"/>
          </a:p>
        </p:txBody>
      </p:sp>
      <p:sp>
        <p:nvSpPr>
          <p:cNvPr id="63493" name="Rectangle 2"/>
          <p:cNvSpPr>
            <a:spLocks noGrp="1" noChangeArrowheads="1"/>
          </p:cNvSpPr>
          <p:nvPr>
            <p:ph type="title"/>
          </p:nvPr>
        </p:nvSpPr>
        <p:spPr/>
        <p:txBody>
          <a:bodyPr/>
          <a:lstStyle/>
          <a:p>
            <a:pPr eaLnBrk="1" hangingPunct="1"/>
            <a:r>
              <a:rPr kumimoji="1" lang="en-US" altLang="en-US" smtClean="0"/>
              <a:t>Low coupling: Discussion [2]</a:t>
            </a:r>
          </a:p>
        </p:txBody>
      </p:sp>
      <p:sp>
        <p:nvSpPr>
          <p:cNvPr id="601091" name="Rectangle 3"/>
          <p:cNvSpPr>
            <a:spLocks noGrp="1" noChangeArrowheads="1"/>
          </p:cNvSpPr>
          <p:nvPr>
            <p:ph type="body" idx="1"/>
          </p:nvPr>
        </p:nvSpPr>
        <p:spPr>
          <a:xfrm>
            <a:off x="1182688" y="2017713"/>
            <a:ext cx="7772400" cy="1296987"/>
          </a:xfrm>
        </p:spPr>
        <p:txBody>
          <a:bodyPr/>
          <a:lstStyle/>
          <a:p>
            <a:pPr eaLnBrk="1" hangingPunct="1"/>
            <a:r>
              <a:rPr kumimoji="1" lang="en-US" altLang="en-US" sz="2400" smtClean="0"/>
              <a:t>It is important for the designer to assess the current level of coupling and attempt to reduce it if it is likely to cause problems. </a:t>
            </a:r>
          </a:p>
        </p:txBody>
      </p:sp>
      <p:sp>
        <p:nvSpPr>
          <p:cNvPr id="601092" name="Rectangle 4"/>
          <p:cNvSpPr>
            <a:spLocks noChangeArrowheads="1"/>
          </p:cNvSpPr>
          <p:nvPr/>
        </p:nvSpPr>
        <p:spPr bwMode="auto">
          <a:xfrm>
            <a:off x="457200" y="3505200"/>
            <a:ext cx="81788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It is important to note that a moderate degree of coupling between classes is normal. After all an OO application is a collection of </a:t>
            </a:r>
            <a:r>
              <a:rPr lang="en-US" altLang="en-US" sz="2400" i="1">
                <a:latin typeface="Times New Roman" panose="02020603050405020304" pitchFamily="18" charset="0"/>
              </a:rPr>
              <a:t>communicating objects</a:t>
            </a:r>
            <a:r>
              <a:rPr lang="en-US" altLang="en-US" sz="2400">
                <a:latin typeface="Times New Roman" panose="02020603050405020304" pitchFamily="18" charset="0"/>
              </a:rPr>
              <a:t>!</a:t>
            </a:r>
          </a:p>
        </p:txBody>
      </p:sp>
    </p:spTree>
    <p:extLst>
      <p:ext uri="{BB962C8B-B14F-4D97-AF65-F5344CB8AC3E}">
        <p14:creationId xmlns:p14="http://schemas.microsoft.com/office/powerpoint/2010/main" val="3653755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1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build="p"/>
      <p:bldP spid="60109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60751D83-6A8C-4D9D-8185-F983671BCF26}" type="datetime1">
              <a:rPr lang="en-US" smtClean="0"/>
              <a:t>10/21/2022</a:t>
            </a:fld>
            <a:endParaRPr lang="en-US"/>
          </a:p>
        </p:txBody>
      </p:sp>
      <p:sp>
        <p:nvSpPr>
          <p:cNvPr id="6" name="Footer Placeholder 4"/>
          <p:cNvSpPr>
            <a:spLocks noGrp="1"/>
          </p:cNvSpPr>
          <p:nvPr>
            <p:ph type="ftr" sz="quarter" idx="11"/>
          </p:nvPr>
        </p:nvSpPr>
        <p:spPr/>
        <p:txBody>
          <a:bodyPr/>
          <a:lstStyle/>
          <a:p>
            <a:pPr>
              <a:defRPr/>
            </a:pPr>
            <a:r>
              <a:rPr lang="en-US" smtClean="0"/>
              <a:t>OO Design</a:t>
            </a:r>
            <a:endParaRPr lang="en-US"/>
          </a:p>
        </p:txBody>
      </p:sp>
      <p:sp>
        <p:nvSpPr>
          <p:cNvPr id="7" name="Slide Number Placeholder 5"/>
          <p:cNvSpPr>
            <a:spLocks noGrp="1"/>
          </p:cNvSpPr>
          <p:nvPr>
            <p:ph type="sldNum" sz="quarter" idx="12"/>
          </p:nvPr>
        </p:nvSpPr>
        <p:spPr/>
        <p:txBody>
          <a:bodyPr/>
          <a:lstStyle/>
          <a:p>
            <a:pPr>
              <a:defRPr/>
            </a:pPr>
            <a:fld id="{63B7D0FE-132A-43A7-BCAE-E4050C5ECCB2}" type="slidenum">
              <a:rPr lang="en-US"/>
              <a:pPr>
                <a:defRPr/>
              </a:pPr>
              <a:t>63</a:t>
            </a:fld>
            <a:endParaRPr lang="en-US"/>
          </a:p>
        </p:txBody>
      </p:sp>
      <p:sp>
        <p:nvSpPr>
          <p:cNvPr id="64517" name="Rectangle 2"/>
          <p:cNvSpPr>
            <a:spLocks noGrp="1" noChangeArrowheads="1"/>
          </p:cNvSpPr>
          <p:nvPr>
            <p:ph type="title"/>
          </p:nvPr>
        </p:nvSpPr>
        <p:spPr/>
        <p:txBody>
          <a:bodyPr/>
          <a:lstStyle/>
          <a:p>
            <a:pPr eaLnBrk="1" hangingPunct="1"/>
            <a:r>
              <a:rPr kumimoji="1" lang="en-US" altLang="en-US" smtClean="0"/>
              <a:t>High cohesion</a:t>
            </a:r>
          </a:p>
        </p:txBody>
      </p:sp>
      <p:sp>
        <p:nvSpPr>
          <p:cNvPr id="602115" name="Rectangle 3"/>
          <p:cNvSpPr>
            <a:spLocks noGrp="1" noChangeArrowheads="1"/>
          </p:cNvSpPr>
          <p:nvPr>
            <p:ph type="body" idx="1"/>
          </p:nvPr>
        </p:nvSpPr>
        <p:spPr>
          <a:xfrm>
            <a:off x="1182688" y="2017713"/>
            <a:ext cx="7772400" cy="1296987"/>
          </a:xfrm>
        </p:spPr>
        <p:txBody>
          <a:bodyPr/>
          <a:lstStyle/>
          <a:p>
            <a:pPr eaLnBrk="1" hangingPunct="1"/>
            <a:r>
              <a:rPr kumimoji="1" lang="en-US" altLang="en-US" sz="2800" smtClean="0"/>
              <a:t>Question: </a:t>
            </a:r>
          </a:p>
          <a:p>
            <a:pPr lvl="1" eaLnBrk="1" hangingPunct="1">
              <a:buFont typeface="Wingdings" panose="05000000000000000000" pitchFamily="2" charset="2"/>
              <a:buNone/>
            </a:pPr>
            <a:r>
              <a:rPr kumimoji="1" lang="en-US" altLang="en-US" sz="2400" smtClean="0"/>
              <a:t>	How to keep design complexity manageable.</a:t>
            </a:r>
          </a:p>
        </p:txBody>
      </p:sp>
      <p:sp>
        <p:nvSpPr>
          <p:cNvPr id="602116" name="Rectangle 4"/>
          <p:cNvSpPr>
            <a:spLocks noChangeArrowheads="1"/>
          </p:cNvSpPr>
          <p:nvPr/>
        </p:nvSpPr>
        <p:spPr bwMode="auto">
          <a:xfrm>
            <a:off x="381000" y="3810000"/>
            <a:ext cx="81788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a:latin typeface="Times New Roman" panose="02020603050405020304" pitchFamily="18" charset="0"/>
              </a:rPr>
              <a:t>Answer:</a:t>
            </a:r>
          </a:p>
          <a:p>
            <a:pPr lvl="1">
              <a:spcBef>
                <a:spcPct val="0"/>
              </a:spcBef>
              <a:buClrTx/>
              <a:buSzTx/>
              <a:buFontTx/>
              <a:buNone/>
            </a:pPr>
            <a:r>
              <a:rPr lang="en-US" altLang="en-US" sz="2400">
                <a:latin typeface="Times New Roman" panose="02020603050405020304" pitchFamily="18" charset="0"/>
              </a:rPr>
              <a:t>	Assign responsibilities while maintaining high cohesion.</a:t>
            </a:r>
          </a:p>
        </p:txBody>
      </p:sp>
    </p:spTree>
    <p:extLst>
      <p:ext uri="{BB962C8B-B14F-4D97-AF65-F5344CB8AC3E}">
        <p14:creationId xmlns:p14="http://schemas.microsoft.com/office/powerpoint/2010/main" val="7123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211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2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P spid="6021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570EB36-FF6C-4B6B-A7E1-12E61B7FE2D6}"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16C51A5D-61ED-4BBA-949F-29C1A823EDEE}" type="slidenum">
              <a:rPr lang="en-US"/>
              <a:pPr>
                <a:defRPr/>
              </a:pPr>
              <a:t>64</a:t>
            </a:fld>
            <a:endParaRPr lang="en-US"/>
          </a:p>
        </p:txBody>
      </p:sp>
      <p:sp>
        <p:nvSpPr>
          <p:cNvPr id="65541" name="Rectangle 2"/>
          <p:cNvSpPr>
            <a:spLocks noGrp="1" noChangeArrowheads="1"/>
          </p:cNvSpPr>
          <p:nvPr>
            <p:ph type="title"/>
          </p:nvPr>
        </p:nvSpPr>
        <p:spPr/>
        <p:txBody>
          <a:bodyPr>
            <a:normAutofit fontScale="90000"/>
          </a:bodyPr>
          <a:lstStyle/>
          <a:p>
            <a:pPr eaLnBrk="1" hangingPunct="1"/>
            <a:r>
              <a:rPr lang="en-US" altLang="en-US" smtClean="0"/>
              <a:t>The GRASP Pattern :</a:t>
            </a:r>
            <a:br>
              <a:rPr lang="en-US" altLang="en-US" smtClean="0"/>
            </a:br>
            <a:r>
              <a:rPr lang="en-US" altLang="en-US" smtClean="0"/>
              <a:t>High Cohesion</a:t>
            </a:r>
          </a:p>
        </p:txBody>
      </p:sp>
      <p:sp>
        <p:nvSpPr>
          <p:cNvPr id="65542" name="Rectangle 3"/>
          <p:cNvSpPr>
            <a:spLocks noGrp="1" noChangeArrowheads="1"/>
          </p:cNvSpPr>
          <p:nvPr>
            <p:ph type="body" idx="1"/>
          </p:nvPr>
        </p:nvSpPr>
        <p:spPr/>
        <p:txBody>
          <a:bodyPr/>
          <a:lstStyle/>
          <a:p>
            <a:pPr eaLnBrk="1" hangingPunct="1">
              <a:lnSpc>
                <a:spcPct val="90000"/>
              </a:lnSpc>
            </a:pPr>
            <a:r>
              <a:rPr lang="en-US" altLang="en-US" smtClean="0"/>
              <a:t>Assign a responsibility so that all the responsibilities in a class are related </a:t>
            </a:r>
          </a:p>
          <a:p>
            <a:pPr eaLnBrk="1" hangingPunct="1">
              <a:lnSpc>
                <a:spcPct val="90000"/>
              </a:lnSpc>
            </a:pPr>
            <a:r>
              <a:rPr lang="en-US" altLang="en-US" smtClean="0"/>
              <a:t>Recall cohesion is how strongly related the responsibilities are </a:t>
            </a:r>
          </a:p>
          <a:p>
            <a:pPr eaLnBrk="1" hangingPunct="1">
              <a:lnSpc>
                <a:spcPct val="90000"/>
              </a:lnSpc>
            </a:pPr>
            <a:r>
              <a:rPr lang="en-US" altLang="en-US" smtClean="0"/>
              <a:t>The best example of this is not choosing  POST to create Payment</a:t>
            </a:r>
          </a:p>
          <a:p>
            <a:pPr eaLnBrk="1" hangingPunct="1">
              <a:lnSpc>
                <a:spcPct val="90000"/>
              </a:lnSpc>
            </a:pPr>
            <a:r>
              <a:rPr lang="en-US" altLang="en-US" smtClean="0"/>
              <a:t>Sale has all the similar responsibilities that create its attributes</a:t>
            </a:r>
          </a:p>
          <a:p>
            <a:pPr eaLnBrk="1" hangingPunct="1">
              <a:lnSpc>
                <a:spcPct val="90000"/>
              </a:lnSpc>
            </a:pPr>
            <a:endParaRPr lang="en-US" altLang="en-US" smtClean="0"/>
          </a:p>
        </p:txBody>
      </p:sp>
    </p:spTree>
    <p:extLst>
      <p:ext uri="{BB962C8B-B14F-4D97-AF65-F5344CB8AC3E}">
        <p14:creationId xmlns:p14="http://schemas.microsoft.com/office/powerpoint/2010/main" val="14165709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C708ED5C-7F29-48FB-9D2E-746C5B715416}"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E4AB1F92-A2D3-46F6-B270-7EB3CE5A8BB5}" type="slidenum">
              <a:rPr lang="en-US"/>
              <a:pPr>
                <a:defRPr/>
              </a:pPr>
              <a:t>65</a:t>
            </a:fld>
            <a:endParaRPr lang="en-US"/>
          </a:p>
        </p:txBody>
      </p:sp>
      <p:sp>
        <p:nvSpPr>
          <p:cNvPr id="66565" name="Rectangle 2"/>
          <p:cNvSpPr>
            <a:spLocks noGrp="1" noChangeArrowheads="1"/>
          </p:cNvSpPr>
          <p:nvPr>
            <p:ph type="title"/>
          </p:nvPr>
        </p:nvSpPr>
        <p:spPr/>
        <p:txBody>
          <a:bodyPr/>
          <a:lstStyle/>
          <a:p>
            <a:pPr eaLnBrk="1" hangingPunct="1"/>
            <a:r>
              <a:rPr kumimoji="1" lang="en-US" altLang="en-US" smtClean="0"/>
              <a:t>High cohesion: Example [1]</a:t>
            </a:r>
          </a:p>
        </p:txBody>
      </p:sp>
      <p:sp>
        <p:nvSpPr>
          <p:cNvPr id="604163" name="Rectangle 3"/>
          <p:cNvSpPr>
            <a:spLocks noGrp="1" noChangeArrowheads="1"/>
          </p:cNvSpPr>
          <p:nvPr>
            <p:ph type="body" idx="1"/>
          </p:nvPr>
        </p:nvSpPr>
        <p:spPr>
          <a:xfrm>
            <a:off x="1182688" y="2017713"/>
            <a:ext cx="7772400" cy="1296987"/>
          </a:xfrm>
        </p:spPr>
        <p:txBody>
          <a:bodyPr/>
          <a:lstStyle/>
          <a:p>
            <a:pPr lvl="1" eaLnBrk="1" hangingPunct="1"/>
            <a:r>
              <a:rPr kumimoji="1" lang="en-US" altLang="en-US" sz="2400" smtClean="0"/>
              <a:t>Creation of a </a:t>
            </a:r>
            <a:r>
              <a:rPr kumimoji="1" lang="en-US" altLang="en-US" sz="2400" i="1" smtClean="0"/>
              <a:t>Payment</a:t>
            </a:r>
            <a:r>
              <a:rPr kumimoji="1" lang="en-US" altLang="en-US" sz="2400" smtClean="0"/>
              <a:t> can be assigned to </a:t>
            </a:r>
            <a:r>
              <a:rPr kumimoji="1" lang="en-US" altLang="en-US" sz="2400" i="1" smtClean="0"/>
              <a:t>POST </a:t>
            </a:r>
            <a:r>
              <a:rPr kumimoji="1" lang="en-US" altLang="en-US" sz="2400" smtClean="0"/>
              <a:t>as it records a payment in real world. This is suggested by the guidelines associated with </a:t>
            </a:r>
            <a:r>
              <a:rPr kumimoji="1" lang="en-US" altLang="en-US" sz="2400" i="1" smtClean="0"/>
              <a:t>Creator</a:t>
            </a:r>
            <a:r>
              <a:rPr kumimoji="1" lang="en-US" altLang="en-US" sz="2400" smtClean="0"/>
              <a:t>.</a:t>
            </a:r>
          </a:p>
        </p:txBody>
      </p:sp>
      <p:sp>
        <p:nvSpPr>
          <p:cNvPr id="604164" name="Rectangle 4"/>
          <p:cNvSpPr>
            <a:spLocks noChangeArrowheads="1"/>
          </p:cNvSpPr>
          <p:nvPr/>
        </p:nvSpPr>
        <p:spPr bwMode="auto">
          <a:xfrm>
            <a:off x="457200" y="3609975"/>
            <a:ext cx="81788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This is acceptable. However, if this logic is applied in several other similar situations, more and more work is likely to be assigned to one class.</a:t>
            </a:r>
          </a:p>
        </p:txBody>
      </p:sp>
      <p:sp>
        <p:nvSpPr>
          <p:cNvPr id="604165" name="Rectangle 5"/>
          <p:cNvSpPr>
            <a:spLocks noChangeArrowheads="1"/>
          </p:cNvSpPr>
          <p:nvPr/>
        </p:nvSpPr>
        <p:spPr bwMode="auto">
          <a:xfrm>
            <a:off x="457200" y="5105400"/>
            <a:ext cx="8178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a:spcBef>
                <a:spcPct val="0"/>
              </a:spcBef>
              <a:buClrTx/>
              <a:buSzTx/>
              <a:buFontTx/>
              <a:buNone/>
            </a:pPr>
            <a:r>
              <a:rPr lang="en-US" altLang="en-US" sz="2400">
                <a:latin typeface="Times New Roman" panose="02020603050405020304" pitchFamily="18" charset="0"/>
              </a:rPr>
              <a:t>This might lead to an in-cohesive class.</a:t>
            </a:r>
          </a:p>
        </p:txBody>
      </p:sp>
    </p:spTree>
    <p:extLst>
      <p:ext uri="{BB962C8B-B14F-4D97-AF65-F5344CB8AC3E}">
        <p14:creationId xmlns:p14="http://schemas.microsoft.com/office/powerpoint/2010/main" val="1969543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P spid="604164" grpId="0"/>
      <p:bldP spid="60416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FD0076F7-0AC4-4237-BEBD-9ED79ABFB9EF}" type="datetime1">
              <a:rPr lang="en-US" smtClean="0"/>
              <a:t>10/21/2022</a:t>
            </a:fld>
            <a:endParaRPr lang="en-US"/>
          </a:p>
        </p:txBody>
      </p:sp>
      <p:sp>
        <p:nvSpPr>
          <p:cNvPr id="7" name="Footer Placeholder 4"/>
          <p:cNvSpPr>
            <a:spLocks noGrp="1"/>
          </p:cNvSpPr>
          <p:nvPr>
            <p:ph type="ftr" sz="quarter" idx="11"/>
          </p:nvPr>
        </p:nvSpPr>
        <p:spPr/>
        <p:txBody>
          <a:bodyPr/>
          <a:lstStyle/>
          <a:p>
            <a:pPr>
              <a:defRPr/>
            </a:pPr>
            <a:r>
              <a:rPr lang="en-US" smtClean="0"/>
              <a:t>OO Design</a:t>
            </a:r>
            <a:endParaRPr lang="en-US"/>
          </a:p>
        </p:txBody>
      </p:sp>
      <p:sp>
        <p:nvSpPr>
          <p:cNvPr id="8" name="Slide Number Placeholder 5"/>
          <p:cNvSpPr>
            <a:spLocks noGrp="1"/>
          </p:cNvSpPr>
          <p:nvPr>
            <p:ph type="sldNum" sz="quarter" idx="12"/>
          </p:nvPr>
        </p:nvSpPr>
        <p:spPr/>
        <p:txBody>
          <a:bodyPr/>
          <a:lstStyle/>
          <a:p>
            <a:pPr>
              <a:defRPr/>
            </a:pPr>
            <a:fld id="{98FAF14B-4EAF-4524-8EA7-F8A32668266D}" type="slidenum">
              <a:rPr lang="en-US"/>
              <a:pPr>
                <a:defRPr/>
              </a:pPr>
              <a:t>66</a:t>
            </a:fld>
            <a:endParaRPr lang="en-US"/>
          </a:p>
        </p:txBody>
      </p:sp>
      <p:sp>
        <p:nvSpPr>
          <p:cNvPr id="67589" name="Rectangle 2"/>
          <p:cNvSpPr>
            <a:spLocks noGrp="1" noChangeArrowheads="1"/>
          </p:cNvSpPr>
          <p:nvPr>
            <p:ph type="title"/>
          </p:nvPr>
        </p:nvSpPr>
        <p:spPr/>
        <p:txBody>
          <a:bodyPr/>
          <a:lstStyle/>
          <a:p>
            <a:pPr eaLnBrk="1" hangingPunct="1"/>
            <a:r>
              <a:rPr kumimoji="1" lang="en-US" altLang="en-US" smtClean="0"/>
              <a:t>High cohesion: Example [2]</a:t>
            </a:r>
          </a:p>
        </p:txBody>
      </p:sp>
      <p:sp>
        <p:nvSpPr>
          <p:cNvPr id="605187" name="Rectangle 3"/>
          <p:cNvSpPr>
            <a:spLocks noGrp="1" noChangeArrowheads="1"/>
          </p:cNvSpPr>
          <p:nvPr>
            <p:ph type="body" idx="1"/>
          </p:nvPr>
        </p:nvSpPr>
        <p:spPr>
          <a:xfrm>
            <a:off x="457200" y="2017713"/>
            <a:ext cx="7772400" cy="1220787"/>
          </a:xfrm>
        </p:spPr>
        <p:txBody>
          <a:bodyPr/>
          <a:lstStyle/>
          <a:p>
            <a:pPr marL="914400" lvl="1" indent="-457200" eaLnBrk="1" hangingPunct="1">
              <a:buSzPct val="100000"/>
              <a:buFont typeface="Wingdings" panose="05000000000000000000" pitchFamily="2" charset="2"/>
              <a:buChar char="§"/>
            </a:pPr>
            <a:r>
              <a:rPr kumimoji="1" lang="en-US" altLang="en-US" sz="2400" smtClean="0">
                <a:latin typeface="Times New Roman" panose="02020603050405020304" pitchFamily="18" charset="0"/>
              </a:rPr>
              <a:t>For example, if there are 50 system operations, and </a:t>
            </a:r>
            <a:r>
              <a:rPr kumimoji="1" lang="en-US" altLang="en-US" sz="2400" i="1" smtClean="0">
                <a:solidFill>
                  <a:srgbClr val="990000"/>
                </a:solidFill>
                <a:latin typeface="Times New Roman" panose="02020603050405020304" pitchFamily="18" charset="0"/>
              </a:rPr>
              <a:t>POST </a:t>
            </a:r>
            <a:r>
              <a:rPr kumimoji="1" lang="en-US" altLang="en-US" sz="2400" smtClean="0">
                <a:latin typeface="Times New Roman" panose="02020603050405020304" pitchFamily="18" charset="0"/>
              </a:rPr>
              <a:t>does some work related to each, the </a:t>
            </a:r>
            <a:r>
              <a:rPr kumimoji="1" lang="en-US" altLang="en-US" sz="2400" i="1" smtClean="0">
                <a:solidFill>
                  <a:srgbClr val="990000"/>
                </a:solidFill>
                <a:latin typeface="Times New Roman" panose="02020603050405020304" pitchFamily="18" charset="0"/>
              </a:rPr>
              <a:t>POST</a:t>
            </a:r>
            <a:r>
              <a:rPr kumimoji="1" lang="en-US" altLang="en-US" sz="2400" smtClean="0">
                <a:latin typeface="Times New Roman" panose="02020603050405020304" pitchFamily="18" charset="0"/>
              </a:rPr>
              <a:t> will be a large in-cohesive class.</a:t>
            </a:r>
            <a:endParaRPr kumimoji="1" lang="en-US" altLang="en-US" sz="2400" smtClean="0"/>
          </a:p>
        </p:txBody>
      </p:sp>
      <p:sp>
        <p:nvSpPr>
          <p:cNvPr id="605188" name="Rectangle 4"/>
          <p:cNvSpPr>
            <a:spLocks noChangeArrowheads="1"/>
          </p:cNvSpPr>
          <p:nvPr/>
        </p:nvSpPr>
        <p:spPr bwMode="auto">
          <a:xfrm>
            <a:off x="457200" y="35433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1">
              <a:buClr>
                <a:schemeClr val="hlink"/>
              </a:buClr>
              <a:buSzPct val="100000"/>
              <a:buFont typeface="Wingdings" panose="05000000000000000000" pitchFamily="2" charset="2"/>
              <a:buChar char="§"/>
            </a:pPr>
            <a:r>
              <a:rPr lang="en-US" altLang="en-US" sz="2400"/>
              <a:t>In contrast, a design that lets </a:t>
            </a:r>
            <a:r>
              <a:rPr lang="en-US" altLang="en-US" sz="2400" i="1">
                <a:solidFill>
                  <a:srgbClr val="990000"/>
                </a:solidFill>
              </a:rPr>
              <a:t>Sale</a:t>
            </a:r>
            <a:r>
              <a:rPr lang="en-US" altLang="en-US" sz="2400"/>
              <a:t> create </a:t>
            </a:r>
            <a:r>
              <a:rPr lang="en-US" altLang="en-US" sz="2400" i="1">
                <a:solidFill>
                  <a:srgbClr val="990000"/>
                </a:solidFill>
              </a:rPr>
              <a:t>Payment</a:t>
            </a:r>
            <a:r>
              <a:rPr lang="en-US" altLang="en-US" sz="2400"/>
              <a:t>, supports higher cohesion in </a:t>
            </a:r>
            <a:r>
              <a:rPr lang="en-US" altLang="en-US" sz="2400" i="1">
                <a:solidFill>
                  <a:srgbClr val="990000"/>
                </a:solidFill>
              </a:rPr>
              <a:t>POST</a:t>
            </a:r>
            <a:r>
              <a:rPr lang="en-US" altLang="en-US" sz="2400">
                <a:solidFill>
                  <a:srgbClr val="990000"/>
                </a:solidFill>
              </a:rPr>
              <a:t>.</a:t>
            </a:r>
          </a:p>
        </p:txBody>
      </p:sp>
      <p:sp>
        <p:nvSpPr>
          <p:cNvPr id="605189" name="Rectangle 5"/>
          <p:cNvSpPr>
            <a:spLocks noChangeArrowheads="1"/>
          </p:cNvSpPr>
          <p:nvPr/>
        </p:nvSpPr>
        <p:spPr bwMode="auto">
          <a:xfrm>
            <a:off x="457200" y="4876800"/>
            <a:ext cx="81788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457200" indent="-457200">
              <a:defRPr sz="3200">
                <a:solidFill>
                  <a:schemeClr val="tx1"/>
                </a:solidFill>
                <a:latin typeface="Times New Roman" panose="02020603050405020304" pitchFamily="18" charset="0"/>
              </a:defRPr>
            </a:lvl1pPr>
            <a:lvl2pPr marL="914400" indent="-457200">
              <a:defRPr sz="3200">
                <a:solidFill>
                  <a:schemeClr val="tx1"/>
                </a:solidFill>
                <a:latin typeface="Times New Roman" panose="02020603050405020304" pitchFamily="18" charset="0"/>
              </a:defRPr>
            </a:lvl2pPr>
            <a:lvl3pPr marL="1371600" indent="-457200">
              <a:defRPr sz="3200">
                <a:solidFill>
                  <a:schemeClr val="tx1"/>
                </a:solidFill>
                <a:latin typeface="Times New Roman" panose="02020603050405020304" pitchFamily="18" charset="0"/>
              </a:defRPr>
            </a:lvl3pPr>
            <a:lvl4pPr marL="1828800" indent="-457200">
              <a:defRPr sz="3200">
                <a:solidFill>
                  <a:schemeClr val="tx1"/>
                </a:solidFill>
                <a:latin typeface="Times New Roman" panose="02020603050405020304" pitchFamily="18" charset="0"/>
              </a:defRPr>
            </a:lvl4pPr>
            <a:lvl5pPr marL="2286000" indent="-457200">
              <a:defRPr sz="3200">
                <a:solidFill>
                  <a:schemeClr val="tx1"/>
                </a:solidFill>
                <a:latin typeface="Times New Roman" panose="02020603050405020304" pitchFamily="18" charset="0"/>
              </a:defRPr>
            </a:lvl5pPr>
            <a:lvl6pPr marL="2743200" indent="-457200" eaLnBrk="0" fontAlgn="base" hangingPunct="0">
              <a:spcBef>
                <a:spcPct val="0"/>
              </a:spcBef>
              <a:spcAft>
                <a:spcPct val="0"/>
              </a:spcAft>
              <a:defRPr sz="3200">
                <a:solidFill>
                  <a:schemeClr val="tx1"/>
                </a:solidFill>
                <a:latin typeface="Times New Roman" panose="02020603050405020304" pitchFamily="18" charset="0"/>
              </a:defRPr>
            </a:lvl6pPr>
            <a:lvl7pPr marL="3200400" indent="-457200" eaLnBrk="0" fontAlgn="base" hangingPunct="0">
              <a:spcBef>
                <a:spcPct val="0"/>
              </a:spcBef>
              <a:spcAft>
                <a:spcPct val="0"/>
              </a:spcAft>
              <a:defRPr sz="3200">
                <a:solidFill>
                  <a:schemeClr val="tx1"/>
                </a:solidFill>
                <a:latin typeface="Times New Roman" panose="02020603050405020304" pitchFamily="18" charset="0"/>
              </a:defRPr>
            </a:lvl7pPr>
            <a:lvl8pPr marL="3657600" indent="-457200" eaLnBrk="0" fontAlgn="base" hangingPunct="0">
              <a:spcBef>
                <a:spcPct val="0"/>
              </a:spcBef>
              <a:spcAft>
                <a:spcPct val="0"/>
              </a:spcAft>
              <a:defRPr sz="3200">
                <a:solidFill>
                  <a:schemeClr val="tx1"/>
                </a:solidFill>
                <a:latin typeface="Times New Roman" panose="02020603050405020304" pitchFamily="18" charset="0"/>
              </a:defRPr>
            </a:lvl8pPr>
            <a:lvl9pPr marL="4114800" indent="-457200" eaLnBrk="0" fontAlgn="base" hangingPunct="0">
              <a:spcBef>
                <a:spcPct val="0"/>
              </a:spcBef>
              <a:spcAft>
                <a:spcPct val="0"/>
              </a:spcAft>
              <a:defRPr sz="3200">
                <a:solidFill>
                  <a:schemeClr val="tx1"/>
                </a:solidFill>
                <a:latin typeface="Times New Roman" panose="02020603050405020304" pitchFamily="18" charset="0"/>
              </a:defRPr>
            </a:lvl9pPr>
          </a:lstStyle>
          <a:p>
            <a:pPr lvl="1">
              <a:buClr>
                <a:schemeClr val="hlink"/>
              </a:buClr>
              <a:buSzPct val="100000"/>
              <a:buFont typeface="Wingdings" panose="05000000000000000000" pitchFamily="2" charset="2"/>
              <a:buChar char="§"/>
            </a:pPr>
            <a:r>
              <a:rPr lang="en-US" altLang="en-US" sz="2400"/>
              <a:t>This design supports both high cohesion and low coupling and hence is preferred over the first one.</a:t>
            </a:r>
          </a:p>
        </p:txBody>
      </p:sp>
    </p:spTree>
    <p:extLst>
      <p:ext uri="{BB962C8B-B14F-4D97-AF65-F5344CB8AC3E}">
        <p14:creationId xmlns:p14="http://schemas.microsoft.com/office/powerpoint/2010/main" val="2912268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51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P spid="605188" grpId="0"/>
      <p:bldP spid="6051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Four More GRASP Patterns</a:t>
            </a:r>
          </a:p>
        </p:txBody>
      </p:sp>
      <p:sp>
        <p:nvSpPr>
          <p:cNvPr id="3075" name="Content Placeholder 2"/>
          <p:cNvSpPr>
            <a:spLocks noGrp="1"/>
          </p:cNvSpPr>
          <p:nvPr>
            <p:ph idx="1"/>
          </p:nvPr>
        </p:nvSpPr>
        <p:spPr/>
        <p:txBody>
          <a:bodyPr/>
          <a:lstStyle/>
          <a:p>
            <a:pPr eaLnBrk="1" hangingPunct="1"/>
            <a:r>
              <a:rPr lang="en-US" altLang="en-US" smtClean="0"/>
              <a:t>Polymorphism</a:t>
            </a:r>
          </a:p>
          <a:p>
            <a:pPr eaLnBrk="1" hangingPunct="1"/>
            <a:r>
              <a:rPr lang="en-US" altLang="en-US" smtClean="0"/>
              <a:t>Indirection</a:t>
            </a:r>
          </a:p>
          <a:p>
            <a:pPr eaLnBrk="1" hangingPunct="1"/>
            <a:r>
              <a:rPr lang="en-US" altLang="en-US" smtClean="0"/>
              <a:t>Pure Fabrication</a:t>
            </a:r>
          </a:p>
          <a:p>
            <a:pPr eaLnBrk="1" hangingPunct="1"/>
            <a:r>
              <a:rPr lang="en-US" altLang="en-US" smtClean="0"/>
              <a:t>Protected Variations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4684150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17638"/>
            <a:ext cx="8229600" cy="4525963"/>
          </a:xfrm>
        </p:spPr>
        <p:txBody>
          <a:bodyPr/>
          <a:lstStyle/>
          <a:p>
            <a:r>
              <a:rPr lang="en-US" sz="2800" dirty="0" smtClean="0"/>
              <a:t>Problem: </a:t>
            </a:r>
          </a:p>
          <a:p>
            <a:pPr lvl="1"/>
            <a:r>
              <a:rPr lang="en-US" sz="2400" dirty="0" smtClean="0"/>
              <a:t>How </a:t>
            </a:r>
            <a:r>
              <a:rPr lang="en-US" sz="2400" dirty="0"/>
              <a:t>to handle alternatives based on type. </a:t>
            </a:r>
            <a:r>
              <a:rPr lang="en-US" sz="2400" dirty="0" smtClean="0"/>
              <a:t>Pluggable </a:t>
            </a:r>
            <a:r>
              <a:rPr lang="en-US" sz="2400" dirty="0"/>
              <a:t>software components -- how can you </a:t>
            </a:r>
            <a:r>
              <a:rPr lang="en-US" sz="2400" dirty="0" smtClean="0"/>
              <a:t>replace </a:t>
            </a:r>
            <a:r>
              <a:rPr lang="en-US" sz="2400" dirty="0"/>
              <a:t>one server component with another without </a:t>
            </a:r>
            <a:r>
              <a:rPr lang="en-US" sz="2400" dirty="0" smtClean="0"/>
              <a:t>affecting </a:t>
            </a:r>
            <a:r>
              <a:rPr lang="en-US" sz="2400" dirty="0"/>
              <a:t>the client? </a:t>
            </a:r>
            <a:endParaRPr lang="en-US" sz="2400" dirty="0" smtClean="0"/>
          </a:p>
          <a:p>
            <a:r>
              <a:rPr lang="en-US" sz="2800" dirty="0" smtClean="0"/>
              <a:t>Solution</a:t>
            </a:r>
            <a:r>
              <a:rPr lang="en-US" sz="2800" dirty="0"/>
              <a:t>: </a:t>
            </a:r>
            <a:endParaRPr lang="en-US" sz="2800" dirty="0" smtClean="0"/>
          </a:p>
          <a:p>
            <a:pPr lvl="1"/>
            <a:r>
              <a:rPr lang="en-US" sz="2400" dirty="0" smtClean="0"/>
              <a:t>When </a:t>
            </a:r>
            <a:r>
              <a:rPr lang="en-US" sz="2400" dirty="0"/>
              <a:t>related alternatives or behaviors vary by type </a:t>
            </a:r>
            <a:r>
              <a:rPr lang="en-US" sz="2400" dirty="0" smtClean="0"/>
              <a:t>(</a:t>
            </a:r>
            <a:r>
              <a:rPr lang="en-US" sz="2400" dirty="0"/>
              <a:t>class), assign </a:t>
            </a:r>
            <a:r>
              <a:rPr lang="en-US" sz="2400" dirty="0" smtClean="0"/>
              <a:t>responsibility </a:t>
            </a:r>
            <a:r>
              <a:rPr lang="en-US" sz="2400" dirty="0"/>
              <a:t>for the behavior – </a:t>
            </a:r>
            <a:r>
              <a:rPr lang="en-US" sz="2400" dirty="0" smtClean="0"/>
              <a:t>using polymorphic </a:t>
            </a:r>
            <a:r>
              <a:rPr lang="en-US" sz="2400" dirty="0"/>
              <a:t>operations – to the types for which the </a:t>
            </a:r>
            <a:r>
              <a:rPr lang="en-US" sz="2400" dirty="0" smtClean="0"/>
              <a:t>behavior </a:t>
            </a:r>
            <a:r>
              <a:rPr lang="en-US" sz="2400" dirty="0"/>
              <a:t>varies. In this context, polymorphism means </a:t>
            </a:r>
            <a:r>
              <a:rPr lang="en-US" sz="2400" dirty="0" smtClean="0"/>
              <a:t>giving </a:t>
            </a:r>
            <a:r>
              <a:rPr lang="en-US" sz="2400" dirty="0"/>
              <a:t>the same name to similar or related services </a:t>
            </a:r>
          </a:p>
          <a:p>
            <a:endParaRPr lang="en-US" sz="2800" dirty="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
        <p:nvSpPr>
          <p:cNvPr id="5" name="Title 1"/>
          <p:cNvSpPr>
            <a:spLocks noGrp="1"/>
          </p:cNvSpPr>
          <p:nvPr>
            <p:ph type="title"/>
          </p:nvPr>
        </p:nvSpPr>
        <p:spPr>
          <a:xfrm>
            <a:off x="457200" y="274638"/>
            <a:ext cx="8229600" cy="1143000"/>
          </a:xfrm>
        </p:spPr>
        <p:txBody>
          <a:bodyPr/>
          <a:lstStyle/>
          <a:p>
            <a:pPr eaLnBrk="1" hangingPunct="1"/>
            <a:r>
              <a:rPr lang="en-US" altLang="en-US" smtClean="0"/>
              <a:t>Polymorphism</a:t>
            </a:r>
          </a:p>
        </p:txBody>
      </p:sp>
    </p:spTree>
    <p:extLst>
      <p:ext uri="{BB962C8B-B14F-4D97-AF65-F5344CB8AC3E}">
        <p14:creationId xmlns:p14="http://schemas.microsoft.com/office/powerpoint/2010/main" val="1374436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smtClean="0"/>
              <a:t>Polymorphism</a:t>
            </a:r>
          </a:p>
        </p:txBody>
      </p:sp>
      <p:sp>
        <p:nvSpPr>
          <p:cNvPr id="5123" name="Content Placeholder 2"/>
          <p:cNvSpPr>
            <a:spLocks noGrp="1"/>
          </p:cNvSpPr>
          <p:nvPr>
            <p:ph idx="1"/>
          </p:nvPr>
        </p:nvSpPr>
        <p:spPr/>
        <p:txBody>
          <a:bodyPr/>
          <a:lstStyle/>
          <a:p>
            <a:pPr eaLnBrk="1" hangingPunct="1"/>
            <a:r>
              <a:rPr lang="en-US" altLang="en-US" smtClean="0"/>
              <a:t>One way to handle type-based alternatives is with conditionals: if…else or switch…case statements</a:t>
            </a:r>
          </a:p>
          <a:p>
            <a:pPr eaLnBrk="1" hangingPunct="1"/>
            <a:r>
              <a:rPr lang="en-US" altLang="en-US" smtClean="0"/>
              <a:t>For example, the sqrt function has polymorphic variants for float and double</a:t>
            </a:r>
          </a:p>
          <a:p>
            <a:pPr eaLnBrk="1" hangingPunct="1"/>
            <a:r>
              <a:rPr lang="en-US" altLang="en-US" smtClean="0"/>
              <a:t>(how does it really work?)</a:t>
            </a:r>
          </a:p>
          <a:p>
            <a:pPr eaLnBrk="1" hangingPunct="1"/>
            <a:r>
              <a:rPr lang="en-US" altLang="en-US" smtClean="0"/>
              <a:t>(other examples?)</a:t>
            </a:r>
          </a:p>
          <a:p>
            <a:pPr eaLnBrk="1" hangingPunct="1"/>
            <a:endParaRPr lang="en-US" altLang="en-US" smtClean="0"/>
          </a:p>
          <a:p>
            <a:pPr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148143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49A2A7F-9211-47C5-9047-AB99288BED95}"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B49A34FA-1D80-4C5C-BC11-E3D4FD275816}" type="slidenum">
              <a:rPr lang="en-US"/>
              <a:pPr>
                <a:defRPr/>
              </a:pPr>
              <a:t>7</a:t>
            </a:fld>
            <a:endParaRPr lang="en-US"/>
          </a:p>
        </p:txBody>
      </p:sp>
      <p:sp>
        <p:nvSpPr>
          <p:cNvPr id="7173" name="Rectangle 2"/>
          <p:cNvSpPr>
            <a:spLocks noGrp="1" noChangeArrowheads="1"/>
          </p:cNvSpPr>
          <p:nvPr>
            <p:ph type="title"/>
          </p:nvPr>
        </p:nvSpPr>
        <p:spPr/>
        <p:txBody>
          <a:bodyPr>
            <a:normAutofit fontScale="90000"/>
          </a:bodyPr>
          <a:lstStyle/>
          <a:p>
            <a:pPr eaLnBrk="1" hangingPunct="1"/>
            <a:r>
              <a:rPr lang="en-US" altLang="en-US" smtClean="0">
                <a:solidFill>
                  <a:srgbClr val="000000"/>
                </a:solidFill>
                <a:latin typeface="Tahoma" panose="020B0604030504040204" pitchFamily="34" charset="0"/>
              </a:rPr>
              <a:t/>
            </a:r>
            <a:br>
              <a:rPr lang="en-US" altLang="en-US" smtClean="0">
                <a:solidFill>
                  <a:srgbClr val="000000"/>
                </a:solidFill>
                <a:latin typeface="Tahoma" panose="020B0604030504040204" pitchFamily="34" charset="0"/>
              </a:rPr>
            </a:br>
            <a:r>
              <a:rPr lang="en-US" altLang="en-US" smtClean="0">
                <a:solidFill>
                  <a:srgbClr val="000000"/>
                </a:solidFill>
                <a:latin typeface="Tahoma" panose="020B0604030504040204" pitchFamily="34" charset="0"/>
              </a:rPr>
              <a:t> </a:t>
            </a:r>
            <a:r>
              <a:rPr lang="en-US" altLang="en-US" smtClean="0">
                <a:solidFill>
                  <a:srgbClr val="33339B"/>
                </a:solidFill>
                <a:latin typeface="Tahoma" panose="020B0604030504040204" pitchFamily="34" charset="0"/>
              </a:rPr>
              <a:t>GRASP Concept (cont.)</a:t>
            </a:r>
          </a:p>
        </p:txBody>
      </p:sp>
      <p:sp>
        <p:nvSpPr>
          <p:cNvPr id="56013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b="1" smtClean="0">
                <a:latin typeface="Tahoma" panose="020B0604030504040204" pitchFamily="34" charset="0"/>
              </a:rPr>
              <a:t>G</a:t>
            </a:r>
            <a:r>
              <a:rPr lang="en-US" altLang="en-US" sz="2400" smtClean="0">
                <a:latin typeface="Tahoma" panose="020B0604030504040204" pitchFamily="34" charset="0"/>
              </a:rPr>
              <a:t>eneral </a:t>
            </a:r>
            <a:r>
              <a:rPr lang="en-US" altLang="en-US" sz="2400" b="1" smtClean="0">
                <a:latin typeface="Tahoma" panose="020B0604030504040204" pitchFamily="34" charset="0"/>
              </a:rPr>
              <a:t>R</a:t>
            </a:r>
            <a:r>
              <a:rPr lang="en-US" altLang="en-US" sz="2400" smtClean="0">
                <a:latin typeface="Tahoma" panose="020B0604030504040204" pitchFamily="34" charset="0"/>
              </a:rPr>
              <a:t>esponsibility </a:t>
            </a:r>
            <a:r>
              <a:rPr lang="en-US" altLang="en-US" sz="2400" b="1" smtClean="0">
                <a:latin typeface="Tahoma" panose="020B0604030504040204" pitchFamily="34" charset="0"/>
              </a:rPr>
              <a:t>A</a:t>
            </a:r>
            <a:r>
              <a:rPr lang="en-US" altLang="en-US" sz="2400" smtClean="0">
                <a:latin typeface="Tahoma" panose="020B0604030504040204" pitchFamily="34" charset="0"/>
              </a:rPr>
              <a:t>ssignment </a:t>
            </a:r>
            <a:r>
              <a:rPr lang="en-US" altLang="en-US" sz="2400" b="1" smtClean="0">
                <a:latin typeface="Tahoma" panose="020B0604030504040204" pitchFamily="34" charset="0"/>
              </a:rPr>
              <a:t>S</a:t>
            </a:r>
            <a:r>
              <a:rPr lang="en-US" altLang="en-US" sz="2400" smtClean="0">
                <a:latin typeface="Tahoma" panose="020B0604030504040204" pitchFamily="34" charset="0"/>
              </a:rPr>
              <a:t>oftware </a:t>
            </a:r>
            <a:r>
              <a:rPr lang="en-US" altLang="en-US" sz="2400" b="1" smtClean="0">
                <a:latin typeface="Tahoma" panose="020B0604030504040204" pitchFamily="34" charset="0"/>
              </a:rPr>
              <a:t>P</a:t>
            </a:r>
            <a:r>
              <a:rPr lang="en-US" altLang="en-US" sz="2400" smtClean="0">
                <a:latin typeface="Tahoma" panose="020B0604030504040204" pitchFamily="34" charset="0"/>
              </a:rPr>
              <a:t>atterns</a:t>
            </a:r>
          </a:p>
          <a:p>
            <a:pPr eaLnBrk="1" hangingPunct="1"/>
            <a:r>
              <a:rPr lang="en-US" altLang="en-US" sz="2400" smtClean="0">
                <a:latin typeface="Tahoma" panose="020B0604030504040204" pitchFamily="34" charset="0"/>
              </a:rPr>
              <a:t>General = Abstract; </a:t>
            </a:r>
            <a:r>
              <a:rPr lang="en-US" altLang="en-US" sz="2400" b="1" smtClean="0">
                <a:latin typeface="Tahoma" panose="020B0604030504040204" pitchFamily="34" charset="0"/>
              </a:rPr>
              <a:t>widely applicable</a:t>
            </a:r>
          </a:p>
          <a:p>
            <a:pPr eaLnBrk="1" hangingPunct="1"/>
            <a:r>
              <a:rPr lang="en-US" altLang="en-US" sz="2400" smtClean="0">
                <a:latin typeface="Tahoma" panose="020B0604030504040204" pitchFamily="34" charset="0"/>
              </a:rPr>
              <a:t>Responsibility = </a:t>
            </a:r>
            <a:r>
              <a:rPr lang="en-US" altLang="en-US" sz="2400" b="1" smtClean="0">
                <a:latin typeface="Tahoma" panose="020B0604030504040204" pitchFamily="34" charset="0"/>
              </a:rPr>
              <a:t>Obligations</a:t>
            </a:r>
            <a:r>
              <a:rPr lang="en-US" altLang="en-US" sz="2400" smtClean="0">
                <a:latin typeface="Tahoma" panose="020B0604030504040204" pitchFamily="34" charset="0"/>
              </a:rPr>
              <a:t>, duties, contract</a:t>
            </a:r>
          </a:p>
          <a:p>
            <a:pPr eaLnBrk="1" hangingPunct="1"/>
            <a:r>
              <a:rPr lang="en-US" altLang="en-US" sz="2400" smtClean="0">
                <a:latin typeface="Tahoma" panose="020B0604030504040204" pitchFamily="34" charset="0"/>
              </a:rPr>
              <a:t>Assignment = </a:t>
            </a:r>
            <a:r>
              <a:rPr lang="en-US" altLang="en-US" sz="2400" b="1" smtClean="0">
                <a:latin typeface="Tahoma" panose="020B0604030504040204" pitchFamily="34" charset="0"/>
              </a:rPr>
              <a:t>Giving a responsibility to a module</a:t>
            </a:r>
          </a:p>
          <a:p>
            <a:pPr eaLnBrk="1" hangingPunct="1"/>
            <a:r>
              <a:rPr lang="en-US" altLang="en-US" sz="2400" smtClean="0">
                <a:latin typeface="Tahoma" panose="020B0604030504040204" pitchFamily="34" charset="0"/>
              </a:rPr>
              <a:t>Software = </a:t>
            </a:r>
            <a:r>
              <a:rPr lang="en-US" altLang="en-US" sz="2400" b="1" smtClean="0">
                <a:latin typeface="Tahoma" panose="020B0604030504040204" pitchFamily="34" charset="0"/>
              </a:rPr>
              <a:t>Computer code</a:t>
            </a:r>
          </a:p>
          <a:p>
            <a:pPr eaLnBrk="1" hangingPunct="1"/>
            <a:r>
              <a:rPr lang="en-US" altLang="en-US" sz="2400" smtClean="0">
                <a:latin typeface="Tahoma" panose="020B0604030504040204" pitchFamily="34" charset="0"/>
              </a:rPr>
              <a:t>Patterns = Regularities, templates, </a:t>
            </a:r>
            <a:r>
              <a:rPr lang="en-US" altLang="en-US" sz="2400" b="1" smtClean="0">
                <a:latin typeface="Tahoma" panose="020B0604030504040204" pitchFamily="34" charset="0"/>
              </a:rPr>
              <a:t>abstraction</a:t>
            </a:r>
          </a:p>
        </p:txBody>
      </p:sp>
    </p:spTree>
    <p:extLst>
      <p:ext uri="{BB962C8B-B14F-4D97-AF65-F5344CB8AC3E}">
        <p14:creationId xmlns:p14="http://schemas.microsoft.com/office/powerpoint/2010/main" val="3169631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checkerboard(across)">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0131">
                                            <p:txEl>
                                              <p:pRg st="1" end="1"/>
                                            </p:txEl>
                                          </p:spTgt>
                                        </p:tgtEl>
                                        <p:attrNameLst>
                                          <p:attrName>style.visibility</p:attrName>
                                        </p:attrNameLst>
                                      </p:cBhvr>
                                      <p:to>
                                        <p:strVal val="visible"/>
                                      </p:to>
                                    </p:set>
                                    <p:animEffect transition="in" filter="checkerboard(across)">
                                      <p:cBhvr>
                                        <p:cTn id="12" dur="500"/>
                                        <p:tgtEl>
                                          <p:spTgt spid="560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60131">
                                            <p:txEl>
                                              <p:pRg st="2" end="2"/>
                                            </p:txEl>
                                          </p:spTgt>
                                        </p:tgtEl>
                                        <p:attrNameLst>
                                          <p:attrName>style.visibility</p:attrName>
                                        </p:attrNameLst>
                                      </p:cBhvr>
                                      <p:to>
                                        <p:strVal val="visible"/>
                                      </p:to>
                                    </p:set>
                                    <p:animEffect transition="in" filter="checkerboard(across)">
                                      <p:cBhvr>
                                        <p:cTn id="17" dur="500"/>
                                        <p:tgtEl>
                                          <p:spTgt spid="560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60131">
                                            <p:txEl>
                                              <p:pRg st="3" end="3"/>
                                            </p:txEl>
                                          </p:spTgt>
                                        </p:tgtEl>
                                        <p:attrNameLst>
                                          <p:attrName>style.visibility</p:attrName>
                                        </p:attrNameLst>
                                      </p:cBhvr>
                                      <p:to>
                                        <p:strVal val="visible"/>
                                      </p:to>
                                    </p:set>
                                    <p:animEffect transition="in" filter="checkerboard(across)">
                                      <p:cBhvr>
                                        <p:cTn id="22" dur="500"/>
                                        <p:tgtEl>
                                          <p:spTgt spid="560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60131">
                                            <p:txEl>
                                              <p:pRg st="4" end="4"/>
                                            </p:txEl>
                                          </p:spTgt>
                                        </p:tgtEl>
                                        <p:attrNameLst>
                                          <p:attrName>style.visibility</p:attrName>
                                        </p:attrNameLst>
                                      </p:cBhvr>
                                      <p:to>
                                        <p:strVal val="visible"/>
                                      </p:to>
                                    </p:set>
                                    <p:animEffect transition="in" filter="checkerboard(across)">
                                      <p:cBhvr>
                                        <p:cTn id="27" dur="500"/>
                                        <p:tgtEl>
                                          <p:spTgt spid="560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560131">
                                            <p:txEl>
                                              <p:pRg st="5" end="5"/>
                                            </p:txEl>
                                          </p:spTgt>
                                        </p:tgtEl>
                                        <p:attrNameLst>
                                          <p:attrName>style.visibility</p:attrName>
                                        </p:attrNameLst>
                                      </p:cBhvr>
                                      <p:to>
                                        <p:strVal val="visible"/>
                                      </p:to>
                                    </p:set>
                                    <p:animEffect transition="in" filter="checkerboard(across)">
                                      <p:cBhvr>
                                        <p:cTn id="32" dur="500"/>
                                        <p:tgtEl>
                                          <p:spTgt spid="560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52400"/>
            <a:ext cx="8229600" cy="777518"/>
          </a:xfrm>
        </p:spPr>
        <p:txBody>
          <a:bodyPr>
            <a:normAutofit fontScale="90000"/>
          </a:bodyPr>
          <a:lstStyle/>
          <a:p>
            <a:pPr eaLnBrk="1" hangingPunct="1"/>
            <a:r>
              <a:rPr lang="en-US" altLang="en-US" sz="3600" dirty="0" smtClean="0"/>
              <a:t>Polymorphism – Pluggable Components</a:t>
            </a:r>
          </a:p>
        </p:txBody>
      </p:sp>
      <p:sp>
        <p:nvSpPr>
          <p:cNvPr id="6147" name="Content Placeholder 2"/>
          <p:cNvSpPr>
            <a:spLocks noGrp="1"/>
          </p:cNvSpPr>
          <p:nvPr>
            <p:ph idx="1"/>
          </p:nvPr>
        </p:nvSpPr>
        <p:spPr>
          <a:xfrm>
            <a:off x="89548" y="838200"/>
            <a:ext cx="8406751" cy="1508482"/>
          </a:xfrm>
        </p:spPr>
        <p:txBody>
          <a:bodyPr/>
          <a:lstStyle/>
          <a:p>
            <a:pPr eaLnBrk="1" hangingPunct="1"/>
            <a:r>
              <a:rPr lang="en-US" altLang="en-US" sz="2400" dirty="0" smtClean="0"/>
              <a:t>Tax calculator uses a standard interface, the </a:t>
            </a:r>
            <a:r>
              <a:rPr lang="en-US" altLang="en-US" sz="2400" dirty="0" err="1" smtClean="0"/>
              <a:t>TaxCalculatorAdapter</a:t>
            </a:r>
            <a:r>
              <a:rPr lang="en-US" altLang="en-US" sz="2400" dirty="0" smtClean="0"/>
              <a:t>, to call any of the actual calculators.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pic>
        <p:nvPicPr>
          <p:cNvPr id="2" name="Picture 1"/>
          <p:cNvPicPr>
            <a:picLocks noChangeAspect="1"/>
          </p:cNvPicPr>
          <p:nvPr/>
        </p:nvPicPr>
        <p:blipFill>
          <a:blip r:embed="rId2"/>
          <a:stretch>
            <a:fillRect/>
          </a:stretch>
        </p:blipFill>
        <p:spPr>
          <a:xfrm>
            <a:off x="908697" y="1713234"/>
            <a:ext cx="6768451" cy="5144766"/>
          </a:xfrm>
          <a:prstGeom prst="rect">
            <a:avLst/>
          </a:prstGeom>
        </p:spPr>
      </p:pic>
    </p:spTree>
    <p:extLst>
      <p:ext uri="{BB962C8B-B14F-4D97-AF65-F5344CB8AC3E}">
        <p14:creationId xmlns:p14="http://schemas.microsoft.com/office/powerpoint/2010/main" val="92262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Pure Fabrication</a:t>
            </a:r>
          </a:p>
        </p:txBody>
      </p:sp>
      <p:sp>
        <p:nvSpPr>
          <p:cNvPr id="10243" name="Content Placeholder 2"/>
          <p:cNvSpPr>
            <a:spLocks noGrp="1"/>
          </p:cNvSpPr>
          <p:nvPr>
            <p:ph idx="1"/>
          </p:nvPr>
        </p:nvSpPr>
        <p:spPr/>
        <p:txBody>
          <a:bodyPr/>
          <a:lstStyle/>
          <a:p>
            <a:pPr eaLnBrk="1" hangingPunct="1"/>
            <a:r>
              <a:rPr lang="en-US" altLang="en-US" smtClean="0"/>
              <a:t>What object should have responsibility when you don’t want to violate High Cohesion and Low Coupling or other goals, but solutions offered by Expert (for example) aren’t appropriate?</a:t>
            </a:r>
          </a:p>
          <a:p>
            <a:pPr eaLnBrk="1" hangingPunct="1"/>
            <a:r>
              <a:rPr lang="en-US" altLang="en-US" smtClean="0"/>
              <a:t>Having classes that represent only domain-layer concepts leads to problems.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031635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Pure Fabrication</a:t>
            </a:r>
          </a:p>
        </p:txBody>
      </p:sp>
      <p:sp>
        <p:nvSpPr>
          <p:cNvPr id="11267" name="Content Placeholder 2"/>
          <p:cNvSpPr>
            <a:spLocks noGrp="1"/>
          </p:cNvSpPr>
          <p:nvPr>
            <p:ph idx="1"/>
          </p:nvPr>
        </p:nvSpPr>
        <p:spPr/>
        <p:txBody>
          <a:bodyPr/>
          <a:lstStyle/>
          <a:p>
            <a:pPr eaLnBrk="1" hangingPunct="1"/>
            <a:r>
              <a:rPr lang="en-US" altLang="en-US" smtClean="0"/>
              <a:t>Assign a highly cohesive set of responsibilities to a convenience class that does not represent a domain object, but which supports high cohesion, low coupling, and reuse.</a:t>
            </a:r>
          </a:p>
          <a:p>
            <a:pPr eaLnBrk="1" hangingPunct="1"/>
            <a:r>
              <a:rPr lang="en-US" altLang="en-US" smtClean="0"/>
              <a:t>Called “fabrication” because it is “made up,” not immediately obvious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0968526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Pure Fabrication</a:t>
            </a:r>
          </a:p>
        </p:txBody>
      </p:sp>
      <p:sp>
        <p:nvSpPr>
          <p:cNvPr id="12291" name="Content Placeholder 2"/>
          <p:cNvSpPr>
            <a:spLocks noGrp="1"/>
          </p:cNvSpPr>
          <p:nvPr>
            <p:ph idx="1"/>
          </p:nvPr>
        </p:nvSpPr>
        <p:spPr/>
        <p:txBody>
          <a:bodyPr/>
          <a:lstStyle/>
          <a:p>
            <a:pPr eaLnBrk="1" hangingPunct="1"/>
            <a:r>
              <a:rPr lang="en-US" altLang="en-US" smtClean="0"/>
              <a:t>Database operations are often put in a convenience class.  Saving a </a:t>
            </a:r>
            <a:r>
              <a:rPr lang="en-US" altLang="en-US" i="1" smtClean="0"/>
              <a:t>Sale</a:t>
            </a:r>
            <a:r>
              <a:rPr lang="en-US" altLang="en-US" smtClean="0"/>
              <a:t> object might, by Expert, belong in the Sale class</a:t>
            </a:r>
          </a:p>
          <a:p>
            <a:pPr eaLnBrk="1" hangingPunct="1"/>
            <a:r>
              <a:rPr lang="en-US" altLang="en-US" smtClean="0"/>
              <a:t>Using a “fabricated” class increases the cohesion in </a:t>
            </a:r>
            <a:r>
              <a:rPr lang="en-US" altLang="en-US" i="1" smtClean="0"/>
              <a:t>Sale </a:t>
            </a:r>
            <a:r>
              <a:rPr lang="en-US" altLang="en-US" smtClean="0"/>
              <a:t>and reduces the coupling</a:t>
            </a:r>
          </a:p>
          <a:p>
            <a:pPr eaLnBrk="1" hangingPunct="1"/>
            <a:r>
              <a:rPr lang="en-US" altLang="en-US" smtClean="0"/>
              <a:t>The idea of “persistent storage” is not a domain concept</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6665225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Object Design</a:t>
            </a:r>
          </a:p>
        </p:txBody>
      </p:sp>
      <p:sp>
        <p:nvSpPr>
          <p:cNvPr id="14339" name="Content Placeholder 2"/>
          <p:cNvSpPr>
            <a:spLocks noGrp="1"/>
          </p:cNvSpPr>
          <p:nvPr>
            <p:ph idx="1"/>
          </p:nvPr>
        </p:nvSpPr>
        <p:spPr/>
        <p:txBody>
          <a:bodyPr/>
          <a:lstStyle/>
          <a:p>
            <a:r>
              <a:rPr lang="en-US" altLang="en-US" smtClean="0"/>
              <a:t>By representational decomposition</a:t>
            </a:r>
          </a:p>
          <a:p>
            <a:r>
              <a:rPr lang="en-US" altLang="en-US" smtClean="0"/>
              <a:t>By behavioral decomposition</a:t>
            </a:r>
          </a:p>
          <a:p>
            <a:r>
              <a:rPr lang="en-US" altLang="en-US" smtClean="0"/>
              <a:t>Most objects represent things in the problem domain, and so are derived by the former</a:t>
            </a:r>
          </a:p>
          <a:p>
            <a:r>
              <a:rPr lang="en-US" altLang="en-US" smtClean="0"/>
              <a:t>Sometimes it is useful to group methods by a behavior or algorithm, even if the resulting class doesn’t have a real-world representation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188074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Object Design</a:t>
            </a:r>
          </a:p>
        </p:txBody>
      </p:sp>
      <p:sp>
        <p:nvSpPr>
          <p:cNvPr id="15363" name="Content Placeholder 2"/>
          <p:cNvSpPr>
            <a:spLocks noGrp="1"/>
          </p:cNvSpPr>
          <p:nvPr>
            <p:ph idx="1"/>
          </p:nvPr>
        </p:nvSpPr>
        <p:spPr/>
        <p:txBody>
          <a:bodyPr/>
          <a:lstStyle/>
          <a:p>
            <a:r>
              <a:rPr lang="en-US" altLang="en-US" i="1" smtClean="0"/>
              <a:t>TableOfContents </a:t>
            </a:r>
            <a:r>
              <a:rPr lang="en-US" altLang="en-US" smtClean="0"/>
              <a:t>would represent an actual table of contents.</a:t>
            </a:r>
          </a:p>
          <a:p>
            <a:r>
              <a:rPr lang="en-US" altLang="en-US" i="1" smtClean="0"/>
              <a:t>TableOfContentsGenerator </a:t>
            </a:r>
            <a:r>
              <a:rPr lang="en-US" altLang="en-US" smtClean="0"/>
              <a:t>is a pure fabrication class that creates tables of contents.</a:t>
            </a:r>
            <a:endParaRPr lang="en-US" altLang="en-US" i="1"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447886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Contraindications</a:t>
            </a:r>
          </a:p>
        </p:txBody>
      </p:sp>
      <p:sp>
        <p:nvSpPr>
          <p:cNvPr id="16387" name="Content Placeholder 2"/>
          <p:cNvSpPr>
            <a:spLocks noGrp="1"/>
          </p:cNvSpPr>
          <p:nvPr>
            <p:ph idx="1"/>
          </p:nvPr>
        </p:nvSpPr>
        <p:spPr/>
        <p:txBody>
          <a:bodyPr/>
          <a:lstStyle/>
          <a:p>
            <a:r>
              <a:rPr lang="en-US" altLang="en-US" smtClean="0"/>
              <a:t>This can be overused.  Information Expert is often a better choice, since it has the information.  Use with caution.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1633459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Indirection Pattern</a:t>
            </a:r>
          </a:p>
        </p:txBody>
      </p:sp>
      <p:sp>
        <p:nvSpPr>
          <p:cNvPr id="17411" name="Content Placeholder 2"/>
          <p:cNvSpPr>
            <a:spLocks noGrp="1"/>
          </p:cNvSpPr>
          <p:nvPr>
            <p:ph idx="1"/>
          </p:nvPr>
        </p:nvSpPr>
        <p:spPr/>
        <p:txBody>
          <a:bodyPr/>
          <a:lstStyle/>
          <a:p>
            <a:r>
              <a:rPr lang="en-US" altLang="en-US" smtClean="0"/>
              <a:t>Problem is how to de-couple objects so that low coupling is supported and the chance of reuse is increased?  A related issue is to avoid writing special-purpose code too high up in your application.</a:t>
            </a:r>
          </a:p>
          <a:p>
            <a:r>
              <a:rPr lang="en-US" altLang="en-US" smtClean="0"/>
              <a:t>Solution is to create an intermediate object that “talks” to both sides.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4273479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OO Design</a:t>
            </a:r>
            <a:endParaRPr lang="en-US"/>
          </a:p>
        </p:txBody>
      </p:sp>
      <p:sp>
        <p:nvSpPr>
          <p:cNvPr id="6" name="Rectangle 3"/>
          <p:cNvSpPr>
            <a:spLocks noChangeArrowheads="1"/>
          </p:cNvSpPr>
          <p:nvPr/>
        </p:nvSpPr>
        <p:spPr bwMode="auto">
          <a:xfrm>
            <a:off x="304800" y="747355"/>
            <a:ext cx="84790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228600" algn="l"/>
              </a:tabLst>
              <a:defRPr>
                <a:solidFill>
                  <a:schemeClr val="tx1"/>
                </a:solidFill>
                <a:latin typeface="Arial" panose="020B0604020202020204" pitchFamily="34" charset="0"/>
              </a:defRPr>
            </a:lvl1pPr>
            <a:lvl2pPr eaLnBrk="0" hangingPunct="0">
              <a:tabLst>
                <a:tab pos="228600" algn="l"/>
              </a:tabLst>
              <a:defRPr>
                <a:solidFill>
                  <a:schemeClr val="tx1"/>
                </a:solidFill>
                <a:latin typeface="Arial" panose="020B0604020202020204" pitchFamily="34" charset="0"/>
              </a:defRPr>
            </a:lvl2pPr>
            <a:lvl3pPr eaLnBrk="0" hangingPunct="0">
              <a:tabLst>
                <a:tab pos="228600" algn="l"/>
              </a:tabLst>
              <a:defRPr>
                <a:solidFill>
                  <a:schemeClr val="tx1"/>
                </a:solidFill>
                <a:latin typeface="Arial" panose="020B0604020202020204" pitchFamily="34" charset="0"/>
              </a:defRPr>
            </a:lvl3pPr>
            <a:lvl4pPr eaLnBrk="0" hangingPunct="0">
              <a:tabLst>
                <a:tab pos="228600" algn="l"/>
              </a:tabLst>
              <a:defRPr>
                <a:solidFill>
                  <a:schemeClr val="tx1"/>
                </a:solidFill>
                <a:latin typeface="Arial" panose="020B0604020202020204" pitchFamily="34" charset="0"/>
              </a:defRPr>
            </a:lvl4pPr>
            <a:lvl5pPr eaLnBrk="0" hangingPunct="0">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n-US" altLang="en-US" sz="2000" b="0" i="0" u="none" strike="noStrike" cap="none" normalizeH="0" baseline="0" dirty="0" err="1" smtClean="0">
                <a:ln>
                  <a:noFill/>
                </a:ln>
                <a:solidFill>
                  <a:schemeClr val="tx1"/>
                </a:solidFill>
                <a:effectLst/>
              </a:rPr>
              <a:t>TaxCalculatorAdapter</a:t>
            </a:r>
            <a:r>
              <a:rPr kumimoji="0" lang="en-US" altLang="en-US" sz="2000" b="0" i="0" u="none" strike="noStrike" cap="none" normalizeH="0" baseline="0" dirty="0" smtClean="0">
                <a:ln>
                  <a:noFill/>
                </a:ln>
                <a:solidFill>
                  <a:schemeClr val="tx1"/>
                </a:solidFill>
                <a:effectLst/>
              </a:rPr>
              <a:t> – acts as intermediaries to external tax calculators</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000" b="0" i="0" u="none" strike="noStrike" cap="none" normalizeH="0" baseline="0" dirty="0" smtClean="0">
                <a:ln>
                  <a:noFill/>
                </a:ln>
                <a:solidFill>
                  <a:schemeClr val="tx1"/>
                </a:solidFill>
                <a:effectLst/>
              </a:rPr>
              <a:t>  </a:t>
            </a:r>
            <a:endParaRPr kumimoji="0" lang="en-US" altLang="en-US" sz="15800" b="0" i="0" u="none" strike="noStrike" cap="none" normalizeH="0" baseline="0" dirty="0" smtClean="0">
              <a:ln>
                <a:noFill/>
              </a:ln>
              <a:solidFill>
                <a:schemeClr val="tx1"/>
              </a:solidFill>
              <a:effectLst/>
            </a:endParaRPr>
          </a:p>
        </p:txBody>
      </p:sp>
      <p:pic>
        <p:nvPicPr>
          <p:cNvPr id="3076" name="Picture 4" descr="http://csis.pace.edu/~marchese/CS616/Lec8/se_l8_files/image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301342"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351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Indirection</a:t>
            </a:r>
          </a:p>
        </p:txBody>
      </p:sp>
      <p:sp>
        <p:nvSpPr>
          <p:cNvPr id="18435" name="Content Placeholder 2"/>
          <p:cNvSpPr>
            <a:spLocks noGrp="1"/>
          </p:cNvSpPr>
          <p:nvPr>
            <p:ph idx="1"/>
          </p:nvPr>
        </p:nvSpPr>
        <p:spPr/>
        <p:txBody>
          <a:bodyPr/>
          <a:lstStyle/>
          <a:p>
            <a:r>
              <a:rPr lang="en-US" altLang="en-US" dirty="0" smtClean="0"/>
              <a:t>Example is the </a:t>
            </a:r>
            <a:r>
              <a:rPr lang="en-US" altLang="en-US" dirty="0" err="1" smtClean="0"/>
              <a:t>TaxCalculatorAdapter</a:t>
            </a:r>
            <a:r>
              <a:rPr lang="en-US" altLang="en-US" dirty="0" smtClean="0"/>
              <a:t>.  These provide a consistent interface to disparate inner objects and hide the variations</a:t>
            </a:r>
          </a:p>
          <a:p>
            <a:r>
              <a:rPr lang="en-US" altLang="en-US" dirty="0" smtClean="0"/>
              <a:t>“Most problems in computer science can be solved by adding another layer of indirection.”</a:t>
            </a:r>
          </a:p>
          <a:p>
            <a:r>
              <a:rPr lang="en-US" altLang="en-US" dirty="0" smtClean="0"/>
              <a:t>“Many performance problems can be solved by removing another layer of indirection.”</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5865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37CAEB7-A3A1-4F7D-A0C9-B518BEB50535}"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E3FFF4EC-78D0-46ED-B658-03756416A1E8}" type="slidenum">
              <a:rPr lang="en-US"/>
              <a:pPr>
                <a:defRPr/>
              </a:pPr>
              <a:t>8</a:t>
            </a:fld>
            <a:endParaRPr lang="en-US"/>
          </a:p>
        </p:txBody>
      </p:sp>
      <p:sp>
        <p:nvSpPr>
          <p:cNvPr id="8197" name="Rectangle 2"/>
          <p:cNvSpPr>
            <a:spLocks noGrp="1" noChangeArrowheads="1"/>
          </p:cNvSpPr>
          <p:nvPr>
            <p:ph type="title"/>
          </p:nvPr>
        </p:nvSpPr>
        <p:spPr>
          <a:xfrm>
            <a:off x="1371600" y="381000"/>
            <a:ext cx="7302500" cy="1311275"/>
          </a:xfrm>
        </p:spPr>
        <p:txBody>
          <a:bodyPr/>
          <a:lstStyle/>
          <a:p>
            <a:pPr eaLnBrk="1" hangingPunct="1"/>
            <a:r>
              <a:rPr lang="en-US" altLang="en-US" sz="4000" smtClean="0"/>
              <a:t>GRASP : Designing Objects With Responsibilities</a:t>
            </a:r>
          </a:p>
        </p:txBody>
      </p:sp>
      <p:sp>
        <p:nvSpPr>
          <p:cNvPr id="570371" name="Rectangle 3"/>
          <p:cNvSpPr>
            <a:spLocks noGrp="1" noChangeArrowheads="1"/>
          </p:cNvSpPr>
          <p:nvPr>
            <p:ph type="body" idx="1"/>
          </p:nvPr>
        </p:nvSpPr>
        <p:spPr/>
        <p:txBody>
          <a:bodyPr/>
          <a:lstStyle/>
          <a:p>
            <a:pPr eaLnBrk="1" hangingPunct="1"/>
            <a:r>
              <a:rPr lang="en-US" altLang="en-US" smtClean="0"/>
              <a:t>GRASP patterns are a learning aid to help one understand essential object design, and apply design reasoning in a methodical, rational,explainable way.</a:t>
            </a:r>
          </a:p>
          <a:p>
            <a:pPr eaLnBrk="1" hangingPunct="1"/>
            <a:r>
              <a:rPr lang="en-US" altLang="en-US" smtClean="0"/>
              <a:t>Approach to understanding and using design principles is based on patterns of assigning responsibilities.</a:t>
            </a:r>
          </a:p>
        </p:txBody>
      </p:sp>
    </p:spTree>
    <p:extLst>
      <p:ext uri="{BB962C8B-B14F-4D97-AF65-F5344CB8AC3E}">
        <p14:creationId xmlns:p14="http://schemas.microsoft.com/office/powerpoint/2010/main" val="3654778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70371">
                                            <p:txEl>
                                              <p:pRg st="0" end="0"/>
                                            </p:txEl>
                                          </p:spTgt>
                                        </p:tgtEl>
                                        <p:attrNameLst>
                                          <p:attrName>style.visibility</p:attrName>
                                        </p:attrNameLst>
                                      </p:cBhvr>
                                      <p:to>
                                        <p:strVal val="visible"/>
                                      </p:to>
                                    </p:set>
                                    <p:animEffect transition="in" filter="checkerboard(across)">
                                      <p:cBhvr>
                                        <p:cTn id="7" dur="500"/>
                                        <p:tgtEl>
                                          <p:spTgt spid="570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70371">
                                            <p:txEl>
                                              <p:pRg st="1" end="1"/>
                                            </p:txEl>
                                          </p:spTgt>
                                        </p:tgtEl>
                                        <p:attrNameLst>
                                          <p:attrName>style.visibility</p:attrName>
                                        </p:attrNameLst>
                                      </p:cBhvr>
                                      <p:to>
                                        <p:strVal val="visible"/>
                                      </p:to>
                                    </p:set>
                                    <p:animEffect transition="in" filter="checkerboard(across)">
                                      <p:cBhvr>
                                        <p:cTn id="12" dur="500"/>
                                        <p:tgtEl>
                                          <p:spTgt spid="570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244119"/>
            <a:ext cx="8229600" cy="1143000"/>
          </a:xfrm>
        </p:spPr>
        <p:txBody>
          <a:bodyPr/>
          <a:lstStyle/>
          <a:p>
            <a:r>
              <a:rPr lang="en-US" altLang="en-US" dirty="0" smtClean="0"/>
              <a:t>Protected Variations</a:t>
            </a:r>
          </a:p>
        </p:txBody>
      </p:sp>
      <p:sp>
        <p:nvSpPr>
          <p:cNvPr id="19459" name="Content Placeholder 2"/>
          <p:cNvSpPr>
            <a:spLocks noGrp="1"/>
          </p:cNvSpPr>
          <p:nvPr>
            <p:ph idx="1"/>
          </p:nvPr>
        </p:nvSpPr>
        <p:spPr/>
        <p:txBody>
          <a:bodyPr/>
          <a:lstStyle/>
          <a:p>
            <a:r>
              <a:rPr lang="en-US" altLang="en-US" smtClean="0"/>
              <a:t>Problem : How to design objects, subsystems, and systems so that the variations or instability in these elements does not have an undesirable impact on other elements.</a:t>
            </a:r>
          </a:p>
          <a:p>
            <a:r>
              <a:rPr lang="en-US" altLang="en-US" smtClean="0"/>
              <a:t>Solution:  identify points of predicted variation or instability; assign responsibilities to create a stable interface around them</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4705500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Protected Variations</a:t>
            </a:r>
            <a:endParaRPr lang="en-US" dirty="0"/>
          </a:p>
        </p:txBody>
      </p:sp>
      <p:sp>
        <p:nvSpPr>
          <p:cNvPr id="3" name="Content Placeholder 2"/>
          <p:cNvSpPr>
            <a:spLocks noGrp="1"/>
          </p:cNvSpPr>
          <p:nvPr>
            <p:ph idx="1"/>
          </p:nvPr>
        </p:nvSpPr>
        <p:spPr>
          <a:xfrm>
            <a:off x="228600" y="1143000"/>
            <a:ext cx="8229600" cy="4525963"/>
          </a:xfrm>
        </p:spPr>
        <p:txBody>
          <a:bodyPr/>
          <a:lstStyle/>
          <a:p>
            <a:r>
              <a:rPr lang="en-US" sz="2800" dirty="0" smtClean="0"/>
              <a:t>Example –</a:t>
            </a:r>
            <a:r>
              <a:rPr lang="en-US" sz="2800" dirty="0" err="1" smtClean="0"/>
              <a:t>NextGen</a:t>
            </a:r>
            <a:r>
              <a:rPr lang="en-US" sz="2800" dirty="0" smtClean="0"/>
              <a:t> </a:t>
            </a:r>
            <a:r>
              <a:rPr lang="en-US" sz="2800" dirty="0"/>
              <a:t>POS: The prior </a:t>
            </a:r>
            <a:r>
              <a:rPr lang="en-US" sz="2800" b="1" dirty="0"/>
              <a:t>external tax </a:t>
            </a:r>
            <a:r>
              <a:rPr lang="en-US" sz="2800" b="1" dirty="0" smtClean="0"/>
              <a:t>calculator </a:t>
            </a:r>
            <a:r>
              <a:rPr lang="en-US" sz="2800" b="1" dirty="0"/>
              <a:t>problem</a:t>
            </a:r>
            <a:r>
              <a:rPr lang="en-US" sz="2800" dirty="0"/>
              <a:t> and </a:t>
            </a:r>
            <a:r>
              <a:rPr lang="en-US" sz="2800" dirty="0" smtClean="0"/>
              <a:t>its solution </a:t>
            </a:r>
            <a:r>
              <a:rPr lang="en-US" sz="2800" dirty="0"/>
              <a:t>with </a:t>
            </a:r>
            <a:r>
              <a:rPr lang="en-US" sz="2800" dirty="0" smtClean="0"/>
              <a:t>Polymorphism </a:t>
            </a:r>
            <a:r>
              <a:rPr lang="en-US" sz="2800" dirty="0"/>
              <a:t>illustrate </a:t>
            </a:r>
            <a:r>
              <a:rPr lang="en-US" sz="2800" dirty="0" smtClean="0"/>
              <a:t>Protected Variations</a:t>
            </a:r>
            <a:endParaRPr lang="en-US" sz="2800" dirty="0"/>
          </a:p>
          <a:p>
            <a:pPr lvl="1"/>
            <a:r>
              <a:rPr lang="en-US" sz="2400" dirty="0" smtClean="0"/>
              <a:t>The </a:t>
            </a:r>
            <a:r>
              <a:rPr lang="en-US" sz="2400" b="1" dirty="0"/>
              <a:t>point of instability </a:t>
            </a:r>
            <a:r>
              <a:rPr lang="en-US" sz="2400" dirty="0"/>
              <a:t>or variation is the </a:t>
            </a:r>
            <a:r>
              <a:rPr lang="en-US" sz="2400" b="1" dirty="0"/>
              <a:t>different interfaces </a:t>
            </a:r>
            <a:r>
              <a:rPr lang="en-US" sz="2400" dirty="0" smtClean="0"/>
              <a:t>or APIs </a:t>
            </a:r>
            <a:r>
              <a:rPr lang="en-US" sz="2400" dirty="0"/>
              <a:t>of </a:t>
            </a:r>
            <a:r>
              <a:rPr lang="en-US" sz="2400" b="1" dirty="0"/>
              <a:t>external tax calculators</a:t>
            </a:r>
          </a:p>
          <a:p>
            <a:pPr lvl="1"/>
            <a:r>
              <a:rPr lang="en-US" sz="2400" dirty="0" smtClean="0"/>
              <a:t>By </a:t>
            </a:r>
            <a:r>
              <a:rPr lang="en-US" sz="2400" dirty="0"/>
              <a:t>adding a level of indirection, an interface, and </a:t>
            </a:r>
            <a:r>
              <a:rPr lang="en-US" sz="2400" dirty="0" smtClean="0"/>
              <a:t>using polymorphism </a:t>
            </a:r>
            <a:r>
              <a:rPr lang="en-US" sz="2400" dirty="0"/>
              <a:t>with various </a:t>
            </a:r>
            <a:r>
              <a:rPr lang="en-US" sz="2400" dirty="0" err="1"/>
              <a:t>ITaxCalculatorAdapter</a:t>
            </a:r>
            <a:r>
              <a:rPr lang="en-US" sz="2400" dirty="0"/>
              <a:t> </a:t>
            </a:r>
            <a:r>
              <a:rPr lang="en-US" sz="2400" dirty="0" smtClean="0"/>
              <a:t> implementations, </a:t>
            </a:r>
            <a:r>
              <a:rPr lang="en-US" sz="2400" b="1" dirty="0" smtClean="0"/>
              <a:t>protection</a:t>
            </a:r>
            <a:r>
              <a:rPr lang="en-US" sz="2400" dirty="0" smtClean="0"/>
              <a:t> </a:t>
            </a:r>
            <a:r>
              <a:rPr lang="en-US" sz="2400" dirty="0"/>
              <a:t>within the system </a:t>
            </a:r>
            <a:r>
              <a:rPr lang="en-US" sz="2400" b="1" dirty="0"/>
              <a:t>from variations in external APIs </a:t>
            </a:r>
            <a:r>
              <a:rPr lang="en-US" sz="2400" b="1" dirty="0" smtClean="0"/>
              <a:t>is achieved</a:t>
            </a:r>
            <a:r>
              <a:rPr lang="en-US" sz="2400" b="1" dirty="0"/>
              <a:t>.</a:t>
            </a:r>
          </a:p>
          <a:p>
            <a:pPr lvl="1"/>
            <a:r>
              <a:rPr lang="en-US" sz="2400" b="1" dirty="0" smtClean="0"/>
              <a:t>Internal </a:t>
            </a:r>
            <a:r>
              <a:rPr lang="en-US" sz="2400" b="1" dirty="0"/>
              <a:t>objects collaborate with a stable interface</a:t>
            </a:r>
            <a:r>
              <a:rPr lang="en-US" sz="2400" dirty="0"/>
              <a:t>; the </a:t>
            </a:r>
            <a:r>
              <a:rPr lang="en-US" sz="2400" dirty="0" smtClean="0"/>
              <a:t>various adapter </a:t>
            </a:r>
            <a:r>
              <a:rPr lang="en-US" sz="2400" dirty="0"/>
              <a:t>implementations hide the variations to the </a:t>
            </a:r>
            <a:r>
              <a:rPr lang="en-US" sz="2400" dirty="0" smtClean="0"/>
              <a:t>external systems</a:t>
            </a:r>
            <a:r>
              <a:rPr lang="en-US" sz="2400" dirty="0"/>
              <a:t>.</a:t>
            </a:r>
          </a:p>
        </p:txBody>
      </p:sp>
      <p:sp>
        <p:nvSpPr>
          <p:cNvPr id="4" name="Footer Placeholder 3"/>
          <p:cNvSpPr>
            <a:spLocks noGrp="1"/>
          </p:cNvSpPr>
          <p:nvPr>
            <p:ph type="ftr" sz="quarter" idx="11"/>
          </p:nvPr>
        </p:nvSpPr>
        <p:spPr/>
        <p:txBody>
          <a:bodyPr/>
          <a:lstStyle/>
          <a:p>
            <a:pPr>
              <a:defRPr/>
            </a:pPr>
            <a:r>
              <a:rPr lang="en-US" dirty="0" smtClean="0"/>
              <a:t>OO Design</a:t>
            </a:r>
            <a:endParaRPr lang="en-US" dirty="0"/>
          </a:p>
        </p:txBody>
      </p:sp>
    </p:spTree>
    <p:extLst>
      <p:ext uri="{BB962C8B-B14F-4D97-AF65-F5344CB8AC3E}">
        <p14:creationId xmlns:p14="http://schemas.microsoft.com/office/powerpoint/2010/main" val="19923244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Protected Variations</a:t>
            </a:r>
          </a:p>
        </p:txBody>
      </p:sp>
      <p:sp>
        <p:nvSpPr>
          <p:cNvPr id="20483" name="Content Placeholder 2"/>
          <p:cNvSpPr>
            <a:spLocks noGrp="1"/>
          </p:cNvSpPr>
          <p:nvPr>
            <p:ph idx="1"/>
          </p:nvPr>
        </p:nvSpPr>
        <p:spPr/>
        <p:txBody>
          <a:bodyPr/>
          <a:lstStyle/>
          <a:p>
            <a:r>
              <a:rPr lang="en-US" altLang="en-US" smtClean="0"/>
              <a:t>Many other patterns and concepts in software design derive from this, including data encapsulation, polymorphism, data-driven designs, interfaces, virtual machines, etc.</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14844124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Data-Driven Designs</a:t>
            </a:r>
          </a:p>
        </p:txBody>
      </p:sp>
      <p:sp>
        <p:nvSpPr>
          <p:cNvPr id="21507" name="Content Placeholder 2"/>
          <p:cNvSpPr>
            <a:spLocks noGrp="1"/>
          </p:cNvSpPr>
          <p:nvPr>
            <p:ph idx="1"/>
          </p:nvPr>
        </p:nvSpPr>
        <p:spPr/>
        <p:txBody>
          <a:bodyPr/>
          <a:lstStyle/>
          <a:p>
            <a:r>
              <a:rPr lang="en-US" altLang="en-US" dirty="0" smtClean="0"/>
              <a:t>These include techniques such as reading codes, values, class file paths, class names and so on from an external source to </a:t>
            </a:r>
            <a:r>
              <a:rPr lang="en-US" altLang="en-US" b="1" dirty="0" smtClean="0"/>
              <a:t>“parameterize” a system at run time</a:t>
            </a:r>
          </a:p>
          <a:p>
            <a:r>
              <a:rPr lang="en-US" altLang="en-US" dirty="0" smtClean="0"/>
              <a:t>Also includes style sheets, metadata, reading window layouts, etc.</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20526337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Protected Variations example</a:t>
            </a:r>
          </a:p>
        </p:txBody>
      </p:sp>
      <p:sp>
        <p:nvSpPr>
          <p:cNvPr id="22531" name="Content Placeholder 2"/>
          <p:cNvSpPr>
            <a:spLocks noGrp="1"/>
          </p:cNvSpPr>
          <p:nvPr>
            <p:ph idx="1"/>
          </p:nvPr>
        </p:nvSpPr>
        <p:spPr/>
        <p:txBody>
          <a:bodyPr/>
          <a:lstStyle/>
          <a:p>
            <a:r>
              <a:rPr lang="en-US" altLang="en-US" smtClean="0"/>
              <a:t>The tax calculator problem illustrates this.  The point of instability is the different interfaces of different calculators</a:t>
            </a:r>
          </a:p>
          <a:p>
            <a:r>
              <a:rPr lang="en-US" altLang="en-US" smtClean="0"/>
              <a:t>This pattern protects against variations in external APIs</a:t>
            </a:r>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36174533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Service Lookup</a:t>
            </a:r>
          </a:p>
        </p:txBody>
      </p:sp>
      <p:sp>
        <p:nvSpPr>
          <p:cNvPr id="23555" name="Content Placeholder 2"/>
          <p:cNvSpPr>
            <a:spLocks noGrp="1"/>
          </p:cNvSpPr>
          <p:nvPr>
            <p:ph idx="1"/>
          </p:nvPr>
        </p:nvSpPr>
        <p:spPr/>
        <p:txBody>
          <a:bodyPr/>
          <a:lstStyle/>
          <a:p>
            <a:r>
              <a:rPr lang="en-US" altLang="en-US" smtClean="0"/>
              <a:t>Includes techniques such as using naming services (like JNDI (Java Naming and Directory Interface) in Java)</a:t>
            </a:r>
          </a:p>
          <a:p>
            <a:r>
              <a:rPr lang="en-US" altLang="en-US" smtClean="0"/>
              <a:t>Protects clients from variations in the location of services</a:t>
            </a:r>
          </a:p>
          <a:p>
            <a:r>
              <a:rPr lang="en-US" altLang="en-US" smtClean="0"/>
              <a:t>Special case of data-driven design</a:t>
            </a:r>
          </a:p>
          <a:p>
            <a:endParaRPr lang="en-US" altLang="en-US" smtClean="0"/>
          </a:p>
        </p:txBody>
      </p:sp>
      <p:sp>
        <p:nvSpPr>
          <p:cNvPr id="4" name="Footer Placeholder 3"/>
          <p:cNvSpPr>
            <a:spLocks noGrp="1"/>
          </p:cNvSpPr>
          <p:nvPr>
            <p:ph type="ftr" sz="quarter" idx="11"/>
          </p:nvPr>
        </p:nvSpPr>
        <p:spPr/>
        <p:txBody>
          <a:bodyPr/>
          <a:lstStyle/>
          <a:p>
            <a:pPr>
              <a:defRPr/>
            </a:pPr>
            <a:r>
              <a:rPr lang="en-US" smtClean="0"/>
              <a:t>OO Design</a:t>
            </a:r>
            <a:endParaRPr lang="en-US"/>
          </a:p>
        </p:txBody>
      </p:sp>
    </p:spTree>
    <p:extLst>
      <p:ext uri="{BB962C8B-B14F-4D97-AF65-F5344CB8AC3E}">
        <p14:creationId xmlns:p14="http://schemas.microsoft.com/office/powerpoint/2010/main" val="8429454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Interpreter-Driven Designs</a:t>
            </a:r>
          </a:p>
        </p:txBody>
      </p:sp>
      <p:sp>
        <p:nvSpPr>
          <p:cNvPr id="24579" name="Content Placeholder 2"/>
          <p:cNvSpPr>
            <a:spLocks noGrp="1"/>
          </p:cNvSpPr>
          <p:nvPr>
            <p:ph idx="1"/>
          </p:nvPr>
        </p:nvSpPr>
        <p:spPr/>
        <p:txBody>
          <a:bodyPr/>
          <a:lstStyle/>
          <a:p>
            <a:r>
              <a:rPr lang="en-US" altLang="en-US"/>
              <a:t>Include rule interpreters that execute rules read from an external source, script or language interpreters that read and run programs, virtual machines, constraint logic engines, etc.</a:t>
            </a:r>
          </a:p>
          <a:p>
            <a:r>
              <a:rPr lang="en-US" altLang="en-US"/>
              <a:t>Allows changing the behavior of a system via external logic</a:t>
            </a:r>
          </a:p>
          <a:p>
            <a:r>
              <a:rPr lang="en-US" altLang="en-US"/>
              <a:t>SQL stored functions; Excel formulas</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3206108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Reflective or Meta-Level Designs</a:t>
            </a:r>
          </a:p>
        </p:txBody>
      </p:sp>
      <p:sp>
        <p:nvSpPr>
          <p:cNvPr id="25603" name="Content Placeholder 2"/>
          <p:cNvSpPr>
            <a:spLocks noGrp="1"/>
          </p:cNvSpPr>
          <p:nvPr>
            <p:ph idx="1"/>
          </p:nvPr>
        </p:nvSpPr>
        <p:spPr/>
        <p:txBody>
          <a:bodyPr/>
          <a:lstStyle/>
          <a:p>
            <a:r>
              <a:rPr lang="en-US" altLang="en-US"/>
              <a:t>Getting metadata from an external source.</a:t>
            </a:r>
          </a:p>
          <a:p>
            <a:r>
              <a:rPr lang="en-US" altLang="en-US"/>
              <a:t>Special case of data-driven design</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140419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Uniform Access</a:t>
            </a:r>
          </a:p>
        </p:txBody>
      </p:sp>
      <p:sp>
        <p:nvSpPr>
          <p:cNvPr id="26627" name="Content Placeholder 2"/>
          <p:cNvSpPr>
            <a:spLocks noGrp="1"/>
          </p:cNvSpPr>
          <p:nvPr>
            <p:ph idx="1"/>
          </p:nvPr>
        </p:nvSpPr>
        <p:spPr/>
        <p:txBody>
          <a:bodyPr/>
          <a:lstStyle/>
          <a:p>
            <a:r>
              <a:rPr lang="en-US" altLang="en-US"/>
              <a:t>Syntactic construct so that both a method and field access are expressed the same way</a:t>
            </a:r>
          </a:p>
          <a:p>
            <a:r>
              <a:rPr lang="en-US" altLang="en-US"/>
              <a:t>For example aCircle.radius may invoke a radius() method or simply refer to the radius field.</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35314230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Standard Languages</a:t>
            </a:r>
          </a:p>
        </p:txBody>
      </p:sp>
      <p:sp>
        <p:nvSpPr>
          <p:cNvPr id="27651" name="Content Placeholder 2"/>
          <p:cNvSpPr>
            <a:spLocks noGrp="1"/>
          </p:cNvSpPr>
          <p:nvPr>
            <p:ph idx="1"/>
          </p:nvPr>
        </p:nvSpPr>
        <p:spPr/>
        <p:txBody>
          <a:bodyPr/>
          <a:lstStyle/>
          <a:p>
            <a:r>
              <a:rPr lang="en-US" altLang="en-US"/>
              <a:t>Stick with standards</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15201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F4C544A-E2BC-4BB0-ACF2-B72CC43134D6}" type="datetime1">
              <a:rPr lang="en-US" smtClean="0"/>
              <a:t>10/21/2022</a:t>
            </a:fld>
            <a:endParaRPr lang="en-US"/>
          </a:p>
        </p:txBody>
      </p:sp>
      <p:sp>
        <p:nvSpPr>
          <p:cNvPr id="5" name="Footer Placeholder 4"/>
          <p:cNvSpPr>
            <a:spLocks noGrp="1"/>
          </p:cNvSpPr>
          <p:nvPr>
            <p:ph type="ftr" sz="quarter" idx="11"/>
          </p:nvPr>
        </p:nvSpPr>
        <p:spPr/>
        <p:txBody>
          <a:bodyPr/>
          <a:lstStyle/>
          <a:p>
            <a:pPr>
              <a:defRPr/>
            </a:pPr>
            <a:r>
              <a:rPr lang="en-US" smtClean="0"/>
              <a:t>OO Design</a:t>
            </a:r>
            <a:endParaRPr lang="en-US"/>
          </a:p>
        </p:txBody>
      </p:sp>
      <p:sp>
        <p:nvSpPr>
          <p:cNvPr id="6" name="Slide Number Placeholder 5"/>
          <p:cNvSpPr>
            <a:spLocks noGrp="1"/>
          </p:cNvSpPr>
          <p:nvPr>
            <p:ph type="sldNum" sz="quarter" idx="12"/>
          </p:nvPr>
        </p:nvSpPr>
        <p:spPr/>
        <p:txBody>
          <a:bodyPr/>
          <a:lstStyle/>
          <a:p>
            <a:pPr>
              <a:defRPr/>
            </a:pPr>
            <a:fld id="{36339681-DCA9-4ABE-A099-9DEDF864B870}" type="slidenum">
              <a:rPr lang="en-US"/>
              <a:pPr>
                <a:defRPr/>
              </a:pPr>
              <a:t>9</a:t>
            </a:fld>
            <a:endParaRPr lang="en-US"/>
          </a:p>
        </p:txBody>
      </p:sp>
      <p:sp>
        <p:nvSpPr>
          <p:cNvPr id="9221" name="Rectangle 2"/>
          <p:cNvSpPr>
            <a:spLocks noGrp="1" noChangeArrowheads="1"/>
          </p:cNvSpPr>
          <p:nvPr>
            <p:ph type="title"/>
          </p:nvPr>
        </p:nvSpPr>
        <p:spPr/>
        <p:txBody>
          <a:bodyPr/>
          <a:lstStyle/>
          <a:p>
            <a:pPr eaLnBrk="1" hangingPunct="1"/>
            <a:r>
              <a:rPr lang="en-US" altLang="en-US" smtClean="0">
                <a:solidFill>
                  <a:srgbClr val="33339B"/>
                </a:solidFill>
                <a:latin typeface="Tahoma" panose="020B0604030504040204" pitchFamily="34" charset="0"/>
              </a:rPr>
              <a:t>G</a:t>
            </a:r>
            <a:r>
              <a:rPr lang="en-US" altLang="en-US" b="1" smtClean="0">
                <a:solidFill>
                  <a:srgbClr val="33339B"/>
                </a:solidFill>
                <a:latin typeface="Tahoma" panose="020B0604030504040204" pitchFamily="34" charset="0"/>
              </a:rPr>
              <a:t>R</a:t>
            </a:r>
            <a:r>
              <a:rPr lang="en-US" altLang="en-US" smtClean="0">
                <a:solidFill>
                  <a:srgbClr val="33339B"/>
                </a:solidFill>
                <a:latin typeface="Tahoma" panose="020B0604030504040204" pitchFamily="34" charset="0"/>
              </a:rPr>
              <a:t>ASP Responsibilities</a:t>
            </a:r>
          </a:p>
        </p:txBody>
      </p:sp>
      <p:sp>
        <p:nvSpPr>
          <p:cNvPr id="561155" name="Rectangle 3"/>
          <p:cNvSpPr>
            <a:spLocks noGrp="1" noChangeArrowheads="1"/>
          </p:cNvSpPr>
          <p:nvPr>
            <p:ph type="body" idx="1"/>
          </p:nvPr>
        </p:nvSpPr>
        <p:spPr/>
        <p:txBody>
          <a:bodyPr/>
          <a:lstStyle/>
          <a:p>
            <a:pPr eaLnBrk="1" hangingPunct="1"/>
            <a:r>
              <a:rPr lang="en-US" altLang="en-US" sz="2800" smtClean="0">
                <a:solidFill>
                  <a:srgbClr val="000000"/>
                </a:solidFill>
                <a:latin typeface="Tahoma" panose="020B0604030504040204" pitchFamily="34" charset="0"/>
              </a:rPr>
              <a:t>Responsibilities – obligations or contract (of an object)</a:t>
            </a:r>
          </a:p>
          <a:p>
            <a:pPr eaLnBrk="1" hangingPunct="1"/>
            <a:r>
              <a:rPr lang="en-US" altLang="en-US" sz="2800" smtClean="0">
                <a:solidFill>
                  <a:srgbClr val="FF0000"/>
                </a:solidFill>
                <a:latin typeface="Wingdings-Regular" charset="0"/>
              </a:rPr>
              <a:t>  </a:t>
            </a:r>
            <a:r>
              <a:rPr lang="en-US" altLang="en-US" sz="2800" smtClean="0">
                <a:solidFill>
                  <a:srgbClr val="000000"/>
                </a:solidFill>
                <a:latin typeface="Tahoma" panose="020B0604030504040204" pitchFamily="34" charset="0"/>
              </a:rPr>
              <a:t>Responsibilities (obligations) have 2 types</a:t>
            </a:r>
          </a:p>
          <a:p>
            <a:pPr lvl="1" eaLnBrk="1" hangingPunct="1"/>
            <a:r>
              <a:rPr lang="en-US" altLang="en-US" sz="2400" smtClean="0">
                <a:solidFill>
                  <a:srgbClr val="3333CD"/>
                </a:solidFill>
                <a:latin typeface="Wingdings-Regular" charset="0"/>
              </a:rPr>
              <a:t>  </a:t>
            </a:r>
            <a:r>
              <a:rPr lang="en-US" altLang="en-US" sz="2400" smtClean="0">
                <a:solidFill>
                  <a:srgbClr val="000000"/>
                </a:solidFill>
                <a:latin typeface="Tahoma" panose="020B0604030504040204" pitchFamily="34" charset="0"/>
              </a:rPr>
              <a:t>What the object is responsible for </a:t>
            </a:r>
            <a:r>
              <a:rPr lang="en-US" altLang="en-US" sz="2400" b="1" smtClean="0">
                <a:solidFill>
                  <a:srgbClr val="000000"/>
                </a:solidFill>
                <a:latin typeface="Tahoma" panose="020B0604030504040204" pitchFamily="34" charset="0"/>
              </a:rPr>
              <a:t>doing</a:t>
            </a:r>
          </a:p>
          <a:p>
            <a:pPr lvl="2" eaLnBrk="1" hangingPunct="1"/>
            <a:r>
              <a:rPr lang="en-US" altLang="en-US" sz="2000" smtClean="0">
                <a:solidFill>
                  <a:srgbClr val="000000"/>
                </a:solidFill>
                <a:latin typeface="Tahoma" panose="020B0604030504040204" pitchFamily="34" charset="0"/>
              </a:rPr>
              <a:t>What are some “doing”-type responsibilities?</a:t>
            </a:r>
          </a:p>
          <a:p>
            <a:pPr lvl="1" eaLnBrk="1" hangingPunct="1"/>
            <a:r>
              <a:rPr lang="en-US" altLang="en-US" sz="2400" smtClean="0">
                <a:solidFill>
                  <a:srgbClr val="000000"/>
                </a:solidFill>
                <a:latin typeface="Tahoma" panose="020B0604030504040204" pitchFamily="34" charset="0"/>
              </a:rPr>
              <a:t>What the object is responsible for </a:t>
            </a:r>
            <a:r>
              <a:rPr lang="en-US" altLang="en-US" sz="2400" b="1" smtClean="0">
                <a:solidFill>
                  <a:srgbClr val="000000"/>
                </a:solidFill>
                <a:latin typeface="Tahoma" panose="020B0604030504040204" pitchFamily="34" charset="0"/>
              </a:rPr>
              <a:t>knowing</a:t>
            </a:r>
          </a:p>
          <a:p>
            <a:pPr lvl="2" eaLnBrk="1" hangingPunct="1">
              <a:buSzPct val="75000"/>
              <a:buFont typeface="Wingdings" panose="05000000000000000000" pitchFamily="2" charset="2"/>
              <a:buChar char="§"/>
            </a:pPr>
            <a:r>
              <a:rPr lang="en-US" altLang="en-US" sz="2000" smtClean="0">
                <a:solidFill>
                  <a:srgbClr val="000000"/>
                </a:solidFill>
                <a:latin typeface="Tahoma" panose="020B0604030504040204" pitchFamily="34" charset="0"/>
              </a:rPr>
              <a:t> What are some “knowing”-type responsibilities?</a:t>
            </a:r>
          </a:p>
          <a:p>
            <a:pPr lvl="1" eaLnBrk="1" hangingPunct="1">
              <a:buFont typeface="Wingdings" panose="05000000000000000000" pitchFamily="2" charset="2"/>
              <a:buNone/>
            </a:pPr>
            <a:endParaRPr lang="en-US" altLang="en-US" sz="2400" smtClean="0">
              <a:solidFill>
                <a:srgbClr val="000000"/>
              </a:solidFill>
              <a:latin typeface="Tahoma" panose="020B0604030504040204" pitchFamily="34" charset="0"/>
            </a:endParaRPr>
          </a:p>
          <a:p>
            <a:pPr eaLnBrk="1" hangingPunct="1"/>
            <a:endParaRPr lang="en-US" altLang="en-US" sz="2800" smtClean="0"/>
          </a:p>
        </p:txBody>
      </p:sp>
    </p:spTree>
    <p:extLst>
      <p:ext uri="{BB962C8B-B14F-4D97-AF65-F5344CB8AC3E}">
        <p14:creationId xmlns:p14="http://schemas.microsoft.com/office/powerpoint/2010/main" val="4166997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animEffect transition="in" filter="checkerboard(across)">
                                      <p:cBhvr>
                                        <p:cTn id="7" dur="500"/>
                                        <p:tgtEl>
                                          <p:spTgt spid="561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1155">
                                            <p:txEl>
                                              <p:pRg st="1" end="1"/>
                                            </p:txEl>
                                          </p:spTgt>
                                        </p:tgtEl>
                                        <p:attrNameLst>
                                          <p:attrName>style.visibility</p:attrName>
                                        </p:attrNameLst>
                                      </p:cBhvr>
                                      <p:to>
                                        <p:strVal val="visible"/>
                                      </p:to>
                                    </p:set>
                                    <p:animEffect transition="in" filter="checkerboard(across)">
                                      <p:cBhvr>
                                        <p:cTn id="12" dur="500"/>
                                        <p:tgtEl>
                                          <p:spTgt spid="561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61155">
                                            <p:txEl>
                                              <p:pRg st="2" end="2"/>
                                            </p:txEl>
                                          </p:spTgt>
                                        </p:tgtEl>
                                        <p:attrNameLst>
                                          <p:attrName>style.visibility</p:attrName>
                                        </p:attrNameLst>
                                      </p:cBhvr>
                                      <p:to>
                                        <p:strVal val="visible"/>
                                      </p:to>
                                    </p:set>
                                    <p:animEffect transition="in" filter="checkerboard(across)">
                                      <p:cBhvr>
                                        <p:cTn id="17" dur="500"/>
                                        <p:tgtEl>
                                          <p:spTgt spid="561155">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561155">
                                            <p:txEl>
                                              <p:pRg st="3" end="3"/>
                                            </p:txEl>
                                          </p:spTgt>
                                        </p:tgtEl>
                                        <p:attrNameLst>
                                          <p:attrName>style.visibility</p:attrName>
                                        </p:attrNameLst>
                                      </p:cBhvr>
                                      <p:to>
                                        <p:strVal val="visible"/>
                                      </p:to>
                                    </p:set>
                                    <p:animEffect transition="in" filter="checkerboard(across)">
                                      <p:cBhvr>
                                        <p:cTn id="20" dur="500"/>
                                        <p:tgtEl>
                                          <p:spTgt spid="56115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561155">
                                            <p:txEl>
                                              <p:pRg st="4" end="4"/>
                                            </p:txEl>
                                          </p:spTgt>
                                        </p:tgtEl>
                                        <p:attrNameLst>
                                          <p:attrName>style.visibility</p:attrName>
                                        </p:attrNameLst>
                                      </p:cBhvr>
                                      <p:to>
                                        <p:strVal val="visible"/>
                                      </p:to>
                                    </p:set>
                                    <p:animEffect transition="in" filter="checkerboard(across)">
                                      <p:cBhvr>
                                        <p:cTn id="25" dur="500"/>
                                        <p:tgtEl>
                                          <p:spTgt spid="561155">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61155">
                                            <p:txEl>
                                              <p:pRg st="5" end="5"/>
                                            </p:txEl>
                                          </p:spTgt>
                                        </p:tgtEl>
                                        <p:attrNameLst>
                                          <p:attrName>style.visibility</p:attrName>
                                        </p:attrNameLst>
                                      </p:cBhvr>
                                      <p:to>
                                        <p:strVal val="visible"/>
                                      </p:to>
                                    </p:set>
                                    <p:animEffect transition="in" filter="checkerboard(across)">
                                      <p:cBhvr>
                                        <p:cTn id="28" dur="500"/>
                                        <p:tgtEl>
                                          <p:spTgt spid="561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Liskov Substitution Principle</a:t>
            </a:r>
          </a:p>
        </p:txBody>
      </p:sp>
      <p:sp>
        <p:nvSpPr>
          <p:cNvPr id="28675" name="Content Placeholder 2"/>
          <p:cNvSpPr>
            <a:spLocks noGrp="1"/>
          </p:cNvSpPr>
          <p:nvPr>
            <p:ph idx="1"/>
          </p:nvPr>
        </p:nvSpPr>
        <p:spPr>
          <a:xfrm>
            <a:off x="304800" y="2017713"/>
            <a:ext cx="8650288" cy="4114800"/>
          </a:xfrm>
        </p:spPr>
        <p:txBody>
          <a:bodyPr/>
          <a:lstStyle/>
          <a:p>
            <a:r>
              <a:rPr lang="en-US" altLang="en-US" dirty="0"/>
              <a:t>“What is wanted here is something like the following substitution property: If for each object </a:t>
            </a:r>
            <a:r>
              <a:rPr lang="en-US" altLang="en-US" i="1" dirty="0"/>
              <a:t>o1</a:t>
            </a:r>
            <a:r>
              <a:rPr lang="en-US" altLang="en-US" dirty="0"/>
              <a:t> of type </a:t>
            </a:r>
            <a:r>
              <a:rPr lang="en-US" altLang="en-US" i="1" dirty="0"/>
              <a:t>S</a:t>
            </a:r>
            <a:r>
              <a:rPr lang="en-US" altLang="en-US" dirty="0"/>
              <a:t> there is an object </a:t>
            </a:r>
            <a:r>
              <a:rPr lang="en-US" altLang="en-US" i="1" dirty="0"/>
              <a:t>o2</a:t>
            </a:r>
            <a:r>
              <a:rPr lang="en-US" altLang="en-US" dirty="0"/>
              <a:t> of type </a:t>
            </a:r>
            <a:r>
              <a:rPr lang="en-US" altLang="en-US" i="1" dirty="0"/>
              <a:t>T</a:t>
            </a:r>
            <a:r>
              <a:rPr lang="en-US" altLang="en-US" dirty="0"/>
              <a:t> such that for all programs </a:t>
            </a:r>
            <a:r>
              <a:rPr lang="en-US" altLang="en-US" i="1" dirty="0"/>
              <a:t>P</a:t>
            </a:r>
            <a:r>
              <a:rPr lang="en-US" altLang="en-US" dirty="0"/>
              <a:t> defined in terms of </a:t>
            </a:r>
            <a:r>
              <a:rPr lang="en-US" altLang="en-US" i="1" dirty="0"/>
              <a:t>T</a:t>
            </a:r>
            <a:r>
              <a:rPr lang="en-US" altLang="en-US" dirty="0"/>
              <a:t>, the behavior of </a:t>
            </a:r>
            <a:r>
              <a:rPr lang="en-US" altLang="en-US" i="1" dirty="0"/>
              <a:t>P</a:t>
            </a:r>
            <a:r>
              <a:rPr lang="en-US" altLang="en-US" dirty="0"/>
              <a:t> is unchanged when </a:t>
            </a:r>
            <a:r>
              <a:rPr lang="en-US" altLang="en-US" i="1" dirty="0"/>
              <a:t>o1</a:t>
            </a:r>
            <a:r>
              <a:rPr lang="en-US" altLang="en-US" dirty="0"/>
              <a:t> is substituted for </a:t>
            </a:r>
            <a:r>
              <a:rPr lang="en-US" altLang="en-US" i="1" dirty="0"/>
              <a:t>o2</a:t>
            </a:r>
            <a:r>
              <a:rPr lang="en-US" altLang="en-US" dirty="0"/>
              <a:t> then </a:t>
            </a:r>
            <a:r>
              <a:rPr lang="en-US" altLang="en-US" i="1" dirty="0"/>
              <a:t>S</a:t>
            </a:r>
            <a:r>
              <a:rPr lang="en-US" altLang="en-US" dirty="0"/>
              <a:t> is a subtype of </a:t>
            </a:r>
            <a:r>
              <a:rPr lang="en-US" altLang="en-US" i="1" dirty="0"/>
              <a:t>T</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2301004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Liskov Substitution Principle</a:t>
            </a:r>
          </a:p>
        </p:txBody>
      </p:sp>
      <p:sp>
        <p:nvSpPr>
          <p:cNvPr id="29699" name="Content Placeholder 2"/>
          <p:cNvSpPr>
            <a:spLocks noGrp="1"/>
          </p:cNvSpPr>
          <p:nvPr>
            <p:ph idx="1"/>
          </p:nvPr>
        </p:nvSpPr>
        <p:spPr/>
        <p:txBody>
          <a:bodyPr/>
          <a:lstStyle/>
          <a:p>
            <a:r>
              <a:rPr lang="en-US" altLang="en-US"/>
              <a:t>Translating: software that refers to a type </a:t>
            </a:r>
            <a:r>
              <a:rPr lang="en-US" altLang="en-US" i="1"/>
              <a:t>T</a:t>
            </a:r>
            <a:r>
              <a:rPr lang="en-US" altLang="en-US"/>
              <a:t> should work properly with any subclass of </a:t>
            </a:r>
            <a:r>
              <a:rPr lang="en-US" altLang="en-US" i="1"/>
              <a:t>T</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24721539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a:t>Don’t Talk to Strangers</a:t>
            </a:r>
          </a:p>
        </p:txBody>
      </p:sp>
      <p:sp>
        <p:nvSpPr>
          <p:cNvPr id="30723" name="Content Placeholder 2"/>
          <p:cNvSpPr>
            <a:spLocks noGrp="1"/>
          </p:cNvSpPr>
          <p:nvPr>
            <p:ph idx="1"/>
          </p:nvPr>
        </p:nvSpPr>
        <p:spPr/>
        <p:txBody>
          <a:bodyPr/>
          <a:lstStyle/>
          <a:p>
            <a:r>
              <a:rPr lang="en-US" altLang="en-US"/>
              <a:t>Original version of Protected Variations.  A method should only send messages to:</a:t>
            </a:r>
          </a:p>
          <a:p>
            <a:pPr lvl="1"/>
            <a:r>
              <a:rPr lang="en-US" altLang="en-US"/>
              <a:t>The </a:t>
            </a:r>
            <a:r>
              <a:rPr lang="en-US" altLang="en-US" i="1"/>
              <a:t>this</a:t>
            </a:r>
            <a:r>
              <a:rPr lang="en-US" altLang="en-US"/>
              <a:t> object (self)</a:t>
            </a:r>
          </a:p>
          <a:p>
            <a:pPr lvl="1"/>
            <a:r>
              <a:rPr lang="en-US" altLang="en-US"/>
              <a:t>A parameter of the method</a:t>
            </a:r>
          </a:p>
          <a:p>
            <a:pPr lvl="1"/>
            <a:r>
              <a:rPr lang="en-US" altLang="en-US"/>
              <a:t>An attribute of </a:t>
            </a:r>
            <a:r>
              <a:rPr lang="en-US" altLang="en-US" i="1"/>
              <a:t>this</a:t>
            </a:r>
          </a:p>
          <a:p>
            <a:pPr lvl="1"/>
            <a:r>
              <a:rPr lang="en-US" altLang="en-US"/>
              <a:t>An element of a collection which is an attribute of </a:t>
            </a:r>
            <a:r>
              <a:rPr lang="en-US" altLang="en-US" i="1"/>
              <a:t>this</a:t>
            </a:r>
          </a:p>
          <a:p>
            <a:pPr lvl="1"/>
            <a:r>
              <a:rPr lang="en-US" altLang="en-US"/>
              <a:t>An object created within the method.</a:t>
            </a:r>
          </a:p>
          <a:p>
            <a:pPr lvl="1"/>
            <a:endParaRPr lang="en-US" altLang="en-US"/>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2433837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Possible Problems with PV</a:t>
            </a:r>
          </a:p>
        </p:txBody>
      </p:sp>
      <p:sp>
        <p:nvSpPr>
          <p:cNvPr id="31747" name="Content Placeholder 2"/>
          <p:cNvSpPr>
            <a:spLocks noGrp="1"/>
          </p:cNvSpPr>
          <p:nvPr>
            <p:ph idx="1"/>
          </p:nvPr>
        </p:nvSpPr>
        <p:spPr/>
        <p:txBody>
          <a:bodyPr/>
          <a:lstStyle/>
          <a:p>
            <a:r>
              <a:rPr lang="en-US" altLang="en-US"/>
              <a:t>Overgeneralization: trying to protect against future variations by writing code that can be extended, when these variations will never happen</a:t>
            </a:r>
          </a:p>
          <a:p>
            <a:endParaRPr lang="en-US" altLang="en-US"/>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66859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Information Hiding</a:t>
            </a:r>
          </a:p>
        </p:txBody>
      </p:sp>
      <p:sp>
        <p:nvSpPr>
          <p:cNvPr id="32771" name="Content Placeholder 2"/>
          <p:cNvSpPr>
            <a:spLocks noGrp="1"/>
          </p:cNvSpPr>
          <p:nvPr>
            <p:ph idx="1"/>
          </p:nvPr>
        </p:nvSpPr>
        <p:spPr/>
        <p:txBody>
          <a:bodyPr/>
          <a:lstStyle/>
          <a:p>
            <a:r>
              <a:rPr lang="en-US" altLang="en-US"/>
              <a:t>Private variables</a:t>
            </a:r>
          </a:p>
          <a:p>
            <a:r>
              <a:rPr lang="en-US" altLang="en-US"/>
              <a:t>Hide information about the design from other modules, at the points of difficulty or likely change. (David Parnas)</a:t>
            </a:r>
          </a:p>
          <a:p>
            <a:endParaRPr lang="en-US" altLang="en-US"/>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718804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t>Open-Closed Principle</a:t>
            </a:r>
          </a:p>
        </p:txBody>
      </p:sp>
      <p:sp>
        <p:nvSpPr>
          <p:cNvPr id="33795" name="Content Placeholder 2"/>
          <p:cNvSpPr>
            <a:spLocks noGrp="1"/>
          </p:cNvSpPr>
          <p:nvPr>
            <p:ph idx="1"/>
          </p:nvPr>
        </p:nvSpPr>
        <p:spPr/>
        <p:txBody>
          <a:bodyPr/>
          <a:lstStyle/>
          <a:p>
            <a:r>
              <a:rPr lang="en-US" altLang="en-US"/>
              <a:t>Modules should be both open (for extension) and closed (to modification in ways that affect clients.)</a:t>
            </a:r>
          </a:p>
          <a:p>
            <a:r>
              <a:rPr lang="en-US" altLang="en-US"/>
              <a:t>OCP includes all software components, including methods, classes, subsystems, applications, etc.</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1658488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a:t>What’s Next</a:t>
            </a:r>
          </a:p>
        </p:txBody>
      </p:sp>
      <p:sp>
        <p:nvSpPr>
          <p:cNvPr id="3075" name="Content Placeholder 2"/>
          <p:cNvSpPr>
            <a:spLocks noGrp="1"/>
          </p:cNvSpPr>
          <p:nvPr>
            <p:ph idx="1"/>
          </p:nvPr>
        </p:nvSpPr>
        <p:spPr/>
        <p:txBody>
          <a:bodyPr/>
          <a:lstStyle/>
          <a:p>
            <a:pPr eaLnBrk="1" hangingPunct="1"/>
            <a:r>
              <a:rPr lang="en-US" altLang="en-US"/>
              <a:t>“After identifying your requirements and creating a domain model, add methods to the appropriate classes and define the messaging between the objects to fulfill the requirements.”</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21714832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The Critical Tool</a:t>
            </a:r>
          </a:p>
        </p:txBody>
      </p:sp>
      <p:sp>
        <p:nvSpPr>
          <p:cNvPr id="4099" name="Content Placeholder 2"/>
          <p:cNvSpPr>
            <a:spLocks noGrp="1"/>
          </p:cNvSpPr>
          <p:nvPr>
            <p:ph idx="1"/>
          </p:nvPr>
        </p:nvSpPr>
        <p:spPr/>
        <p:txBody>
          <a:bodyPr/>
          <a:lstStyle/>
          <a:p>
            <a:pPr eaLnBrk="1" hangingPunct="1"/>
            <a:r>
              <a:rPr lang="en-US" altLang="en-US"/>
              <a:t>Not UML</a:t>
            </a:r>
          </a:p>
          <a:p>
            <a:pPr eaLnBrk="1" hangingPunct="1"/>
            <a:r>
              <a:rPr lang="en-US" altLang="en-US"/>
              <a:t>A mind well educated in design principles</a:t>
            </a:r>
          </a:p>
          <a:p>
            <a:pPr eaLnBrk="1" hangingPunct="1"/>
            <a:endParaRPr lang="en-US" altLang="en-US"/>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8215174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a:t>Object Design</a:t>
            </a:r>
          </a:p>
        </p:txBody>
      </p:sp>
      <p:sp>
        <p:nvSpPr>
          <p:cNvPr id="5123" name="Content Placeholder 2"/>
          <p:cNvSpPr>
            <a:spLocks noGrp="1"/>
          </p:cNvSpPr>
          <p:nvPr>
            <p:ph idx="1"/>
          </p:nvPr>
        </p:nvSpPr>
        <p:spPr/>
        <p:txBody>
          <a:bodyPr/>
          <a:lstStyle/>
          <a:p>
            <a:pPr eaLnBrk="1" hangingPunct="1"/>
            <a:r>
              <a:rPr lang="en-US" altLang="en-US"/>
              <a:t>What has been done?  Prior activities</a:t>
            </a:r>
          </a:p>
          <a:p>
            <a:pPr eaLnBrk="1" hangingPunct="1"/>
            <a:r>
              <a:rPr lang="en-US" altLang="en-US"/>
              <a:t>How do things relate?</a:t>
            </a:r>
          </a:p>
          <a:p>
            <a:pPr eaLnBrk="1" hangingPunct="1"/>
            <a:r>
              <a:rPr lang="en-US" altLang="en-US"/>
              <a:t>How much design modeling to do, and how?</a:t>
            </a:r>
          </a:p>
          <a:p>
            <a:pPr eaLnBrk="1" hangingPunct="1"/>
            <a:r>
              <a:rPr lang="en-US" altLang="en-US"/>
              <a:t>What is the output?</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11952341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tLang="en-US"/>
              <a:t>“Process” Inputs</a:t>
            </a:r>
          </a:p>
        </p:txBody>
      </p:sp>
      <p:sp>
        <p:nvSpPr>
          <p:cNvPr id="6147" name="Content Placeholder 2"/>
          <p:cNvSpPr>
            <a:spLocks noGrp="1"/>
          </p:cNvSpPr>
          <p:nvPr>
            <p:ph idx="1"/>
          </p:nvPr>
        </p:nvSpPr>
        <p:spPr/>
        <p:txBody>
          <a:bodyPr/>
          <a:lstStyle/>
          <a:p>
            <a:pPr eaLnBrk="1" hangingPunct="1"/>
            <a:r>
              <a:rPr lang="en-US" altLang="en-US"/>
              <a:t>Use Cases—the most architecturally significant, high business value</a:t>
            </a:r>
          </a:p>
          <a:p>
            <a:pPr eaLnBrk="1" hangingPunct="1"/>
            <a:r>
              <a:rPr lang="en-US" altLang="en-US"/>
              <a:t>Programming experiments to find show-stopper technical problems</a:t>
            </a:r>
          </a:p>
          <a:p>
            <a:pPr eaLnBrk="1" hangingPunct="1"/>
            <a:r>
              <a:rPr lang="en-US" altLang="en-US"/>
              <a:t>Use case text defines visible behavior that objects must support</a:t>
            </a:r>
          </a:p>
          <a:p>
            <a:pPr eaLnBrk="1" hangingPunct="1"/>
            <a:r>
              <a:rPr lang="en-US" altLang="en-US"/>
              <a:t>Sequence diagrams</a:t>
            </a:r>
          </a:p>
          <a:p>
            <a:pPr eaLnBrk="1" hangingPunct="1"/>
            <a:r>
              <a:rPr lang="en-US" altLang="en-US"/>
              <a:t>Operation contracts</a:t>
            </a:r>
          </a:p>
        </p:txBody>
      </p:sp>
      <p:sp>
        <p:nvSpPr>
          <p:cNvPr id="4" name="Footer Placeholder 3"/>
          <p:cNvSpPr>
            <a:spLocks noGrp="1"/>
          </p:cNvSpPr>
          <p:nvPr>
            <p:ph type="ftr" sz="quarter" idx="11"/>
          </p:nvPr>
        </p:nvSpPr>
        <p:spPr/>
        <p:txBody>
          <a:bodyPr/>
          <a:lstStyle/>
          <a:p>
            <a:pPr>
              <a:defRPr/>
            </a:pPr>
            <a:r>
              <a:rPr lang="en-US"/>
              <a:t>OO Design</a:t>
            </a:r>
          </a:p>
        </p:txBody>
      </p:sp>
    </p:spTree>
    <p:extLst>
      <p:ext uri="{BB962C8B-B14F-4D97-AF65-F5344CB8AC3E}">
        <p14:creationId xmlns:p14="http://schemas.microsoft.com/office/powerpoint/2010/main" val="89076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D26455-A938-45C5-BE5F-253FF6CB8F78}"/>
</file>

<file path=customXml/itemProps2.xml><?xml version="1.0" encoding="utf-8"?>
<ds:datastoreItem xmlns:ds="http://schemas.openxmlformats.org/officeDocument/2006/customXml" ds:itemID="{FD479CFC-84B8-4029-BD5B-3DAC2587D2DE}"/>
</file>

<file path=customXml/itemProps3.xml><?xml version="1.0" encoding="utf-8"?>
<ds:datastoreItem xmlns:ds="http://schemas.openxmlformats.org/officeDocument/2006/customXml" ds:itemID="{7D066581-692F-4FAD-91E0-6F45B9C385E3}"/>
</file>

<file path=docProps/app.xml><?xml version="1.0" encoding="utf-8"?>
<Properties xmlns="http://schemas.openxmlformats.org/officeDocument/2006/extended-properties" xmlns:vt="http://schemas.openxmlformats.org/officeDocument/2006/docPropsVTypes">
  <Template/>
  <TotalTime>1495</TotalTime>
  <Words>4430</Words>
  <Application>Microsoft Office PowerPoint</Application>
  <PresentationFormat>On-screen Show (4:3)</PresentationFormat>
  <Paragraphs>931</Paragraphs>
  <Slides>101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101</vt:i4>
      </vt:variant>
    </vt:vector>
  </HeadingPairs>
  <TitlesOfParts>
    <vt:vector size="110" baseType="lpstr">
      <vt:lpstr>Arial</vt:lpstr>
      <vt:lpstr>Calibri</vt:lpstr>
      <vt:lpstr>Monotype Sorts</vt:lpstr>
      <vt:lpstr>MonotypeSorts</vt:lpstr>
      <vt:lpstr>Tahoma</vt:lpstr>
      <vt:lpstr>Times New Roman</vt:lpstr>
      <vt:lpstr>Wingdings</vt:lpstr>
      <vt:lpstr>Wingdings-Regular</vt:lpstr>
      <vt:lpstr>Office Theme</vt:lpstr>
      <vt:lpstr>BITS Pilani presentation</vt:lpstr>
      <vt:lpstr>PowerPoint Presentation</vt:lpstr>
      <vt:lpstr>Today’s Agenda</vt:lpstr>
      <vt:lpstr>Definitions and names </vt:lpstr>
      <vt:lpstr>Naming Patterns—important!</vt:lpstr>
      <vt:lpstr>  The GRASP Concept</vt:lpstr>
      <vt:lpstr>  GRASP Concept (cont.)</vt:lpstr>
      <vt:lpstr>GRASP : Designing Objects With Responsibilities</vt:lpstr>
      <vt:lpstr>GRASP Responsibilities</vt:lpstr>
      <vt:lpstr>  GRASP: “Doing”-Type Responsibilities</vt:lpstr>
      <vt:lpstr>  GRASP: “Knowing”-Type Responsibilities</vt:lpstr>
      <vt:lpstr>Object Responsibilities</vt:lpstr>
      <vt:lpstr>  GRASP: Software Patterns</vt:lpstr>
      <vt:lpstr>Pattern Example </vt:lpstr>
      <vt:lpstr>A Few GRASP Patterns</vt:lpstr>
      <vt:lpstr>Guidelines and principles</vt:lpstr>
      <vt:lpstr>POS: Partial Domain Model </vt:lpstr>
      <vt:lpstr>Expert</vt:lpstr>
      <vt:lpstr>Expert: Example [1] </vt:lpstr>
      <vt:lpstr>Expert: Example [2]</vt:lpstr>
      <vt:lpstr>Partial collaboration diagram [1]</vt:lpstr>
      <vt:lpstr>Expert: Example [3]</vt:lpstr>
      <vt:lpstr>Partial collaboration diagram [2]</vt:lpstr>
      <vt:lpstr>Summary: Example [4]</vt:lpstr>
      <vt:lpstr>Expert: Discussion</vt:lpstr>
      <vt:lpstr>Expert: Disadvantages</vt:lpstr>
      <vt:lpstr>Expert: Benefits</vt:lpstr>
      <vt:lpstr>  Expert - Conclusions</vt:lpstr>
      <vt:lpstr>Creator [1]</vt:lpstr>
      <vt:lpstr>Creator [2]</vt:lpstr>
      <vt:lpstr>Creator: Example [1]</vt:lpstr>
      <vt:lpstr>Creator: Example [2]</vt:lpstr>
      <vt:lpstr>Partial collaboration diagram</vt:lpstr>
      <vt:lpstr>Creator: Discussion</vt:lpstr>
      <vt:lpstr>Controller [1]</vt:lpstr>
      <vt:lpstr>Controller [2]</vt:lpstr>
      <vt:lpstr>Controller [3]</vt:lpstr>
      <vt:lpstr>System operations</vt:lpstr>
      <vt:lpstr>Controller: Example (1)</vt:lpstr>
      <vt:lpstr>Controller: Example [1]</vt:lpstr>
      <vt:lpstr>Controller: Example [2]</vt:lpstr>
      <vt:lpstr>Controller: Discussion [1]</vt:lpstr>
      <vt:lpstr>Controller: Discussion [2]</vt:lpstr>
      <vt:lpstr>Controller: Discussion [3]</vt:lpstr>
      <vt:lpstr>Bloated controller</vt:lpstr>
      <vt:lpstr>Avoiding bloated controller</vt:lpstr>
      <vt:lpstr>Presentation (Interface) Layer [1]</vt:lpstr>
      <vt:lpstr>Sample GUI for Point of Sale Terminal</vt:lpstr>
      <vt:lpstr>Sample course of events</vt:lpstr>
      <vt:lpstr>Sample course of events(2)</vt:lpstr>
      <vt:lpstr>Presentation layer [2]</vt:lpstr>
      <vt:lpstr>Presentation layer [3]</vt:lpstr>
      <vt:lpstr>Presentation layer: undesirable coupling [4]</vt:lpstr>
      <vt:lpstr>Presentation layer [5]</vt:lpstr>
      <vt:lpstr>Presentation layer [6]</vt:lpstr>
      <vt:lpstr>Low coupling</vt:lpstr>
      <vt:lpstr>The GRASP Pattern :  Low Coupling</vt:lpstr>
      <vt:lpstr>Low coupling: Example (1)</vt:lpstr>
      <vt:lpstr>Low coupling: Example [1] </vt:lpstr>
      <vt:lpstr>Low coupling: Example [3] </vt:lpstr>
      <vt:lpstr>Low coupling: Discussion [1]</vt:lpstr>
      <vt:lpstr>Low coupling: Discussion [2]</vt:lpstr>
      <vt:lpstr>High cohesion</vt:lpstr>
      <vt:lpstr>The GRASP Pattern : High Cohesion</vt:lpstr>
      <vt:lpstr>High cohesion: Example [1]</vt:lpstr>
      <vt:lpstr>High cohesion: Example [2]</vt:lpstr>
      <vt:lpstr>Four More GRASP Patterns</vt:lpstr>
      <vt:lpstr>Polymorphism</vt:lpstr>
      <vt:lpstr>Polymorphism</vt:lpstr>
      <vt:lpstr>Polymorphism – Pluggable Components</vt:lpstr>
      <vt:lpstr>Pure Fabrication</vt:lpstr>
      <vt:lpstr>Pure Fabrication</vt:lpstr>
      <vt:lpstr>Pure Fabrication</vt:lpstr>
      <vt:lpstr>Object Design</vt:lpstr>
      <vt:lpstr>Object Design</vt:lpstr>
      <vt:lpstr>Contraindications</vt:lpstr>
      <vt:lpstr>Indirection Pattern</vt:lpstr>
      <vt:lpstr>PowerPoint Presentation</vt:lpstr>
      <vt:lpstr>Indirection</vt:lpstr>
      <vt:lpstr>Protected Variations</vt:lpstr>
      <vt:lpstr>Protected Variations</vt:lpstr>
      <vt:lpstr>Protected Variations</vt:lpstr>
      <vt:lpstr>Data-Driven Designs</vt:lpstr>
      <vt:lpstr>Protected Variations example</vt:lpstr>
      <vt:lpstr>Service Lookup</vt:lpstr>
      <vt:lpstr>Interpreter-Driven Designs</vt:lpstr>
      <vt:lpstr>Reflective or Meta-Level Designs</vt:lpstr>
      <vt:lpstr>Uniform Access</vt:lpstr>
      <vt:lpstr>Standard Languages</vt:lpstr>
      <vt:lpstr>Liskov Substitution Principle</vt:lpstr>
      <vt:lpstr>Liskov Substitution Principle</vt:lpstr>
      <vt:lpstr>Don’t Talk to Strangers</vt:lpstr>
      <vt:lpstr>Possible Problems with PV</vt:lpstr>
      <vt:lpstr>Information Hiding</vt:lpstr>
      <vt:lpstr>Open-Closed Principle</vt:lpstr>
      <vt:lpstr>What’s Next</vt:lpstr>
      <vt:lpstr>The Critical Tool</vt:lpstr>
      <vt:lpstr>Object Design</vt:lpstr>
      <vt:lpstr>“Process” Inputs</vt:lpstr>
      <vt:lpstr>Activities</vt:lpstr>
      <vt:lpstr>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150</cp:revision>
  <cp:lastPrinted>2020-09-19T07:23:12Z</cp:lastPrinted>
  <dcterms:created xsi:type="dcterms:W3CDTF">2011-09-14T09:42:05Z</dcterms:created>
  <dcterms:modified xsi:type="dcterms:W3CDTF">2022-10-21T10:07:16Z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