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90" r:id="rId2"/>
    <p:sldId id="491" r:id="rId3"/>
    <p:sldId id="528" r:id="rId4"/>
    <p:sldId id="529" r:id="rId5"/>
    <p:sldId id="530" r:id="rId6"/>
    <p:sldId id="531" r:id="rId7"/>
    <p:sldId id="533" r:id="rId8"/>
    <p:sldId id="534" r:id="rId9"/>
    <p:sldId id="532" r:id="rId10"/>
    <p:sldId id="52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18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20006-6BEC-4864-89E4-7EC98E5DF1D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1/5/2012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 ZC451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7746-5A8B-4B89-91AC-0A8C00BDE328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Object Oriented Analysis &amp; Design</a:t>
            </a:r>
            <a:br>
              <a:rPr lang="en-US" sz="3200" dirty="0" smtClean="0"/>
            </a:br>
            <a:r>
              <a:rPr lang="en-US" sz="3200" dirty="0" smtClean="0"/>
              <a:t>Module-6 (RL 6.2.6)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029200"/>
            <a:ext cx="6019800" cy="106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Harvinder</a:t>
            </a:r>
            <a:r>
              <a:rPr lang="en-US" dirty="0" smtClean="0">
                <a:solidFill>
                  <a:srgbClr val="FFC000"/>
                </a:solidFill>
              </a:rPr>
              <a:t> S </a:t>
            </a:r>
            <a:r>
              <a:rPr lang="en-US" dirty="0" err="1" smtClean="0">
                <a:solidFill>
                  <a:srgbClr val="FFC000"/>
                </a:solidFill>
              </a:rPr>
              <a:t>Jabbal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66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Slides are based on Course Text Books: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Applying UMP and Patterns (An Introduction to Object-Oriented Analysis and Design and Iterative Development) : Craig </a:t>
            </a:r>
            <a:r>
              <a:rPr lang="en-IN" dirty="0" err="1" smtClean="0"/>
              <a:t>Larman</a:t>
            </a:r>
            <a:endParaRPr lang="en-IN" dirty="0" smtClean="0"/>
          </a:p>
          <a:p>
            <a:pPr lvl="1"/>
            <a:r>
              <a:rPr lang="en-IN" dirty="0" smtClean="0"/>
              <a:t>UMP Distilled (A Brief Guide to the Standard Object </a:t>
            </a:r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) : Martin Fowler</a:t>
            </a:r>
          </a:p>
          <a:p>
            <a:pPr lvl="1"/>
            <a:r>
              <a:rPr lang="en-IN" dirty="0" smtClean="0"/>
              <a:t>Design Patterns (Elements of Reusable Object-Oriented Software) : </a:t>
            </a:r>
            <a:r>
              <a:rPr lang="en-IN" dirty="0" err="1" smtClean="0"/>
              <a:t>GoF</a:t>
            </a:r>
            <a:r>
              <a:rPr lang="en-IN" dirty="0" smtClean="0"/>
              <a:t> </a:t>
            </a:r>
          </a:p>
          <a:p>
            <a:pPr lvl="1">
              <a:buNone/>
            </a:pPr>
            <a:r>
              <a:rPr lang="en-IN" dirty="0" smtClean="0"/>
              <a:t>	Erich Gama | Richard Helm | </a:t>
            </a:r>
          </a:p>
          <a:p>
            <a:pPr lvl="1">
              <a:buNone/>
            </a:pPr>
            <a:r>
              <a:rPr lang="en-IN" dirty="0" smtClean="0"/>
              <a:t>	Ralph Johnson | John </a:t>
            </a:r>
            <a:r>
              <a:rPr lang="en-IN" dirty="0" err="1" smtClean="0"/>
              <a:t>Vlissides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r>
              <a:rPr lang="en-IN" sz="2800" b="0" dirty="0" smtClean="0"/>
              <a:t>Application of Controller Pattern in </a:t>
            </a:r>
            <a:r>
              <a:rPr lang="en-IN" sz="2800" b="0" dirty="0" err="1" smtClean="0"/>
              <a:t>PoS</a:t>
            </a:r>
            <a:r>
              <a:rPr lang="en-IN" sz="2800" b="0" smtClean="0"/>
              <a:t> System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90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72056" cy="4525963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The </a:t>
            </a:r>
            <a:r>
              <a:rPr lang="en-IN" dirty="0" err="1" smtClean="0"/>
              <a:t>NextGen</a:t>
            </a:r>
            <a:r>
              <a:rPr lang="en-IN" dirty="0" smtClean="0"/>
              <a:t> application contains several operations.</a:t>
            </a:r>
          </a:p>
          <a:p>
            <a:r>
              <a:rPr lang="en-IN" dirty="0" smtClean="0"/>
              <a:t>You can model the system itself as a class.</a:t>
            </a:r>
          </a:p>
          <a:p>
            <a:r>
              <a:rPr lang="en-IN" dirty="0" smtClean="0"/>
              <a:t>During analysis , the </a:t>
            </a:r>
            <a:r>
              <a:rPr lang="en-IN" dirty="0" smtClean="0"/>
              <a:t>system </a:t>
            </a:r>
            <a:r>
              <a:rPr lang="en-IN" dirty="0" smtClean="0"/>
              <a:t>operations may be assigned to the class System in some analysis model, to indicate that these are system operations.  This does not mean that a software class named System </a:t>
            </a:r>
            <a:r>
              <a:rPr lang="en-IN" dirty="0" smtClean="0"/>
              <a:t>fulfils them </a:t>
            </a:r>
            <a:r>
              <a:rPr lang="en-IN" dirty="0" smtClean="0"/>
              <a:t>during design. During design a controller class is assigned the responsibility for system operations. (Next Slide)</a:t>
            </a:r>
            <a:endParaRPr lang="en-IN" dirty="0"/>
          </a:p>
        </p:txBody>
      </p:sp>
      <p:pic>
        <p:nvPicPr>
          <p:cNvPr id="4" name="Picture 4" descr="DCD-Sys Ops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1571612"/>
            <a:ext cx="3200400" cy="26939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Controller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3636" y="1357299"/>
            <a:ext cx="3000364" cy="2428892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Who should be the controller for system events such as </a:t>
            </a:r>
            <a:r>
              <a:rPr lang="en-IN" dirty="0" err="1" smtClean="0"/>
              <a:t>enterItem</a:t>
            </a:r>
            <a:r>
              <a:rPr lang="en-IN" dirty="0" smtClean="0"/>
              <a:t> and </a:t>
            </a:r>
            <a:r>
              <a:rPr lang="en-IN" dirty="0" err="1" smtClean="0"/>
              <a:t>endSale</a:t>
            </a:r>
            <a:r>
              <a:rPr lang="en-IN" dirty="0" smtClean="0"/>
              <a:t>?</a:t>
            </a:r>
            <a:endParaRPr lang="en-IN" dirty="0"/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/>
        </p:nvGraphicFramePr>
        <p:xfrm>
          <a:off x="0" y="1428736"/>
          <a:ext cx="6134088" cy="4643470"/>
        </p:xfrm>
        <a:graphic>
          <a:graphicData uri="http://schemas.openxmlformats.org/presentationml/2006/ole">
            <p:oleObj spid="_x0000_s2050" name="Visio" r:id="rId3" imgW="6776280" imgH="4379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28596" y="1600201"/>
            <a:ext cx="8563004" cy="2828932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By the Controller Pattern, here are some choices: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Represent the overall “system”, “root object”, device or subsystem: Register, </a:t>
            </a:r>
            <a:r>
              <a:rPr lang="en-IN" dirty="0" err="1" smtClean="0"/>
              <a:t>POSSystem</a:t>
            </a:r>
            <a:r>
              <a:rPr lang="en-IN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Represent a receiver or handler of all system events of a use case scenario: </a:t>
            </a:r>
            <a:r>
              <a:rPr lang="en-IN" dirty="0" err="1" smtClean="0"/>
              <a:t>ProcessSaleHandler</a:t>
            </a:r>
            <a:r>
              <a:rPr lang="en-IN" dirty="0" smtClean="0"/>
              <a:t>, </a:t>
            </a:r>
            <a:r>
              <a:rPr lang="en-IN" dirty="0" err="1" smtClean="0"/>
              <a:t>ProcessSaleSession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Note: domain of POS, </a:t>
            </a:r>
            <a:r>
              <a:rPr lang="en-IN" dirty="0" err="1" smtClean="0"/>
              <a:t>aRegister</a:t>
            </a:r>
            <a:r>
              <a:rPr lang="en-IN" dirty="0" smtClean="0"/>
              <a:t> (POS terminal) is a specialized device with software running on it.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Controller</a:t>
            </a:r>
            <a:endParaRPr lang="en-IN" dirty="0"/>
          </a:p>
        </p:txBody>
      </p:sp>
      <p:graphicFrame>
        <p:nvGraphicFramePr>
          <p:cNvPr id="23554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971549" y="4357694"/>
          <a:ext cx="4934606" cy="2071702"/>
        </p:xfrm>
        <a:graphic>
          <a:graphicData uri="http://schemas.openxmlformats.org/presentationml/2006/ole">
            <p:oleObj spid="_x0000_s23554" name="Visio" r:id="rId3" imgW="3010680" imgH="1264320" progId="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7158" y="620294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Choices for Controller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457200" y="1428736"/>
          <a:ext cx="4471990" cy="5000660"/>
        </p:xfrm>
        <a:graphic>
          <a:graphicData uri="http://schemas.openxmlformats.org/presentationml/2006/ole">
            <p:oleObj spid="_x0000_s24578" name="Visio" r:id="rId3" imgW="5739480" imgH="5527440" progId="">
              <p:embed/>
            </p:oleObj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929190" y="1428736"/>
            <a:ext cx="4038600" cy="2900370"/>
          </a:xfrm>
        </p:spPr>
        <p:txBody>
          <a:bodyPr/>
          <a:lstStyle/>
          <a:p>
            <a:pPr marL="0" indent="19050"/>
            <a:r>
              <a:rPr lang="en-IN" dirty="0" smtClean="0"/>
              <a:t>The assignment of responsibility for systems operation may be assigned to one or more classes. See examples on left.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System </a:t>
            </a:r>
            <a:r>
              <a:rPr lang="en-IN" dirty="0" err="1" smtClean="0"/>
              <a:t>Behavious</a:t>
            </a:r>
            <a:r>
              <a:rPr lang="en-IN" dirty="0" smtClean="0"/>
              <a:t> Analysis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86172" cy="4525963"/>
          </a:xfrm>
        </p:spPr>
        <p:txBody>
          <a:bodyPr>
            <a:normAutofit fontScale="77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Controller is basically a delegation pattern.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It does not itself do work.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UI Layer should not get involved with business logic.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Controller pattern common choices of developer with respect to domain object delegate that receive the work request.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Controller is a façade for the domain layer from UI layer.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Assignment by UI Layer</a:t>
            </a:r>
            <a:endParaRPr lang="en-IN" dirty="0"/>
          </a:p>
        </p:txBody>
      </p:sp>
      <p:graphicFrame>
        <p:nvGraphicFramePr>
          <p:cNvPr id="26626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4000496" y="1357298"/>
          <a:ext cx="4967294" cy="3143272"/>
        </p:xfrm>
        <a:graphic>
          <a:graphicData uri="http://schemas.openxmlformats.org/presentationml/2006/ole">
            <p:oleObj spid="_x0000_s26626" name="Visio" r:id="rId3" imgW="5664960" imgH="4392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Boundary objects – abstraction of interfaces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Entity objects- application-independent (typically persistent) domain software objects.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Control objects – case handlers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2900369"/>
          </a:xfrm>
        </p:spPr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Façade controllers – suitable when there are not many system events.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Use case controllers are specialised controllers for each use case.  All requests in one use case should go to one controller to maintain sequence.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Some Concepts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929190" y="1428737"/>
            <a:ext cx="4038600" cy="3143272"/>
          </a:xfrm>
        </p:spPr>
        <p:txBody>
          <a:bodyPr>
            <a:normAutofit fontScale="77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UI Layer not to handle domain layer (as in the sketch on left)</a:t>
            </a:r>
          </a:p>
          <a:p>
            <a:r>
              <a:rPr lang="en-IN" u="sng" dirty="0" smtClean="0"/>
              <a:t>Bloated Controllers to be avoided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A single controller receiving all systems requests and there may be many.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Controller handling systems events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Controller maintains attributes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357174"/>
            <a:ext cx="8196290" cy="1143000"/>
          </a:xfrm>
        </p:spPr>
        <p:txBody>
          <a:bodyPr/>
          <a:lstStyle/>
          <a:p>
            <a:r>
              <a:rPr lang="en-IN" dirty="0" smtClean="0"/>
              <a:t>Undesirable situations</a:t>
            </a:r>
            <a:endParaRPr lang="en-IN" dirty="0"/>
          </a:p>
        </p:txBody>
      </p:sp>
      <p:graphicFrame>
        <p:nvGraphicFramePr>
          <p:cNvPr id="25602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0" y="1428736"/>
          <a:ext cx="4929190" cy="5000660"/>
        </p:xfrm>
        <a:graphic>
          <a:graphicData uri="http://schemas.openxmlformats.org/presentationml/2006/ole">
            <p:oleObj spid="_x0000_s25602" name="Visio" r:id="rId3" imgW="5717880" imgH="5009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2689</TotalTime>
  <Words>420</Words>
  <Application>Microsoft Office PowerPoint</Application>
  <PresentationFormat>On-screen Show (4:3)</PresentationFormat>
  <Paragraphs>151</Paragraphs>
  <Slides>10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Visio</vt:lpstr>
      <vt:lpstr>Object Oriented Analysis &amp; Design Module-6 (RL 6.2.6)</vt:lpstr>
      <vt:lpstr>Slide 2</vt:lpstr>
      <vt:lpstr>Controller</vt:lpstr>
      <vt:lpstr>Controller</vt:lpstr>
      <vt:lpstr>Slide 5</vt:lpstr>
      <vt:lpstr>Slide 6</vt:lpstr>
      <vt:lpstr>Slide 7</vt:lpstr>
      <vt:lpstr>Slide 8</vt:lpstr>
      <vt:lpstr>Slide 9</vt:lpstr>
      <vt:lpstr>Acknowledgement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Harvinder Jabbal</cp:lastModifiedBy>
  <cp:revision>282</cp:revision>
  <dcterms:created xsi:type="dcterms:W3CDTF">2012-01-04T06:56:57Z</dcterms:created>
  <dcterms:modified xsi:type="dcterms:W3CDTF">2015-02-26T06:01:42Z</dcterms:modified>
</cp:coreProperties>
</file>