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5.xml" ContentType="application/vnd.openxmlformats-officedocument.presentationml.slideMaster+xml"/>
  <Override PartName="/ppt/slideMasters/slideMaster9.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0" name="Google Shape;27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2" name="Google Shape;22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8" name="Google Shape;22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4" name="Google Shape;2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Risk assessment</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This is needed when we need to use new technologies like AI / ML, Robotics, Augmented reality</a:t>
            </a:r>
            <a:endParaRPr/>
          </a:p>
          <a:p>
            <a:pPr marL="571500" lvl="0" indent="-342900" algn="l" rtl="0">
              <a:lnSpc>
                <a:spcPct val="100000"/>
              </a:lnSpc>
              <a:spcBef>
                <a:spcPts val="400"/>
              </a:spcBef>
              <a:spcAft>
                <a:spcPts val="0"/>
              </a:spcAft>
              <a:buSzPts val="2000"/>
              <a:buFont typeface="Arial"/>
              <a:buChar char="•"/>
            </a:pPr>
            <a:r>
              <a:rPr lang="en-IN"/>
              <a:t>Getting the engineer's perspective earlier also tends to improve the solution itself, and it's critical for shared learning</a:t>
            </a:r>
            <a:endParaRPr sz="1800"/>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Example: There can be multiple ways to solve the problem of preventing leakage of confidential company data</a:t>
            </a:r>
            <a:endParaRPr sz="1800"/>
          </a:p>
          <a:p>
            <a:pPr marL="914400" lvl="1" indent="-355600" algn="l" rtl="0">
              <a:lnSpc>
                <a:spcPct val="100000"/>
              </a:lnSpc>
              <a:spcBef>
                <a:spcPts val="400"/>
              </a:spcBef>
              <a:spcAft>
                <a:spcPts val="0"/>
              </a:spcAft>
              <a:buSzPts val="2000"/>
              <a:buChar char="–"/>
            </a:pPr>
            <a:r>
              <a:rPr lang="en-IN"/>
              <a:t>Check when data is being sent out: High on safety, low on performance, low on deployment</a:t>
            </a:r>
            <a:endParaRPr sz="1800"/>
          </a:p>
          <a:p>
            <a:pPr marL="914400" lvl="1" indent="-355600" algn="l" rtl="0">
              <a:lnSpc>
                <a:spcPct val="100000"/>
              </a:lnSpc>
              <a:spcBef>
                <a:spcPts val="400"/>
              </a:spcBef>
              <a:spcAft>
                <a:spcPts val="0"/>
              </a:spcAft>
              <a:buSzPts val="2000"/>
              <a:buChar char="–"/>
            </a:pPr>
            <a:r>
              <a:rPr lang="en-IN"/>
              <a:t>Check after data is being sent out: Low on safety, High on performance, high on deployment</a:t>
            </a:r>
            <a:endParaRPr sz="1800"/>
          </a:p>
          <a:p>
            <a:pPr marL="914400" lvl="1" indent="-355600" algn="l" rtl="0">
              <a:lnSpc>
                <a:spcPct val="100000"/>
              </a:lnSpc>
              <a:spcBef>
                <a:spcPts val="400"/>
              </a:spcBef>
              <a:spcAft>
                <a:spcPts val="0"/>
              </a:spcAft>
              <a:buSzPts val="2000"/>
              <a:buChar char="–"/>
            </a:pPr>
            <a:r>
              <a:rPr lang="en-IN"/>
              <a:t>Which solution is better is for the business to decide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3" name="Google Shape;243;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feasibility </a:t>
            </a:r>
            <a:endParaRPr/>
          </a:p>
          <a:p>
            <a:pPr marL="457200" lvl="0" indent="-228600" algn="l" rtl="0">
              <a:lnSpc>
                <a:spcPct val="100000"/>
              </a:lnSpc>
              <a:spcBef>
                <a:spcPts val="0"/>
              </a:spcBef>
              <a:spcAft>
                <a:spcPts val="0"/>
              </a:spcAft>
              <a:buClr>
                <a:srgbClr val="0070C0"/>
              </a:buClr>
              <a:buSzPts val="3600"/>
              <a:buNone/>
            </a:pPr>
            <a:r>
              <a:rPr lang="en-IN" sz="2800">
                <a:solidFill>
                  <a:schemeClr val="dk1"/>
                </a:solidFill>
              </a:rPr>
              <a:t>(Technical feasibility)</a:t>
            </a:r>
            <a:endParaRPr sz="2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Business aspects to be considered:</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Marketing</a:t>
            </a:r>
            <a:endParaRPr/>
          </a:p>
          <a:p>
            <a:pPr marL="571500" lvl="0" indent="-342900" algn="l" rtl="0">
              <a:lnSpc>
                <a:spcPct val="100000"/>
              </a:lnSpc>
              <a:spcBef>
                <a:spcPts val="400"/>
              </a:spcBef>
              <a:spcAft>
                <a:spcPts val="0"/>
              </a:spcAft>
              <a:buSzPts val="2000"/>
              <a:buFont typeface="Arial"/>
              <a:buChar char="•"/>
            </a:pPr>
            <a:r>
              <a:rPr lang="en-IN"/>
              <a:t>Sales</a:t>
            </a:r>
            <a:endParaRPr/>
          </a:p>
          <a:p>
            <a:pPr marL="571500" lvl="0" indent="-342900" algn="l" rtl="0">
              <a:lnSpc>
                <a:spcPct val="100000"/>
              </a:lnSpc>
              <a:spcBef>
                <a:spcPts val="400"/>
              </a:spcBef>
              <a:spcAft>
                <a:spcPts val="0"/>
              </a:spcAft>
              <a:buSzPts val="2000"/>
              <a:buFont typeface="Arial"/>
              <a:buChar char="•"/>
            </a:pPr>
            <a:r>
              <a:rPr lang="en-IN"/>
              <a:t>Customer service</a:t>
            </a:r>
            <a:endParaRPr/>
          </a:p>
          <a:p>
            <a:pPr marL="571500" lvl="0" indent="-342900" algn="l" rtl="0">
              <a:lnSpc>
                <a:spcPct val="100000"/>
              </a:lnSpc>
              <a:spcBef>
                <a:spcPts val="400"/>
              </a:spcBef>
              <a:spcAft>
                <a:spcPts val="0"/>
              </a:spcAft>
              <a:buSzPts val="2000"/>
              <a:buFont typeface="Arial"/>
              <a:buChar char="•"/>
            </a:pPr>
            <a:r>
              <a:rPr lang="en-IN"/>
              <a:t>Finance</a:t>
            </a:r>
            <a:endParaRPr/>
          </a:p>
          <a:p>
            <a:pPr marL="571500" lvl="0" indent="-342900" algn="l" rtl="0">
              <a:lnSpc>
                <a:spcPct val="100000"/>
              </a:lnSpc>
              <a:spcBef>
                <a:spcPts val="400"/>
              </a:spcBef>
              <a:spcAft>
                <a:spcPts val="0"/>
              </a:spcAft>
              <a:buSzPts val="2000"/>
              <a:buFont typeface="Arial"/>
              <a:buChar char="•"/>
            </a:pPr>
            <a:r>
              <a:rPr lang="en-IN"/>
              <a:t>Legal</a:t>
            </a:r>
            <a:endParaRPr/>
          </a:p>
          <a:p>
            <a:pPr marL="571500" lvl="0" indent="-215900" algn="l" rtl="0">
              <a:lnSpc>
                <a:spcPct val="100000"/>
              </a:lnSpc>
              <a:spcBef>
                <a:spcPts val="400"/>
              </a:spcBef>
              <a:spcAft>
                <a:spcPts val="0"/>
              </a:spcAft>
              <a:buSzPts val="2000"/>
              <a:buFont typeface="Arial"/>
              <a:buNone/>
            </a:pPr>
            <a:endParaRPr/>
          </a:p>
        </p:txBody>
      </p:sp>
      <p:sp>
        <p:nvSpPr>
          <p:cNvPr id="249" name="Google Shape;249;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business viability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Your product must fit within the brand (image) promise of your company's other offerings. </a:t>
            </a:r>
            <a:endParaRPr sz="1800"/>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HSBC PayMe Moble app example:</a:t>
            </a:r>
            <a:endParaRPr/>
          </a:p>
          <a:p>
            <a:pPr marL="1028700" lvl="1" indent="-342900" algn="l" rtl="0">
              <a:lnSpc>
                <a:spcPct val="100000"/>
              </a:lnSpc>
              <a:spcBef>
                <a:spcPts val="400"/>
              </a:spcBef>
              <a:spcAft>
                <a:spcPts val="0"/>
              </a:spcAft>
              <a:buSzPts val="2000"/>
              <a:buFont typeface="Arial"/>
              <a:buChar char="•"/>
            </a:pPr>
            <a:r>
              <a:rPr lang="en-IN" sz="1800"/>
              <a:t>HSBC bank is known for high quality customer service. </a:t>
            </a:r>
            <a:endParaRPr sz="1800"/>
          </a:p>
          <a:p>
            <a:pPr marL="1028700" lvl="1" indent="-342900" algn="l" rtl="0">
              <a:lnSpc>
                <a:spcPct val="100000"/>
              </a:lnSpc>
              <a:spcBef>
                <a:spcPts val="400"/>
              </a:spcBef>
              <a:spcAft>
                <a:spcPts val="0"/>
              </a:spcAft>
              <a:buSzPts val="2000"/>
              <a:buFont typeface="Arial"/>
              <a:buChar char="•"/>
            </a:pPr>
            <a:r>
              <a:rPr lang="en-IN" sz="1800"/>
              <a:t>They planned to introduce a Mobile app PayMe which should have highest quality of UX, performance and security. </a:t>
            </a:r>
            <a:endParaRPr sz="1800"/>
          </a:p>
          <a:p>
            <a:pPr marL="1028700" lvl="1" indent="-342900" algn="l" rtl="0">
              <a:lnSpc>
                <a:spcPct val="100000"/>
              </a:lnSpc>
              <a:spcBef>
                <a:spcPts val="400"/>
              </a:spcBef>
              <a:spcAft>
                <a:spcPts val="0"/>
              </a:spcAft>
              <a:buSzPts val="2000"/>
              <a:buFont typeface="Arial"/>
              <a:buChar char="•"/>
            </a:pPr>
            <a:r>
              <a:rPr lang="en-IN" sz="1800"/>
              <a:t>It can not have afford to have a login feature, where the user logins with Facebook user id / password or Google user id / password, even though this may be good enough. </a:t>
            </a:r>
            <a:endParaRPr sz="1800"/>
          </a:p>
          <a:p>
            <a:pPr marL="1028700" lvl="1" indent="-342900" algn="l" rtl="0">
              <a:lnSpc>
                <a:spcPct val="100000"/>
              </a:lnSpc>
              <a:spcBef>
                <a:spcPts val="400"/>
              </a:spcBef>
              <a:spcAft>
                <a:spcPts val="0"/>
              </a:spcAft>
              <a:buSzPts val="2000"/>
              <a:buFont typeface="Arial"/>
              <a:buChar char="•"/>
            </a:pPr>
            <a:r>
              <a:rPr lang="en-IN" sz="1800"/>
              <a:t>The perception created will be that the bank is compromising on security by depending on external entities such as Facebook</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55" name="Google Shape;255;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Your product must fit within the brand (image) promise of your company's other offerings.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r>
              <a:rPr lang="en-IN"/>
              <a:t>IBM Mainframe example:</a:t>
            </a:r>
            <a:endParaRPr/>
          </a:p>
          <a:p>
            <a:pPr marL="571500" lvl="0" indent="-342900" algn="l" rtl="0">
              <a:lnSpc>
                <a:spcPct val="100000"/>
              </a:lnSpc>
              <a:spcBef>
                <a:spcPts val="400"/>
              </a:spcBef>
              <a:spcAft>
                <a:spcPts val="0"/>
              </a:spcAft>
              <a:buSzPts val="2000"/>
              <a:buFont typeface="Arial"/>
              <a:buChar char="•"/>
            </a:pPr>
            <a:r>
              <a:rPr lang="en-IN"/>
              <a:t>IBM is known for highly reliable products and high customer service. </a:t>
            </a:r>
            <a:endParaRPr/>
          </a:p>
          <a:p>
            <a:pPr marL="571500" lvl="0" indent="-342900" algn="l" rtl="0">
              <a:lnSpc>
                <a:spcPct val="100000"/>
              </a:lnSpc>
              <a:spcBef>
                <a:spcPts val="400"/>
              </a:spcBef>
              <a:spcAft>
                <a:spcPts val="0"/>
              </a:spcAft>
              <a:buSzPts val="2000"/>
              <a:buFont typeface="Arial"/>
              <a:buChar char="•"/>
            </a:pPr>
            <a:r>
              <a:rPr lang="en-IN"/>
              <a:t>Once a customer’s mainframe crashed</a:t>
            </a:r>
            <a:endParaRPr/>
          </a:p>
          <a:p>
            <a:pPr marL="571500" lvl="0" indent="-342900" algn="l" rtl="0">
              <a:lnSpc>
                <a:spcPct val="100000"/>
              </a:lnSpc>
              <a:spcBef>
                <a:spcPts val="400"/>
              </a:spcBef>
              <a:spcAft>
                <a:spcPts val="0"/>
              </a:spcAft>
              <a:buSzPts val="2000"/>
              <a:buFont typeface="Arial"/>
              <a:buChar char="•"/>
            </a:pPr>
            <a:r>
              <a:rPr lang="en-IN"/>
              <a:t>An engineer flew from Bombay to Delhi with a small part to fix a mainframe, because it was mission critical for the org. </a:t>
            </a:r>
            <a:endParaRPr/>
          </a:p>
          <a:p>
            <a:pPr marL="571500" lvl="0" indent="-342900" algn="l" rtl="0">
              <a:lnSpc>
                <a:spcPct val="100000"/>
              </a:lnSpc>
              <a:spcBef>
                <a:spcPts val="400"/>
              </a:spcBef>
              <a:spcAft>
                <a:spcPts val="0"/>
              </a:spcAft>
              <a:buSzPts val="2000"/>
              <a:buFont typeface="Arial"/>
              <a:buChar char="•"/>
            </a:pPr>
            <a:r>
              <a:rPr lang="en-IN"/>
              <a:t>If the new product idea is not backed up by a solid customer support plan, it will not fit in the brand promise of IBM</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1" name="Google Shape;261;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the sales people / channels have the skills to sell the product? </a:t>
            </a:r>
            <a:endParaRPr sz="1800"/>
          </a:p>
          <a:p>
            <a:pPr marL="914400" lvl="1" indent="-355600" algn="l" rtl="0">
              <a:lnSpc>
                <a:spcPct val="100000"/>
              </a:lnSpc>
              <a:spcBef>
                <a:spcPts val="400"/>
              </a:spcBef>
              <a:spcAft>
                <a:spcPts val="0"/>
              </a:spcAft>
              <a:buSzPts val="2000"/>
              <a:buChar char="–"/>
            </a:pPr>
            <a:r>
              <a:rPr lang="en-IN"/>
              <a:t>Our sales people may be familiar with selling business oriented products such as Payroll, Customer support or Expense process.</a:t>
            </a:r>
            <a:endParaRPr sz="1800"/>
          </a:p>
          <a:p>
            <a:pPr marL="914400" lvl="1" indent="-355600" algn="l" rtl="0">
              <a:lnSpc>
                <a:spcPct val="100000"/>
              </a:lnSpc>
              <a:spcBef>
                <a:spcPts val="400"/>
              </a:spcBef>
              <a:spcAft>
                <a:spcPts val="0"/>
              </a:spcAft>
              <a:buSzPts val="2000"/>
              <a:buChar char="–"/>
            </a:pPr>
            <a:r>
              <a:rPr lang="en-IN"/>
              <a:t>Now if we are introducing a tech oriented product for detecting autism using AI that analyses videos of patients who have autism (CogniAble), then the sales staff may not have the skills to handle this product and we need to have a plan to address this.</a:t>
            </a:r>
            <a:endParaRPr sz="1800"/>
          </a:p>
          <a:p>
            <a:pPr marL="914400" lvl="1" indent="-355600" algn="l" rtl="0">
              <a:lnSpc>
                <a:spcPct val="100000"/>
              </a:lnSpc>
              <a:spcBef>
                <a:spcPts val="400"/>
              </a:spcBef>
              <a:spcAft>
                <a:spcPts val="0"/>
              </a:spcAft>
              <a:buSzPts val="2000"/>
              <a:buChar char="–"/>
            </a:pPr>
            <a:r>
              <a:rPr lang="en-IN"/>
              <a:t>If we are used to sell product a B2C via channel partners and now we are planning to do direct sales because it is a B2B product, then our sales people may not be able to handle this.</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7" name="Google Shape;267;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Sales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we need a high touch customer service model or low touch?</a:t>
            </a:r>
            <a:endParaRPr/>
          </a:p>
          <a:p>
            <a:pPr marL="457200" lvl="0" indent="-228600" algn="l" rtl="0">
              <a:lnSpc>
                <a:spcPct val="100000"/>
              </a:lnSpc>
              <a:spcBef>
                <a:spcPts val="400"/>
              </a:spcBef>
              <a:spcAft>
                <a:spcPts val="0"/>
              </a:spcAft>
              <a:buSzPts val="2000"/>
              <a:buNone/>
            </a:pPr>
            <a:endParaRPr sz="1800"/>
          </a:p>
          <a:p>
            <a:pPr marL="914400" lvl="1" indent="-355600" algn="l" rtl="0">
              <a:lnSpc>
                <a:spcPct val="100000"/>
              </a:lnSpc>
              <a:spcBef>
                <a:spcPts val="400"/>
              </a:spcBef>
              <a:spcAft>
                <a:spcPts val="0"/>
              </a:spcAft>
              <a:buSzPts val="2000"/>
              <a:buChar char="–"/>
            </a:pPr>
            <a:r>
              <a:rPr lang="en-IN"/>
              <a:t>Twilio offers simple API such as: Dial, Play, Disconnect</a:t>
            </a:r>
            <a:endParaRPr sz="1800"/>
          </a:p>
          <a:p>
            <a:pPr marL="914400" lvl="1" indent="-355600" algn="l" rtl="0">
              <a:lnSpc>
                <a:spcPct val="100000"/>
              </a:lnSpc>
              <a:spcBef>
                <a:spcPts val="400"/>
              </a:spcBef>
              <a:spcAft>
                <a:spcPts val="0"/>
              </a:spcAft>
              <a:buSzPts val="2000"/>
              <a:buChar char="–"/>
            </a:pPr>
            <a:r>
              <a:rPr lang="en-IN"/>
              <a:t>Open API of banks: This may require a high level of support since it involves money</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3" name="Google Shape;273;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Customer service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The costs to produce, market and sell your product must be sufficiently less than the revenue your product generates. What is the RoI, break even?</a:t>
            </a:r>
            <a:endParaRPr sz="1800"/>
          </a:p>
          <a:p>
            <a:pPr marL="914400" lvl="1" indent="-355600" algn="l" rtl="0">
              <a:lnSpc>
                <a:spcPct val="100000"/>
              </a:lnSpc>
              <a:spcBef>
                <a:spcPts val="400"/>
              </a:spcBef>
              <a:spcAft>
                <a:spcPts val="0"/>
              </a:spcAft>
              <a:buSzPts val="2000"/>
              <a:buChar char="–"/>
            </a:pPr>
            <a:r>
              <a:rPr lang="en-IN"/>
              <a:t>Let us say we are going to spend 100 on building, marketing and selling and recurring operational costs are negligible (hypothetical)</a:t>
            </a:r>
            <a:endParaRPr sz="1800"/>
          </a:p>
          <a:p>
            <a:pPr marL="914400" lvl="1" indent="-355600" algn="l" rtl="0">
              <a:lnSpc>
                <a:spcPct val="100000"/>
              </a:lnSpc>
              <a:spcBef>
                <a:spcPts val="400"/>
              </a:spcBef>
              <a:spcAft>
                <a:spcPts val="0"/>
              </a:spcAft>
              <a:buSzPts val="2000"/>
              <a:buChar char="–"/>
            </a:pPr>
            <a:r>
              <a:rPr lang="en-IN"/>
              <a:t>If the cost of the product is 1 and sales per month is 2 copy, then it will take 4 years to recover the cost. The break-even period is 4 years</a:t>
            </a:r>
            <a:endParaRPr sz="1800"/>
          </a:p>
          <a:p>
            <a:pPr marL="914400" lvl="1" indent="-355600" algn="l" rtl="0">
              <a:lnSpc>
                <a:spcPct val="100000"/>
              </a:lnSpc>
              <a:spcBef>
                <a:spcPts val="400"/>
              </a:spcBef>
              <a:spcAft>
                <a:spcPts val="0"/>
              </a:spcAft>
              <a:buSzPts val="2000"/>
              <a:buChar char="–"/>
            </a:pPr>
            <a:r>
              <a:rPr lang="en-IN"/>
              <a:t>RoI in 10 years is 240 (10 years * 24 copies per year * 1) - 100 = 140</a:t>
            </a:r>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9" name="Google Shape;279;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Finance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Are there any Privacy concerns, compliance concerns, intellectual property, and competitive issues </a:t>
            </a:r>
            <a:endParaRPr/>
          </a:p>
          <a:p>
            <a:pPr marL="914400" lvl="1" indent="-355600" algn="l" rtl="0">
              <a:lnSpc>
                <a:spcPct val="100000"/>
              </a:lnSpc>
              <a:spcBef>
                <a:spcPts val="400"/>
              </a:spcBef>
              <a:spcAft>
                <a:spcPts val="0"/>
              </a:spcAft>
              <a:buSzPts val="2000"/>
              <a:buChar char="–"/>
            </a:pPr>
            <a:r>
              <a:rPr lang="en-IN"/>
              <a:t>Privacy &amp; Compliance: </a:t>
            </a:r>
            <a:endParaRPr sz="1800"/>
          </a:p>
          <a:p>
            <a:pPr marL="1371600" lvl="2" indent="-355600" algn="l" rtl="0">
              <a:lnSpc>
                <a:spcPct val="100000"/>
              </a:lnSpc>
              <a:spcBef>
                <a:spcPts val="400"/>
              </a:spcBef>
              <a:spcAft>
                <a:spcPts val="0"/>
              </a:spcAft>
              <a:buSzPts val="2000"/>
              <a:buChar char="•"/>
            </a:pPr>
            <a:r>
              <a:rPr lang="en-IN"/>
              <a:t>EU data should be stored in EU data centers only</a:t>
            </a:r>
            <a:endParaRPr sz="1800"/>
          </a:p>
          <a:p>
            <a:pPr marL="1371600" lvl="2" indent="-355600" algn="l" rtl="0">
              <a:lnSpc>
                <a:spcPct val="100000"/>
              </a:lnSpc>
              <a:spcBef>
                <a:spcPts val="400"/>
              </a:spcBef>
              <a:spcAft>
                <a:spcPts val="0"/>
              </a:spcAft>
              <a:buSzPts val="2000"/>
              <a:buChar char="•"/>
            </a:pPr>
            <a:r>
              <a:rPr lang="en-IN"/>
              <a:t>HIPAA compliance for health records related data</a:t>
            </a:r>
            <a:endParaRPr/>
          </a:p>
          <a:p>
            <a:pPr marL="1371600" lvl="2" indent="-355600" algn="l" rtl="0">
              <a:lnSpc>
                <a:spcPct val="100000"/>
              </a:lnSpc>
              <a:spcBef>
                <a:spcPts val="400"/>
              </a:spcBef>
              <a:spcAft>
                <a:spcPts val="0"/>
              </a:spcAft>
              <a:buSzPts val="2000"/>
              <a:buChar char="•"/>
            </a:pPr>
            <a:r>
              <a:rPr lang="en-IN" sz="1800"/>
              <a:t>SOX</a:t>
            </a:r>
            <a:endParaRPr/>
          </a:p>
          <a:p>
            <a:pPr marL="1371600" lvl="2" indent="-355600" algn="l" rtl="0">
              <a:lnSpc>
                <a:spcPct val="100000"/>
              </a:lnSpc>
              <a:spcBef>
                <a:spcPts val="400"/>
              </a:spcBef>
              <a:spcAft>
                <a:spcPts val="0"/>
              </a:spcAft>
              <a:buSzPts val="2000"/>
              <a:buChar char="•"/>
            </a:pPr>
            <a:r>
              <a:rPr lang="en-IN" sz="1800"/>
              <a:t>GDPR</a:t>
            </a:r>
            <a:endParaRPr/>
          </a:p>
          <a:p>
            <a:pPr marL="914400" lvl="1" indent="-355600" algn="l" rtl="0">
              <a:lnSpc>
                <a:spcPct val="100000"/>
              </a:lnSpc>
              <a:spcBef>
                <a:spcPts val="400"/>
              </a:spcBef>
              <a:spcAft>
                <a:spcPts val="0"/>
              </a:spcAft>
              <a:buSzPts val="2000"/>
              <a:buChar char="–"/>
            </a:pPr>
            <a:r>
              <a:rPr lang="en-IN"/>
              <a:t>Intellectual property</a:t>
            </a:r>
            <a:endParaRPr sz="1800"/>
          </a:p>
          <a:p>
            <a:pPr marL="1371600" lvl="2" indent="-355600" algn="l" rtl="0">
              <a:lnSpc>
                <a:spcPct val="100000"/>
              </a:lnSpc>
              <a:spcBef>
                <a:spcPts val="400"/>
              </a:spcBef>
              <a:spcAft>
                <a:spcPts val="0"/>
              </a:spcAft>
              <a:buSzPts val="2000"/>
              <a:buChar char="•"/>
            </a:pPr>
            <a:r>
              <a:rPr lang="en-IN"/>
              <a:t>Are we using any IP without purchasing them – eg. Samsung, Nokia, Apple</a:t>
            </a:r>
            <a:endParaRPr sz="1800"/>
          </a:p>
          <a:p>
            <a:pPr marL="1371600" lvl="2" indent="-355600" algn="l" rtl="0">
              <a:lnSpc>
                <a:spcPct val="100000"/>
              </a:lnSpc>
              <a:spcBef>
                <a:spcPts val="400"/>
              </a:spcBef>
              <a:spcAft>
                <a:spcPts val="0"/>
              </a:spcAft>
              <a:buSzPts val="2000"/>
              <a:buChar char="•"/>
            </a:pPr>
            <a:r>
              <a:rPr lang="en-IN"/>
              <a:t>Open source software licence usage: what can be distributed freely</a:t>
            </a:r>
            <a:endParaRPr/>
          </a:p>
          <a:p>
            <a:pPr marL="1828800" lvl="3" indent="-355600" algn="l" rtl="0">
              <a:lnSpc>
                <a:spcPct val="100000"/>
              </a:lnSpc>
              <a:spcBef>
                <a:spcPts val="400"/>
              </a:spcBef>
              <a:spcAft>
                <a:spcPts val="0"/>
              </a:spcAft>
              <a:buSzPts val="2000"/>
              <a:buChar char="–"/>
            </a:pPr>
            <a:r>
              <a:rPr lang="en-IN" sz="1800"/>
              <a:t>GNU General Public License (GPL)</a:t>
            </a:r>
            <a:endParaRPr/>
          </a:p>
          <a:p>
            <a:pPr marL="1828800" lvl="3" indent="-355600" algn="l" rtl="0">
              <a:lnSpc>
                <a:spcPct val="100000"/>
              </a:lnSpc>
              <a:spcBef>
                <a:spcPts val="400"/>
              </a:spcBef>
              <a:spcAft>
                <a:spcPts val="0"/>
              </a:spcAft>
              <a:buSzPts val="2000"/>
              <a:buChar char="–"/>
            </a:pPr>
            <a:r>
              <a:rPr lang="en-IN" sz="1800"/>
              <a:t>Apache license</a:t>
            </a:r>
            <a:endParaRPr/>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5" name="Google Shape;285;p4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Legal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Vedicure is a medical device company that wants to develop a device (hardware + software) to cure fever, stomach pain, headache, etc.</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device produces sound waves (vibrations) based on Vedic mantras, which has a positive effect on the patient. </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mentor to the product team. What prominent risks do you see &amp; what mitigation approach would you suggest?</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risk – Create a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(acceptance by market may be a challenge) – Get Vedic scholars like Baba Ramdev, to endorse the product</a:t>
            </a:r>
            <a:endParaRPr sz="1800">
              <a:solidFill>
                <a:srgbClr val="FF0000"/>
              </a:solidFill>
            </a:endParaRPr>
          </a:p>
        </p:txBody>
      </p:sp>
      <p:sp>
        <p:nvSpPr>
          <p:cNvPr id="291" name="Google Shape;291;p4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body" idx="1"/>
          </p:nvPr>
        </p:nvSpPr>
        <p:spPr>
          <a:xfrm>
            <a:off x="304800" y="1493837"/>
            <a:ext cx="700607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Ad-creator is a software that creates an ad based on product, its value and the target segment.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ad consists of heading, description text and a picture.</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This ad can then be published in newspapers.</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an Angel investor.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 Create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 Sign up high profile pilot customers</a:t>
            </a:r>
            <a:endParaRPr/>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97" name="Google Shape;297;p4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pic>
        <p:nvPicPr>
          <p:cNvPr id="298" name="Google Shape;298;p42"/>
          <p:cNvPicPr preferRelativeResize="0"/>
          <p:nvPr/>
        </p:nvPicPr>
        <p:blipFill rotWithShape="1">
          <a:blip r:embed="rId3">
            <a:alphaModFix/>
          </a:blip>
          <a:srcRect/>
          <a:stretch/>
        </p:blipFill>
        <p:spPr>
          <a:xfrm>
            <a:off x="7310876" y="2061029"/>
            <a:ext cx="1720373" cy="229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V</a:t>
            </a:r>
            <a:r>
              <a:rPr lang="en-IN" sz="2000" b="0" i="0" u="none" strike="noStrike" cap="none">
                <a:solidFill>
                  <a:schemeClr val="dk1"/>
                </a:solidFill>
                <a:latin typeface="Arial"/>
                <a:ea typeface="Arial"/>
                <a:cs typeface="Arial"/>
                <a:sym typeface="Arial"/>
              </a:rPr>
              <a:t>alue risk</a:t>
            </a:r>
            <a:endParaRPr/>
          </a:p>
          <a:p>
            <a:pPr marL="469900" marR="0" lvl="0" indent="-342900" algn="l" rtl="0">
              <a:lnSpc>
                <a:spcPct val="100000"/>
              </a:lnSpc>
              <a:spcBef>
                <a:spcPts val="400"/>
              </a:spcBef>
              <a:spcAft>
                <a:spcPts val="0"/>
              </a:spcAft>
              <a:buClr>
                <a:srgbClr val="101141"/>
              </a:buClr>
              <a:buSzPts val="2000"/>
              <a:buFont typeface="Arial"/>
              <a:buChar char="•"/>
            </a:pPr>
            <a:r>
              <a:rPr lang="en-IN"/>
              <a:t>Usability risk</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Feasibility risk (technical feasibility)</a:t>
            </a:r>
            <a:endParaRPr/>
          </a:p>
          <a:p>
            <a:pPr marL="469900" marR="0" lvl="0" indent="-342900" algn="l" rtl="0">
              <a:lnSpc>
                <a:spcPct val="100000"/>
              </a:lnSpc>
              <a:spcBef>
                <a:spcPts val="400"/>
              </a:spcBef>
              <a:spcAft>
                <a:spcPts val="0"/>
              </a:spcAft>
              <a:buClr>
                <a:srgbClr val="101141"/>
              </a:buClr>
              <a:buSzPts val="2000"/>
              <a:buFont typeface="Arial"/>
              <a:buChar char="•"/>
            </a:pPr>
            <a:r>
              <a:rPr lang="en-IN"/>
              <a:t>Business viability risk</a:t>
            </a: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Khata-book is a product that maintains the purchases you make at your local kirana (small grocery) store and you can make payment at the end of the month.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Target market is Kirana stores and customers (who will have to approve the purchase)</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product consultant.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Value risk – Speak to 50 kirana stores and 1000 customers to assess value</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Usability risk – since users are kirana store owners &amp; lay people. Do usability testing with sample users</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304" name="Google Shape;304;p4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How did you address the risks in your product solution?</a:t>
            </a:r>
            <a:endParaRPr/>
          </a:p>
        </p:txBody>
      </p:sp>
      <p:sp>
        <p:nvSpPr>
          <p:cNvPr id="310" name="Google Shape;310;p4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Experience sharing…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316" name="Google Shape;316;p4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Key risks to be assessed are:</a:t>
            </a:r>
            <a:endParaRPr/>
          </a:p>
          <a:p>
            <a:pPr marL="457200" lvl="0" indent="-22860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Will the customer buy this, or choose to use it? (</a:t>
            </a:r>
            <a:r>
              <a:rPr lang="en-IN" i="1"/>
              <a:t>Value risk</a:t>
            </a:r>
            <a:r>
              <a:rPr lang="en-IN"/>
              <a:t>)</a:t>
            </a:r>
            <a:endParaRPr/>
          </a:p>
          <a:p>
            <a:pPr marL="571500" lvl="0" indent="-342900" algn="l" rtl="0">
              <a:lnSpc>
                <a:spcPct val="100000"/>
              </a:lnSpc>
              <a:spcBef>
                <a:spcPts val="400"/>
              </a:spcBef>
              <a:spcAft>
                <a:spcPts val="0"/>
              </a:spcAft>
              <a:buSzPts val="2000"/>
              <a:buFont typeface="Arial"/>
              <a:buChar char="•"/>
            </a:pPr>
            <a:r>
              <a:rPr lang="en-IN"/>
              <a:t>Can the user figure out how to use it? (</a:t>
            </a:r>
            <a:r>
              <a:rPr lang="en-IN" i="1"/>
              <a:t>Usability risk</a:t>
            </a:r>
            <a:r>
              <a:rPr lang="en-IN"/>
              <a:t>)</a:t>
            </a:r>
            <a:endParaRPr/>
          </a:p>
          <a:p>
            <a:pPr marL="571500" lvl="0" indent="-342900" algn="l" rtl="0">
              <a:lnSpc>
                <a:spcPct val="100000"/>
              </a:lnSpc>
              <a:spcBef>
                <a:spcPts val="400"/>
              </a:spcBef>
              <a:spcAft>
                <a:spcPts val="0"/>
              </a:spcAft>
              <a:buSzPts val="2000"/>
              <a:buFont typeface="Arial"/>
              <a:buChar char="•"/>
            </a:pPr>
            <a:r>
              <a:rPr lang="en-IN"/>
              <a:t>Can we build it? (</a:t>
            </a:r>
            <a:r>
              <a:rPr lang="en-IN" i="1"/>
              <a:t>Feasibility risk</a:t>
            </a:r>
            <a:r>
              <a:rPr lang="en-IN"/>
              <a:t>)</a:t>
            </a:r>
            <a:endParaRPr/>
          </a:p>
          <a:p>
            <a:pPr marL="571500" lvl="0" indent="-342900" algn="l" rtl="0">
              <a:lnSpc>
                <a:spcPct val="100000"/>
              </a:lnSpc>
              <a:spcBef>
                <a:spcPts val="400"/>
              </a:spcBef>
              <a:spcAft>
                <a:spcPts val="0"/>
              </a:spcAft>
              <a:buSzPts val="2000"/>
              <a:buFont typeface="Arial"/>
              <a:buChar char="•"/>
            </a:pPr>
            <a:r>
              <a:rPr lang="en-IN"/>
              <a:t>Does this solution work for our business? (</a:t>
            </a:r>
            <a:r>
              <a:rPr lang="en-IN" i="1"/>
              <a:t>Business viability risk</a:t>
            </a:r>
            <a:r>
              <a:rPr lang="en-IN"/>
              <a: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Good product teams spend most of their time on creating value. If the value is there, we can fix everything else.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value is not there, then it does not matter how good our usability, reliability, or performance is.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Just because someone can use our product doesn't mean they will choose to use our product.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you are unable to find even 4 or 5, then we are probably chasing a problem that is not very important.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is important to explain that you are trying to build a product useful to many customers and not a custom solution.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Explain that you will dive deep into the problem and build a single solution that works well for all 6 customers.</a:t>
            </a:r>
            <a:endParaRPr sz="1800"/>
          </a:p>
          <a:p>
            <a:pPr marL="571500" lvl="0" indent="-215900" algn="l" rtl="0">
              <a:lnSpc>
                <a:spcPct val="100000"/>
              </a:lnSpc>
              <a:spcBef>
                <a:spcPts val="400"/>
              </a:spcBef>
              <a:spcAft>
                <a:spcPts val="0"/>
              </a:spcAft>
              <a:buSzPts val="2000"/>
              <a:buFont typeface="Arial"/>
              <a:buNone/>
            </a:pPr>
            <a:endParaRPr/>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2 types of testing value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Qualitative </a:t>
            </a:r>
            <a:endParaRPr/>
          </a:p>
          <a:p>
            <a:pPr marL="571500" lvl="0" indent="-342900" algn="l" rtl="0">
              <a:lnSpc>
                <a:spcPct val="100000"/>
              </a:lnSpc>
              <a:spcBef>
                <a:spcPts val="400"/>
              </a:spcBef>
              <a:spcAft>
                <a:spcPts val="0"/>
              </a:spcAft>
              <a:buSzPts val="2000"/>
              <a:buFont typeface="Arial"/>
              <a:buChar char="•"/>
            </a:pPr>
            <a:r>
              <a:rPr lang="en-IN"/>
              <a:t>Quantitative</a:t>
            </a:r>
            <a:endParaRPr/>
          </a:p>
        </p:txBody>
      </p:sp>
      <p:sp>
        <p:nvSpPr>
          <p:cNvPr id="219" name="Google Shape;219;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Qualitative testing is focused on the </a:t>
            </a:r>
            <a:r>
              <a:rPr lang="en-IN" i="1"/>
              <a:t>response</a:t>
            </a:r>
            <a:r>
              <a:rPr lang="en-IN"/>
              <a:t>, or reaction:</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Do customers love this? </a:t>
            </a:r>
            <a:endParaRPr/>
          </a:p>
          <a:p>
            <a:pPr marL="571500" lvl="0" indent="-342900" algn="l" rtl="0">
              <a:lnSpc>
                <a:spcPct val="100000"/>
              </a:lnSpc>
              <a:spcBef>
                <a:spcPts val="400"/>
              </a:spcBef>
              <a:spcAft>
                <a:spcPts val="0"/>
              </a:spcAft>
              <a:buSzPts val="2000"/>
              <a:buFont typeface="Arial"/>
              <a:buChar char="•"/>
            </a:pPr>
            <a:r>
              <a:rPr lang="en-IN"/>
              <a:t>Will they pay for it? </a:t>
            </a:r>
            <a:endParaRPr/>
          </a:p>
          <a:p>
            <a:pPr marL="571500" lvl="0" indent="-342900" algn="l" rtl="0">
              <a:lnSpc>
                <a:spcPct val="100000"/>
              </a:lnSpc>
              <a:spcBef>
                <a:spcPts val="400"/>
              </a:spcBef>
              <a:spcAft>
                <a:spcPts val="0"/>
              </a:spcAft>
              <a:buSzPts val="2000"/>
              <a:buFont typeface="Arial"/>
              <a:buChar char="•"/>
            </a:pPr>
            <a:r>
              <a:rPr lang="en-IN"/>
              <a:t>Will users choose to use this? </a:t>
            </a:r>
            <a:endParaRPr/>
          </a:p>
          <a:p>
            <a:pPr marL="571500" lvl="0" indent="-342900" algn="l" rtl="0">
              <a:lnSpc>
                <a:spcPct val="100000"/>
              </a:lnSpc>
              <a:spcBef>
                <a:spcPts val="400"/>
              </a:spcBef>
              <a:spcAft>
                <a:spcPts val="0"/>
              </a:spcAft>
              <a:buSzPts val="2000"/>
              <a:buFont typeface="Arial"/>
              <a:buChar char="•"/>
            </a:pPr>
            <a:r>
              <a:rPr lang="en-IN"/>
              <a:t>And most important, if not, why not?</a:t>
            </a:r>
            <a:endParaRPr/>
          </a:p>
          <a:p>
            <a:pPr marL="571500" lvl="0" indent="-342900" algn="l" rtl="0">
              <a:lnSpc>
                <a:spcPct val="100000"/>
              </a:lnSpc>
              <a:spcBef>
                <a:spcPts val="400"/>
              </a:spcBef>
              <a:spcAft>
                <a:spcPts val="0"/>
              </a:spcAft>
              <a:buSzPts val="2000"/>
              <a:buFont typeface="Arial"/>
              <a:buChar char="•"/>
            </a:pPr>
            <a:r>
              <a:rPr lang="en-IN"/>
              <a:t>Are they willing to recommend?</a:t>
            </a:r>
            <a:endParaRPr/>
          </a:p>
          <a:p>
            <a:pPr marL="571500" lvl="0" indent="-342900" algn="l" rtl="0">
              <a:lnSpc>
                <a:spcPct val="100000"/>
              </a:lnSpc>
              <a:spcBef>
                <a:spcPts val="400"/>
              </a:spcBef>
              <a:spcAft>
                <a:spcPts val="0"/>
              </a:spcAft>
              <a:buSzPts val="2000"/>
              <a:buFont typeface="Arial"/>
              <a:buChar char="•"/>
            </a:pPr>
            <a:r>
              <a:rPr lang="en-IN"/>
              <a:t>Are they willing to spend significant time to work with you to develop the product</a:t>
            </a: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p:txBody>
      </p:sp>
      <p:sp>
        <p:nvSpPr>
          <p:cNvPr id="225" name="Google Shape;225;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Qualitative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Techniques to do quantitative testing:</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Landing page technique (also called Fake door)</a:t>
            </a:r>
            <a:endParaRPr/>
          </a:p>
          <a:p>
            <a:pPr marL="571500" lvl="0" indent="-342900" algn="l" rtl="0">
              <a:lnSpc>
                <a:spcPct val="100000"/>
              </a:lnSpc>
              <a:spcBef>
                <a:spcPts val="400"/>
              </a:spcBef>
              <a:spcAft>
                <a:spcPts val="0"/>
              </a:spcAft>
              <a:buSzPts val="2000"/>
              <a:buFont typeface="Arial"/>
              <a:buChar char="•"/>
            </a:pPr>
            <a:r>
              <a:rPr lang="en-IN"/>
              <a:t>Crowd funding technique</a:t>
            </a:r>
            <a:endParaRPr/>
          </a:p>
          <a:p>
            <a:pPr marL="571500" lvl="0" indent="-342900" algn="l" rtl="0">
              <a:lnSpc>
                <a:spcPct val="100000"/>
              </a:lnSpc>
              <a:spcBef>
                <a:spcPts val="400"/>
              </a:spcBef>
              <a:spcAft>
                <a:spcPts val="0"/>
              </a:spcAft>
              <a:buSzPts val="2000"/>
              <a:buFont typeface="Arial"/>
              <a:buChar char="•"/>
            </a:pPr>
            <a:r>
              <a:rPr lang="en-IN"/>
              <a:t>A/B testing for features</a:t>
            </a:r>
            <a:endParaRPr/>
          </a:p>
          <a:p>
            <a:pPr marL="571500" lvl="0" indent="-342900" algn="l" rtl="0">
              <a:lnSpc>
                <a:spcPct val="100000"/>
              </a:lnSpc>
              <a:spcBef>
                <a:spcPts val="400"/>
              </a:spcBef>
              <a:spcAft>
                <a:spcPts val="0"/>
              </a:spcAft>
              <a:buSzPts val="2000"/>
              <a:buFont typeface="Arial"/>
              <a:buChar char="•"/>
            </a:pPr>
            <a:r>
              <a:rPr lang="en-IN"/>
              <a:t>Use pre-selected / agreed customers who have agreed to be partners / to discover the product – how many of those want it</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31" name="Google Shape;231;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Quantitative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304800" y="1319669"/>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Get sample users to test. Tell them it is just a prototype of an early product idea, request for honest feedback </a:t>
            </a:r>
            <a:endParaRPr/>
          </a:p>
          <a:p>
            <a:pPr marL="571500" lvl="0" indent="-342900" algn="l" rtl="0">
              <a:lnSpc>
                <a:spcPct val="100000"/>
              </a:lnSpc>
              <a:spcBef>
                <a:spcPts val="400"/>
              </a:spcBef>
              <a:spcAft>
                <a:spcPts val="0"/>
              </a:spcAft>
              <a:buSzPts val="2000"/>
              <a:buFont typeface="Arial"/>
              <a:buChar char="•"/>
            </a:pPr>
            <a:r>
              <a:rPr lang="en-IN"/>
              <a:t>See if they can tell from the landing page what the product is meant for</a:t>
            </a:r>
            <a:endParaRPr/>
          </a:p>
          <a:p>
            <a:pPr marL="571500" lvl="0" indent="-342900" algn="l" rtl="0">
              <a:lnSpc>
                <a:spcPct val="100000"/>
              </a:lnSpc>
              <a:spcBef>
                <a:spcPts val="400"/>
              </a:spcBef>
              <a:spcAft>
                <a:spcPts val="0"/>
              </a:spcAft>
              <a:buSzPts val="2000"/>
              <a:buFont typeface="Arial"/>
              <a:buChar char="•"/>
            </a:pPr>
            <a:r>
              <a:rPr lang="en-IN"/>
              <a:t>Observe if users can easily do the tasks</a:t>
            </a:r>
            <a:endParaRPr/>
          </a:p>
          <a:p>
            <a:pPr marL="571500" lvl="0" indent="-342900" algn="l" rtl="0">
              <a:lnSpc>
                <a:spcPct val="100000"/>
              </a:lnSpc>
              <a:spcBef>
                <a:spcPts val="400"/>
              </a:spcBef>
              <a:spcAft>
                <a:spcPts val="0"/>
              </a:spcAft>
              <a:buSzPts val="2000"/>
              <a:buFont typeface="Arial"/>
              <a:buChar char="•"/>
            </a:pPr>
            <a:r>
              <a:rPr lang="en-IN"/>
              <a:t>Identify places where the model presented by the software (design model) does not match with how the user is thinking (mental model)</a:t>
            </a:r>
            <a:endParaRPr/>
          </a:p>
          <a:p>
            <a:pPr marL="1028700" lvl="1" indent="-342900" algn="l" rtl="0">
              <a:lnSpc>
                <a:spcPct val="100000"/>
              </a:lnSpc>
              <a:spcBef>
                <a:spcPts val="400"/>
              </a:spcBef>
              <a:spcAft>
                <a:spcPts val="0"/>
              </a:spcAft>
              <a:buSzPts val="2000"/>
              <a:buFont typeface="Arial"/>
              <a:buChar char="•"/>
            </a:pPr>
            <a:r>
              <a:rPr lang="en-IN"/>
              <a:t>For example, a user clicked on a button and you are not sure why he did it (these need to be fixed in next iteration)</a:t>
            </a:r>
            <a:endParaRPr/>
          </a:p>
          <a:p>
            <a:pPr marL="571500" lvl="0" indent="-342900" algn="l" rtl="0">
              <a:lnSpc>
                <a:spcPct val="100000"/>
              </a:lnSpc>
              <a:spcBef>
                <a:spcPts val="400"/>
              </a:spcBef>
              <a:spcAft>
                <a:spcPts val="0"/>
              </a:spcAft>
              <a:buSzPts val="2000"/>
              <a:buFont typeface="Arial"/>
              <a:buChar char="•"/>
            </a:pPr>
            <a:r>
              <a:rPr lang="en-IN"/>
              <a:t>Wrap up by asking:</a:t>
            </a:r>
            <a:endParaRPr/>
          </a:p>
          <a:p>
            <a:pPr marL="1028700" lvl="1" indent="-342900" algn="l" rtl="0">
              <a:lnSpc>
                <a:spcPct val="100000"/>
              </a:lnSpc>
              <a:spcBef>
                <a:spcPts val="400"/>
              </a:spcBef>
              <a:spcAft>
                <a:spcPts val="0"/>
              </a:spcAft>
              <a:buSzPts val="2000"/>
              <a:buFont typeface="Arial"/>
              <a:buChar char="•"/>
            </a:pPr>
            <a:r>
              <a:rPr lang="en-IN"/>
              <a:t>Which features were valuable? (value)</a:t>
            </a:r>
            <a:endParaRPr/>
          </a:p>
          <a:p>
            <a:pPr marL="1028700" lvl="1" indent="-342900" algn="l" rtl="0">
              <a:lnSpc>
                <a:spcPct val="100000"/>
              </a:lnSpc>
              <a:spcBef>
                <a:spcPts val="400"/>
              </a:spcBef>
              <a:spcAft>
                <a:spcPts val="0"/>
              </a:spcAft>
              <a:buSzPts val="2000"/>
              <a:buFont typeface="Arial"/>
              <a:buChar char="•"/>
            </a:pPr>
            <a:r>
              <a:rPr lang="en-IN"/>
              <a:t>How easy to use was the product? (usability)</a:t>
            </a:r>
            <a:endParaRPr/>
          </a:p>
          <a:p>
            <a:pPr marL="1028700" lvl="1" indent="-342900" algn="l" rtl="0">
              <a:lnSpc>
                <a:spcPct val="100000"/>
              </a:lnSpc>
              <a:spcBef>
                <a:spcPts val="400"/>
              </a:spcBef>
              <a:spcAft>
                <a:spcPts val="0"/>
              </a:spcAft>
              <a:buSzPts val="2000"/>
              <a:buFont typeface="Arial"/>
              <a:buChar char="•"/>
            </a:pPr>
            <a:r>
              <a:rPr lang="en-IN"/>
              <a:t>How likely are you to buy the product? (value)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Experience sharing….</a:t>
            </a:r>
            <a:endParaRPr>
              <a:solidFill>
                <a:srgbClr val="FF0000"/>
              </a:solidFill>
            </a:endParaRPr>
          </a:p>
          <a:p>
            <a:pPr marL="571500" lvl="0" indent="-215900" algn="l" rtl="0">
              <a:lnSpc>
                <a:spcPct val="100000"/>
              </a:lnSpc>
              <a:spcBef>
                <a:spcPts val="400"/>
              </a:spcBef>
              <a:spcAft>
                <a:spcPts val="0"/>
              </a:spcAft>
              <a:buSzPts val="2000"/>
              <a:buFont typeface="Arial"/>
              <a:buNone/>
            </a:pPr>
            <a:endParaRPr/>
          </a:p>
          <a:p>
            <a:pPr marL="571500" lvl="0" indent="-215900" algn="l" rtl="0">
              <a:lnSpc>
                <a:spcPct val="100000"/>
              </a:lnSpc>
              <a:spcBef>
                <a:spcPts val="400"/>
              </a:spcBef>
              <a:spcAft>
                <a:spcPts val="0"/>
              </a:spcAft>
              <a:buSzPts val="2000"/>
              <a:buFont typeface="Arial"/>
              <a:buNone/>
            </a:pPr>
            <a:endParaRPr/>
          </a:p>
        </p:txBody>
      </p:sp>
      <p:sp>
        <p:nvSpPr>
          <p:cNvPr id="237" name="Google Shape;237;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Usability: How?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E01FA7-8C0D-445D-B252-5D1E48169310}"/>
</file>

<file path=customXml/itemProps2.xml><?xml version="1.0" encoding="utf-8"?>
<ds:datastoreItem xmlns:ds="http://schemas.openxmlformats.org/officeDocument/2006/customXml" ds:itemID="{772AD80B-CC1F-4164-B422-B69A83143AEA}"/>
</file>

<file path=customXml/itemProps3.xml><?xml version="1.0" encoding="utf-8"?>
<ds:datastoreItem xmlns:ds="http://schemas.openxmlformats.org/officeDocument/2006/customXml" ds:itemID="{AE9B167E-6158-4AA2-945D-449C011D4B7E}"/>
</file>

<file path=docProps/app.xml><?xml version="1.0" encoding="utf-8"?>
<Properties xmlns="http://schemas.openxmlformats.org/officeDocument/2006/extended-properties" xmlns:vt="http://schemas.openxmlformats.org/officeDocument/2006/docPropsVTypes">
  <TotalTime>170</TotalTime>
  <Words>1518</Words>
  <Application>Microsoft Office PowerPoint</Application>
  <PresentationFormat>On-screen Show (4:3)</PresentationFormat>
  <Paragraphs>165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22</vt:i4>
      </vt:variant>
    </vt:vector>
  </HeadingPairs>
  <TitlesOfParts>
    <vt:vector size="36"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Risk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Risk assessment</dc:title>
  <cp:lastModifiedBy>DELL</cp:lastModifiedBy>
  <cp:revision>3</cp:revision>
  <dcterms:modified xsi:type="dcterms:W3CDTF">2022-05-28T08:30:44Z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