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slides/slide1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Layouts/slideLayout2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7.xml" ContentType="application/vnd.openxmlformats-officedocument.theme+xml"/>
  <Override PartName="/ppt/theme/theme9.xml" ContentType="application/vnd.openxmlformats-officedocument.theme+xml"/>
  <Override PartName="/ppt/theme/theme13.xml" ContentType="application/vnd.openxmlformats-officedocument.theme+xml"/>
  <Override PartName="/ppt/theme/theme12.xml" ContentType="application/vnd.openxmlformats-officedocument.theme+xml"/>
  <Override PartName="/ppt/theme/theme10.xml" ContentType="application/vnd.openxmlformats-officedocument.theme+xml"/>
  <Override PartName="/ppt/notesMasters/notesMaster1.xml" ContentType="application/vnd.openxmlformats-officedocument.presentationml.notesMaster+xml"/>
  <Override PartName="/ppt/theme/theme8.xml" ContentType="application/vnd.openxmlformats-officedocument.theme+xml"/>
  <Override PartName="/ppt/theme/theme1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  <p:sldMasterId id="2147483661" r:id="rId3"/>
    <p:sldMasterId id="2147483662" r:id="rId4"/>
    <p:sldMasterId id="2147483663" r:id="rId5"/>
    <p:sldMasterId id="2147483664" r:id="rId6"/>
    <p:sldMasterId id="2147483665" r:id="rId7"/>
    <p:sldMasterId id="2147483666" r:id="rId8"/>
    <p:sldMasterId id="2147483667" r:id="rId9"/>
    <p:sldMasterId id="2147483668" r:id="rId10"/>
    <p:sldMasterId id="2147483669" r:id="rId11"/>
    <p:sldMasterId id="2147483670" r:id="rId12"/>
  </p:sldMasterIdLst>
  <p:notesMasterIdLst>
    <p:notesMasterId r:id="rId30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75FD38-E55D-4503-8FD2-52A62693DD4D}">
  <a:tblStyle styleId="{6B75FD38-E55D-4503-8FD2-52A62693DD4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339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21" Type="http://schemas.openxmlformats.org/officeDocument/2006/relationships/slide" Target="slides/slide9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customXml" Target="../customXml/item2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notesMaster" Target="notesMasters/notesMaster1.xml"/><Relationship Id="rId35" Type="http://schemas.openxmlformats.org/officeDocument/2006/relationships/customXml" Target="../customXml/item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9" name="Google Shape;30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5" name="Google Shape;31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1" name="Google Shape;32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9" name="Google Shape;32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6" name="Google Shape;33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5" name="Google Shape;34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1" name="Google Shape;35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7" name="Google Shape;35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8" name="Google Shape;1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4" name="Google Shape;2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2" name="Google Shape;24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0" name="Google Shape;29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6" name="Google Shape;29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3" name="Google Shape;30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2514600" y="5410200"/>
            <a:ext cx="6019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>
            <a:spLocks noGrp="1"/>
          </p:cNvSpPr>
          <p:nvPr>
            <p:ph type="body" idx="1"/>
          </p:nvPr>
        </p:nvSpPr>
        <p:spPr>
          <a:xfrm rot="5400000">
            <a:off x="1303338" y="296863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body" idx="2"/>
          </p:nvPr>
        </p:nvSpPr>
        <p:spPr>
          <a:xfrm rot="5400000">
            <a:off x="5410200" y="2743200"/>
            <a:ext cx="5867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  <a:defRPr sz="36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304800" y="4648200"/>
            <a:ext cx="84582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None/>
              <a:defRPr sz="2800"/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2"/>
          </p:nvPr>
        </p:nvSpPr>
        <p:spPr>
          <a:xfrm>
            <a:off x="49530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None/>
              <a:defRPr sz="2800"/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body" idx="2"/>
          </p:nvPr>
        </p:nvSpPr>
        <p:spPr>
          <a:xfrm>
            <a:off x="457200" y="2362199"/>
            <a:ext cx="4040188" cy="376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5" cy="82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body" idx="4"/>
          </p:nvPr>
        </p:nvSpPr>
        <p:spPr>
          <a:xfrm>
            <a:off x="4645025" y="2362199"/>
            <a:ext cx="4041775" cy="376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body" idx="5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body" idx="1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>
            <a:spLocks noGrp="1"/>
          </p:cNvSpPr>
          <p:nvPr>
            <p:ph type="body" idx="1"/>
          </p:nvPr>
        </p:nvSpPr>
        <p:spPr>
          <a:xfrm>
            <a:off x="3575050" y="1600200"/>
            <a:ext cx="51117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300831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9"/>
          <p:cNvSpPr>
            <a:spLocks noGrp="1"/>
          </p:cNvSpPr>
          <p:nvPr>
            <p:ph type="pic" idx="2"/>
          </p:nvPr>
        </p:nvSpPr>
        <p:spPr>
          <a:xfrm>
            <a:off x="1792288" y="1828800"/>
            <a:ext cx="5486400" cy="3429000"/>
          </a:xfrm>
          <a:prstGeom prst="rect">
            <a:avLst/>
          </a:prstGeom>
          <a:solidFill>
            <a:schemeClr val="lt1"/>
          </a:solidFill>
          <a:ln w="57150" cap="flat" cmpd="sng">
            <a:solidFill>
              <a:srgbClr val="DAE5F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19"/>
          <p:cNvSpPr txBox="1">
            <a:spLocks noGrp="1"/>
          </p:cNvSpPr>
          <p:nvPr>
            <p:ph type="body" idx="1"/>
          </p:nvPr>
        </p:nvSpPr>
        <p:spPr>
          <a:xfrm>
            <a:off x="1792288" y="5711825"/>
            <a:ext cx="5486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9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0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6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7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1" descr="BITS_university_logo_whitever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" y="3352800"/>
            <a:ext cx="2057400" cy="197961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/>
          <p:nvPr/>
        </p:nvSpPr>
        <p:spPr>
          <a:xfrm>
            <a:off x="-76200" y="52578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8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40" name="Google Shape;140;p18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8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8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" name="Google Shape;143;p18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44" name="Google Shape;144;p18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8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8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7" name="Google Shape;147;p18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8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20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58" name="Google Shape;158;p2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" name="Google Shape;161;p20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62" name="Google Shape;162;p2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5" name="Google Shape;165;p20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0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2"/>
          <p:cNvGrpSpPr/>
          <p:nvPr/>
        </p:nvGrpSpPr>
        <p:grpSpPr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174" name="Google Shape;174;p22"/>
            <p:cNvSpPr txBox="1"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2"/>
            <p:cNvSpPr txBox="1"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2"/>
            <p:cNvSpPr txBox="1"/>
            <p:nvPr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7" name="Google Shape;177;p22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937" y="381000"/>
            <a:ext cx="692150" cy="219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2"/>
          <p:cNvSpPr txBox="1"/>
          <p:nvPr/>
        </p:nvSpPr>
        <p:spPr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9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2084387" y="6550025"/>
            <a:ext cx="7059612" cy="49212"/>
            <a:chOff x="2083888" y="6550671"/>
            <a:chExt cx="7060112" cy="48665"/>
          </a:xfrm>
        </p:grpSpPr>
        <p:sp>
          <p:nvSpPr>
            <p:cNvPr id="23" name="Google Shape;23;p3"/>
            <p:cNvSpPr txBox="1"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 txBox="1"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 txBox="1"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" name="Google Shape;26;p3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Google Shape;27;p3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28" name="Google Shape;28;p3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32" name="Google Shape;32;p3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6"/>
          <p:cNvSpPr txBox="1"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6"/>
          <p:cNvSpPr txBox="1"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6"/>
          <p:cNvSpPr txBox="1"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p6" descr="BITS_university_logo_whitever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" y="3352800"/>
            <a:ext cx="2057400" cy="1979612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6"/>
          <p:cNvSpPr txBox="1"/>
          <p:nvPr/>
        </p:nvSpPr>
        <p:spPr>
          <a:xfrm>
            <a:off x="-76200" y="52578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6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8" descr="\\Server\D\jyoti\FI023_BITS_v1\styleguide img\IMG_5627_b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8"/>
          <p:cNvSpPr txBox="1"/>
          <p:nvPr/>
        </p:nvSpPr>
        <p:spPr>
          <a:xfrm>
            <a:off x="0" y="4281487"/>
            <a:ext cx="9144000" cy="257651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11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8" descr="Picture 7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8"/>
          <p:cNvSpPr txBox="1"/>
          <p:nvPr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8"/>
          <p:cNvSpPr txBox="1"/>
          <p:nvPr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8"/>
          <p:cNvSpPr txBox="1"/>
          <p:nvPr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8"/>
          <p:cNvSpPr txBox="1"/>
          <p:nvPr/>
        </p:nvSpPr>
        <p:spPr>
          <a:xfrm>
            <a:off x="6858000" y="7620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0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" name="Google Shape;72;p10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73" name="Google Shape;73;p1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" name="Google Shape;76;p10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77" name="Google Shape;77;p1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10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2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89" name="Google Shape;89;p12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2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2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" name="Google Shape;92;p12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93" name="Google Shape;93;p12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2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2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6" name="Google Shape;96;p12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2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4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08" name="Google Shape;108;p14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4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4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" name="Google Shape;111;p14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12" name="Google Shape;112;p14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4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4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5" name="Google Shape;115;p14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6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23" name="Google Shape;123;p16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6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6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26;p16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27" name="Google Shape;127;p16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6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6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0" name="Google Shape;130;p16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6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@mal.sanders/top-5-takeaways-from-user-story-mapping-by-jeff-patton-f8c80cf7375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-paradigm.com/guide/agile-software-development/what-is-user-story-mapp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-paradigm.com/guide/agile-software-development/what-is-user-story-mappin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>
            <a:spLocks noGrp="1"/>
          </p:cNvSpPr>
          <p:nvPr>
            <p:ph type="body" idx="1"/>
          </p:nvPr>
        </p:nvSpPr>
        <p:spPr>
          <a:xfrm>
            <a:off x="2571750" y="5181600"/>
            <a:ext cx="6019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16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Nandagopal</a:t>
            </a:r>
            <a:r>
              <a:rPr lang="en-US" sz="1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Govindan</a:t>
            </a:r>
            <a:endParaRPr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4"/>
          <p:cNvSpPr txBox="1">
            <a:spLocks noGrp="1"/>
          </p:cNvSpPr>
          <p:nvPr>
            <p:ph type="title"/>
          </p:nvPr>
        </p:nvSpPr>
        <p:spPr>
          <a:xfrm>
            <a:off x="2362200" y="3657600"/>
            <a:ext cx="62484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121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lang="en-US" sz="3200" b="1" i="0" u="none">
                <a:solidFill>
                  <a:schemeClr val="lt1"/>
                </a:solidFill>
              </a:rPr>
              <a:t>Software </a:t>
            </a:r>
            <a:r>
              <a:rPr lang="en-US" sz="3200"/>
              <a:t>Product Management</a:t>
            </a:r>
            <a:r>
              <a:rPr lang="en-US" sz="3200" b="1" i="0" u="none">
                <a:solidFill>
                  <a:schemeClr val="lt1"/>
                </a:solidFill>
              </a:rPr>
              <a:t/>
            </a:r>
            <a:br>
              <a:rPr lang="en-US" sz="3200" b="1" i="0" u="none">
                <a:solidFill>
                  <a:schemeClr val="lt1"/>
                </a:solidFill>
              </a:rPr>
            </a:br>
            <a:r>
              <a:rPr lang="en-US" sz="3200" b="1" i="0" u="none">
                <a:solidFill>
                  <a:schemeClr val="lt1"/>
                </a:solidFill>
              </a:rPr>
              <a:t/>
            </a:r>
            <a:br>
              <a:rPr lang="en-US" sz="3200" b="1" i="0" u="none">
                <a:solidFill>
                  <a:schemeClr val="lt1"/>
                </a:solidFill>
              </a:rPr>
            </a:br>
            <a:r>
              <a:rPr lang="en-US" sz="3200"/>
              <a:t>Specify product features – Story Map</a:t>
            </a:r>
            <a:endParaRPr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Classification of features: Example: Laptop</a:t>
            </a:r>
            <a:endParaRPr/>
          </a:p>
        </p:txBody>
      </p:sp>
      <p:graphicFrame>
        <p:nvGraphicFramePr>
          <p:cNvPr id="312" name="Google Shape;312;p33"/>
          <p:cNvGraphicFramePr/>
          <p:nvPr/>
        </p:nvGraphicFramePr>
        <p:xfrm>
          <a:off x="304800" y="1905000"/>
          <a:ext cx="8432800" cy="2619120"/>
        </p:xfrm>
        <a:graphic>
          <a:graphicData uri="http://schemas.openxmlformats.org/drawingml/2006/table">
            <a:tbl>
              <a:tblPr firstRow="1" bandRow="1">
                <a:noFill/>
                <a:tableStyleId>{6B75FD38-E55D-4503-8FD2-52A62693DD4D}</a:tableStyleId>
              </a:tblPr>
              <a:tblGrid>
                <a:gridCol w="190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6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2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/>
                        <a:t>Must have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/>
                        <a:t>Wants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/>
                        <a:t>Delighters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solidFill>
                      <a:srgbClr val="C5D8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2 Ghz  CPU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4 MB   RAM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1 TB    Disk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OS pre-loaded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Anti-virus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Finger print scanner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Touch screen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Dolby sound</a:t>
                      </a:r>
                      <a:endParaRPr sz="16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Log battery life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Light weight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Green PC (low power consumption)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Spill proof (water proof) key board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4G card for internet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 sz="2800"/>
              <a:t>Classification of features: Job portal software</a:t>
            </a:r>
            <a:endParaRPr sz="2800"/>
          </a:p>
        </p:txBody>
      </p:sp>
      <p:graphicFrame>
        <p:nvGraphicFramePr>
          <p:cNvPr id="318" name="Google Shape;318;p34"/>
          <p:cNvGraphicFramePr/>
          <p:nvPr/>
        </p:nvGraphicFramePr>
        <p:xfrm>
          <a:off x="696686" y="2813026"/>
          <a:ext cx="7547425" cy="1887600"/>
        </p:xfrm>
        <a:graphic>
          <a:graphicData uri="http://schemas.openxmlformats.org/drawingml/2006/table">
            <a:tbl>
              <a:tblPr firstRow="1" bandRow="1">
                <a:noFill/>
                <a:tableStyleId>{6B75FD38-E55D-4503-8FD2-52A62693DD4D}</a:tableStyleId>
              </a:tblPr>
              <a:tblGrid>
                <a:gridCol w="170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7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/>
                        <a:t>Must have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/>
                        <a:t>Wants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/>
                        <a:t>Delighters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solidFill>
                      <a:srgbClr val="C5D8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Post vacancy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Apply 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View applicants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Get job alert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Hot job indicator</a:t>
                      </a:r>
                      <a:endParaRPr sz="1400" u="none" strike="noStrike" cap="none"/>
                    </a:p>
                    <a:p>
                      <a:pPr marL="285750" marR="0" lvl="0" indent="-1841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  <a:p>
                      <a:pPr marL="285750" marR="0" lvl="0" indent="-1841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Resume builder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Good Interview videos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Tips to negotiate salary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Psychometric test</a:t>
                      </a:r>
                      <a:endParaRPr sz="16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 sz="2800"/>
              <a:t>Classification of features: Job portal software</a:t>
            </a:r>
            <a:endParaRPr sz="2800"/>
          </a:p>
        </p:txBody>
      </p:sp>
      <p:graphicFrame>
        <p:nvGraphicFramePr>
          <p:cNvPr id="324" name="Google Shape;324;p35"/>
          <p:cNvGraphicFramePr/>
          <p:nvPr/>
        </p:nvGraphicFramePr>
        <p:xfrm>
          <a:off x="696686" y="2813026"/>
          <a:ext cx="7547425" cy="1887600"/>
        </p:xfrm>
        <a:graphic>
          <a:graphicData uri="http://schemas.openxmlformats.org/drawingml/2006/table">
            <a:tbl>
              <a:tblPr firstRow="1" bandRow="1">
                <a:noFill/>
                <a:tableStyleId>{6B75FD38-E55D-4503-8FD2-52A62693DD4D}</a:tableStyleId>
              </a:tblPr>
              <a:tblGrid>
                <a:gridCol w="206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8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8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/>
                        <a:t>Must have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/>
                        <a:t>Wants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/>
                        <a:t>Delighters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solidFill>
                      <a:srgbClr val="C5D8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Post vacancy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Apply 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View applicants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Get job alert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Hot job indicator</a:t>
                      </a:r>
                      <a:endParaRPr sz="1400" u="none" strike="noStrike" cap="none"/>
                    </a:p>
                    <a:p>
                      <a:pPr marL="285750" marR="0" lvl="0" indent="-1841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  <a:p>
                      <a:pPr marL="285750" marR="0" lvl="0" indent="-1841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Resume builder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Good Interview videos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Tips to negotiate salary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Psychometric test</a:t>
                      </a:r>
                      <a:endParaRPr sz="16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25" name="Google Shape;325;p35"/>
          <p:cNvCxnSpPr/>
          <p:nvPr/>
        </p:nvCxnSpPr>
        <p:spPr>
          <a:xfrm rot="10800000">
            <a:off x="2119086" y="3178630"/>
            <a:ext cx="914400" cy="290284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326" name="Google Shape;326;p35"/>
          <p:cNvCxnSpPr/>
          <p:nvPr/>
        </p:nvCxnSpPr>
        <p:spPr>
          <a:xfrm rot="10800000">
            <a:off x="4426858" y="3120571"/>
            <a:ext cx="1204685" cy="348343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Classification of features changes over time…</a:t>
            </a:r>
            <a:endParaRPr/>
          </a:p>
        </p:txBody>
      </p:sp>
      <p:pic>
        <p:nvPicPr>
          <p:cNvPr id="332" name="Google Shape;332;p36" descr="Kano mode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9657" y="1493838"/>
            <a:ext cx="6431644" cy="5255306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6"/>
          <p:cNvSpPr/>
          <p:nvPr/>
        </p:nvSpPr>
        <p:spPr>
          <a:xfrm>
            <a:off x="6678385" y="3602818"/>
            <a:ext cx="2276928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As people start using the products, some features move on from Wants to Must haves and Delighters to Wants.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>
            <a:spLocks noGrp="1"/>
          </p:cNvSpPr>
          <p:nvPr>
            <p:ph type="body" idx="1"/>
          </p:nvPr>
        </p:nvSpPr>
        <p:spPr>
          <a:xfrm>
            <a:off x="304800" y="1493838"/>
            <a:ext cx="8229600" cy="753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Example of delighters becoming wants: Job portal software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39" name="Google Shape;339;p3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Classification of features changes over time…</a:t>
            </a:r>
            <a:endParaRPr/>
          </a:p>
        </p:txBody>
      </p:sp>
      <p:graphicFrame>
        <p:nvGraphicFramePr>
          <p:cNvPr id="340" name="Google Shape;340;p37"/>
          <p:cNvGraphicFramePr/>
          <p:nvPr/>
        </p:nvGraphicFramePr>
        <p:xfrm>
          <a:off x="696686" y="2972682"/>
          <a:ext cx="7547425" cy="1887600"/>
        </p:xfrm>
        <a:graphic>
          <a:graphicData uri="http://schemas.openxmlformats.org/drawingml/2006/table">
            <a:tbl>
              <a:tblPr firstRow="1" bandRow="1">
                <a:noFill/>
                <a:tableStyleId>{6B75FD38-E55D-4503-8FD2-52A62693DD4D}</a:tableStyleId>
              </a:tblPr>
              <a:tblGrid>
                <a:gridCol w="206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8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8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/>
                        <a:t>Must have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/>
                        <a:t>Wants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/>
                        <a:t>Delighters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solidFill>
                      <a:srgbClr val="C5D8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Post vacancy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Apply 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View applicants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Get job alert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Hot job indicator</a:t>
                      </a:r>
                      <a:endParaRPr sz="1400" u="none" strike="noStrike" cap="none"/>
                    </a:p>
                    <a:p>
                      <a:pPr marL="285750" marR="0" lvl="0" indent="-1841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  <a:p>
                      <a:pPr marL="285750" marR="0" lvl="0" indent="-1841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Resume builder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Good Interview videos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Tips to negotiate salary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Psychometric test</a:t>
                      </a:r>
                      <a:endParaRPr sz="16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41" name="Google Shape;341;p37"/>
          <p:cNvCxnSpPr/>
          <p:nvPr/>
        </p:nvCxnSpPr>
        <p:spPr>
          <a:xfrm rot="10800000">
            <a:off x="2119086" y="3338286"/>
            <a:ext cx="914400" cy="290284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342" name="Google Shape;342;p37"/>
          <p:cNvCxnSpPr/>
          <p:nvPr/>
        </p:nvCxnSpPr>
        <p:spPr>
          <a:xfrm rot="10800000">
            <a:off x="4426858" y="3280227"/>
            <a:ext cx="1204685" cy="348343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8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Identify ‘Must have’, ‘Wants’ &amp; ‘Delighter’ features of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Online banking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Airline reservation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eCommerce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48" name="Google Shape;348;p3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Exercise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9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54" name="Google Shape;354;p3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Appendix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0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60" name="Google Shape;360;p40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Story map: Email system</a:t>
            </a:r>
            <a:endParaRPr/>
          </a:p>
        </p:txBody>
      </p:sp>
      <p:pic>
        <p:nvPicPr>
          <p:cNvPr id="361" name="Google Shape;361;p40" descr="User story map, online whiteboard | RealtimeBoard | User story mapping, User  story, User story templa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942" y="1277257"/>
            <a:ext cx="8258627" cy="5279571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40"/>
          <p:cNvSpPr/>
          <p:nvPr/>
        </p:nvSpPr>
        <p:spPr>
          <a:xfrm>
            <a:off x="304799" y="6498768"/>
            <a:ext cx="8403771" cy="34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https://medium.com/@mal.sanders/top-5-takeaways-from-user-story-mapping-by-jeff-patton-f8c80cf73750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Story map </a:t>
            </a:r>
            <a:endParaRPr/>
          </a:p>
          <a:p>
            <a:pPr marL="469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Classification of features: Kano model</a:t>
            </a:r>
            <a:endParaRPr/>
          </a:p>
          <a:p>
            <a:pPr marL="469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Once we have understood the need and we have assessed the need by interacting with customers &amp; users, we need to capture all the requirements / features / functionality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>
                <a:solidFill>
                  <a:srgbClr val="0033CC"/>
                </a:solidFill>
              </a:rPr>
              <a:t>Story map </a:t>
            </a:r>
            <a:r>
              <a:rPr lang="en-US"/>
              <a:t>is an effective tool to capture the features</a:t>
            </a:r>
            <a:endParaRPr/>
          </a:p>
          <a:p>
            <a:pPr marL="1028700" lvl="1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Invented by Jeff Patton</a:t>
            </a:r>
            <a:endParaRPr/>
          </a:p>
          <a:p>
            <a:pPr marL="1028700" lvl="1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</p:txBody>
      </p:sp>
      <p:sp>
        <p:nvSpPr>
          <p:cNvPr id="201" name="Google Shape;201;p2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Introduction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Story map: Job portal</a:t>
            </a:r>
            <a:endParaRPr/>
          </a:p>
        </p:txBody>
      </p:sp>
      <p:sp>
        <p:nvSpPr>
          <p:cNvPr id="207" name="Google Shape;207;p27"/>
          <p:cNvSpPr/>
          <p:nvPr/>
        </p:nvSpPr>
        <p:spPr>
          <a:xfrm>
            <a:off x="645886" y="6242276"/>
            <a:ext cx="7888514" cy="34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https://www.visual-paradigm.com/guide/agile-software-development/what-is-user-story-mapping/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7"/>
          <p:cNvSpPr/>
          <p:nvPr/>
        </p:nvSpPr>
        <p:spPr>
          <a:xfrm>
            <a:off x="442497" y="1554798"/>
            <a:ext cx="925487" cy="608760"/>
          </a:xfrm>
          <a:prstGeom prst="rect">
            <a:avLst/>
          </a:prstGeom>
          <a:solidFill>
            <a:srgbClr val="FFC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job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7"/>
          <p:cNvSpPr/>
          <p:nvPr/>
        </p:nvSpPr>
        <p:spPr>
          <a:xfrm>
            <a:off x="3463478" y="1554798"/>
            <a:ext cx="925487" cy="608760"/>
          </a:xfrm>
          <a:prstGeom prst="rect">
            <a:avLst/>
          </a:prstGeom>
          <a:solidFill>
            <a:srgbClr val="FFC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 vacancy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7"/>
          <p:cNvSpPr/>
          <p:nvPr/>
        </p:nvSpPr>
        <p:spPr>
          <a:xfrm>
            <a:off x="5513348" y="1554798"/>
            <a:ext cx="925487" cy="608760"/>
          </a:xfrm>
          <a:prstGeom prst="rect">
            <a:avLst/>
          </a:prstGeom>
          <a:solidFill>
            <a:srgbClr val="FFC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Recruit candidate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7"/>
          <p:cNvSpPr/>
          <p:nvPr/>
        </p:nvSpPr>
        <p:spPr>
          <a:xfrm>
            <a:off x="431864" y="2286383"/>
            <a:ext cx="925487" cy="60876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Browse jobs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7"/>
          <p:cNvSpPr/>
          <p:nvPr/>
        </p:nvSpPr>
        <p:spPr>
          <a:xfrm>
            <a:off x="1430750" y="2286383"/>
            <a:ext cx="925487" cy="60876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 resume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7"/>
          <p:cNvSpPr/>
          <p:nvPr/>
        </p:nvSpPr>
        <p:spPr>
          <a:xfrm>
            <a:off x="2450890" y="2286383"/>
            <a:ext cx="925487" cy="60876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 job alert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7"/>
          <p:cNvSpPr/>
          <p:nvPr/>
        </p:nvSpPr>
        <p:spPr>
          <a:xfrm>
            <a:off x="3477865" y="2286383"/>
            <a:ext cx="925487" cy="60876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 vacancy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7"/>
          <p:cNvSpPr/>
          <p:nvPr/>
        </p:nvSpPr>
        <p:spPr>
          <a:xfrm>
            <a:off x="4483719" y="2286383"/>
            <a:ext cx="925487" cy="60876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Cancel vacancy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7"/>
          <p:cNvSpPr/>
          <p:nvPr/>
        </p:nvSpPr>
        <p:spPr>
          <a:xfrm>
            <a:off x="5502715" y="2286383"/>
            <a:ext cx="925487" cy="60876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 candidates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7"/>
          <p:cNvSpPr/>
          <p:nvPr/>
        </p:nvSpPr>
        <p:spPr>
          <a:xfrm>
            <a:off x="6511091" y="2286383"/>
            <a:ext cx="925487" cy="60876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candidates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7"/>
          <p:cNvSpPr/>
          <p:nvPr/>
        </p:nvSpPr>
        <p:spPr>
          <a:xfrm>
            <a:off x="442497" y="3348590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 jobs (basic)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7"/>
          <p:cNvSpPr/>
          <p:nvPr/>
        </p:nvSpPr>
        <p:spPr>
          <a:xfrm>
            <a:off x="442497" y="4020933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  jobs - location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7"/>
          <p:cNvSpPr/>
          <p:nvPr/>
        </p:nvSpPr>
        <p:spPr>
          <a:xfrm>
            <a:off x="1441383" y="3348590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Upload resume - PDF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7"/>
          <p:cNvSpPr/>
          <p:nvPr/>
        </p:nvSpPr>
        <p:spPr>
          <a:xfrm>
            <a:off x="1441383" y="4020933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Upload resume – MS Word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7"/>
          <p:cNvSpPr/>
          <p:nvPr/>
        </p:nvSpPr>
        <p:spPr>
          <a:xfrm>
            <a:off x="2452423" y="3356026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Subscribe for job alert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7"/>
          <p:cNvSpPr/>
          <p:nvPr/>
        </p:nvSpPr>
        <p:spPr>
          <a:xfrm>
            <a:off x="3490770" y="3348590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job vacancy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7"/>
          <p:cNvSpPr/>
          <p:nvPr/>
        </p:nvSpPr>
        <p:spPr>
          <a:xfrm>
            <a:off x="4487528" y="3348590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job vacancy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7"/>
          <p:cNvSpPr/>
          <p:nvPr/>
        </p:nvSpPr>
        <p:spPr>
          <a:xfrm>
            <a:off x="4487528" y="4020933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Remove job vacancy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7"/>
          <p:cNvSpPr/>
          <p:nvPr/>
        </p:nvSpPr>
        <p:spPr>
          <a:xfrm>
            <a:off x="5501975" y="3348590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job applicants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7"/>
          <p:cNvSpPr/>
          <p:nvPr/>
        </p:nvSpPr>
        <p:spPr>
          <a:xfrm>
            <a:off x="6521724" y="3348590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 message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7"/>
          <p:cNvSpPr/>
          <p:nvPr/>
        </p:nvSpPr>
        <p:spPr>
          <a:xfrm>
            <a:off x="6521724" y="4020933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 message (applicant)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7"/>
          <p:cNvSpPr/>
          <p:nvPr/>
        </p:nvSpPr>
        <p:spPr>
          <a:xfrm>
            <a:off x="1441383" y="4695736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 resume with resume builder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7"/>
          <p:cNvSpPr/>
          <p:nvPr/>
        </p:nvSpPr>
        <p:spPr>
          <a:xfrm>
            <a:off x="2461523" y="4027029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 SMS for newly posted jobs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7"/>
          <p:cNvSpPr/>
          <p:nvPr/>
        </p:nvSpPr>
        <p:spPr>
          <a:xfrm>
            <a:off x="4487528" y="4695736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 SMS alert - last date approaching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7"/>
          <p:cNvSpPr/>
          <p:nvPr/>
        </p:nvSpPr>
        <p:spPr>
          <a:xfrm>
            <a:off x="6521724" y="4695736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 interview request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7"/>
          <p:cNvSpPr/>
          <p:nvPr/>
        </p:nvSpPr>
        <p:spPr>
          <a:xfrm>
            <a:off x="6521724" y="5366739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Respond to interview request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7"/>
          <p:cNvSpPr txBox="1"/>
          <p:nvPr/>
        </p:nvSpPr>
        <p:spPr>
          <a:xfrm>
            <a:off x="7933539" y="1689097"/>
            <a:ext cx="902811" cy="57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Activities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(backbone)</a:t>
            </a:r>
            <a:endParaRPr sz="1050" b="1" i="0" u="none" strike="noStrike" cap="none">
              <a:solidFill>
                <a:srgbClr val="00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7"/>
          <p:cNvSpPr txBox="1"/>
          <p:nvPr/>
        </p:nvSpPr>
        <p:spPr>
          <a:xfrm>
            <a:off x="7913511" y="2343856"/>
            <a:ext cx="821059" cy="57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(skeleton)</a:t>
            </a:r>
            <a:endParaRPr sz="1050" b="1" i="0" u="none" strike="noStrike" cap="none">
              <a:solidFill>
                <a:srgbClr val="00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7"/>
          <p:cNvSpPr txBox="1"/>
          <p:nvPr/>
        </p:nvSpPr>
        <p:spPr>
          <a:xfrm>
            <a:off x="7942426" y="4482394"/>
            <a:ext cx="627095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stories</a:t>
            </a:r>
            <a:endParaRPr sz="105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7"/>
          <p:cNvSpPr/>
          <p:nvPr/>
        </p:nvSpPr>
        <p:spPr>
          <a:xfrm>
            <a:off x="7798092" y="1629229"/>
            <a:ext cx="144334" cy="492998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7"/>
          <p:cNvSpPr/>
          <p:nvPr/>
        </p:nvSpPr>
        <p:spPr>
          <a:xfrm>
            <a:off x="7787459" y="2283988"/>
            <a:ext cx="144334" cy="492998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7"/>
          <p:cNvSpPr/>
          <p:nvPr/>
        </p:nvSpPr>
        <p:spPr>
          <a:xfrm>
            <a:off x="7798092" y="3385568"/>
            <a:ext cx="144334" cy="2609151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Story map: Job portal</a:t>
            </a:r>
            <a:endParaRPr/>
          </a:p>
        </p:txBody>
      </p:sp>
      <p:sp>
        <p:nvSpPr>
          <p:cNvPr id="245" name="Google Shape;245;p28"/>
          <p:cNvSpPr/>
          <p:nvPr/>
        </p:nvSpPr>
        <p:spPr>
          <a:xfrm>
            <a:off x="645886" y="6242276"/>
            <a:ext cx="7888514" cy="34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https://www.visual-paradigm.com/guide/agile-software-development/what-is-user-story-mapping/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8"/>
          <p:cNvSpPr/>
          <p:nvPr/>
        </p:nvSpPr>
        <p:spPr>
          <a:xfrm>
            <a:off x="954206" y="1554798"/>
            <a:ext cx="925487" cy="608760"/>
          </a:xfrm>
          <a:prstGeom prst="rect">
            <a:avLst/>
          </a:prstGeom>
          <a:solidFill>
            <a:srgbClr val="FFC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job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8"/>
          <p:cNvSpPr/>
          <p:nvPr/>
        </p:nvSpPr>
        <p:spPr>
          <a:xfrm>
            <a:off x="3975187" y="1554798"/>
            <a:ext cx="925487" cy="608760"/>
          </a:xfrm>
          <a:prstGeom prst="rect">
            <a:avLst/>
          </a:prstGeom>
          <a:solidFill>
            <a:srgbClr val="FFC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 vacancy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8"/>
          <p:cNvSpPr/>
          <p:nvPr/>
        </p:nvSpPr>
        <p:spPr>
          <a:xfrm>
            <a:off x="6025057" y="1554798"/>
            <a:ext cx="925487" cy="608760"/>
          </a:xfrm>
          <a:prstGeom prst="rect">
            <a:avLst/>
          </a:prstGeom>
          <a:solidFill>
            <a:srgbClr val="FFC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Recruit candidate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8"/>
          <p:cNvSpPr/>
          <p:nvPr/>
        </p:nvSpPr>
        <p:spPr>
          <a:xfrm>
            <a:off x="954206" y="2211952"/>
            <a:ext cx="925487" cy="60876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Browse jobs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8"/>
          <p:cNvSpPr/>
          <p:nvPr/>
        </p:nvSpPr>
        <p:spPr>
          <a:xfrm>
            <a:off x="1953092" y="2211952"/>
            <a:ext cx="925487" cy="60876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 resume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8"/>
          <p:cNvSpPr/>
          <p:nvPr/>
        </p:nvSpPr>
        <p:spPr>
          <a:xfrm>
            <a:off x="2973232" y="2211952"/>
            <a:ext cx="925487" cy="60876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 job alert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8"/>
          <p:cNvSpPr/>
          <p:nvPr/>
        </p:nvSpPr>
        <p:spPr>
          <a:xfrm>
            <a:off x="4000207" y="2211952"/>
            <a:ext cx="925487" cy="60876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 vacancy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8"/>
          <p:cNvSpPr/>
          <p:nvPr/>
        </p:nvSpPr>
        <p:spPr>
          <a:xfrm>
            <a:off x="5006061" y="2211952"/>
            <a:ext cx="925487" cy="60876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Cancel vacancy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8"/>
          <p:cNvSpPr/>
          <p:nvPr/>
        </p:nvSpPr>
        <p:spPr>
          <a:xfrm>
            <a:off x="6025057" y="2211952"/>
            <a:ext cx="925487" cy="60876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 candidates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8"/>
          <p:cNvSpPr/>
          <p:nvPr/>
        </p:nvSpPr>
        <p:spPr>
          <a:xfrm>
            <a:off x="7033433" y="2211952"/>
            <a:ext cx="925487" cy="60876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candidates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8"/>
          <p:cNvSpPr/>
          <p:nvPr/>
        </p:nvSpPr>
        <p:spPr>
          <a:xfrm>
            <a:off x="954206" y="3061512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 jobs (basic)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8"/>
          <p:cNvSpPr/>
          <p:nvPr/>
        </p:nvSpPr>
        <p:spPr>
          <a:xfrm>
            <a:off x="954206" y="3733855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  jobs - location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8"/>
          <p:cNvSpPr/>
          <p:nvPr/>
        </p:nvSpPr>
        <p:spPr>
          <a:xfrm>
            <a:off x="1953092" y="3061512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Upload resume - PDF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8"/>
          <p:cNvSpPr/>
          <p:nvPr/>
        </p:nvSpPr>
        <p:spPr>
          <a:xfrm>
            <a:off x="1953092" y="3733855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Upload resume – MS Word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8"/>
          <p:cNvSpPr/>
          <p:nvPr/>
        </p:nvSpPr>
        <p:spPr>
          <a:xfrm>
            <a:off x="2964132" y="4663842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Subscribe for job alert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8"/>
          <p:cNvSpPr/>
          <p:nvPr/>
        </p:nvSpPr>
        <p:spPr>
          <a:xfrm>
            <a:off x="4002479" y="3061512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job vacancy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8"/>
          <p:cNvSpPr/>
          <p:nvPr/>
        </p:nvSpPr>
        <p:spPr>
          <a:xfrm>
            <a:off x="4999237" y="3061512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job vacancy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8"/>
          <p:cNvSpPr/>
          <p:nvPr/>
        </p:nvSpPr>
        <p:spPr>
          <a:xfrm>
            <a:off x="4999237" y="3733855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Remove job vacancy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8"/>
          <p:cNvSpPr/>
          <p:nvPr/>
        </p:nvSpPr>
        <p:spPr>
          <a:xfrm>
            <a:off x="6013684" y="3061512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job applicants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8"/>
          <p:cNvSpPr/>
          <p:nvPr/>
        </p:nvSpPr>
        <p:spPr>
          <a:xfrm>
            <a:off x="7033433" y="3061512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 message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8"/>
          <p:cNvSpPr/>
          <p:nvPr/>
        </p:nvSpPr>
        <p:spPr>
          <a:xfrm>
            <a:off x="7033433" y="3733855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 message (applicant)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8"/>
          <p:cNvSpPr/>
          <p:nvPr/>
        </p:nvSpPr>
        <p:spPr>
          <a:xfrm>
            <a:off x="1953092" y="4663842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 resume with resume builder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8"/>
          <p:cNvSpPr/>
          <p:nvPr/>
        </p:nvSpPr>
        <p:spPr>
          <a:xfrm>
            <a:off x="2973232" y="5334845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 SMS for newly posted jobs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8"/>
          <p:cNvSpPr/>
          <p:nvPr/>
        </p:nvSpPr>
        <p:spPr>
          <a:xfrm>
            <a:off x="4999237" y="4663842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 SMS alert - last date approaching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8"/>
          <p:cNvSpPr/>
          <p:nvPr/>
        </p:nvSpPr>
        <p:spPr>
          <a:xfrm>
            <a:off x="7033433" y="4663842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 interview request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8"/>
          <p:cNvSpPr/>
          <p:nvPr/>
        </p:nvSpPr>
        <p:spPr>
          <a:xfrm>
            <a:off x="7033433" y="5334845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Respond to interview request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8"/>
          <p:cNvSpPr txBox="1"/>
          <p:nvPr/>
        </p:nvSpPr>
        <p:spPr>
          <a:xfrm>
            <a:off x="8423985" y="1689097"/>
            <a:ext cx="761747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activities</a:t>
            </a:r>
            <a:endParaRPr sz="105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8"/>
          <p:cNvSpPr txBox="1"/>
          <p:nvPr/>
        </p:nvSpPr>
        <p:spPr>
          <a:xfrm>
            <a:off x="8435853" y="2269425"/>
            <a:ext cx="530915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05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8"/>
          <p:cNvSpPr txBox="1"/>
          <p:nvPr/>
        </p:nvSpPr>
        <p:spPr>
          <a:xfrm>
            <a:off x="8454135" y="4195316"/>
            <a:ext cx="627095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stories</a:t>
            </a:r>
            <a:endParaRPr sz="105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8"/>
          <p:cNvSpPr/>
          <p:nvPr/>
        </p:nvSpPr>
        <p:spPr>
          <a:xfrm>
            <a:off x="8309801" y="1629229"/>
            <a:ext cx="144334" cy="492998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8"/>
          <p:cNvSpPr/>
          <p:nvPr/>
        </p:nvSpPr>
        <p:spPr>
          <a:xfrm>
            <a:off x="8309801" y="2209557"/>
            <a:ext cx="144334" cy="492998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8"/>
          <p:cNvSpPr/>
          <p:nvPr/>
        </p:nvSpPr>
        <p:spPr>
          <a:xfrm>
            <a:off x="8309801" y="3098490"/>
            <a:ext cx="144334" cy="2609151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8"/>
          <p:cNvSpPr/>
          <p:nvPr/>
        </p:nvSpPr>
        <p:spPr>
          <a:xfrm>
            <a:off x="684022" y="3061512"/>
            <a:ext cx="160361" cy="1316746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8"/>
          <p:cNvSpPr txBox="1"/>
          <p:nvPr/>
        </p:nvSpPr>
        <p:spPr>
          <a:xfrm>
            <a:off x="56324" y="3478005"/>
            <a:ext cx="7328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Release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8"/>
          <p:cNvSpPr txBox="1"/>
          <p:nvPr/>
        </p:nvSpPr>
        <p:spPr>
          <a:xfrm>
            <a:off x="38724" y="5064853"/>
            <a:ext cx="7328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Release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5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8"/>
          <p:cNvSpPr/>
          <p:nvPr/>
        </p:nvSpPr>
        <p:spPr>
          <a:xfrm>
            <a:off x="684023" y="4590592"/>
            <a:ext cx="186412" cy="143935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9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Story map </a:t>
            </a:r>
            <a:endParaRPr/>
          </a:p>
          <a:p>
            <a:pPr marL="10287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Uses top down</a:t>
            </a:r>
            <a:endParaRPr/>
          </a:p>
          <a:p>
            <a:pPr marL="10287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Helps organize features based on importance</a:t>
            </a:r>
            <a:endParaRPr/>
          </a:p>
          <a:p>
            <a:pPr marL="10287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Helps plan releases</a:t>
            </a:r>
            <a:endParaRPr/>
          </a:p>
          <a:p>
            <a:pPr marL="1028700" lvl="1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1028700" lvl="1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</p:txBody>
      </p:sp>
      <p:sp>
        <p:nvSpPr>
          <p:cNvPr id="287" name="Google Shape;287;p2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About Story map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Create story map for: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Hotel booking software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93" name="Google Shape;293;p30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Exercise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1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99" name="Google Shape;299;p3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Solution</a:t>
            </a:r>
            <a:endParaRPr/>
          </a:p>
        </p:txBody>
      </p:sp>
      <p:pic>
        <p:nvPicPr>
          <p:cNvPr id="300" name="Google Shape;300;p31" descr="Story Mapping | Definition and Overview of Story Mapping Prioritizat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486" y="1625600"/>
            <a:ext cx="8040914" cy="4702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2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Classification of product features: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Must have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Wants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Delighters</a:t>
            </a:r>
            <a:endParaRPr/>
          </a:p>
        </p:txBody>
      </p:sp>
      <p:sp>
        <p:nvSpPr>
          <p:cNvPr id="306" name="Google Shape;306;p3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 sz="2800"/>
              <a:t>We need to classify and prioritize features: Kano model</a:t>
            </a:r>
            <a:endParaRPr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0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7C46BB90224B48912846443ADAB4E3" ma:contentTypeVersion="4" ma:contentTypeDescription="Create a new document." ma:contentTypeScope="" ma:versionID="f1e61c6fe5f70fe834747bcf5df7eb3d">
  <xsd:schema xmlns:xsd="http://www.w3.org/2001/XMLSchema" xmlns:xs="http://www.w3.org/2001/XMLSchema" xmlns:p="http://schemas.microsoft.com/office/2006/metadata/properties" xmlns:ns2="74b486a2-e692-43f8-8749-c3aa65fb85b9" targetNamespace="http://schemas.microsoft.com/office/2006/metadata/properties" ma:root="true" ma:fieldsID="2945df03c6b2010e70068df80046446a" ns2:_="">
    <xsd:import namespace="74b486a2-e692-43f8-8749-c3aa65fb85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b486a2-e692-43f8-8749-c3aa65fb85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012599C-6C43-49B9-8534-F9427A8ED33D}"/>
</file>

<file path=customXml/itemProps2.xml><?xml version="1.0" encoding="utf-8"?>
<ds:datastoreItem xmlns:ds="http://schemas.openxmlformats.org/officeDocument/2006/customXml" ds:itemID="{5C5847F9-A38C-431E-851D-118068E5D1C7}"/>
</file>

<file path=customXml/itemProps3.xml><?xml version="1.0" encoding="utf-8"?>
<ds:datastoreItem xmlns:ds="http://schemas.openxmlformats.org/officeDocument/2006/customXml" ds:itemID="{6597775F-E7B0-4491-A8AD-A346957602F3}"/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541</Words>
  <Application>Microsoft Office PowerPoint</Application>
  <PresentationFormat>On-screen Show (4:3)</PresentationFormat>
  <Paragraphs>176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17</vt:i4>
      </vt:variant>
    </vt:vector>
  </HeadingPairs>
  <TitlesOfParts>
    <vt:vector size="31" baseType="lpstr">
      <vt:lpstr>Arial</vt:lpstr>
      <vt:lpstr>Calibri</vt:lpstr>
      <vt:lpstr>2_Office Theme</vt:lpstr>
      <vt:lpstr>4_Office Theme</vt:lpstr>
      <vt:lpstr>Office Theme</vt:lpstr>
      <vt:lpstr>1_Office Theme</vt:lpstr>
      <vt:lpstr>3_Office Theme</vt:lpstr>
      <vt:lpstr>5_Office Theme</vt:lpstr>
      <vt:lpstr>6_Office Theme</vt:lpstr>
      <vt:lpstr>7_Office Theme</vt:lpstr>
      <vt:lpstr>8_Office Theme</vt:lpstr>
      <vt:lpstr>9_Office Theme</vt:lpstr>
      <vt:lpstr>10_Office Theme</vt:lpstr>
      <vt:lpstr>11_Office Theme</vt:lpstr>
      <vt:lpstr>Software Product Management  Specify product features – Story Map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Product Management  Specify product features – Story Map</dc:title>
  <cp:lastModifiedBy>DELL</cp:lastModifiedBy>
  <cp:revision>3</cp:revision>
  <dcterms:modified xsi:type="dcterms:W3CDTF">2022-05-28T08:30:53Z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0x010100FA7C46BB90224B48912846443ADAB4E3</vt:lpwstr>
  </property>
</Properties>
</file>