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432" r:id="rId3"/>
    <p:sldId id="434" r:id="rId4"/>
    <p:sldId id="439" r:id="rId5"/>
    <p:sldId id="440" r:id="rId6"/>
    <p:sldId id="441" r:id="rId7"/>
    <p:sldId id="452" r:id="rId8"/>
    <p:sldId id="453" r:id="rId9"/>
    <p:sldId id="457" r:id="rId10"/>
    <p:sldId id="458" r:id="rId11"/>
    <p:sldId id="471" r:id="rId12"/>
    <p:sldId id="464" r:id="rId13"/>
    <p:sldId id="465" r:id="rId14"/>
    <p:sldId id="466" r:id="rId15"/>
    <p:sldId id="476" r:id="rId16"/>
    <p:sldId id="475" r:id="rId17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 varScale="1">
        <p:scale>
          <a:sx n="67" d="100"/>
          <a:sy n="67" d="100"/>
        </p:scale>
        <p:origin x="140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B1F83-67DF-47B8-BE4A-BD999A3D6737}" type="datetimeFigureOut">
              <a:rPr lang="en-IN" smtClean="0"/>
              <a:t>01-08-2015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441A7-73ED-437C-8D9F-DA4EB23D5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98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err="1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8/1/2015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gif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BVA works well when the program to be tested is a function of several independent variables that represent bounded physical quantities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No consideration to the functionality or semantic meaning of variables</a:t>
            </a:r>
          </a:p>
          <a:p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BVA Limitations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500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EC &amp; BVA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2160000" cy="148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08" y="3717032"/>
            <a:ext cx="209476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56120"/>
            <a:ext cx="2160000" cy="148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17192"/>
            <a:ext cx="2075002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397" y="1700808"/>
            <a:ext cx="2168153" cy="1488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007" y="3196282"/>
            <a:ext cx="1981614" cy="1360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309" y="4724518"/>
            <a:ext cx="2459360" cy="170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04330" y="3068960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Weak Normal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43829" y="5157032"/>
            <a:ext cx="15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Strong Normal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334161" y="3113648"/>
            <a:ext cx="146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Weak Robust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291662" y="5176783"/>
            <a:ext cx="149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mtClean="0"/>
              <a:t>Strong Robust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6813019" y="2819484"/>
            <a:ext cx="56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BVA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077413" y="4268936"/>
            <a:ext cx="2093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Worst Case 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59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Create a table with valid and in-valid subdomains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Number the rows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Based on the focus (WN, SN, WR, SR of EC) pick the combination of the rows (valid and in-valid subdomains)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Choose a value and outcome which will form a test case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Process for Test Case Creation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683568" y="5445224"/>
            <a:ext cx="7848872" cy="914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Repeat any or all steps to arrive at coverage and completeness required for the problem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9286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 – Max of 3 numbers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496944" cy="5185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7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sz="2800" dirty="0"/>
              <a:t>Discuss various test cases and design approaches</a:t>
            </a:r>
          </a:p>
          <a:p>
            <a:pPr>
              <a:buFontTx/>
              <a:buChar char="•"/>
            </a:pPr>
            <a:r>
              <a:rPr lang="en-US" altLang="en-US" sz="2800" dirty="0"/>
              <a:t>What types of faults are anticipated?</a:t>
            </a:r>
          </a:p>
          <a:p>
            <a:pPr>
              <a:buFontTx/>
              <a:buChar char="•"/>
            </a:pPr>
            <a:r>
              <a:rPr lang="en-US" altLang="en-US" sz="2800" dirty="0"/>
              <a:t>Are the </a:t>
            </a:r>
            <a:r>
              <a:rPr lang="en-US" altLang="en-US" sz="2800" dirty="0" smtClean="0"/>
              <a:t>requirements sufficient</a:t>
            </a:r>
            <a:r>
              <a:rPr lang="en-US" altLang="en-US" sz="2800" dirty="0"/>
              <a:t>?</a:t>
            </a:r>
          </a:p>
          <a:p>
            <a:pPr>
              <a:buFontTx/>
              <a:buChar char="•"/>
            </a:pPr>
            <a:r>
              <a:rPr lang="en-US" altLang="en-US" sz="2800" dirty="0"/>
              <a:t>Any assumptions made? How were the assumptions made?</a:t>
            </a:r>
          </a:p>
          <a:p>
            <a:pPr>
              <a:buFontTx/>
              <a:buChar char="•"/>
            </a:pPr>
            <a:r>
              <a:rPr lang="en-US" altLang="en-US" sz="2800" dirty="0"/>
              <a:t>It is recommended that code should be written for both to understand the problem better. </a:t>
            </a:r>
          </a:p>
          <a:p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Examples - discuss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641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Automated Teller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Tea/Coffee Vending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Washing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Contacts – Mobile Phone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Messaging – Mobile Phone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Email – Webmail/App/Client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p:pic>
        <p:nvPicPr>
          <p:cNvPr id="3074" name="Picture 2" descr="http://upload.wikimedia.org/wikipedia/commons/b/b1/ATM_750x13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185" y="993212"/>
            <a:ext cx="1440160" cy="251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raalicefoods.com/galleryimages/141258861255005Tea_Coffee_Vending_Mach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510947"/>
            <a:ext cx="205740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mage.made-in-china.com/2f0j00jMTaRthPJFqc/Washing-Machine-Dryer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0" t="10821" r="14674" b="9770"/>
          <a:stretch/>
        </p:blipFill>
        <p:spPr bwMode="auto">
          <a:xfrm>
            <a:off x="4535464" y="3933056"/>
            <a:ext cx="2181000" cy="259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user.files.wordpress.com/2012/04/rebtel-app-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295694"/>
            <a:ext cx="1247775" cy="18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georgedillon.com/freeware/screencaps/thunderbird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589441"/>
            <a:ext cx="2185988" cy="187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81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A black box test technique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Based on specifications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Independent of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Focus</a:t>
            </a:r>
          </a:p>
          <a:p>
            <a:pPr lvl="2"/>
            <a:r>
              <a:rPr lang="en-US" altLang="en-US" dirty="0"/>
              <a:t>Functional testing</a:t>
            </a:r>
          </a:p>
          <a:p>
            <a:pPr lvl="2"/>
            <a:r>
              <a:rPr lang="en-US" altLang="en-US" dirty="0" err="1"/>
              <a:t>Behaviour</a:t>
            </a:r>
            <a:endParaRPr lang="en-US" altLang="en-US" dirty="0"/>
          </a:p>
          <a:p>
            <a:pPr lvl="2"/>
            <a:r>
              <a:rPr lang="en-US" altLang="en-US" dirty="0"/>
              <a:t>Input </a:t>
            </a:r>
            <a:r>
              <a:rPr lang="en-US" altLang="en-US" dirty="0" smtClean="0"/>
              <a:t>&amp; </a:t>
            </a:r>
            <a:r>
              <a:rPr lang="en-US" altLang="en-US" dirty="0"/>
              <a:t>c</a:t>
            </a:r>
            <a:r>
              <a:rPr lang="en-US" altLang="en-US" dirty="0" smtClean="0"/>
              <a:t>orresponding </a:t>
            </a:r>
            <a:r>
              <a:rPr lang="en-US" altLang="en-US" dirty="0"/>
              <a:t>o</a:t>
            </a:r>
            <a:r>
              <a:rPr lang="en-US" altLang="en-US" dirty="0" smtClean="0"/>
              <a:t>utput</a:t>
            </a: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The Concept</a:t>
            </a:r>
            <a:endParaRPr lang="en-I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53885" y="5109865"/>
            <a:ext cx="1371600" cy="10668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>
                <a:solidFill>
                  <a:schemeClr val="bg1"/>
                </a:solidFill>
              </a:rPr>
              <a:t>P</a:t>
            </a:r>
          </a:p>
          <a:p>
            <a:pPr algn="ctr"/>
            <a:r>
              <a:rPr lang="en-US" altLang="en-US" sz="1200" b="1" dirty="0">
                <a:solidFill>
                  <a:schemeClr val="bg1"/>
                </a:solidFill>
              </a:rPr>
              <a:t>(Square </a:t>
            </a:r>
          </a:p>
          <a:p>
            <a:pPr algn="ctr"/>
            <a:r>
              <a:rPr lang="en-US" altLang="en-US" sz="1200" b="1" dirty="0">
                <a:solidFill>
                  <a:schemeClr val="bg1"/>
                </a:solidFill>
              </a:rPr>
              <a:t>of number)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558485" y="5643265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225485" y="5643265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58485" y="5114628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911285" y="5114628"/>
            <a:ext cx="4411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953581" y="5169966"/>
            <a:ext cx="414087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Implementation may be,</a:t>
            </a:r>
          </a:p>
          <a:p>
            <a:pPr marL="342900" indent="-342900">
              <a:buFont typeface="+mj-lt"/>
              <a:buAutoNum type="alphaUcPeriod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Multiplication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(x*x)</a:t>
            </a:r>
          </a:p>
          <a:p>
            <a:pPr marL="342900" indent="-342900">
              <a:buFont typeface="+mj-lt"/>
              <a:buAutoNum type="alphaUcPeriod"/>
            </a:pP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successive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addition 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x+x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… x </a:t>
            </a:r>
            <a:r>
              <a:rPr lang="en-US" alt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times)</a:t>
            </a:r>
            <a:endParaRPr lang="en-US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22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Customer/Client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Alpha/Beta User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End User/Consumer</a:t>
            </a: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Development Engineer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Architect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Product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Maintenance Engineer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Perspectives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0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8154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1" dirty="0"/>
              <a:t>Equivalence Classes (EC)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EC </a:t>
            </a:r>
            <a:r>
              <a:rPr lang="en-US" altLang="en-US" sz="2800" dirty="0" smtClean="0"/>
              <a:t>forms </a:t>
            </a:r>
            <a:r>
              <a:rPr lang="en-US" altLang="en-US" sz="2800" dirty="0"/>
              <a:t>a partition of a set (input domain), where partition refers to a collection of mutually disjoint subsets (subdomains) when the union is an entire </a:t>
            </a:r>
            <a:r>
              <a:rPr lang="en-US" altLang="en-US" sz="2800" dirty="0" smtClean="0"/>
              <a:t>set</a:t>
            </a:r>
            <a:endParaRPr lang="en-US" alt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Two important implications</a:t>
            </a:r>
          </a:p>
          <a:p>
            <a:pPr lvl="1"/>
            <a:r>
              <a:rPr lang="en-US" altLang="en-US" sz="1800" dirty="0"/>
              <a:t>The fact that the entire set is represented provides a form of </a:t>
            </a:r>
            <a:r>
              <a:rPr lang="en-US" altLang="en-US" sz="1800" u="sng" dirty="0" smtClean="0"/>
              <a:t>completeness</a:t>
            </a:r>
            <a:endParaRPr lang="en-US" altLang="en-US" sz="1800" u="sng" dirty="0"/>
          </a:p>
          <a:p>
            <a:pPr lvl="1"/>
            <a:r>
              <a:rPr lang="en-US" altLang="en-US" sz="1800" dirty="0" smtClean="0"/>
              <a:t>The </a:t>
            </a:r>
            <a:r>
              <a:rPr lang="en-US" altLang="en-US" sz="1800" dirty="0"/>
              <a:t>disjointedness ensures a form of </a:t>
            </a:r>
            <a:r>
              <a:rPr lang="en-US" altLang="en-US" sz="1800" u="sng" dirty="0"/>
              <a:t>non-redundancy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Equivalence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2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Reduces </a:t>
            </a:r>
            <a:r>
              <a:rPr lang="en-US" altLang="en-US" sz="3600" dirty="0"/>
              <a:t>the potential redundancy</a:t>
            </a:r>
          </a:p>
          <a:p>
            <a:pPr lvl="1"/>
            <a:r>
              <a:rPr lang="en-US" altLang="en-US" sz="2400" dirty="0"/>
              <a:t>The subsets are determined by an Equivalence relation, the elements have something in common</a:t>
            </a:r>
          </a:p>
          <a:p>
            <a:pPr lvl="1"/>
            <a:r>
              <a:rPr lang="en-US" altLang="en-US" sz="2400" dirty="0"/>
              <a:t>Idea of EC is to identify </a:t>
            </a:r>
            <a:r>
              <a:rPr lang="en-US" altLang="en-US" sz="2400" dirty="0" smtClean="0"/>
              <a:t>(at least) one </a:t>
            </a:r>
            <a:r>
              <a:rPr lang="en-US" altLang="en-US" sz="2400" dirty="0"/>
              <a:t>test case from each EC</a:t>
            </a:r>
          </a:p>
          <a:p>
            <a:pPr algn="ctr">
              <a:buFontTx/>
              <a:buNone/>
            </a:pPr>
            <a:endParaRPr lang="en-US" altLang="en-US" sz="3600" dirty="0" smtClean="0"/>
          </a:p>
          <a:p>
            <a:pPr algn="ctr">
              <a:buFontTx/>
              <a:buNone/>
            </a:pPr>
            <a:r>
              <a:rPr lang="en-US" altLang="en-US" sz="3600" b="1" i="1" dirty="0" smtClean="0">
                <a:solidFill>
                  <a:srgbClr val="FF0000"/>
                </a:solidFill>
              </a:rPr>
              <a:t>Choice </a:t>
            </a:r>
            <a:r>
              <a:rPr lang="en-US" altLang="en-US" sz="3600" b="1" i="1" dirty="0">
                <a:solidFill>
                  <a:srgbClr val="FF0000"/>
                </a:solidFill>
              </a:rPr>
              <a:t>of EC is a </a:t>
            </a:r>
            <a:r>
              <a:rPr lang="en-US" altLang="en-US" sz="3600" b="1" i="1" dirty="0" smtClean="0">
                <a:solidFill>
                  <a:srgbClr val="FF0000"/>
                </a:solidFill>
              </a:rPr>
              <a:t>challenge!</a:t>
            </a:r>
            <a:endParaRPr lang="en-US" altLang="en-US" sz="3600" b="1" i="1" dirty="0">
              <a:solidFill>
                <a:srgbClr val="FF0000"/>
              </a:solidFill>
            </a:endParaRPr>
          </a:p>
          <a:p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Equivalence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87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/>
              <a:t>Equivalence Classes (EC) - Types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Weak </a:t>
            </a:r>
            <a:r>
              <a:rPr lang="en-US" altLang="en-US" sz="2800" dirty="0" smtClean="0"/>
              <a:t>Normal (WN)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 smtClean="0"/>
              <a:t>Strong Normal (SN)</a:t>
            </a:r>
            <a:endParaRPr lang="en-US" alt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Weak </a:t>
            </a:r>
            <a:r>
              <a:rPr lang="en-US" altLang="en-US" sz="2800" dirty="0" smtClean="0"/>
              <a:t>Robust (WR)</a:t>
            </a:r>
            <a:endParaRPr lang="en-US" alt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Strong </a:t>
            </a:r>
            <a:r>
              <a:rPr lang="en-US" altLang="en-US" sz="2800" dirty="0" smtClean="0"/>
              <a:t>Robust (SR)</a:t>
            </a:r>
            <a:endParaRPr lang="en-US" altLang="en-US" sz="2800"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0" indent="0" algn="ctr">
              <a:lnSpc>
                <a:spcPct val="90000"/>
              </a:lnSpc>
            </a:pPr>
            <a:r>
              <a:rPr lang="en-US" altLang="en-US" sz="3200" b="1" dirty="0">
                <a:solidFill>
                  <a:srgbClr val="FF0000"/>
                </a:solidFill>
              </a:rPr>
              <a:t>Types which ensure that we choose the “correct” set of test cases from the ECs we 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come up with</a:t>
            </a:r>
            <a:endParaRPr lang="en-US" altLang="en-US" sz="3200" b="1" i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EC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2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 smtClean="0"/>
              <a:t>Equivalence </a:t>
            </a:r>
            <a:r>
              <a:rPr lang="en-US" altLang="en-US" dirty="0"/>
              <a:t>class for invalid inputs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Looks for Range in numbers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Look for membership in a 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 err="1"/>
              <a:t>Analyse</a:t>
            </a:r>
            <a:r>
              <a:rPr lang="en-US" altLang="en-US" dirty="0"/>
              <a:t> responses to lists and menus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Looks for variables that must be equal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Create time-determined equivalence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Look for equivalent output 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Look for variable groups that must calculate to a certain value or range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Look for equivalent operating environments</a:t>
            </a:r>
          </a:p>
          <a:p>
            <a:endParaRPr lang="en-US" altLang="en-US" sz="1200" dirty="0" smtClean="0"/>
          </a:p>
          <a:p>
            <a:r>
              <a:rPr lang="en-US" altLang="en-US" sz="1200" dirty="0" smtClean="0"/>
              <a:t>Ref</a:t>
            </a:r>
            <a:r>
              <a:rPr lang="en-US" altLang="en-US" sz="1200" dirty="0"/>
              <a:t>: Testing Computer Software, </a:t>
            </a:r>
            <a:r>
              <a:rPr lang="en-US" altLang="en-US" sz="1200" dirty="0" err="1"/>
              <a:t>Kaner</a:t>
            </a:r>
            <a:r>
              <a:rPr lang="en-US" altLang="en-US" sz="1200" dirty="0"/>
              <a:t>, Falk and Nguyen, Chapter 7</a:t>
            </a:r>
          </a:p>
          <a:p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Recommendations for Identifications of EC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26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Boundary Value Analysis focuses on the boundary of the input space to identify test cases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Rationale is, errors tend to occur near the extreme value of the input variable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Loop counters off by 1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Inputs at the boundary of ranges. 10 &lt; x &lt; 100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Boundary Value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5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b="1" dirty="0" smtClean="0"/>
              <a:t>Two </a:t>
            </a:r>
            <a:r>
              <a:rPr lang="en-US" altLang="en-US" sz="3200" b="1" dirty="0"/>
              <a:t>ways</a:t>
            </a:r>
          </a:p>
          <a:p>
            <a:pPr lvl="1"/>
            <a:r>
              <a:rPr lang="en-US" altLang="en-US" sz="2000" dirty="0"/>
              <a:t>Number of input variables</a:t>
            </a:r>
          </a:p>
          <a:p>
            <a:pPr lvl="1"/>
            <a:r>
              <a:rPr lang="en-US" altLang="en-US" sz="2000" dirty="0"/>
              <a:t>Ranges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b="1" dirty="0"/>
              <a:t>Variable generalization</a:t>
            </a:r>
          </a:p>
          <a:p>
            <a:pPr lvl="1"/>
            <a:r>
              <a:rPr lang="en-US" altLang="en-US" sz="2000" dirty="0"/>
              <a:t>Hold one at the nominal value and let the other variable assume min, min+, nom, max- and max. i.e. 4n+1 test cases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Generalising BVA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844693"/>
      </p:ext>
    </p:extLst>
  </p:cSld>
  <p:clrMapOvr>
    <a:masterClrMapping/>
  </p:clrMapOvr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695</TotalTime>
  <Words>582</Words>
  <Application>Microsoft Office PowerPoint</Application>
  <PresentationFormat>On-screen Show (4:3)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AAOC ZC222-L1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Testing Methodologies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pgjoshi</cp:lastModifiedBy>
  <cp:revision>166</cp:revision>
  <cp:lastPrinted>2015-01-11T07:33:27Z</cp:lastPrinted>
  <dcterms:created xsi:type="dcterms:W3CDTF">2014-01-11T00:18:07Z</dcterms:created>
  <dcterms:modified xsi:type="dcterms:W3CDTF">2015-08-01T03:53:15Z</dcterms:modified>
</cp:coreProperties>
</file>