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0"/>
  </p:notesMasterIdLst>
  <p:sldIdLst>
    <p:sldId id="260" r:id="rId2"/>
    <p:sldId id="376" r:id="rId3"/>
    <p:sldId id="382" r:id="rId4"/>
    <p:sldId id="432" r:id="rId5"/>
    <p:sldId id="433" r:id="rId6"/>
    <p:sldId id="434" r:id="rId7"/>
    <p:sldId id="435" r:id="rId8"/>
    <p:sldId id="472" r:id="rId9"/>
    <p:sldId id="343" r:id="rId10"/>
    <p:sldId id="436" r:id="rId11"/>
    <p:sldId id="438" r:id="rId12"/>
    <p:sldId id="439" r:id="rId13"/>
    <p:sldId id="440" r:id="rId14"/>
    <p:sldId id="441" r:id="rId15"/>
    <p:sldId id="442" r:id="rId16"/>
    <p:sldId id="444" r:id="rId17"/>
    <p:sldId id="443" r:id="rId18"/>
    <p:sldId id="446" r:id="rId19"/>
    <p:sldId id="445" r:id="rId20"/>
    <p:sldId id="448" r:id="rId21"/>
    <p:sldId id="447" r:id="rId22"/>
    <p:sldId id="450" r:id="rId23"/>
    <p:sldId id="449" r:id="rId24"/>
    <p:sldId id="451" r:id="rId25"/>
    <p:sldId id="452" r:id="rId26"/>
    <p:sldId id="473" r:id="rId27"/>
    <p:sldId id="431" r:id="rId28"/>
    <p:sldId id="453" r:id="rId29"/>
    <p:sldId id="454" r:id="rId30"/>
    <p:sldId id="455" r:id="rId31"/>
    <p:sldId id="456" r:id="rId32"/>
    <p:sldId id="457" r:id="rId33"/>
    <p:sldId id="458" r:id="rId34"/>
    <p:sldId id="459" r:id="rId35"/>
    <p:sldId id="460" r:id="rId36"/>
    <p:sldId id="461" r:id="rId37"/>
    <p:sldId id="468" r:id="rId38"/>
    <p:sldId id="474" r:id="rId39"/>
    <p:sldId id="372" r:id="rId40"/>
    <p:sldId id="471" r:id="rId41"/>
    <p:sldId id="476" r:id="rId42"/>
    <p:sldId id="463" r:id="rId43"/>
    <p:sldId id="464" r:id="rId44"/>
    <p:sldId id="465" r:id="rId45"/>
    <p:sldId id="466" r:id="rId46"/>
    <p:sldId id="467" r:id="rId47"/>
    <p:sldId id="477" r:id="rId48"/>
    <p:sldId id="475" r:id="rId49"/>
  </p:sldIdLst>
  <p:sldSz cx="9144000" cy="6858000" type="screen4x3"/>
  <p:notesSz cx="7099300" cy="1022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11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39" autoAdjust="0"/>
    <p:restoredTop sz="94660"/>
  </p:normalViewPr>
  <p:slideViewPr>
    <p:cSldViewPr>
      <p:cViewPr varScale="1">
        <p:scale>
          <a:sx n="67" d="100"/>
          <a:sy n="67" d="100"/>
        </p:scale>
        <p:origin x="1404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EB1F83-67DF-47B8-BE4A-BD999A3D6737}" type="datetimeFigureOut">
              <a:rPr lang="en-IN" smtClean="0"/>
              <a:t>01-08-2015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6763"/>
            <a:ext cx="5111750" cy="38338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856163"/>
            <a:ext cx="5680075" cy="46005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10738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138" y="9710738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9441A7-73ED-437C-8D9F-DA4EB23D57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49805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l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6" name="Picture 25" descr="BITS_university_logo_whitevert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/>
        </p:blipFill>
        <p:spPr>
          <a:xfrm>
            <a:off x="76200" y="3352800"/>
            <a:ext cx="2057400" cy="1980000"/>
          </a:xfrm>
          <a:prstGeom prst="rect">
            <a:avLst/>
          </a:prstGeom>
        </p:spPr>
      </p:pic>
      <p:sp>
        <p:nvSpPr>
          <p:cNvPr id="30" name="TextBox 29"/>
          <p:cNvSpPr txBox="1"/>
          <p:nvPr userDrawn="1"/>
        </p:nvSpPr>
        <p:spPr>
          <a:xfrm>
            <a:off x="-76200" y="5257800"/>
            <a:ext cx="2209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b="1" spc="-150" dirty="0" smtClean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 smtClean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  <a:endParaRPr lang="en-US" sz="2900" spc="-15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1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2514600" y="3810000"/>
            <a:ext cx="6019800" cy="1524000"/>
          </a:xfrm>
        </p:spPr>
        <p:txBody>
          <a:bodyPr anchor="ctr"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Please enter the presentation title here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1" name="Rectangle 20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26" name="Rectangle 25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9" name="Picture 28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5" name="Rectangle 14"/>
          <p:cNvSpPr/>
          <p:nvPr userDrawn="1"/>
        </p:nvSpPr>
        <p:spPr>
          <a:xfrm>
            <a:off x="0" y="6597352"/>
            <a:ext cx="4572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fld id="{CA2CC26B-0CBF-4D7C-844A-850CC6FF3B0C}" type="slidenum">
              <a:rPr lang="en-US" sz="1200" smtClean="0"/>
              <a:pPr/>
              <a:t>‹#›</a:t>
            </a:fld>
            <a:r>
              <a:rPr lang="en-US" sz="1200" dirty="0" smtClean="0"/>
              <a:t>          Software Testing Methodologies</a:t>
            </a:r>
            <a:endParaRPr lang="en-US" sz="120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38100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Content Placeholder 18"/>
          <p:cNvSpPr>
            <a:spLocks noGrp="1"/>
          </p:cNvSpPr>
          <p:nvPr>
            <p:ph sz="quarter" idx="10" hasCustomPrompt="1"/>
          </p:nvPr>
        </p:nvSpPr>
        <p:spPr>
          <a:xfrm rot="5400000">
            <a:off x="5410200" y="2743200"/>
            <a:ext cx="58674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8" name="Group 7"/>
          <p:cNvGrpSpPr/>
          <p:nvPr userDrawn="1"/>
        </p:nvGrpSpPr>
        <p:grpSpPr>
          <a:xfrm rot="5400000">
            <a:off x="5006340" y="2567940"/>
            <a:ext cx="5181600" cy="45719"/>
            <a:chOff x="1905000" y="6553200"/>
            <a:chExt cx="7010400" cy="45719"/>
          </a:xfrm>
        </p:grpSpPr>
        <p:sp>
          <p:nvSpPr>
            <p:cNvPr id="9" name="Rectangle 8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7" name="Picture 16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 rot="5400000">
            <a:off x="-758715" y="1131248"/>
            <a:ext cx="2193193" cy="692697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>
          <a:xfrm>
            <a:off x="0" y="6597352"/>
            <a:ext cx="4572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fld id="{CA2CC26B-0CBF-4D7C-844A-850CC6FF3B0C}" type="slidenum">
              <a:rPr lang="en-US" sz="1200" smtClean="0"/>
              <a:pPr/>
              <a:t>‹#›</a:t>
            </a:fld>
            <a:r>
              <a:rPr lang="en-US" sz="1200" dirty="0" smtClean="0"/>
              <a:t>          Software Testing Methodologies</a:t>
            </a:r>
            <a:endParaRPr lang="en-US" sz="12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rotWithShape="1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2514600" y="5410200"/>
            <a:ext cx="6019800" cy="533400"/>
          </a:xfrm>
        </p:spPr>
        <p:txBody>
          <a:bodyPr anchor="b" anchorCtr="0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 smtClean="0"/>
              <a:t>Presenter details comes here</a:t>
            </a:r>
          </a:p>
          <a:p>
            <a:pPr lvl="0"/>
            <a:r>
              <a:rPr lang="en-GB" dirty="0" smtClean="0"/>
              <a:t>Date and other details can come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14600" y="3810000"/>
            <a:ext cx="6019800" cy="1524000"/>
          </a:xfrm>
        </p:spPr>
        <p:txBody>
          <a:bodyPr anchor="ctr"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Please enter the presentation title here</a:t>
            </a:r>
            <a:endParaRPr lang="en-US" dirty="0"/>
          </a:p>
        </p:txBody>
      </p:sp>
      <p:pic>
        <p:nvPicPr>
          <p:cNvPr id="13" name="Picture 12" descr="BITS_university_logo_whitevert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/>
        </p:blipFill>
        <p:spPr>
          <a:xfrm>
            <a:off x="76200" y="3352800"/>
            <a:ext cx="2057400" cy="1980000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>
          <a:xfrm>
            <a:off x="-76200" y="5257800"/>
            <a:ext cx="2209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b="1" spc="-150" dirty="0" smtClean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 smtClean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  <a:endParaRPr lang="en-US" sz="2900" spc="-150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3624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Server\D\jyoti\FI023_BITS_v1\styleguide img\IMG_5627_b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 userDrawn="1"/>
        </p:nvSpPr>
        <p:spPr>
          <a:xfrm>
            <a:off x="0" y="4282182"/>
            <a:ext cx="9144000" cy="257581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3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7" name="Content Placeholder 16"/>
          <p:cNvSpPr>
            <a:spLocks noGrp="1"/>
          </p:cNvSpPr>
          <p:nvPr>
            <p:ph sz="quarter" idx="10" hasCustomPrompt="1"/>
          </p:nvPr>
        </p:nvSpPr>
        <p:spPr>
          <a:xfrm>
            <a:off x="304800" y="4648200"/>
            <a:ext cx="8458200" cy="1600200"/>
          </a:xfrm>
        </p:spPr>
        <p:txBody>
          <a:bodyPr>
            <a:noAutofit/>
          </a:bodyPr>
          <a:lstStyle>
            <a:lvl1pPr marL="0" indent="0">
              <a:lnSpc>
                <a:spcPts val="4200"/>
              </a:lnSpc>
              <a:spcBef>
                <a:spcPts val="0"/>
              </a:spcBef>
              <a:buNone/>
              <a:defRPr sz="40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Topic headings here </a:t>
            </a:r>
          </a:p>
          <a:p>
            <a:pPr lvl="0"/>
            <a:r>
              <a:rPr lang="en-US" dirty="0" smtClean="0"/>
              <a:t>(separator - can run in two lines)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2882900" y="677545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-12700" y="677545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5778500" y="677545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/>
          <p:cNvSpPr txBox="1"/>
          <p:nvPr userDrawn="1"/>
        </p:nvSpPr>
        <p:spPr>
          <a:xfrm>
            <a:off x="6858000" y="762000"/>
            <a:ext cx="2209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b="1" spc="-150" dirty="0" smtClean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 smtClean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  <a:endParaRPr lang="en-US" sz="2900" spc="-15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0" name="TextBox 19"/>
          <p:cNvSpPr txBox="1"/>
          <p:nvPr userDrawn="1"/>
        </p:nvSpPr>
        <p:spPr>
          <a:xfrm>
            <a:off x="7086600" y="1170801"/>
            <a:ext cx="1905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spc="0" dirty="0" err="1" smtClean="0">
                <a:solidFill>
                  <a:srgbClr val="FFFFFF"/>
                </a:solidFill>
                <a:latin typeface="Arial"/>
                <a:cs typeface="Arial"/>
              </a:rPr>
              <a:t>Pilani</a:t>
            </a:r>
            <a:r>
              <a:rPr lang="en-US" sz="1200" spc="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1200" spc="0" baseline="0" dirty="0" smtClean="0">
                <a:solidFill>
                  <a:srgbClr val="FFFFFF"/>
                </a:solidFill>
                <a:latin typeface="Arial"/>
                <a:cs typeface="Arial"/>
              </a:rPr>
              <a:t>Campus</a:t>
            </a:r>
            <a:endParaRPr lang="en-US" sz="1200" spc="0" dirty="0">
              <a:solidFill>
                <a:srgbClr val="FFFFFF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4800" y="1493837"/>
            <a:ext cx="8229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  <a:endParaRPr kumimoji="0" lang="en-GB" sz="2400" u="none" strike="noStrike" kern="1200" cap="none" spc="0" normalizeH="0" noProof="0" dirty="0" smtClean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 smtClean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2083888" y="6550671"/>
            <a:ext cx="7060112" cy="48665"/>
            <a:chOff x="2083888" y="6550671"/>
            <a:chExt cx="7060112" cy="48665"/>
          </a:xfrm>
        </p:grpSpPr>
        <p:sp>
          <p:nvSpPr>
            <p:cNvPr id="13" name="Rectangle 12"/>
            <p:cNvSpPr/>
            <p:nvPr/>
          </p:nvSpPr>
          <p:spPr>
            <a:xfrm>
              <a:off x="4630476" y="6550672"/>
              <a:ext cx="2328591" cy="48664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907874" y="6550671"/>
              <a:ext cx="2236126" cy="45719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83888" y="6550672"/>
              <a:ext cx="2580680" cy="48664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6" name="Picture 15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grpSp>
        <p:nvGrpSpPr>
          <p:cNvPr id="19" name="Group 18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20" name="Rectangle 1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4" name="Rectangle 23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sp>
        <p:nvSpPr>
          <p:cNvPr id="28" name="Rectangle 27"/>
          <p:cNvSpPr/>
          <p:nvPr userDrawn="1"/>
        </p:nvSpPr>
        <p:spPr>
          <a:xfrm>
            <a:off x="0" y="6597352"/>
            <a:ext cx="4572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fld id="{CA2CC26B-0CBF-4D7C-844A-850CC6FF3B0C}" type="slidenum">
              <a:rPr lang="en-US" sz="1200" smtClean="0"/>
              <a:pPr/>
              <a:t>‹#›</a:t>
            </a:fld>
            <a:r>
              <a:rPr lang="en-US" sz="1200" dirty="0" smtClean="0"/>
              <a:t>          Software Testing Methodologies</a:t>
            </a:r>
            <a:endParaRPr lang="en-US" sz="120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 userDrawn="1">
            <p:ph sz="half" idx="1" hasCustomPrompt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  <a:endParaRPr kumimoji="0" lang="en-GB" sz="2400" u="none" strike="noStrike" kern="1200" cap="none" spc="0" normalizeH="0" noProof="0" dirty="0" smtClean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dirty="0" smtClean="0"/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 userDrawn="1">
            <p:ph sz="half" idx="2" hasCustomPrompt="1"/>
          </p:nvPr>
        </p:nvSpPr>
        <p:spPr>
          <a:xfrm>
            <a:off x="49530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lvl="1"/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  <a:endParaRPr kumimoji="0" lang="en-GB" sz="2400" u="none" strike="noStrike" kern="1200" cap="none" spc="0" normalizeH="0" noProof="0" dirty="0" smtClean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19" name="Content Placeholder 18"/>
          <p:cNvSpPr>
            <a:spLocks noGrp="1"/>
          </p:cNvSpPr>
          <p:nvPr userDrawn="1"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1" name="Rectangle 20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30" name="Rectangle 2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/>
          <p:cNvSpPr/>
          <p:nvPr userDrawn="1"/>
        </p:nvSpPr>
        <p:spPr>
          <a:xfrm>
            <a:off x="0" y="6597352"/>
            <a:ext cx="4572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fld id="{CA2CC26B-0CBF-4D7C-844A-850CC6FF3B0C}" type="slidenum">
              <a:rPr lang="en-US" sz="1200" smtClean="0"/>
              <a:pPr/>
              <a:t>‹#›</a:t>
            </a:fld>
            <a:r>
              <a:rPr lang="en-US" sz="1200" dirty="0" smtClean="0"/>
              <a:t>          Software Testing Methodologies</a:t>
            </a:r>
            <a:endParaRPr lang="en-US" sz="120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62199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2"/>
            <a:ext cx="4041775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199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7" name="Rectangle 1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0" name="Picture 19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21" name="Rectangle 20"/>
          <p:cNvSpPr/>
          <p:nvPr userDrawn="1"/>
        </p:nvSpPr>
        <p:spPr>
          <a:xfrm>
            <a:off x="0" y="6597352"/>
            <a:ext cx="4572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fld id="{CA2CC26B-0CBF-4D7C-844A-850CC6FF3B0C}" type="slidenum">
              <a:rPr lang="en-US" sz="1200" smtClean="0"/>
              <a:pPr/>
              <a:t>‹#›</a:t>
            </a:fld>
            <a:r>
              <a:rPr lang="en-US" sz="1200" dirty="0" smtClean="0"/>
              <a:t>          Software Testing Methodologies</a:t>
            </a:r>
            <a:endParaRPr lang="en-US" sz="120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7" name="Rectangle 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>
            <a:off x="0" y="6597352"/>
            <a:ext cx="4572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fld id="{CA2CC26B-0CBF-4D7C-844A-850CC6FF3B0C}" type="slidenum">
              <a:rPr lang="en-US" sz="1200" smtClean="0"/>
              <a:pPr/>
              <a:t>‹#›</a:t>
            </a:fld>
            <a:r>
              <a:rPr lang="en-US" sz="1200" dirty="0" smtClean="0"/>
              <a:t>          Software Testing Methodologies</a:t>
            </a:r>
            <a:endParaRPr lang="en-US" sz="120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5259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Content Placeholder 18"/>
          <p:cNvSpPr>
            <a:spLocks noGrp="1"/>
          </p:cNvSpPr>
          <p:nvPr>
            <p:ph sz="quarter" idx="13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10" name="Rectangle 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5" name="Rectangle 14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8" name="Picture 17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>
          <a:xfrm>
            <a:off x="0" y="6597352"/>
            <a:ext cx="4572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fld id="{CA2CC26B-0CBF-4D7C-844A-850CC6FF3B0C}" type="slidenum">
              <a:rPr lang="en-US" sz="1200" smtClean="0"/>
              <a:pPr/>
              <a:t>‹#›</a:t>
            </a:fld>
            <a:r>
              <a:rPr lang="en-US" sz="1200" dirty="0" smtClean="0"/>
              <a:t>          Software Testing Methodologies</a:t>
            </a:r>
            <a:endParaRPr lang="en-US" sz="120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407025"/>
            <a:ext cx="5486400" cy="304800"/>
          </a:xfrm>
        </p:spPr>
        <p:txBody>
          <a:bodyPr anchor="b">
            <a:normAutofit/>
          </a:bodyPr>
          <a:lstStyle>
            <a:lvl1pPr algn="l">
              <a:defRPr sz="1800" b="1" spc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828800"/>
            <a:ext cx="5486400" cy="3429000"/>
          </a:xfr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711825"/>
            <a:ext cx="5486400" cy="304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7" name="Rectangle 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8" name="Rectangle 17"/>
          <p:cNvSpPr/>
          <p:nvPr userDrawn="1"/>
        </p:nvSpPr>
        <p:spPr>
          <a:xfrm>
            <a:off x="0" y="6597352"/>
            <a:ext cx="4572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fld id="{CA2CC26B-0CBF-4D7C-844A-850CC6FF3B0C}" type="slidenum">
              <a:rPr lang="en-US" sz="1200" smtClean="0"/>
              <a:pPr/>
              <a:t>‹#›</a:t>
            </a:fld>
            <a:r>
              <a:rPr lang="en-US" sz="1200" dirty="0" smtClean="0"/>
              <a:t>          Software Testing Methodologies</a:t>
            </a:r>
            <a:endParaRPr lang="en-US" sz="120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D03DC603-C5F6-4A82-B252-8D9BD6F91242}" type="datetimeFigureOut">
              <a:rPr lang="en-US" smtClean="0"/>
              <a:pPr/>
              <a:t>8/1/2015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0" r:id="rId4"/>
    <p:sldLayoutId id="2147483652" r:id="rId5"/>
    <p:sldLayoutId id="2147483653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b="1" kern="1200" spc="-15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gif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gif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438400" y="3429000"/>
            <a:ext cx="6019800" cy="1524000"/>
          </a:xfrm>
        </p:spPr>
        <p:txBody>
          <a:bodyPr/>
          <a:lstStyle/>
          <a:p>
            <a:r>
              <a:rPr lang="en-US" dirty="0" smtClean="0"/>
              <a:t>Software Testing Methodologies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Prashant Joshi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644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600" b="1" dirty="0"/>
              <a:t>Problem 1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2200" dirty="0" smtClean="0"/>
              <a:t>Design </a:t>
            </a:r>
            <a:r>
              <a:rPr lang="en-US" altLang="en-US" sz="2200" dirty="0"/>
              <a:t>Test Cases for a Software Program that takes in an input of up to 1000 numbers, finds the maximum and </a:t>
            </a:r>
            <a:r>
              <a:rPr lang="en-US" altLang="en-US" sz="2200" dirty="0" smtClean="0"/>
              <a:t>output is the max number</a:t>
            </a:r>
          </a:p>
          <a:p>
            <a:pPr marL="0" indent="0"/>
            <a:endParaRPr lang="en-US" altLang="en-US" sz="2200" dirty="0"/>
          </a:p>
          <a:p>
            <a:pPr marL="0" indent="0"/>
            <a:r>
              <a:rPr lang="en-US" altLang="en-US" sz="2600" b="1" dirty="0"/>
              <a:t>Problem </a:t>
            </a:r>
            <a:r>
              <a:rPr lang="en-US" altLang="en-US" sz="2600" b="1" dirty="0" smtClean="0"/>
              <a:t>2</a:t>
            </a:r>
            <a:endParaRPr lang="en-US" altLang="en-US" sz="26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2200" dirty="0"/>
              <a:t>Design and Discuss test cases for a function returns the max of 3 numbers. The numbers must be integer, else it returns an </a:t>
            </a:r>
            <a:r>
              <a:rPr lang="en-US" altLang="en-US" sz="2200" dirty="0" smtClean="0"/>
              <a:t>error</a:t>
            </a:r>
            <a:endParaRPr lang="en-US" alt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Examples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80746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en-US" sz="3600" dirty="0" smtClean="0"/>
              <a:t>What </a:t>
            </a:r>
            <a:r>
              <a:rPr lang="en-US" altLang="en-US" sz="3600" dirty="0"/>
              <a:t>is an equivalence class?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en-US" sz="3600" dirty="0"/>
              <a:t>How is it useful to us as test designers?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altLang="en-US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Equivalence Class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93672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493837"/>
            <a:ext cx="8229600" cy="4815483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3200" dirty="0" smtClean="0"/>
              <a:t>EC forms </a:t>
            </a:r>
            <a:r>
              <a:rPr lang="en-US" altLang="en-US" sz="3200" dirty="0"/>
              <a:t>a partition of a set (input domain), where partition refers to a collection of mutually disjoint subsets (subdomains) when the union is an entire </a:t>
            </a:r>
            <a:r>
              <a:rPr lang="en-US" altLang="en-US" sz="3200" dirty="0" smtClean="0"/>
              <a:t>set</a:t>
            </a:r>
            <a:endParaRPr lang="en-US" alt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3200" dirty="0"/>
              <a:t>Two important implications</a:t>
            </a:r>
          </a:p>
          <a:p>
            <a:pPr lvl="1"/>
            <a:r>
              <a:rPr lang="en-US" altLang="en-US" sz="2000" dirty="0"/>
              <a:t>The fact that the entire set is represented provides a form of </a:t>
            </a:r>
            <a:r>
              <a:rPr lang="en-US" altLang="en-US" sz="2000" u="sng" dirty="0" smtClean="0"/>
              <a:t>completeness</a:t>
            </a:r>
            <a:endParaRPr lang="en-US" altLang="en-US" sz="2000" u="sng" dirty="0"/>
          </a:p>
          <a:p>
            <a:pPr lvl="1"/>
            <a:r>
              <a:rPr lang="en-US" altLang="en-US" sz="2000" dirty="0" smtClean="0"/>
              <a:t>The </a:t>
            </a:r>
            <a:r>
              <a:rPr lang="en-US" altLang="en-US" sz="2000" dirty="0"/>
              <a:t>disjointedness ensures a form of </a:t>
            </a:r>
            <a:r>
              <a:rPr lang="en-US" altLang="en-US" sz="2000" u="sng" dirty="0"/>
              <a:t>non-redundancy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Equivalence Class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95260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3600" dirty="0" smtClean="0"/>
              <a:t>Reduces </a:t>
            </a:r>
            <a:r>
              <a:rPr lang="en-US" altLang="en-US" sz="3600" dirty="0"/>
              <a:t>the potential redundancy</a:t>
            </a:r>
          </a:p>
          <a:p>
            <a:pPr lvl="1"/>
            <a:r>
              <a:rPr lang="en-US" altLang="en-US" sz="2400" dirty="0"/>
              <a:t>The subsets are determined by an Equivalence relation, the elements have something in common</a:t>
            </a:r>
          </a:p>
          <a:p>
            <a:pPr lvl="1"/>
            <a:r>
              <a:rPr lang="en-US" altLang="en-US" sz="2400" dirty="0"/>
              <a:t>Idea of EC is to identify </a:t>
            </a:r>
            <a:r>
              <a:rPr lang="en-US" altLang="en-US" sz="2400" dirty="0" smtClean="0"/>
              <a:t>(at least) one </a:t>
            </a:r>
            <a:r>
              <a:rPr lang="en-US" altLang="en-US" sz="2400" dirty="0"/>
              <a:t>test case from each EC</a:t>
            </a:r>
          </a:p>
          <a:p>
            <a:pPr algn="ctr">
              <a:buFontTx/>
              <a:buNone/>
            </a:pPr>
            <a:endParaRPr lang="en-US" altLang="en-US" sz="3600" dirty="0" smtClean="0"/>
          </a:p>
          <a:p>
            <a:pPr algn="ctr">
              <a:buFontTx/>
              <a:buNone/>
            </a:pPr>
            <a:r>
              <a:rPr lang="en-US" altLang="en-US" sz="3600" b="1" i="1" dirty="0" smtClean="0">
                <a:solidFill>
                  <a:srgbClr val="FF0000"/>
                </a:solidFill>
              </a:rPr>
              <a:t>Choice </a:t>
            </a:r>
            <a:r>
              <a:rPr lang="en-US" altLang="en-US" sz="3600" b="1" i="1" dirty="0">
                <a:solidFill>
                  <a:srgbClr val="FF0000"/>
                </a:solidFill>
              </a:rPr>
              <a:t>of EC is a </a:t>
            </a:r>
            <a:r>
              <a:rPr lang="en-US" altLang="en-US" sz="3600" b="1" i="1" dirty="0" smtClean="0">
                <a:solidFill>
                  <a:srgbClr val="FF0000"/>
                </a:solidFill>
              </a:rPr>
              <a:t>challenge!</a:t>
            </a:r>
            <a:endParaRPr lang="en-US" altLang="en-US" sz="3600" b="1" i="1" dirty="0">
              <a:solidFill>
                <a:srgbClr val="FF0000"/>
              </a:solidFill>
            </a:endParaRPr>
          </a:p>
          <a:p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Equivalence Class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44875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800" b="1" dirty="0"/>
              <a:t>Equivalence Classes (EC) - Types</a:t>
            </a: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800" dirty="0"/>
              <a:t>Weak </a:t>
            </a:r>
            <a:r>
              <a:rPr lang="en-US" altLang="en-US" sz="2800" dirty="0" smtClean="0"/>
              <a:t>Normal (WN)</a:t>
            </a: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800" dirty="0" smtClean="0"/>
              <a:t>Strong Normal (SN)</a:t>
            </a:r>
            <a:endParaRPr lang="en-US" altLang="en-US" sz="2800" dirty="0"/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800" dirty="0"/>
              <a:t>Weak </a:t>
            </a:r>
            <a:r>
              <a:rPr lang="en-US" altLang="en-US" sz="2800" dirty="0" smtClean="0"/>
              <a:t>Robust (WR)</a:t>
            </a:r>
            <a:endParaRPr lang="en-US" altLang="en-US" sz="2800" dirty="0"/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800" dirty="0"/>
              <a:t>Strong </a:t>
            </a:r>
            <a:r>
              <a:rPr lang="en-US" altLang="en-US" sz="2800" dirty="0" smtClean="0"/>
              <a:t>Robust (SR)</a:t>
            </a:r>
            <a:endParaRPr lang="en-US" altLang="en-US" sz="2800" dirty="0"/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altLang="en-US" sz="2800" dirty="0"/>
          </a:p>
          <a:p>
            <a:pPr marL="0" indent="0" algn="ctr">
              <a:lnSpc>
                <a:spcPct val="90000"/>
              </a:lnSpc>
            </a:pPr>
            <a:r>
              <a:rPr lang="en-US" altLang="en-US" sz="3200" b="1" dirty="0">
                <a:solidFill>
                  <a:srgbClr val="FF0000"/>
                </a:solidFill>
              </a:rPr>
              <a:t>Types which ensure that we choose the “correct” set of test cases from the ECs we </a:t>
            </a:r>
            <a:r>
              <a:rPr lang="en-US" altLang="en-US" sz="3200" b="1" dirty="0" smtClean="0">
                <a:solidFill>
                  <a:srgbClr val="FF0000"/>
                </a:solidFill>
              </a:rPr>
              <a:t>come up with</a:t>
            </a:r>
            <a:endParaRPr lang="en-US" altLang="en-US" sz="3200" b="1" i="1" dirty="0">
              <a:solidFill>
                <a:srgbClr val="FF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EC Types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09203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3200" dirty="0" smtClean="0"/>
              <a:t>A </a:t>
            </a:r>
            <a:r>
              <a:rPr lang="en-US" altLang="en-US" sz="3200" dirty="0"/>
              <a:t>program takes 2 inputs x1 and x2</a:t>
            </a:r>
          </a:p>
          <a:p>
            <a:pPr lvl="2"/>
            <a:r>
              <a:rPr lang="en-US" altLang="en-US" sz="2600" dirty="0"/>
              <a:t>a &lt;= x1 &lt;= d</a:t>
            </a:r>
          </a:p>
          <a:p>
            <a:pPr lvl="2"/>
            <a:r>
              <a:rPr lang="en-US" altLang="en-US" sz="2600" dirty="0"/>
              <a:t>e &lt;= x2 &lt;= 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3200" dirty="0"/>
              <a:t>We have the intervals</a:t>
            </a:r>
          </a:p>
          <a:p>
            <a:pPr lvl="2"/>
            <a:r>
              <a:rPr lang="en-US" altLang="en-US" sz="2600" dirty="0"/>
              <a:t>[a, b), [b, c), [c, d] </a:t>
            </a:r>
            <a:r>
              <a:rPr lang="en-US" altLang="en-US" sz="2600" dirty="0">
                <a:sym typeface="Wingdings" pitchFamily="2" charset="2"/>
              </a:rPr>
              <a:t> x1</a:t>
            </a:r>
          </a:p>
          <a:p>
            <a:pPr lvl="2"/>
            <a:r>
              <a:rPr lang="en-US" altLang="en-US" sz="2600" dirty="0">
                <a:sym typeface="Wingdings" pitchFamily="2" charset="2"/>
              </a:rPr>
              <a:t>[e, f), [f, g]  x2</a:t>
            </a:r>
          </a:p>
          <a:p>
            <a:pPr lvl="2"/>
            <a:endParaRPr lang="en-US" altLang="en-US" sz="2000" dirty="0">
              <a:sym typeface="Wingdings" pitchFamily="2" charset="2"/>
            </a:endParaRPr>
          </a:p>
          <a:p>
            <a:pPr lvl="2"/>
            <a:r>
              <a:rPr lang="en-US" altLang="en-US" sz="2000" dirty="0">
                <a:solidFill>
                  <a:srgbClr val="0000FF"/>
                </a:solidFill>
              </a:rPr>
              <a:t>[ </a:t>
            </a:r>
            <a:r>
              <a:rPr lang="en-US" altLang="en-US" sz="2000" dirty="0">
                <a:solidFill>
                  <a:srgbClr val="0000FF"/>
                </a:solidFill>
                <a:sym typeface="Wingdings" pitchFamily="2" charset="2"/>
              </a:rPr>
              <a:t> closed interval endpoint</a:t>
            </a:r>
            <a:endParaRPr lang="en-US" altLang="en-US" sz="2000" dirty="0">
              <a:solidFill>
                <a:srgbClr val="0000FF"/>
              </a:solidFill>
            </a:endParaRPr>
          </a:p>
          <a:p>
            <a:pPr lvl="2"/>
            <a:r>
              <a:rPr lang="en-US" altLang="en-US" sz="2000" dirty="0">
                <a:solidFill>
                  <a:srgbClr val="0000FF"/>
                </a:solidFill>
              </a:rPr>
              <a:t>( </a:t>
            </a:r>
            <a:r>
              <a:rPr lang="en-US" altLang="en-US" sz="2000" dirty="0">
                <a:solidFill>
                  <a:srgbClr val="0000FF"/>
                </a:solidFill>
                <a:sym typeface="Wingdings" pitchFamily="2" charset="2"/>
              </a:rPr>
              <a:t> open interval endpoint</a:t>
            </a:r>
          </a:p>
          <a:p>
            <a:pPr lvl="2"/>
            <a:r>
              <a:rPr lang="en-US" altLang="en-US" sz="2000" dirty="0">
                <a:solidFill>
                  <a:srgbClr val="0000FF"/>
                </a:solidFill>
                <a:sym typeface="Wingdings" pitchFamily="2" charset="2"/>
              </a:rPr>
              <a:t>&lt; &gt;  Ordered pair</a:t>
            </a:r>
          </a:p>
          <a:p>
            <a:pPr lvl="2"/>
            <a:r>
              <a:rPr lang="en-US" altLang="en-US" sz="2000" dirty="0">
                <a:solidFill>
                  <a:srgbClr val="0000FF"/>
                </a:solidFill>
              </a:rPr>
              <a:t>( ) </a:t>
            </a:r>
            <a:r>
              <a:rPr lang="en-US" altLang="en-US" sz="2000" dirty="0">
                <a:solidFill>
                  <a:srgbClr val="0000FF"/>
                </a:solidFill>
                <a:sym typeface="Wingdings" pitchFamily="2" charset="2"/>
              </a:rPr>
              <a:t> Unordered pair</a:t>
            </a:r>
            <a:endParaRPr lang="en-US" altLang="en-US" sz="2000" dirty="0">
              <a:solidFill>
                <a:srgbClr val="0000FF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en-IN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EC - Example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5178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484784"/>
            <a:ext cx="8229600" cy="4525963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en-US" dirty="0"/>
              <a:t>One variable from each EC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dirty="0"/>
              <a:t>A systematic way of deriving the EC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dirty="0"/>
              <a:t>Same number of weak EC test cases as classes in the partition with the largest number of subsets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dirty="0"/>
              <a:t>Based on a single fault assumption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dirty="0"/>
              <a:t>Testing valid subdomains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dirty="0" smtClean="0"/>
              <a:t>Assumption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dirty="0" smtClean="0"/>
              <a:t>Input </a:t>
            </a:r>
            <a:r>
              <a:rPr lang="en-US" altLang="en-US" dirty="0"/>
              <a:t>variables are </a:t>
            </a:r>
            <a:r>
              <a:rPr lang="en-US" altLang="en-US" dirty="0" smtClean="0"/>
              <a:t>independent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dirty="0"/>
              <a:t>O</a:t>
            </a:r>
            <a:r>
              <a:rPr lang="en-US" altLang="en-US" dirty="0" smtClean="0"/>
              <a:t>ne </a:t>
            </a:r>
            <a:r>
              <a:rPr lang="en-US" altLang="en-US" dirty="0"/>
              <a:t>dimensional valid subdomains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dirty="0" smtClean="0"/>
              <a:t>Selects </a:t>
            </a:r>
            <a:r>
              <a:rPr lang="en-US" altLang="en-US" dirty="0"/>
              <a:t>tests from one dimensional (one variable) </a:t>
            </a:r>
            <a:r>
              <a:rPr lang="en-US" altLang="en-US" dirty="0" smtClean="0"/>
              <a:t>subdomains</a:t>
            </a:r>
            <a:endParaRPr lang="en-US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EC – Weak Normal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02348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EC – Weak Normal</a:t>
            </a:r>
            <a:endParaRPr lang="en-IN" dirty="0"/>
          </a:p>
        </p:txBody>
      </p:sp>
      <p:grpSp>
        <p:nvGrpSpPr>
          <p:cNvPr id="22" name="Group 4"/>
          <p:cNvGrpSpPr>
            <a:grpSpLocks/>
          </p:cNvGrpSpPr>
          <p:nvPr/>
        </p:nvGrpSpPr>
        <p:grpSpPr bwMode="auto">
          <a:xfrm>
            <a:off x="1749896" y="1916832"/>
            <a:ext cx="5486400" cy="3679825"/>
            <a:chOff x="672" y="1440"/>
            <a:chExt cx="3456" cy="2318"/>
          </a:xfrm>
        </p:grpSpPr>
        <p:sp>
          <p:nvSpPr>
            <p:cNvPr id="23" name="Rectangle 5"/>
            <p:cNvSpPr>
              <a:spLocks noChangeArrowheads="1"/>
            </p:cNvSpPr>
            <p:nvPr/>
          </p:nvSpPr>
          <p:spPr bwMode="auto">
            <a:xfrm>
              <a:off x="1776" y="1584"/>
              <a:ext cx="1728" cy="115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4" name="Line 6"/>
            <p:cNvSpPr>
              <a:spLocks noChangeShapeType="1"/>
            </p:cNvSpPr>
            <p:nvPr/>
          </p:nvSpPr>
          <p:spPr bwMode="auto">
            <a:xfrm>
              <a:off x="1200" y="1440"/>
              <a:ext cx="0" cy="206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5" name="Line 7"/>
            <p:cNvSpPr>
              <a:spLocks noChangeShapeType="1"/>
            </p:cNvSpPr>
            <p:nvPr/>
          </p:nvSpPr>
          <p:spPr bwMode="auto">
            <a:xfrm>
              <a:off x="960" y="3312"/>
              <a:ext cx="316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6" name="Line 8"/>
            <p:cNvSpPr>
              <a:spLocks noChangeShapeType="1"/>
            </p:cNvSpPr>
            <p:nvPr/>
          </p:nvSpPr>
          <p:spPr bwMode="auto">
            <a:xfrm>
              <a:off x="1776" y="1440"/>
              <a:ext cx="0" cy="20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7" name="Line 9"/>
            <p:cNvSpPr>
              <a:spLocks noChangeShapeType="1"/>
            </p:cNvSpPr>
            <p:nvPr/>
          </p:nvSpPr>
          <p:spPr bwMode="auto">
            <a:xfrm>
              <a:off x="2352" y="1440"/>
              <a:ext cx="0" cy="20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8" name="Line 10"/>
            <p:cNvSpPr>
              <a:spLocks noChangeShapeType="1"/>
            </p:cNvSpPr>
            <p:nvPr/>
          </p:nvSpPr>
          <p:spPr bwMode="auto">
            <a:xfrm>
              <a:off x="2928" y="1440"/>
              <a:ext cx="0" cy="20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9" name="Line 11"/>
            <p:cNvSpPr>
              <a:spLocks noChangeShapeType="1"/>
            </p:cNvSpPr>
            <p:nvPr/>
          </p:nvSpPr>
          <p:spPr bwMode="auto">
            <a:xfrm>
              <a:off x="3504" y="1440"/>
              <a:ext cx="0" cy="20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0" name="Line 12"/>
            <p:cNvSpPr>
              <a:spLocks noChangeShapeType="1"/>
            </p:cNvSpPr>
            <p:nvPr/>
          </p:nvSpPr>
          <p:spPr bwMode="auto">
            <a:xfrm>
              <a:off x="960" y="2736"/>
              <a:ext cx="31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" name="Line 13"/>
            <p:cNvSpPr>
              <a:spLocks noChangeShapeType="1"/>
            </p:cNvSpPr>
            <p:nvPr/>
          </p:nvSpPr>
          <p:spPr bwMode="auto">
            <a:xfrm>
              <a:off x="960" y="2160"/>
              <a:ext cx="31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2" name="Line 14"/>
            <p:cNvSpPr>
              <a:spLocks noChangeShapeType="1"/>
            </p:cNvSpPr>
            <p:nvPr/>
          </p:nvSpPr>
          <p:spPr bwMode="auto">
            <a:xfrm>
              <a:off x="960" y="1584"/>
              <a:ext cx="31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3" name="Text Box 15"/>
            <p:cNvSpPr txBox="1">
              <a:spLocks noChangeArrowheads="1"/>
            </p:cNvSpPr>
            <p:nvPr/>
          </p:nvSpPr>
          <p:spPr bwMode="auto">
            <a:xfrm>
              <a:off x="1670" y="3527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/>
                <a:t>a</a:t>
              </a:r>
            </a:p>
          </p:txBody>
        </p:sp>
        <p:sp>
          <p:nvSpPr>
            <p:cNvPr id="34" name="Text Box 16"/>
            <p:cNvSpPr txBox="1">
              <a:spLocks noChangeArrowheads="1"/>
            </p:cNvSpPr>
            <p:nvPr/>
          </p:nvSpPr>
          <p:spPr bwMode="auto">
            <a:xfrm>
              <a:off x="2252" y="3504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/>
                <a:t>b</a:t>
              </a:r>
            </a:p>
          </p:txBody>
        </p:sp>
        <p:sp>
          <p:nvSpPr>
            <p:cNvPr id="35" name="Text Box 17"/>
            <p:cNvSpPr txBox="1">
              <a:spLocks noChangeArrowheads="1"/>
            </p:cNvSpPr>
            <p:nvPr/>
          </p:nvSpPr>
          <p:spPr bwMode="auto">
            <a:xfrm>
              <a:off x="2828" y="3504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/>
                <a:t>c</a:t>
              </a:r>
            </a:p>
          </p:txBody>
        </p:sp>
        <p:sp>
          <p:nvSpPr>
            <p:cNvPr id="36" name="Text Box 18"/>
            <p:cNvSpPr txBox="1">
              <a:spLocks noChangeArrowheads="1"/>
            </p:cNvSpPr>
            <p:nvPr/>
          </p:nvSpPr>
          <p:spPr bwMode="auto">
            <a:xfrm>
              <a:off x="3404" y="3504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/>
                <a:t>d</a:t>
              </a:r>
            </a:p>
          </p:txBody>
        </p:sp>
        <p:sp>
          <p:nvSpPr>
            <p:cNvPr id="37" name="Text Box 19"/>
            <p:cNvSpPr txBox="1">
              <a:spLocks noChangeArrowheads="1"/>
            </p:cNvSpPr>
            <p:nvPr/>
          </p:nvSpPr>
          <p:spPr bwMode="auto">
            <a:xfrm>
              <a:off x="672" y="2592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/>
                <a:t>e</a:t>
              </a:r>
            </a:p>
          </p:txBody>
        </p:sp>
        <p:sp>
          <p:nvSpPr>
            <p:cNvPr id="38" name="Text Box 20"/>
            <p:cNvSpPr txBox="1">
              <a:spLocks noChangeArrowheads="1"/>
            </p:cNvSpPr>
            <p:nvPr/>
          </p:nvSpPr>
          <p:spPr bwMode="auto">
            <a:xfrm>
              <a:off x="672" y="2016"/>
              <a:ext cx="15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/>
                <a:t>f</a:t>
              </a:r>
            </a:p>
          </p:txBody>
        </p:sp>
        <p:sp>
          <p:nvSpPr>
            <p:cNvPr id="39" name="Text Box 21"/>
            <p:cNvSpPr txBox="1">
              <a:spLocks noChangeArrowheads="1"/>
            </p:cNvSpPr>
            <p:nvPr/>
          </p:nvSpPr>
          <p:spPr bwMode="auto">
            <a:xfrm>
              <a:off x="720" y="1440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/>
                <a:t>g</a:t>
              </a:r>
            </a:p>
          </p:txBody>
        </p:sp>
      </p:grpSp>
      <p:sp>
        <p:nvSpPr>
          <p:cNvPr id="40" name="Oval 22"/>
          <p:cNvSpPr>
            <a:spLocks noChangeArrowheads="1"/>
          </p:cNvSpPr>
          <p:nvPr/>
        </p:nvSpPr>
        <p:spPr bwMode="auto">
          <a:xfrm>
            <a:off x="3807296" y="3440832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1" name="Oval 23"/>
          <p:cNvSpPr>
            <a:spLocks noChangeArrowheads="1"/>
          </p:cNvSpPr>
          <p:nvPr/>
        </p:nvSpPr>
        <p:spPr bwMode="auto">
          <a:xfrm>
            <a:off x="4797896" y="2374032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2" name="Oval 24"/>
          <p:cNvSpPr>
            <a:spLocks noChangeArrowheads="1"/>
          </p:cNvSpPr>
          <p:nvPr/>
        </p:nvSpPr>
        <p:spPr bwMode="auto">
          <a:xfrm>
            <a:off x="5712296" y="3440832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3272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en-US" dirty="0"/>
              <a:t>Based on a multiple fault assumption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dirty="0"/>
              <a:t>We derive test cases out of the </a:t>
            </a:r>
            <a:r>
              <a:rPr lang="en-US" altLang="en-US" dirty="0" smtClean="0"/>
              <a:t>Cartesian </a:t>
            </a:r>
            <a:r>
              <a:rPr lang="en-US" altLang="en-US" dirty="0"/>
              <a:t>product of equivalence classes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dirty="0"/>
              <a:t>Notion of “completeness”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dirty="0"/>
              <a:t>Testing valid subdomains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dirty="0" smtClean="0"/>
              <a:t>Assumption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dirty="0" smtClean="0"/>
              <a:t>Input </a:t>
            </a:r>
            <a:r>
              <a:rPr lang="en-US" altLang="en-US" dirty="0"/>
              <a:t>variables are </a:t>
            </a:r>
            <a:r>
              <a:rPr lang="en-US" altLang="en-US" dirty="0" smtClean="0"/>
              <a:t>related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dirty="0"/>
              <a:t>M</a:t>
            </a:r>
            <a:r>
              <a:rPr lang="en-US" altLang="en-US" dirty="0" smtClean="0"/>
              <a:t>ultidimensional </a:t>
            </a:r>
            <a:r>
              <a:rPr lang="en-US" altLang="en-US" dirty="0"/>
              <a:t>subdomains. (Example)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dirty="0"/>
              <a:t>Test selection: Select at least one test from each of the multidimensional sub </a:t>
            </a:r>
            <a:r>
              <a:rPr lang="en-US" altLang="en-US" dirty="0" smtClean="0"/>
              <a:t>domain</a:t>
            </a:r>
            <a:endParaRPr lang="en-US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EC – Strong Normal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2812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EC – Strong Normal</a:t>
            </a:r>
            <a:endParaRPr lang="en-IN" dirty="0"/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1749896" y="1916832"/>
            <a:ext cx="5486400" cy="3679825"/>
            <a:chOff x="672" y="1440"/>
            <a:chExt cx="3456" cy="2318"/>
          </a:xfrm>
        </p:grpSpPr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1776" y="1584"/>
              <a:ext cx="1728" cy="115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" name="Line 6"/>
            <p:cNvSpPr>
              <a:spLocks noChangeShapeType="1"/>
            </p:cNvSpPr>
            <p:nvPr/>
          </p:nvSpPr>
          <p:spPr bwMode="auto">
            <a:xfrm>
              <a:off x="1200" y="1440"/>
              <a:ext cx="0" cy="206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" name="Line 7"/>
            <p:cNvSpPr>
              <a:spLocks noChangeShapeType="1"/>
            </p:cNvSpPr>
            <p:nvPr/>
          </p:nvSpPr>
          <p:spPr bwMode="auto">
            <a:xfrm>
              <a:off x="960" y="3312"/>
              <a:ext cx="316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8" name="Line 8"/>
            <p:cNvSpPr>
              <a:spLocks noChangeShapeType="1"/>
            </p:cNvSpPr>
            <p:nvPr/>
          </p:nvSpPr>
          <p:spPr bwMode="auto">
            <a:xfrm>
              <a:off x="1776" y="1440"/>
              <a:ext cx="0" cy="20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9" name="Line 9"/>
            <p:cNvSpPr>
              <a:spLocks noChangeShapeType="1"/>
            </p:cNvSpPr>
            <p:nvPr/>
          </p:nvSpPr>
          <p:spPr bwMode="auto">
            <a:xfrm>
              <a:off x="2352" y="1440"/>
              <a:ext cx="0" cy="20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0" name="Line 10"/>
            <p:cNvSpPr>
              <a:spLocks noChangeShapeType="1"/>
            </p:cNvSpPr>
            <p:nvPr/>
          </p:nvSpPr>
          <p:spPr bwMode="auto">
            <a:xfrm>
              <a:off x="2928" y="1440"/>
              <a:ext cx="0" cy="20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1" name="Line 11"/>
            <p:cNvSpPr>
              <a:spLocks noChangeShapeType="1"/>
            </p:cNvSpPr>
            <p:nvPr/>
          </p:nvSpPr>
          <p:spPr bwMode="auto">
            <a:xfrm>
              <a:off x="3504" y="1440"/>
              <a:ext cx="0" cy="20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2" name="Line 12"/>
            <p:cNvSpPr>
              <a:spLocks noChangeShapeType="1"/>
            </p:cNvSpPr>
            <p:nvPr/>
          </p:nvSpPr>
          <p:spPr bwMode="auto">
            <a:xfrm>
              <a:off x="960" y="2736"/>
              <a:ext cx="31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3" name="Line 13"/>
            <p:cNvSpPr>
              <a:spLocks noChangeShapeType="1"/>
            </p:cNvSpPr>
            <p:nvPr/>
          </p:nvSpPr>
          <p:spPr bwMode="auto">
            <a:xfrm>
              <a:off x="960" y="2160"/>
              <a:ext cx="31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4" name="Line 14"/>
            <p:cNvSpPr>
              <a:spLocks noChangeShapeType="1"/>
            </p:cNvSpPr>
            <p:nvPr/>
          </p:nvSpPr>
          <p:spPr bwMode="auto">
            <a:xfrm>
              <a:off x="960" y="1584"/>
              <a:ext cx="31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5" name="Text Box 15"/>
            <p:cNvSpPr txBox="1">
              <a:spLocks noChangeArrowheads="1"/>
            </p:cNvSpPr>
            <p:nvPr/>
          </p:nvSpPr>
          <p:spPr bwMode="auto">
            <a:xfrm>
              <a:off x="1670" y="3527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/>
                <a:t>a</a:t>
              </a:r>
            </a:p>
          </p:txBody>
        </p:sp>
        <p:sp>
          <p:nvSpPr>
            <p:cNvPr id="16" name="Text Box 16"/>
            <p:cNvSpPr txBox="1">
              <a:spLocks noChangeArrowheads="1"/>
            </p:cNvSpPr>
            <p:nvPr/>
          </p:nvSpPr>
          <p:spPr bwMode="auto">
            <a:xfrm>
              <a:off x="2252" y="3504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/>
                <a:t>b</a:t>
              </a:r>
            </a:p>
          </p:txBody>
        </p:sp>
        <p:sp>
          <p:nvSpPr>
            <p:cNvPr id="17" name="Text Box 17"/>
            <p:cNvSpPr txBox="1">
              <a:spLocks noChangeArrowheads="1"/>
            </p:cNvSpPr>
            <p:nvPr/>
          </p:nvSpPr>
          <p:spPr bwMode="auto">
            <a:xfrm>
              <a:off x="2828" y="3504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/>
                <a:t>c</a:t>
              </a:r>
            </a:p>
          </p:txBody>
        </p:sp>
        <p:sp>
          <p:nvSpPr>
            <p:cNvPr id="18" name="Text Box 18"/>
            <p:cNvSpPr txBox="1">
              <a:spLocks noChangeArrowheads="1"/>
            </p:cNvSpPr>
            <p:nvPr/>
          </p:nvSpPr>
          <p:spPr bwMode="auto">
            <a:xfrm>
              <a:off x="3404" y="3504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/>
                <a:t>d</a:t>
              </a:r>
            </a:p>
          </p:txBody>
        </p:sp>
        <p:sp>
          <p:nvSpPr>
            <p:cNvPr id="19" name="Text Box 19"/>
            <p:cNvSpPr txBox="1">
              <a:spLocks noChangeArrowheads="1"/>
            </p:cNvSpPr>
            <p:nvPr/>
          </p:nvSpPr>
          <p:spPr bwMode="auto">
            <a:xfrm>
              <a:off x="672" y="2592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/>
                <a:t>e</a:t>
              </a:r>
            </a:p>
          </p:txBody>
        </p:sp>
        <p:sp>
          <p:nvSpPr>
            <p:cNvPr id="20" name="Text Box 20"/>
            <p:cNvSpPr txBox="1">
              <a:spLocks noChangeArrowheads="1"/>
            </p:cNvSpPr>
            <p:nvPr/>
          </p:nvSpPr>
          <p:spPr bwMode="auto">
            <a:xfrm>
              <a:off x="672" y="2016"/>
              <a:ext cx="15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/>
                <a:t>f</a:t>
              </a:r>
            </a:p>
          </p:txBody>
        </p:sp>
        <p:sp>
          <p:nvSpPr>
            <p:cNvPr id="21" name="Text Box 21"/>
            <p:cNvSpPr txBox="1">
              <a:spLocks noChangeArrowheads="1"/>
            </p:cNvSpPr>
            <p:nvPr/>
          </p:nvSpPr>
          <p:spPr bwMode="auto">
            <a:xfrm>
              <a:off x="720" y="1440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/>
                <a:t>g</a:t>
              </a:r>
            </a:p>
          </p:txBody>
        </p:sp>
      </p:grpSp>
      <p:sp>
        <p:nvSpPr>
          <p:cNvPr id="22" name="Oval 22"/>
          <p:cNvSpPr>
            <a:spLocks noChangeArrowheads="1"/>
          </p:cNvSpPr>
          <p:nvPr/>
        </p:nvSpPr>
        <p:spPr bwMode="auto">
          <a:xfrm>
            <a:off x="3807296" y="3440832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3" name="Oval 23"/>
          <p:cNvSpPr>
            <a:spLocks noChangeArrowheads="1"/>
          </p:cNvSpPr>
          <p:nvPr/>
        </p:nvSpPr>
        <p:spPr bwMode="auto">
          <a:xfrm>
            <a:off x="4797896" y="2374032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4" name="Oval 24"/>
          <p:cNvSpPr>
            <a:spLocks noChangeArrowheads="1"/>
          </p:cNvSpPr>
          <p:nvPr/>
        </p:nvSpPr>
        <p:spPr bwMode="auto">
          <a:xfrm>
            <a:off x="5712296" y="3440832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5" name="Oval 25"/>
          <p:cNvSpPr>
            <a:spLocks noChangeArrowheads="1"/>
          </p:cNvSpPr>
          <p:nvPr/>
        </p:nvSpPr>
        <p:spPr bwMode="auto">
          <a:xfrm>
            <a:off x="3807296" y="2243857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6" name="Oval 26"/>
          <p:cNvSpPr>
            <a:spLocks noChangeArrowheads="1"/>
          </p:cNvSpPr>
          <p:nvPr/>
        </p:nvSpPr>
        <p:spPr bwMode="auto">
          <a:xfrm>
            <a:off x="5102696" y="3615457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" name="Oval 27"/>
          <p:cNvSpPr>
            <a:spLocks noChangeArrowheads="1"/>
          </p:cNvSpPr>
          <p:nvPr/>
        </p:nvSpPr>
        <p:spPr bwMode="auto">
          <a:xfrm>
            <a:off x="5483696" y="2396257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0570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Module 3: Agenda</a:t>
            </a:r>
            <a:endParaRPr lang="en-IN" dirty="0"/>
          </a:p>
        </p:txBody>
      </p:sp>
      <p:sp>
        <p:nvSpPr>
          <p:cNvPr id="4" name="Pentagon 3"/>
          <p:cNvSpPr/>
          <p:nvPr/>
        </p:nvSpPr>
        <p:spPr>
          <a:xfrm>
            <a:off x="395536" y="2780928"/>
            <a:ext cx="2016224" cy="720000"/>
          </a:xfrm>
          <a:prstGeom prst="homePlat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 smtClean="0"/>
              <a:t>Topic 3.1</a:t>
            </a:r>
            <a:endParaRPr lang="en-IN" sz="2400" b="1" dirty="0"/>
          </a:p>
        </p:txBody>
      </p:sp>
      <p:sp>
        <p:nvSpPr>
          <p:cNvPr id="5" name="Chevron 4"/>
          <p:cNvSpPr/>
          <p:nvPr/>
        </p:nvSpPr>
        <p:spPr>
          <a:xfrm>
            <a:off x="2267744" y="2780928"/>
            <a:ext cx="6552728" cy="720000"/>
          </a:xfrm>
          <a:prstGeom prst="chevron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 smtClean="0"/>
              <a:t>Specification Based Testing – Overview</a:t>
            </a:r>
            <a:endParaRPr lang="en-IN" sz="2400" b="1" dirty="0"/>
          </a:p>
        </p:txBody>
      </p:sp>
      <p:sp>
        <p:nvSpPr>
          <p:cNvPr id="6" name="Pentagon 5"/>
          <p:cNvSpPr/>
          <p:nvPr/>
        </p:nvSpPr>
        <p:spPr>
          <a:xfrm>
            <a:off x="395536" y="3717032"/>
            <a:ext cx="2016224" cy="720000"/>
          </a:xfrm>
          <a:prstGeom prst="homePlat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 smtClean="0"/>
              <a:t>Topic 3.2</a:t>
            </a:r>
            <a:endParaRPr lang="en-IN" sz="2400" b="1" dirty="0"/>
          </a:p>
        </p:txBody>
      </p:sp>
      <p:sp>
        <p:nvSpPr>
          <p:cNvPr id="7" name="Chevron 6"/>
          <p:cNvSpPr/>
          <p:nvPr/>
        </p:nvSpPr>
        <p:spPr>
          <a:xfrm>
            <a:off x="2267744" y="3717032"/>
            <a:ext cx="6552728" cy="720000"/>
          </a:xfrm>
          <a:prstGeom prst="chevron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 smtClean="0"/>
              <a:t>Equivalence Class</a:t>
            </a:r>
            <a:endParaRPr lang="en-IN" sz="2400" b="1" dirty="0"/>
          </a:p>
        </p:txBody>
      </p:sp>
      <p:sp>
        <p:nvSpPr>
          <p:cNvPr id="8" name="Pentagon 7"/>
          <p:cNvSpPr/>
          <p:nvPr/>
        </p:nvSpPr>
        <p:spPr>
          <a:xfrm>
            <a:off x="395536" y="4653216"/>
            <a:ext cx="2016224" cy="720000"/>
          </a:xfrm>
          <a:prstGeom prst="homePlat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 smtClean="0"/>
              <a:t>Topic 3.3</a:t>
            </a:r>
            <a:endParaRPr lang="en-IN" sz="2400" b="1" dirty="0"/>
          </a:p>
        </p:txBody>
      </p:sp>
      <p:sp>
        <p:nvSpPr>
          <p:cNvPr id="9" name="Chevron 8"/>
          <p:cNvSpPr/>
          <p:nvPr/>
        </p:nvSpPr>
        <p:spPr>
          <a:xfrm>
            <a:off x="2267744" y="4653216"/>
            <a:ext cx="6552728" cy="720000"/>
          </a:xfrm>
          <a:prstGeom prst="chevro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 smtClean="0"/>
              <a:t>Boundary Value Analysis</a:t>
            </a:r>
            <a:endParaRPr lang="en-IN" sz="2400" b="1" dirty="0"/>
          </a:p>
        </p:txBody>
      </p:sp>
      <p:sp>
        <p:nvSpPr>
          <p:cNvPr id="10" name="Pentagon 9"/>
          <p:cNvSpPr/>
          <p:nvPr/>
        </p:nvSpPr>
        <p:spPr>
          <a:xfrm>
            <a:off x="395536" y="5589320"/>
            <a:ext cx="2016224" cy="720000"/>
          </a:xfrm>
          <a:prstGeom prst="homePlat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 smtClean="0"/>
              <a:t>Topic 3.4</a:t>
            </a:r>
            <a:endParaRPr lang="en-IN" sz="2400" b="1" dirty="0"/>
          </a:p>
        </p:txBody>
      </p:sp>
      <p:sp>
        <p:nvSpPr>
          <p:cNvPr id="11" name="Chevron 10"/>
          <p:cNvSpPr/>
          <p:nvPr/>
        </p:nvSpPr>
        <p:spPr>
          <a:xfrm>
            <a:off x="2267744" y="5589320"/>
            <a:ext cx="6552728" cy="720000"/>
          </a:xfrm>
          <a:prstGeom prst="chevro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 smtClean="0"/>
              <a:t>Examples &amp; Case Study</a:t>
            </a:r>
            <a:endParaRPr lang="en-IN" sz="2400" b="1" dirty="0"/>
          </a:p>
        </p:txBody>
      </p:sp>
      <p:sp>
        <p:nvSpPr>
          <p:cNvPr id="12" name="Rounded Rectangle 11"/>
          <p:cNvSpPr/>
          <p:nvPr/>
        </p:nvSpPr>
        <p:spPr>
          <a:xfrm>
            <a:off x="395536" y="1628800"/>
            <a:ext cx="8280920" cy="936104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 smtClean="0"/>
              <a:t>Module 3: Specification Based Testing – (1/2)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337592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en-US" dirty="0"/>
              <a:t>Weak&lt;&gt;Robust is counterintuitive.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dirty="0"/>
              <a:t>Robust comes from the consideration of invalid values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dirty="0"/>
              <a:t>Weak </a:t>
            </a:r>
            <a:r>
              <a:rPr lang="en-US" altLang="en-US" dirty="0" smtClean="0"/>
              <a:t>refers </a:t>
            </a:r>
            <a:r>
              <a:rPr lang="en-US" altLang="en-US" dirty="0"/>
              <a:t>to the single fault </a:t>
            </a:r>
            <a:r>
              <a:rPr lang="en-US" altLang="en-US" dirty="0" smtClean="0"/>
              <a:t>assumption</a:t>
            </a:r>
            <a:endParaRPr lang="en-US" alt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dirty="0"/>
              <a:t>A test case should have one invalid value and the remaining values should be valid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dirty="0"/>
              <a:t>One dimensional invalid </a:t>
            </a:r>
            <a:r>
              <a:rPr lang="en-US" altLang="en-US" dirty="0" smtClean="0"/>
              <a:t>subdomains</a:t>
            </a:r>
            <a:endParaRPr lang="en-US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EC – Weak Robust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639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EC – Weak Robust</a:t>
            </a:r>
            <a:endParaRPr lang="en-IN" dirty="0"/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1677888" y="1970807"/>
            <a:ext cx="5486400" cy="3679825"/>
            <a:chOff x="672" y="1440"/>
            <a:chExt cx="3456" cy="2318"/>
          </a:xfrm>
        </p:grpSpPr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1776" y="1584"/>
              <a:ext cx="1728" cy="115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" name="Line 6"/>
            <p:cNvSpPr>
              <a:spLocks noChangeShapeType="1"/>
            </p:cNvSpPr>
            <p:nvPr/>
          </p:nvSpPr>
          <p:spPr bwMode="auto">
            <a:xfrm>
              <a:off x="1200" y="1440"/>
              <a:ext cx="0" cy="206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" name="Line 7"/>
            <p:cNvSpPr>
              <a:spLocks noChangeShapeType="1"/>
            </p:cNvSpPr>
            <p:nvPr/>
          </p:nvSpPr>
          <p:spPr bwMode="auto">
            <a:xfrm>
              <a:off x="960" y="3312"/>
              <a:ext cx="316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8" name="Line 8"/>
            <p:cNvSpPr>
              <a:spLocks noChangeShapeType="1"/>
            </p:cNvSpPr>
            <p:nvPr/>
          </p:nvSpPr>
          <p:spPr bwMode="auto">
            <a:xfrm>
              <a:off x="1776" y="1440"/>
              <a:ext cx="0" cy="20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9" name="Line 9"/>
            <p:cNvSpPr>
              <a:spLocks noChangeShapeType="1"/>
            </p:cNvSpPr>
            <p:nvPr/>
          </p:nvSpPr>
          <p:spPr bwMode="auto">
            <a:xfrm>
              <a:off x="2352" y="1440"/>
              <a:ext cx="0" cy="20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0" name="Line 10"/>
            <p:cNvSpPr>
              <a:spLocks noChangeShapeType="1"/>
            </p:cNvSpPr>
            <p:nvPr/>
          </p:nvSpPr>
          <p:spPr bwMode="auto">
            <a:xfrm>
              <a:off x="2928" y="1440"/>
              <a:ext cx="0" cy="20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1" name="Line 11"/>
            <p:cNvSpPr>
              <a:spLocks noChangeShapeType="1"/>
            </p:cNvSpPr>
            <p:nvPr/>
          </p:nvSpPr>
          <p:spPr bwMode="auto">
            <a:xfrm>
              <a:off x="3504" y="1440"/>
              <a:ext cx="0" cy="20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2" name="Line 12"/>
            <p:cNvSpPr>
              <a:spLocks noChangeShapeType="1"/>
            </p:cNvSpPr>
            <p:nvPr/>
          </p:nvSpPr>
          <p:spPr bwMode="auto">
            <a:xfrm>
              <a:off x="960" y="2736"/>
              <a:ext cx="31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3" name="Line 13"/>
            <p:cNvSpPr>
              <a:spLocks noChangeShapeType="1"/>
            </p:cNvSpPr>
            <p:nvPr/>
          </p:nvSpPr>
          <p:spPr bwMode="auto">
            <a:xfrm>
              <a:off x="960" y="2160"/>
              <a:ext cx="31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4" name="Line 14"/>
            <p:cNvSpPr>
              <a:spLocks noChangeShapeType="1"/>
            </p:cNvSpPr>
            <p:nvPr/>
          </p:nvSpPr>
          <p:spPr bwMode="auto">
            <a:xfrm>
              <a:off x="960" y="1584"/>
              <a:ext cx="31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5" name="Text Box 15"/>
            <p:cNvSpPr txBox="1">
              <a:spLocks noChangeArrowheads="1"/>
            </p:cNvSpPr>
            <p:nvPr/>
          </p:nvSpPr>
          <p:spPr bwMode="auto">
            <a:xfrm>
              <a:off x="1670" y="3527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/>
                <a:t>a</a:t>
              </a:r>
            </a:p>
          </p:txBody>
        </p:sp>
        <p:sp>
          <p:nvSpPr>
            <p:cNvPr id="16" name="Text Box 16"/>
            <p:cNvSpPr txBox="1">
              <a:spLocks noChangeArrowheads="1"/>
            </p:cNvSpPr>
            <p:nvPr/>
          </p:nvSpPr>
          <p:spPr bwMode="auto">
            <a:xfrm>
              <a:off x="2252" y="3504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/>
                <a:t>b</a:t>
              </a:r>
            </a:p>
          </p:txBody>
        </p:sp>
        <p:sp>
          <p:nvSpPr>
            <p:cNvPr id="17" name="Text Box 17"/>
            <p:cNvSpPr txBox="1">
              <a:spLocks noChangeArrowheads="1"/>
            </p:cNvSpPr>
            <p:nvPr/>
          </p:nvSpPr>
          <p:spPr bwMode="auto">
            <a:xfrm>
              <a:off x="2828" y="3504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/>
                <a:t>c</a:t>
              </a:r>
            </a:p>
          </p:txBody>
        </p:sp>
        <p:sp>
          <p:nvSpPr>
            <p:cNvPr id="18" name="Text Box 18"/>
            <p:cNvSpPr txBox="1">
              <a:spLocks noChangeArrowheads="1"/>
            </p:cNvSpPr>
            <p:nvPr/>
          </p:nvSpPr>
          <p:spPr bwMode="auto">
            <a:xfrm>
              <a:off x="3404" y="3504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/>
                <a:t>d</a:t>
              </a:r>
            </a:p>
          </p:txBody>
        </p:sp>
        <p:sp>
          <p:nvSpPr>
            <p:cNvPr id="19" name="Text Box 19"/>
            <p:cNvSpPr txBox="1">
              <a:spLocks noChangeArrowheads="1"/>
            </p:cNvSpPr>
            <p:nvPr/>
          </p:nvSpPr>
          <p:spPr bwMode="auto">
            <a:xfrm>
              <a:off x="672" y="2592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/>
                <a:t>e</a:t>
              </a:r>
            </a:p>
          </p:txBody>
        </p:sp>
        <p:sp>
          <p:nvSpPr>
            <p:cNvPr id="20" name="Text Box 20"/>
            <p:cNvSpPr txBox="1">
              <a:spLocks noChangeArrowheads="1"/>
            </p:cNvSpPr>
            <p:nvPr/>
          </p:nvSpPr>
          <p:spPr bwMode="auto">
            <a:xfrm>
              <a:off x="672" y="2016"/>
              <a:ext cx="15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/>
                <a:t>f</a:t>
              </a:r>
            </a:p>
          </p:txBody>
        </p:sp>
        <p:sp>
          <p:nvSpPr>
            <p:cNvPr id="21" name="Text Box 21"/>
            <p:cNvSpPr txBox="1">
              <a:spLocks noChangeArrowheads="1"/>
            </p:cNvSpPr>
            <p:nvPr/>
          </p:nvSpPr>
          <p:spPr bwMode="auto">
            <a:xfrm>
              <a:off x="720" y="1440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/>
                <a:t>g</a:t>
              </a:r>
            </a:p>
          </p:txBody>
        </p:sp>
      </p:grpSp>
      <p:sp>
        <p:nvSpPr>
          <p:cNvPr id="22" name="Oval 22"/>
          <p:cNvSpPr>
            <a:spLocks noChangeArrowheads="1"/>
          </p:cNvSpPr>
          <p:nvPr/>
        </p:nvSpPr>
        <p:spPr bwMode="auto">
          <a:xfrm>
            <a:off x="3735288" y="3494807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3" name="Oval 23"/>
          <p:cNvSpPr>
            <a:spLocks noChangeArrowheads="1"/>
          </p:cNvSpPr>
          <p:nvPr/>
        </p:nvSpPr>
        <p:spPr bwMode="auto">
          <a:xfrm>
            <a:off x="4725888" y="2428007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4" name="Oval 24"/>
          <p:cNvSpPr>
            <a:spLocks noChangeArrowheads="1"/>
          </p:cNvSpPr>
          <p:nvPr/>
        </p:nvSpPr>
        <p:spPr bwMode="auto">
          <a:xfrm>
            <a:off x="5640288" y="3494807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5" name="Oval 25"/>
          <p:cNvSpPr>
            <a:spLocks noChangeArrowheads="1"/>
          </p:cNvSpPr>
          <p:nvPr/>
        </p:nvSpPr>
        <p:spPr bwMode="auto">
          <a:xfrm>
            <a:off x="5792688" y="1916832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6" name="Oval 26"/>
          <p:cNvSpPr>
            <a:spLocks noChangeArrowheads="1"/>
          </p:cNvSpPr>
          <p:nvPr/>
        </p:nvSpPr>
        <p:spPr bwMode="auto">
          <a:xfrm>
            <a:off x="4649688" y="4355232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" name="Oval 27"/>
          <p:cNvSpPr>
            <a:spLocks noChangeArrowheads="1"/>
          </p:cNvSpPr>
          <p:nvPr/>
        </p:nvSpPr>
        <p:spPr bwMode="auto">
          <a:xfrm>
            <a:off x="3125688" y="3440832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9331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en-US" dirty="0"/>
              <a:t>Robust comes from consideration of invalid values for inputs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dirty="0"/>
              <a:t>Strong </a:t>
            </a:r>
            <a:r>
              <a:rPr lang="en-US" altLang="en-US" dirty="0" smtClean="0"/>
              <a:t>refers </a:t>
            </a:r>
            <a:r>
              <a:rPr lang="en-US" altLang="en-US" dirty="0"/>
              <a:t>to the multiple fault </a:t>
            </a:r>
            <a:r>
              <a:rPr lang="en-US" altLang="en-US" dirty="0" smtClean="0"/>
              <a:t>assumption</a:t>
            </a:r>
            <a:endParaRPr lang="en-US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EC – Strong Robust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59338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EC – Strong Robust</a:t>
            </a:r>
            <a:endParaRPr lang="en-IN" dirty="0"/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1691680" y="1902991"/>
            <a:ext cx="5486400" cy="3679825"/>
            <a:chOff x="672" y="1440"/>
            <a:chExt cx="3456" cy="2318"/>
          </a:xfrm>
        </p:grpSpPr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1776" y="1584"/>
              <a:ext cx="1728" cy="115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" name="Line 6"/>
            <p:cNvSpPr>
              <a:spLocks noChangeShapeType="1"/>
            </p:cNvSpPr>
            <p:nvPr/>
          </p:nvSpPr>
          <p:spPr bwMode="auto">
            <a:xfrm>
              <a:off x="1200" y="1440"/>
              <a:ext cx="0" cy="206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" name="Line 7"/>
            <p:cNvSpPr>
              <a:spLocks noChangeShapeType="1"/>
            </p:cNvSpPr>
            <p:nvPr/>
          </p:nvSpPr>
          <p:spPr bwMode="auto">
            <a:xfrm>
              <a:off x="960" y="3312"/>
              <a:ext cx="316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8" name="Line 8"/>
            <p:cNvSpPr>
              <a:spLocks noChangeShapeType="1"/>
            </p:cNvSpPr>
            <p:nvPr/>
          </p:nvSpPr>
          <p:spPr bwMode="auto">
            <a:xfrm>
              <a:off x="1776" y="1440"/>
              <a:ext cx="0" cy="20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9" name="Line 9"/>
            <p:cNvSpPr>
              <a:spLocks noChangeShapeType="1"/>
            </p:cNvSpPr>
            <p:nvPr/>
          </p:nvSpPr>
          <p:spPr bwMode="auto">
            <a:xfrm>
              <a:off x="2352" y="1440"/>
              <a:ext cx="0" cy="20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0" name="Line 10"/>
            <p:cNvSpPr>
              <a:spLocks noChangeShapeType="1"/>
            </p:cNvSpPr>
            <p:nvPr/>
          </p:nvSpPr>
          <p:spPr bwMode="auto">
            <a:xfrm>
              <a:off x="2928" y="1440"/>
              <a:ext cx="0" cy="20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1" name="Line 11"/>
            <p:cNvSpPr>
              <a:spLocks noChangeShapeType="1"/>
            </p:cNvSpPr>
            <p:nvPr/>
          </p:nvSpPr>
          <p:spPr bwMode="auto">
            <a:xfrm>
              <a:off x="3504" y="1440"/>
              <a:ext cx="0" cy="20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2" name="Line 12"/>
            <p:cNvSpPr>
              <a:spLocks noChangeShapeType="1"/>
            </p:cNvSpPr>
            <p:nvPr/>
          </p:nvSpPr>
          <p:spPr bwMode="auto">
            <a:xfrm>
              <a:off x="960" y="2736"/>
              <a:ext cx="31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3" name="Line 13"/>
            <p:cNvSpPr>
              <a:spLocks noChangeShapeType="1"/>
            </p:cNvSpPr>
            <p:nvPr/>
          </p:nvSpPr>
          <p:spPr bwMode="auto">
            <a:xfrm>
              <a:off x="960" y="2160"/>
              <a:ext cx="31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4" name="Line 14"/>
            <p:cNvSpPr>
              <a:spLocks noChangeShapeType="1"/>
            </p:cNvSpPr>
            <p:nvPr/>
          </p:nvSpPr>
          <p:spPr bwMode="auto">
            <a:xfrm>
              <a:off x="960" y="1584"/>
              <a:ext cx="31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5" name="Text Box 15"/>
            <p:cNvSpPr txBox="1">
              <a:spLocks noChangeArrowheads="1"/>
            </p:cNvSpPr>
            <p:nvPr/>
          </p:nvSpPr>
          <p:spPr bwMode="auto">
            <a:xfrm>
              <a:off x="1670" y="3527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/>
                <a:t>a</a:t>
              </a:r>
            </a:p>
          </p:txBody>
        </p:sp>
        <p:sp>
          <p:nvSpPr>
            <p:cNvPr id="16" name="Text Box 16"/>
            <p:cNvSpPr txBox="1">
              <a:spLocks noChangeArrowheads="1"/>
            </p:cNvSpPr>
            <p:nvPr/>
          </p:nvSpPr>
          <p:spPr bwMode="auto">
            <a:xfrm>
              <a:off x="2252" y="3504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/>
                <a:t>b</a:t>
              </a:r>
            </a:p>
          </p:txBody>
        </p:sp>
        <p:sp>
          <p:nvSpPr>
            <p:cNvPr id="17" name="Text Box 17"/>
            <p:cNvSpPr txBox="1">
              <a:spLocks noChangeArrowheads="1"/>
            </p:cNvSpPr>
            <p:nvPr/>
          </p:nvSpPr>
          <p:spPr bwMode="auto">
            <a:xfrm>
              <a:off x="2828" y="3504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/>
                <a:t>c</a:t>
              </a:r>
            </a:p>
          </p:txBody>
        </p:sp>
        <p:sp>
          <p:nvSpPr>
            <p:cNvPr id="18" name="Text Box 18"/>
            <p:cNvSpPr txBox="1">
              <a:spLocks noChangeArrowheads="1"/>
            </p:cNvSpPr>
            <p:nvPr/>
          </p:nvSpPr>
          <p:spPr bwMode="auto">
            <a:xfrm>
              <a:off x="3404" y="3504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/>
                <a:t>d</a:t>
              </a:r>
            </a:p>
          </p:txBody>
        </p:sp>
        <p:sp>
          <p:nvSpPr>
            <p:cNvPr id="19" name="Text Box 19"/>
            <p:cNvSpPr txBox="1">
              <a:spLocks noChangeArrowheads="1"/>
            </p:cNvSpPr>
            <p:nvPr/>
          </p:nvSpPr>
          <p:spPr bwMode="auto">
            <a:xfrm>
              <a:off x="672" y="2592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/>
                <a:t>e</a:t>
              </a:r>
            </a:p>
          </p:txBody>
        </p:sp>
        <p:sp>
          <p:nvSpPr>
            <p:cNvPr id="20" name="Text Box 20"/>
            <p:cNvSpPr txBox="1">
              <a:spLocks noChangeArrowheads="1"/>
            </p:cNvSpPr>
            <p:nvPr/>
          </p:nvSpPr>
          <p:spPr bwMode="auto">
            <a:xfrm>
              <a:off x="672" y="2016"/>
              <a:ext cx="15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/>
                <a:t>f</a:t>
              </a:r>
            </a:p>
          </p:txBody>
        </p:sp>
        <p:sp>
          <p:nvSpPr>
            <p:cNvPr id="21" name="Text Box 21"/>
            <p:cNvSpPr txBox="1">
              <a:spLocks noChangeArrowheads="1"/>
            </p:cNvSpPr>
            <p:nvPr/>
          </p:nvSpPr>
          <p:spPr bwMode="auto">
            <a:xfrm>
              <a:off x="720" y="1440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/>
                <a:t>g</a:t>
              </a:r>
            </a:p>
          </p:txBody>
        </p:sp>
      </p:grpSp>
      <p:sp>
        <p:nvSpPr>
          <p:cNvPr id="22" name="Oval 22"/>
          <p:cNvSpPr>
            <a:spLocks noChangeArrowheads="1"/>
          </p:cNvSpPr>
          <p:nvPr/>
        </p:nvSpPr>
        <p:spPr bwMode="auto">
          <a:xfrm>
            <a:off x="3749080" y="3426991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3" name="Oval 23"/>
          <p:cNvSpPr>
            <a:spLocks noChangeArrowheads="1"/>
          </p:cNvSpPr>
          <p:nvPr/>
        </p:nvSpPr>
        <p:spPr bwMode="auto">
          <a:xfrm>
            <a:off x="4739680" y="2360191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4" name="Oval 24"/>
          <p:cNvSpPr>
            <a:spLocks noChangeArrowheads="1"/>
          </p:cNvSpPr>
          <p:nvPr/>
        </p:nvSpPr>
        <p:spPr bwMode="auto">
          <a:xfrm>
            <a:off x="5654080" y="3426991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5" name="Oval 25"/>
          <p:cNvSpPr>
            <a:spLocks noChangeArrowheads="1"/>
          </p:cNvSpPr>
          <p:nvPr/>
        </p:nvSpPr>
        <p:spPr bwMode="auto">
          <a:xfrm>
            <a:off x="3749080" y="2230016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6" name="Oval 26"/>
          <p:cNvSpPr>
            <a:spLocks noChangeArrowheads="1"/>
          </p:cNvSpPr>
          <p:nvPr/>
        </p:nvSpPr>
        <p:spPr bwMode="auto">
          <a:xfrm>
            <a:off x="5044480" y="3601616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" name="Oval 27"/>
          <p:cNvSpPr>
            <a:spLocks noChangeArrowheads="1"/>
          </p:cNvSpPr>
          <p:nvPr/>
        </p:nvSpPr>
        <p:spPr bwMode="auto">
          <a:xfrm>
            <a:off x="5425480" y="2382416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8" name="Oval 28"/>
          <p:cNvSpPr>
            <a:spLocks noChangeArrowheads="1"/>
          </p:cNvSpPr>
          <p:nvPr/>
        </p:nvSpPr>
        <p:spPr bwMode="auto">
          <a:xfrm>
            <a:off x="4815880" y="1849016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9" name="Oval 29"/>
          <p:cNvSpPr>
            <a:spLocks noChangeArrowheads="1"/>
          </p:cNvSpPr>
          <p:nvPr/>
        </p:nvSpPr>
        <p:spPr bwMode="auto">
          <a:xfrm>
            <a:off x="5806480" y="1849016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0" name="Oval 30"/>
          <p:cNvSpPr>
            <a:spLocks noChangeArrowheads="1"/>
          </p:cNvSpPr>
          <p:nvPr/>
        </p:nvSpPr>
        <p:spPr bwMode="auto">
          <a:xfrm>
            <a:off x="6568480" y="1849016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1" name="Oval 31"/>
          <p:cNvSpPr>
            <a:spLocks noChangeArrowheads="1"/>
          </p:cNvSpPr>
          <p:nvPr/>
        </p:nvSpPr>
        <p:spPr bwMode="auto">
          <a:xfrm>
            <a:off x="6339880" y="2763416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2" name="Oval 32"/>
          <p:cNvSpPr>
            <a:spLocks noChangeArrowheads="1"/>
          </p:cNvSpPr>
          <p:nvPr/>
        </p:nvSpPr>
        <p:spPr bwMode="auto">
          <a:xfrm>
            <a:off x="6339880" y="3525416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3" name="Oval 33"/>
          <p:cNvSpPr>
            <a:spLocks noChangeArrowheads="1"/>
          </p:cNvSpPr>
          <p:nvPr/>
        </p:nvSpPr>
        <p:spPr bwMode="auto">
          <a:xfrm>
            <a:off x="6492280" y="4363616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4" name="Oval 34"/>
          <p:cNvSpPr>
            <a:spLocks noChangeArrowheads="1"/>
          </p:cNvSpPr>
          <p:nvPr/>
        </p:nvSpPr>
        <p:spPr bwMode="auto">
          <a:xfrm>
            <a:off x="5425480" y="4211216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5" name="Oval 35"/>
          <p:cNvSpPr>
            <a:spLocks noChangeArrowheads="1"/>
          </p:cNvSpPr>
          <p:nvPr/>
        </p:nvSpPr>
        <p:spPr bwMode="auto">
          <a:xfrm>
            <a:off x="4511080" y="4135016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6" name="Oval 36"/>
          <p:cNvSpPr>
            <a:spLocks noChangeArrowheads="1"/>
          </p:cNvSpPr>
          <p:nvPr/>
        </p:nvSpPr>
        <p:spPr bwMode="auto">
          <a:xfrm>
            <a:off x="4053880" y="4135016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7" name="Oval 37"/>
          <p:cNvSpPr>
            <a:spLocks noChangeArrowheads="1"/>
          </p:cNvSpPr>
          <p:nvPr/>
        </p:nvSpPr>
        <p:spPr bwMode="auto">
          <a:xfrm>
            <a:off x="3063280" y="3601616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8" name="Oval 38"/>
          <p:cNvSpPr>
            <a:spLocks noChangeArrowheads="1"/>
          </p:cNvSpPr>
          <p:nvPr/>
        </p:nvSpPr>
        <p:spPr bwMode="auto">
          <a:xfrm>
            <a:off x="3139480" y="2611016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9" name="Oval 39"/>
          <p:cNvSpPr>
            <a:spLocks noChangeArrowheads="1"/>
          </p:cNvSpPr>
          <p:nvPr/>
        </p:nvSpPr>
        <p:spPr bwMode="auto">
          <a:xfrm>
            <a:off x="3749080" y="1772816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endParaRPr lang="en-US" altLang="en-US"/>
          </a:p>
        </p:txBody>
      </p:sp>
      <p:sp>
        <p:nvSpPr>
          <p:cNvPr id="40" name="Oval 40"/>
          <p:cNvSpPr>
            <a:spLocks noChangeArrowheads="1"/>
          </p:cNvSpPr>
          <p:nvPr/>
        </p:nvSpPr>
        <p:spPr bwMode="auto">
          <a:xfrm>
            <a:off x="2987080" y="1849016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endParaRPr lang="en-US" altLang="en-US"/>
          </a:p>
        </p:txBody>
      </p:sp>
      <p:sp>
        <p:nvSpPr>
          <p:cNvPr id="41" name="Oval 41"/>
          <p:cNvSpPr>
            <a:spLocks noChangeArrowheads="1"/>
          </p:cNvSpPr>
          <p:nvPr/>
        </p:nvSpPr>
        <p:spPr bwMode="auto">
          <a:xfrm>
            <a:off x="2987080" y="4287416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6447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en-US" dirty="0"/>
              <a:t>A group forms a EC if</a:t>
            </a:r>
          </a:p>
          <a:p>
            <a:pPr lvl="1">
              <a:spcBef>
                <a:spcPts val="0"/>
              </a:spcBef>
            </a:pPr>
            <a:r>
              <a:rPr lang="en-US" altLang="en-US" sz="2400" dirty="0"/>
              <a:t>They all test the same thing</a:t>
            </a:r>
          </a:p>
          <a:p>
            <a:pPr lvl="1">
              <a:spcBef>
                <a:spcPts val="0"/>
              </a:spcBef>
            </a:pPr>
            <a:r>
              <a:rPr lang="en-US" altLang="en-US" sz="2400" dirty="0"/>
              <a:t>If one test case catches a defect, the others probably will too</a:t>
            </a:r>
          </a:p>
          <a:p>
            <a:pPr lvl="1">
              <a:spcBef>
                <a:spcPts val="0"/>
              </a:spcBef>
            </a:pPr>
            <a:r>
              <a:rPr lang="en-US" altLang="en-US" sz="2400" dirty="0"/>
              <a:t>If one test case doesn’t catch a defect, the others probably won’t either</a:t>
            </a:r>
          </a:p>
          <a:p>
            <a:pPr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en-US" dirty="0"/>
              <a:t>What makes us consider them as equivalent</a:t>
            </a:r>
          </a:p>
          <a:p>
            <a:pPr lvl="1">
              <a:spcBef>
                <a:spcPts val="0"/>
              </a:spcBef>
            </a:pPr>
            <a:r>
              <a:rPr lang="en-US" altLang="en-US" sz="2400" dirty="0"/>
              <a:t>They involve the same input variable</a:t>
            </a:r>
          </a:p>
          <a:p>
            <a:pPr lvl="1">
              <a:spcBef>
                <a:spcPts val="0"/>
              </a:spcBef>
            </a:pPr>
            <a:r>
              <a:rPr lang="en-US" altLang="en-US" sz="2400" dirty="0"/>
              <a:t>They result in similar operations in the program</a:t>
            </a:r>
          </a:p>
          <a:p>
            <a:pPr lvl="1">
              <a:spcBef>
                <a:spcPts val="0"/>
              </a:spcBef>
            </a:pPr>
            <a:r>
              <a:rPr lang="en-US" altLang="en-US" sz="2400" dirty="0"/>
              <a:t>They affect the same output variable</a:t>
            </a:r>
          </a:p>
          <a:p>
            <a:pPr lvl="1">
              <a:spcBef>
                <a:spcPts val="0"/>
              </a:spcBef>
            </a:pPr>
            <a:r>
              <a:rPr lang="en-US" altLang="en-US" sz="2400" dirty="0"/>
              <a:t>None force the program to do error handling or all of them do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EC - Characteristics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00757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dirty="0" smtClean="0"/>
              <a:t>Equivalence </a:t>
            </a:r>
            <a:r>
              <a:rPr lang="en-US" altLang="en-US" dirty="0"/>
              <a:t>class for invalid inputs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dirty="0"/>
              <a:t>Looks for Range in numbers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dirty="0"/>
              <a:t>Look for membership in a group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dirty="0" err="1"/>
              <a:t>Analyse</a:t>
            </a:r>
            <a:r>
              <a:rPr lang="en-US" altLang="en-US" dirty="0"/>
              <a:t> responses to lists and menus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dirty="0"/>
              <a:t>Looks for variables that must be equal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dirty="0"/>
              <a:t>Create time-determined equivalence classes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dirty="0"/>
              <a:t>Look for equivalent output events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dirty="0"/>
              <a:t>Look for variable groups that must calculate to a certain value or range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dirty="0"/>
              <a:t>Look for equivalent operating environments</a:t>
            </a:r>
          </a:p>
          <a:p>
            <a:r>
              <a:rPr lang="en-US" altLang="en-US" sz="1200" dirty="0"/>
              <a:t>Ref: Testing Computer Software, </a:t>
            </a:r>
            <a:r>
              <a:rPr lang="en-US" altLang="en-US" sz="1200" dirty="0" err="1"/>
              <a:t>Kaner</a:t>
            </a:r>
            <a:r>
              <a:rPr lang="en-US" altLang="en-US" sz="1200" dirty="0"/>
              <a:t>, Falk and Nguyen, Chapter 7</a:t>
            </a:r>
          </a:p>
          <a:p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Recommendations for Identifications of EC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43267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438400" y="3429000"/>
            <a:ext cx="6019800" cy="1524000"/>
          </a:xfrm>
        </p:spPr>
        <p:txBody>
          <a:bodyPr/>
          <a:lstStyle/>
          <a:p>
            <a:r>
              <a:rPr lang="en-US" dirty="0" smtClean="0"/>
              <a:t>Software Testing Methodologies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Prashant Joshi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461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Topic 3.3: </a:t>
            </a:r>
            <a:r>
              <a:rPr lang="en-IN" dirty="0"/>
              <a:t>Boundary Value Analysis</a:t>
            </a:r>
          </a:p>
        </p:txBody>
      </p:sp>
    </p:spTree>
    <p:extLst>
      <p:ext uri="{BB962C8B-B14F-4D97-AF65-F5344CB8AC3E}">
        <p14:creationId xmlns:p14="http://schemas.microsoft.com/office/powerpoint/2010/main" val="3713059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800" dirty="0"/>
              <a:t>Boundary Value Analysis focuses on the boundary of the input space to identify test cases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Rationale is, errors tend to occur near the extreme value of the input variable</a:t>
            </a: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800" dirty="0"/>
              <a:t>Examples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Loop counters off by 1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Inputs at the boundary of ranges. 10 &lt; x &lt; 100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Boundary Value Analysis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84536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3200" dirty="0"/>
              <a:t>Idea of BVA is to use input variable values at</a:t>
            </a:r>
          </a:p>
          <a:p>
            <a:pPr lvl="1"/>
            <a:r>
              <a:rPr lang="en-US" altLang="en-US" sz="2000" dirty="0"/>
              <a:t>Their minimum</a:t>
            </a:r>
          </a:p>
          <a:p>
            <a:pPr lvl="1"/>
            <a:r>
              <a:rPr lang="en-US" altLang="en-US" sz="2000" dirty="0"/>
              <a:t>Just above the minimum</a:t>
            </a:r>
          </a:p>
          <a:p>
            <a:pPr lvl="1"/>
            <a:r>
              <a:rPr lang="en-US" altLang="en-US" sz="2000" dirty="0"/>
              <a:t>A nominal value</a:t>
            </a:r>
          </a:p>
          <a:p>
            <a:pPr lvl="1"/>
            <a:r>
              <a:rPr lang="en-US" altLang="en-US" sz="2000" dirty="0"/>
              <a:t>Just below their maximum</a:t>
            </a:r>
          </a:p>
          <a:p>
            <a:pPr lvl="1"/>
            <a:r>
              <a:rPr lang="en-US" altLang="en-US" sz="2000" dirty="0"/>
              <a:t>At their maximum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Boundary Value Analysis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54924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Topic 3.1: Specification Based Testing – Overview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3361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800" dirty="0"/>
              <a:t>Example</a:t>
            </a:r>
          </a:p>
          <a:p>
            <a:pPr lvl="1"/>
            <a:r>
              <a:rPr lang="en-US" altLang="en-US" sz="1800" dirty="0"/>
              <a:t>A program takes 2 inputs x1 and x2</a:t>
            </a:r>
          </a:p>
          <a:p>
            <a:pPr lvl="2"/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a &lt;= x1 &lt;= b</a:t>
            </a:r>
          </a:p>
          <a:p>
            <a:pPr lvl="2"/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c &lt;= x2 &lt;= d</a:t>
            </a:r>
          </a:p>
          <a:p>
            <a:pPr lvl="1"/>
            <a:r>
              <a:rPr lang="en-US" altLang="en-US" sz="1800" dirty="0"/>
              <a:t>We have the intervals</a:t>
            </a:r>
          </a:p>
          <a:p>
            <a:pPr lvl="2"/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[a, b] </a:t>
            </a: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 x1</a:t>
            </a:r>
          </a:p>
          <a:p>
            <a:pPr lvl="2"/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[c, d]  x2</a:t>
            </a:r>
            <a:endParaRPr lang="en-US" alt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BVA – Explore the types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401015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BVA test cases for a function of two variables – single fault assumption</a:t>
            </a:r>
          </a:p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BVA</a:t>
            </a:r>
            <a:endParaRPr lang="en-IN" dirty="0"/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1749896" y="2557487"/>
            <a:ext cx="5486400" cy="3679825"/>
            <a:chOff x="1008" y="1248"/>
            <a:chExt cx="3456" cy="2318"/>
          </a:xfrm>
        </p:grpSpPr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2112" y="1392"/>
              <a:ext cx="1728" cy="115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" name="Line 6"/>
            <p:cNvSpPr>
              <a:spLocks noChangeShapeType="1"/>
            </p:cNvSpPr>
            <p:nvPr/>
          </p:nvSpPr>
          <p:spPr bwMode="auto">
            <a:xfrm>
              <a:off x="1536" y="1248"/>
              <a:ext cx="0" cy="206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" name="Line 7"/>
            <p:cNvSpPr>
              <a:spLocks noChangeShapeType="1"/>
            </p:cNvSpPr>
            <p:nvPr/>
          </p:nvSpPr>
          <p:spPr bwMode="auto">
            <a:xfrm>
              <a:off x="1296" y="3120"/>
              <a:ext cx="316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8" name="Line 8"/>
            <p:cNvSpPr>
              <a:spLocks noChangeShapeType="1"/>
            </p:cNvSpPr>
            <p:nvPr/>
          </p:nvSpPr>
          <p:spPr bwMode="auto">
            <a:xfrm>
              <a:off x="2112" y="1248"/>
              <a:ext cx="0" cy="20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9" name="Line 9"/>
            <p:cNvSpPr>
              <a:spLocks noChangeShapeType="1"/>
            </p:cNvSpPr>
            <p:nvPr/>
          </p:nvSpPr>
          <p:spPr bwMode="auto">
            <a:xfrm>
              <a:off x="3840" y="1248"/>
              <a:ext cx="0" cy="20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0" name="Line 10"/>
            <p:cNvSpPr>
              <a:spLocks noChangeShapeType="1"/>
            </p:cNvSpPr>
            <p:nvPr/>
          </p:nvSpPr>
          <p:spPr bwMode="auto">
            <a:xfrm>
              <a:off x="1296" y="2544"/>
              <a:ext cx="31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1" name="Line 11"/>
            <p:cNvSpPr>
              <a:spLocks noChangeShapeType="1"/>
            </p:cNvSpPr>
            <p:nvPr/>
          </p:nvSpPr>
          <p:spPr bwMode="auto">
            <a:xfrm>
              <a:off x="1296" y="1392"/>
              <a:ext cx="31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2" name="Text Box 12"/>
            <p:cNvSpPr txBox="1">
              <a:spLocks noChangeArrowheads="1"/>
            </p:cNvSpPr>
            <p:nvPr/>
          </p:nvSpPr>
          <p:spPr bwMode="auto">
            <a:xfrm>
              <a:off x="2006" y="3335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/>
                <a:t>a</a:t>
              </a:r>
            </a:p>
          </p:txBody>
        </p:sp>
        <p:sp>
          <p:nvSpPr>
            <p:cNvPr id="13" name="Text Box 13"/>
            <p:cNvSpPr txBox="1">
              <a:spLocks noChangeArrowheads="1"/>
            </p:cNvSpPr>
            <p:nvPr/>
          </p:nvSpPr>
          <p:spPr bwMode="auto">
            <a:xfrm>
              <a:off x="3744" y="3312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/>
                <a:t>b</a:t>
              </a:r>
            </a:p>
          </p:txBody>
        </p:sp>
        <p:sp>
          <p:nvSpPr>
            <p:cNvPr id="14" name="Text Box 14"/>
            <p:cNvSpPr txBox="1">
              <a:spLocks noChangeArrowheads="1"/>
            </p:cNvSpPr>
            <p:nvPr/>
          </p:nvSpPr>
          <p:spPr bwMode="auto">
            <a:xfrm>
              <a:off x="1008" y="2400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/>
                <a:t>c</a:t>
              </a:r>
            </a:p>
          </p:txBody>
        </p:sp>
        <p:sp>
          <p:nvSpPr>
            <p:cNvPr id="15" name="Text Box 15"/>
            <p:cNvSpPr txBox="1">
              <a:spLocks noChangeArrowheads="1"/>
            </p:cNvSpPr>
            <p:nvPr/>
          </p:nvSpPr>
          <p:spPr bwMode="auto">
            <a:xfrm>
              <a:off x="1056" y="1248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/>
                <a:t>d</a:t>
              </a:r>
            </a:p>
          </p:txBody>
        </p:sp>
      </p:grpSp>
      <p:sp>
        <p:nvSpPr>
          <p:cNvPr id="16" name="Oval 16"/>
          <p:cNvSpPr>
            <a:spLocks noChangeArrowheads="1"/>
          </p:cNvSpPr>
          <p:nvPr/>
        </p:nvSpPr>
        <p:spPr bwMode="auto">
          <a:xfrm>
            <a:off x="4493096" y="3722712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7" name="Oval 17"/>
          <p:cNvSpPr>
            <a:spLocks noChangeArrowheads="1"/>
          </p:cNvSpPr>
          <p:nvPr/>
        </p:nvSpPr>
        <p:spPr bwMode="auto">
          <a:xfrm>
            <a:off x="4416896" y="2732112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8" name="Oval 18"/>
          <p:cNvSpPr>
            <a:spLocks noChangeArrowheads="1"/>
          </p:cNvSpPr>
          <p:nvPr/>
        </p:nvSpPr>
        <p:spPr bwMode="auto">
          <a:xfrm>
            <a:off x="4416896" y="2960712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9" name="Oval 19"/>
          <p:cNvSpPr>
            <a:spLocks noChangeArrowheads="1"/>
          </p:cNvSpPr>
          <p:nvPr/>
        </p:nvSpPr>
        <p:spPr bwMode="auto">
          <a:xfrm>
            <a:off x="3426296" y="4027512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0" name="Oval 20"/>
          <p:cNvSpPr>
            <a:spLocks noChangeArrowheads="1"/>
          </p:cNvSpPr>
          <p:nvPr/>
        </p:nvSpPr>
        <p:spPr bwMode="auto">
          <a:xfrm>
            <a:off x="3654896" y="4027512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1" name="Oval 21"/>
          <p:cNvSpPr>
            <a:spLocks noChangeArrowheads="1"/>
          </p:cNvSpPr>
          <p:nvPr/>
        </p:nvSpPr>
        <p:spPr bwMode="auto">
          <a:xfrm>
            <a:off x="5407496" y="4560912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2" name="Oval 22"/>
          <p:cNvSpPr>
            <a:spLocks noChangeArrowheads="1"/>
          </p:cNvSpPr>
          <p:nvPr/>
        </p:nvSpPr>
        <p:spPr bwMode="auto">
          <a:xfrm>
            <a:off x="5407496" y="4332312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3" name="Oval 23"/>
          <p:cNvSpPr>
            <a:spLocks noChangeArrowheads="1"/>
          </p:cNvSpPr>
          <p:nvPr/>
        </p:nvSpPr>
        <p:spPr bwMode="auto">
          <a:xfrm>
            <a:off x="5864696" y="4103712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4" name="Oval 24"/>
          <p:cNvSpPr>
            <a:spLocks noChangeArrowheads="1"/>
          </p:cNvSpPr>
          <p:nvPr/>
        </p:nvSpPr>
        <p:spPr bwMode="auto">
          <a:xfrm>
            <a:off x="6169496" y="4103712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8548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3200" b="1" dirty="0" smtClean="0"/>
              <a:t>Two </a:t>
            </a:r>
            <a:r>
              <a:rPr lang="en-US" altLang="en-US" sz="3200" b="1" dirty="0"/>
              <a:t>ways</a:t>
            </a:r>
          </a:p>
          <a:p>
            <a:pPr lvl="1"/>
            <a:r>
              <a:rPr lang="en-US" altLang="en-US" sz="2000" dirty="0"/>
              <a:t>Number of input variables</a:t>
            </a:r>
          </a:p>
          <a:p>
            <a:pPr lvl="1"/>
            <a:r>
              <a:rPr lang="en-US" altLang="en-US" sz="2000" dirty="0"/>
              <a:t>Ranges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3200" b="1" dirty="0"/>
              <a:t>Variable generalization</a:t>
            </a:r>
          </a:p>
          <a:p>
            <a:pPr lvl="1"/>
            <a:r>
              <a:rPr lang="en-US" altLang="en-US" sz="2000" dirty="0"/>
              <a:t>Hold one at the nominal value and let the other variable assume min, min+, nom, max- and max. i.e. 4n+1 test cases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Generalising BVA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718446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en-US" sz="2800" dirty="0"/>
              <a:t>BVA works well when the program to be tested is a function of several independent variables that represent bounded physical quantities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2800" dirty="0"/>
              <a:t>No consideration to the functionality or semantic meaning of variables</a:t>
            </a:r>
          </a:p>
          <a:p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BVA Limitations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915002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BVA – Worst Case Analysis</a:t>
            </a:r>
            <a:endParaRPr lang="en-IN" dirty="0"/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1143000" y="2111375"/>
            <a:ext cx="5486400" cy="3679825"/>
            <a:chOff x="1008" y="1248"/>
            <a:chExt cx="3456" cy="2318"/>
          </a:xfrm>
        </p:grpSpPr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2112" y="1392"/>
              <a:ext cx="1728" cy="115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" name="Line 6"/>
            <p:cNvSpPr>
              <a:spLocks noChangeShapeType="1"/>
            </p:cNvSpPr>
            <p:nvPr/>
          </p:nvSpPr>
          <p:spPr bwMode="auto">
            <a:xfrm>
              <a:off x="1536" y="1248"/>
              <a:ext cx="0" cy="206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" name="Line 7"/>
            <p:cNvSpPr>
              <a:spLocks noChangeShapeType="1"/>
            </p:cNvSpPr>
            <p:nvPr/>
          </p:nvSpPr>
          <p:spPr bwMode="auto">
            <a:xfrm>
              <a:off x="1296" y="3120"/>
              <a:ext cx="316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8" name="Line 8"/>
            <p:cNvSpPr>
              <a:spLocks noChangeShapeType="1"/>
            </p:cNvSpPr>
            <p:nvPr/>
          </p:nvSpPr>
          <p:spPr bwMode="auto">
            <a:xfrm>
              <a:off x="2112" y="1248"/>
              <a:ext cx="0" cy="20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9" name="Line 9"/>
            <p:cNvSpPr>
              <a:spLocks noChangeShapeType="1"/>
            </p:cNvSpPr>
            <p:nvPr/>
          </p:nvSpPr>
          <p:spPr bwMode="auto">
            <a:xfrm>
              <a:off x="3840" y="1248"/>
              <a:ext cx="0" cy="20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0" name="Line 10"/>
            <p:cNvSpPr>
              <a:spLocks noChangeShapeType="1"/>
            </p:cNvSpPr>
            <p:nvPr/>
          </p:nvSpPr>
          <p:spPr bwMode="auto">
            <a:xfrm>
              <a:off x="1296" y="2544"/>
              <a:ext cx="31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1" name="Line 11"/>
            <p:cNvSpPr>
              <a:spLocks noChangeShapeType="1"/>
            </p:cNvSpPr>
            <p:nvPr/>
          </p:nvSpPr>
          <p:spPr bwMode="auto">
            <a:xfrm>
              <a:off x="1296" y="1392"/>
              <a:ext cx="31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2" name="Text Box 12"/>
            <p:cNvSpPr txBox="1">
              <a:spLocks noChangeArrowheads="1"/>
            </p:cNvSpPr>
            <p:nvPr/>
          </p:nvSpPr>
          <p:spPr bwMode="auto">
            <a:xfrm>
              <a:off x="2006" y="3335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/>
                <a:t>a</a:t>
              </a:r>
            </a:p>
          </p:txBody>
        </p:sp>
        <p:sp>
          <p:nvSpPr>
            <p:cNvPr id="13" name="Text Box 13"/>
            <p:cNvSpPr txBox="1">
              <a:spLocks noChangeArrowheads="1"/>
            </p:cNvSpPr>
            <p:nvPr/>
          </p:nvSpPr>
          <p:spPr bwMode="auto">
            <a:xfrm>
              <a:off x="3744" y="3312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/>
                <a:t>b</a:t>
              </a:r>
            </a:p>
          </p:txBody>
        </p:sp>
        <p:sp>
          <p:nvSpPr>
            <p:cNvPr id="14" name="Text Box 14"/>
            <p:cNvSpPr txBox="1">
              <a:spLocks noChangeArrowheads="1"/>
            </p:cNvSpPr>
            <p:nvPr/>
          </p:nvSpPr>
          <p:spPr bwMode="auto">
            <a:xfrm>
              <a:off x="1008" y="2400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/>
                <a:t>c</a:t>
              </a:r>
            </a:p>
          </p:txBody>
        </p:sp>
        <p:sp>
          <p:nvSpPr>
            <p:cNvPr id="15" name="Text Box 15"/>
            <p:cNvSpPr txBox="1">
              <a:spLocks noChangeArrowheads="1"/>
            </p:cNvSpPr>
            <p:nvPr/>
          </p:nvSpPr>
          <p:spPr bwMode="auto">
            <a:xfrm>
              <a:off x="1056" y="1248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/>
                <a:t>d</a:t>
              </a:r>
            </a:p>
          </p:txBody>
        </p:sp>
      </p:grpSp>
      <p:sp>
        <p:nvSpPr>
          <p:cNvPr id="16" name="Oval 16"/>
          <p:cNvSpPr>
            <a:spLocks noChangeArrowheads="1"/>
          </p:cNvSpPr>
          <p:nvPr/>
        </p:nvSpPr>
        <p:spPr bwMode="auto">
          <a:xfrm>
            <a:off x="3886200" y="3276600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7" name="Oval 17"/>
          <p:cNvSpPr>
            <a:spLocks noChangeArrowheads="1"/>
          </p:cNvSpPr>
          <p:nvPr/>
        </p:nvSpPr>
        <p:spPr bwMode="auto">
          <a:xfrm>
            <a:off x="3886200" y="2286000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endParaRPr lang="en-US" altLang="en-US"/>
          </a:p>
        </p:txBody>
      </p:sp>
      <p:sp>
        <p:nvSpPr>
          <p:cNvPr id="18" name="Oval 18"/>
          <p:cNvSpPr>
            <a:spLocks noChangeArrowheads="1"/>
          </p:cNvSpPr>
          <p:nvPr/>
        </p:nvSpPr>
        <p:spPr bwMode="auto">
          <a:xfrm>
            <a:off x="3886200" y="2514600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9" name="Oval 19"/>
          <p:cNvSpPr>
            <a:spLocks noChangeArrowheads="1"/>
          </p:cNvSpPr>
          <p:nvPr/>
        </p:nvSpPr>
        <p:spPr bwMode="auto">
          <a:xfrm>
            <a:off x="2819400" y="3276600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0" name="Oval 20"/>
          <p:cNvSpPr>
            <a:spLocks noChangeArrowheads="1"/>
          </p:cNvSpPr>
          <p:nvPr/>
        </p:nvSpPr>
        <p:spPr bwMode="auto">
          <a:xfrm>
            <a:off x="3048000" y="3276600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1" name="Oval 21"/>
          <p:cNvSpPr>
            <a:spLocks noChangeArrowheads="1"/>
          </p:cNvSpPr>
          <p:nvPr/>
        </p:nvSpPr>
        <p:spPr bwMode="auto">
          <a:xfrm>
            <a:off x="3886200" y="4114800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2" name="Oval 22"/>
          <p:cNvSpPr>
            <a:spLocks noChangeArrowheads="1"/>
          </p:cNvSpPr>
          <p:nvPr/>
        </p:nvSpPr>
        <p:spPr bwMode="auto">
          <a:xfrm>
            <a:off x="3886200" y="3886200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3" name="Oval 23"/>
          <p:cNvSpPr>
            <a:spLocks noChangeArrowheads="1"/>
          </p:cNvSpPr>
          <p:nvPr/>
        </p:nvSpPr>
        <p:spPr bwMode="auto">
          <a:xfrm>
            <a:off x="5334000" y="3276600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4" name="Oval 24"/>
          <p:cNvSpPr>
            <a:spLocks noChangeArrowheads="1"/>
          </p:cNvSpPr>
          <p:nvPr/>
        </p:nvSpPr>
        <p:spPr bwMode="auto">
          <a:xfrm>
            <a:off x="5562600" y="3276600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5" name="Oval 25"/>
          <p:cNvSpPr>
            <a:spLocks noChangeArrowheads="1"/>
          </p:cNvSpPr>
          <p:nvPr/>
        </p:nvSpPr>
        <p:spPr bwMode="auto">
          <a:xfrm>
            <a:off x="2819400" y="2286000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6" name="Oval 26"/>
          <p:cNvSpPr>
            <a:spLocks noChangeArrowheads="1"/>
          </p:cNvSpPr>
          <p:nvPr/>
        </p:nvSpPr>
        <p:spPr bwMode="auto">
          <a:xfrm>
            <a:off x="3048000" y="2286000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" name="Oval 27"/>
          <p:cNvSpPr>
            <a:spLocks noChangeArrowheads="1"/>
          </p:cNvSpPr>
          <p:nvPr/>
        </p:nvSpPr>
        <p:spPr bwMode="auto">
          <a:xfrm>
            <a:off x="2819400" y="2514600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8" name="Oval 28"/>
          <p:cNvSpPr>
            <a:spLocks noChangeArrowheads="1"/>
          </p:cNvSpPr>
          <p:nvPr/>
        </p:nvSpPr>
        <p:spPr bwMode="auto">
          <a:xfrm>
            <a:off x="3048000" y="2514600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9" name="Oval 29"/>
          <p:cNvSpPr>
            <a:spLocks noChangeArrowheads="1"/>
          </p:cNvSpPr>
          <p:nvPr/>
        </p:nvSpPr>
        <p:spPr bwMode="auto">
          <a:xfrm>
            <a:off x="2819400" y="3810000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0" name="Oval 30"/>
          <p:cNvSpPr>
            <a:spLocks noChangeArrowheads="1"/>
          </p:cNvSpPr>
          <p:nvPr/>
        </p:nvSpPr>
        <p:spPr bwMode="auto">
          <a:xfrm>
            <a:off x="3048000" y="3810000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1" name="Oval 31"/>
          <p:cNvSpPr>
            <a:spLocks noChangeArrowheads="1"/>
          </p:cNvSpPr>
          <p:nvPr/>
        </p:nvSpPr>
        <p:spPr bwMode="auto">
          <a:xfrm>
            <a:off x="2819400" y="4038600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2" name="Oval 32"/>
          <p:cNvSpPr>
            <a:spLocks noChangeArrowheads="1"/>
          </p:cNvSpPr>
          <p:nvPr/>
        </p:nvSpPr>
        <p:spPr bwMode="auto">
          <a:xfrm>
            <a:off x="3048000" y="4038600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3" name="Oval 33"/>
          <p:cNvSpPr>
            <a:spLocks noChangeArrowheads="1"/>
          </p:cNvSpPr>
          <p:nvPr/>
        </p:nvSpPr>
        <p:spPr bwMode="auto">
          <a:xfrm>
            <a:off x="5334000" y="3810000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4" name="Oval 34"/>
          <p:cNvSpPr>
            <a:spLocks noChangeArrowheads="1"/>
          </p:cNvSpPr>
          <p:nvPr/>
        </p:nvSpPr>
        <p:spPr bwMode="auto">
          <a:xfrm>
            <a:off x="5562600" y="3810000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5" name="Oval 35"/>
          <p:cNvSpPr>
            <a:spLocks noChangeArrowheads="1"/>
          </p:cNvSpPr>
          <p:nvPr/>
        </p:nvSpPr>
        <p:spPr bwMode="auto">
          <a:xfrm>
            <a:off x="5334000" y="4038600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6" name="Oval 36"/>
          <p:cNvSpPr>
            <a:spLocks noChangeArrowheads="1"/>
          </p:cNvSpPr>
          <p:nvPr/>
        </p:nvSpPr>
        <p:spPr bwMode="auto">
          <a:xfrm>
            <a:off x="5562600" y="4038600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7" name="Oval 37"/>
          <p:cNvSpPr>
            <a:spLocks noChangeArrowheads="1"/>
          </p:cNvSpPr>
          <p:nvPr/>
        </p:nvSpPr>
        <p:spPr bwMode="auto">
          <a:xfrm>
            <a:off x="5334000" y="2514600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8" name="Oval 38"/>
          <p:cNvSpPr>
            <a:spLocks noChangeArrowheads="1"/>
          </p:cNvSpPr>
          <p:nvPr/>
        </p:nvSpPr>
        <p:spPr bwMode="auto">
          <a:xfrm>
            <a:off x="5562600" y="2514600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9" name="Oval 39"/>
          <p:cNvSpPr>
            <a:spLocks noChangeArrowheads="1"/>
          </p:cNvSpPr>
          <p:nvPr/>
        </p:nvSpPr>
        <p:spPr bwMode="auto">
          <a:xfrm>
            <a:off x="5334000" y="2286000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0" name="Oval 40"/>
          <p:cNvSpPr>
            <a:spLocks noChangeArrowheads="1"/>
          </p:cNvSpPr>
          <p:nvPr/>
        </p:nvSpPr>
        <p:spPr bwMode="auto">
          <a:xfrm>
            <a:off x="5562600" y="2286000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986559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BVA – Robust Worst Case</a:t>
            </a:r>
            <a:endParaRPr lang="en-IN" dirty="0"/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1533872" y="1974999"/>
            <a:ext cx="5486400" cy="3679825"/>
            <a:chOff x="1008" y="1248"/>
            <a:chExt cx="3456" cy="2318"/>
          </a:xfrm>
        </p:grpSpPr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2112" y="1392"/>
              <a:ext cx="1728" cy="115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" name="Line 6"/>
            <p:cNvSpPr>
              <a:spLocks noChangeShapeType="1"/>
            </p:cNvSpPr>
            <p:nvPr/>
          </p:nvSpPr>
          <p:spPr bwMode="auto">
            <a:xfrm>
              <a:off x="1536" y="1248"/>
              <a:ext cx="0" cy="206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" name="Line 7"/>
            <p:cNvSpPr>
              <a:spLocks noChangeShapeType="1"/>
            </p:cNvSpPr>
            <p:nvPr/>
          </p:nvSpPr>
          <p:spPr bwMode="auto">
            <a:xfrm>
              <a:off x="1296" y="3120"/>
              <a:ext cx="316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8" name="Line 8"/>
            <p:cNvSpPr>
              <a:spLocks noChangeShapeType="1"/>
            </p:cNvSpPr>
            <p:nvPr/>
          </p:nvSpPr>
          <p:spPr bwMode="auto">
            <a:xfrm>
              <a:off x="2112" y="1248"/>
              <a:ext cx="0" cy="20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9" name="Line 9"/>
            <p:cNvSpPr>
              <a:spLocks noChangeShapeType="1"/>
            </p:cNvSpPr>
            <p:nvPr/>
          </p:nvSpPr>
          <p:spPr bwMode="auto">
            <a:xfrm>
              <a:off x="3840" y="1248"/>
              <a:ext cx="0" cy="20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0" name="Line 10"/>
            <p:cNvSpPr>
              <a:spLocks noChangeShapeType="1"/>
            </p:cNvSpPr>
            <p:nvPr/>
          </p:nvSpPr>
          <p:spPr bwMode="auto">
            <a:xfrm>
              <a:off x="1296" y="2544"/>
              <a:ext cx="31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1" name="Line 11"/>
            <p:cNvSpPr>
              <a:spLocks noChangeShapeType="1"/>
            </p:cNvSpPr>
            <p:nvPr/>
          </p:nvSpPr>
          <p:spPr bwMode="auto">
            <a:xfrm>
              <a:off x="1296" y="1392"/>
              <a:ext cx="31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2" name="Text Box 12"/>
            <p:cNvSpPr txBox="1">
              <a:spLocks noChangeArrowheads="1"/>
            </p:cNvSpPr>
            <p:nvPr/>
          </p:nvSpPr>
          <p:spPr bwMode="auto">
            <a:xfrm>
              <a:off x="2006" y="3335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/>
                <a:t>a</a:t>
              </a:r>
            </a:p>
          </p:txBody>
        </p:sp>
        <p:sp>
          <p:nvSpPr>
            <p:cNvPr id="13" name="Text Box 13"/>
            <p:cNvSpPr txBox="1">
              <a:spLocks noChangeArrowheads="1"/>
            </p:cNvSpPr>
            <p:nvPr/>
          </p:nvSpPr>
          <p:spPr bwMode="auto">
            <a:xfrm>
              <a:off x="3744" y="3312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/>
                <a:t>b</a:t>
              </a:r>
            </a:p>
          </p:txBody>
        </p:sp>
        <p:sp>
          <p:nvSpPr>
            <p:cNvPr id="14" name="Text Box 14"/>
            <p:cNvSpPr txBox="1">
              <a:spLocks noChangeArrowheads="1"/>
            </p:cNvSpPr>
            <p:nvPr/>
          </p:nvSpPr>
          <p:spPr bwMode="auto">
            <a:xfrm>
              <a:off x="1008" y="2400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/>
                <a:t>c</a:t>
              </a:r>
            </a:p>
          </p:txBody>
        </p:sp>
        <p:sp>
          <p:nvSpPr>
            <p:cNvPr id="15" name="Text Box 15"/>
            <p:cNvSpPr txBox="1">
              <a:spLocks noChangeArrowheads="1"/>
            </p:cNvSpPr>
            <p:nvPr/>
          </p:nvSpPr>
          <p:spPr bwMode="auto">
            <a:xfrm>
              <a:off x="1056" y="1248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/>
                <a:t>d</a:t>
              </a:r>
            </a:p>
          </p:txBody>
        </p:sp>
      </p:grpSp>
      <p:sp>
        <p:nvSpPr>
          <p:cNvPr id="16" name="Oval 16"/>
          <p:cNvSpPr>
            <a:spLocks noChangeArrowheads="1"/>
          </p:cNvSpPr>
          <p:nvPr/>
        </p:nvSpPr>
        <p:spPr bwMode="auto">
          <a:xfrm>
            <a:off x="4277072" y="3140224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7" name="Oval 17"/>
          <p:cNvSpPr>
            <a:spLocks noChangeArrowheads="1"/>
          </p:cNvSpPr>
          <p:nvPr/>
        </p:nvSpPr>
        <p:spPr bwMode="auto">
          <a:xfrm>
            <a:off x="4277072" y="2149624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endParaRPr lang="en-US" altLang="en-US"/>
          </a:p>
        </p:txBody>
      </p:sp>
      <p:sp>
        <p:nvSpPr>
          <p:cNvPr id="18" name="Oval 18"/>
          <p:cNvSpPr>
            <a:spLocks noChangeArrowheads="1"/>
          </p:cNvSpPr>
          <p:nvPr/>
        </p:nvSpPr>
        <p:spPr bwMode="auto">
          <a:xfrm>
            <a:off x="4277072" y="2378224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9" name="Oval 19"/>
          <p:cNvSpPr>
            <a:spLocks noChangeArrowheads="1"/>
          </p:cNvSpPr>
          <p:nvPr/>
        </p:nvSpPr>
        <p:spPr bwMode="auto">
          <a:xfrm>
            <a:off x="3210272" y="3140224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0" name="Oval 20"/>
          <p:cNvSpPr>
            <a:spLocks noChangeArrowheads="1"/>
          </p:cNvSpPr>
          <p:nvPr/>
        </p:nvSpPr>
        <p:spPr bwMode="auto">
          <a:xfrm>
            <a:off x="3438872" y="3140224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1" name="Oval 21"/>
          <p:cNvSpPr>
            <a:spLocks noChangeArrowheads="1"/>
          </p:cNvSpPr>
          <p:nvPr/>
        </p:nvSpPr>
        <p:spPr bwMode="auto">
          <a:xfrm>
            <a:off x="4277072" y="3902224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2" name="Oval 22"/>
          <p:cNvSpPr>
            <a:spLocks noChangeArrowheads="1"/>
          </p:cNvSpPr>
          <p:nvPr/>
        </p:nvSpPr>
        <p:spPr bwMode="auto">
          <a:xfrm>
            <a:off x="4277072" y="3673624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3" name="Oval 23"/>
          <p:cNvSpPr>
            <a:spLocks noChangeArrowheads="1"/>
          </p:cNvSpPr>
          <p:nvPr/>
        </p:nvSpPr>
        <p:spPr bwMode="auto">
          <a:xfrm>
            <a:off x="5724872" y="3140224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4" name="Oval 24"/>
          <p:cNvSpPr>
            <a:spLocks noChangeArrowheads="1"/>
          </p:cNvSpPr>
          <p:nvPr/>
        </p:nvSpPr>
        <p:spPr bwMode="auto">
          <a:xfrm>
            <a:off x="5953472" y="3140224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5" name="Oval 25"/>
          <p:cNvSpPr>
            <a:spLocks noChangeArrowheads="1"/>
          </p:cNvSpPr>
          <p:nvPr/>
        </p:nvSpPr>
        <p:spPr bwMode="auto">
          <a:xfrm>
            <a:off x="3210272" y="2149624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6" name="Oval 26"/>
          <p:cNvSpPr>
            <a:spLocks noChangeArrowheads="1"/>
          </p:cNvSpPr>
          <p:nvPr/>
        </p:nvSpPr>
        <p:spPr bwMode="auto">
          <a:xfrm>
            <a:off x="3438872" y="2149624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" name="Oval 27"/>
          <p:cNvSpPr>
            <a:spLocks noChangeArrowheads="1"/>
          </p:cNvSpPr>
          <p:nvPr/>
        </p:nvSpPr>
        <p:spPr bwMode="auto">
          <a:xfrm>
            <a:off x="3210272" y="2378224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8" name="Oval 28"/>
          <p:cNvSpPr>
            <a:spLocks noChangeArrowheads="1"/>
          </p:cNvSpPr>
          <p:nvPr/>
        </p:nvSpPr>
        <p:spPr bwMode="auto">
          <a:xfrm>
            <a:off x="3438872" y="2378224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9" name="Oval 29"/>
          <p:cNvSpPr>
            <a:spLocks noChangeArrowheads="1"/>
          </p:cNvSpPr>
          <p:nvPr/>
        </p:nvSpPr>
        <p:spPr bwMode="auto">
          <a:xfrm>
            <a:off x="3210272" y="3673624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0" name="Oval 30"/>
          <p:cNvSpPr>
            <a:spLocks noChangeArrowheads="1"/>
          </p:cNvSpPr>
          <p:nvPr/>
        </p:nvSpPr>
        <p:spPr bwMode="auto">
          <a:xfrm>
            <a:off x="3438872" y="3673624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1" name="Oval 31"/>
          <p:cNvSpPr>
            <a:spLocks noChangeArrowheads="1"/>
          </p:cNvSpPr>
          <p:nvPr/>
        </p:nvSpPr>
        <p:spPr bwMode="auto">
          <a:xfrm>
            <a:off x="3210272" y="3902224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2" name="Oval 32"/>
          <p:cNvSpPr>
            <a:spLocks noChangeArrowheads="1"/>
          </p:cNvSpPr>
          <p:nvPr/>
        </p:nvSpPr>
        <p:spPr bwMode="auto">
          <a:xfrm>
            <a:off x="3438872" y="3902224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3" name="Oval 33"/>
          <p:cNvSpPr>
            <a:spLocks noChangeArrowheads="1"/>
          </p:cNvSpPr>
          <p:nvPr/>
        </p:nvSpPr>
        <p:spPr bwMode="auto">
          <a:xfrm>
            <a:off x="5724872" y="3673624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4" name="Oval 34"/>
          <p:cNvSpPr>
            <a:spLocks noChangeArrowheads="1"/>
          </p:cNvSpPr>
          <p:nvPr/>
        </p:nvSpPr>
        <p:spPr bwMode="auto">
          <a:xfrm>
            <a:off x="5953472" y="3673624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5" name="Oval 35"/>
          <p:cNvSpPr>
            <a:spLocks noChangeArrowheads="1"/>
          </p:cNvSpPr>
          <p:nvPr/>
        </p:nvSpPr>
        <p:spPr bwMode="auto">
          <a:xfrm>
            <a:off x="5724872" y="3902224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6" name="Oval 36"/>
          <p:cNvSpPr>
            <a:spLocks noChangeArrowheads="1"/>
          </p:cNvSpPr>
          <p:nvPr/>
        </p:nvSpPr>
        <p:spPr bwMode="auto">
          <a:xfrm>
            <a:off x="5953472" y="3902224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7" name="Oval 37"/>
          <p:cNvSpPr>
            <a:spLocks noChangeArrowheads="1"/>
          </p:cNvSpPr>
          <p:nvPr/>
        </p:nvSpPr>
        <p:spPr bwMode="auto">
          <a:xfrm>
            <a:off x="5724872" y="2378224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8" name="Oval 38"/>
          <p:cNvSpPr>
            <a:spLocks noChangeArrowheads="1"/>
          </p:cNvSpPr>
          <p:nvPr/>
        </p:nvSpPr>
        <p:spPr bwMode="auto">
          <a:xfrm>
            <a:off x="5953472" y="2378224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9" name="Oval 39"/>
          <p:cNvSpPr>
            <a:spLocks noChangeArrowheads="1"/>
          </p:cNvSpPr>
          <p:nvPr/>
        </p:nvSpPr>
        <p:spPr bwMode="auto">
          <a:xfrm>
            <a:off x="5724872" y="2149624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0" name="Oval 40"/>
          <p:cNvSpPr>
            <a:spLocks noChangeArrowheads="1"/>
          </p:cNvSpPr>
          <p:nvPr/>
        </p:nvSpPr>
        <p:spPr bwMode="auto">
          <a:xfrm>
            <a:off x="5953472" y="2149624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1" name="Oval 41"/>
          <p:cNvSpPr>
            <a:spLocks noChangeArrowheads="1"/>
          </p:cNvSpPr>
          <p:nvPr/>
        </p:nvSpPr>
        <p:spPr bwMode="auto">
          <a:xfrm>
            <a:off x="4277072" y="1908448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endParaRPr lang="en-US" altLang="en-US"/>
          </a:p>
        </p:txBody>
      </p:sp>
      <p:sp>
        <p:nvSpPr>
          <p:cNvPr id="42" name="Oval 42"/>
          <p:cNvSpPr>
            <a:spLocks noChangeArrowheads="1"/>
          </p:cNvSpPr>
          <p:nvPr/>
        </p:nvSpPr>
        <p:spPr bwMode="auto">
          <a:xfrm>
            <a:off x="3210272" y="1908448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3" name="Oval 43"/>
          <p:cNvSpPr>
            <a:spLocks noChangeArrowheads="1"/>
          </p:cNvSpPr>
          <p:nvPr/>
        </p:nvSpPr>
        <p:spPr bwMode="auto">
          <a:xfrm>
            <a:off x="3438872" y="1908448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4" name="Oval 44"/>
          <p:cNvSpPr>
            <a:spLocks noChangeArrowheads="1"/>
          </p:cNvSpPr>
          <p:nvPr/>
        </p:nvSpPr>
        <p:spPr bwMode="auto">
          <a:xfrm>
            <a:off x="5724872" y="1908448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5" name="Oval 45"/>
          <p:cNvSpPr>
            <a:spLocks noChangeArrowheads="1"/>
          </p:cNvSpPr>
          <p:nvPr/>
        </p:nvSpPr>
        <p:spPr bwMode="auto">
          <a:xfrm>
            <a:off x="5953472" y="1908448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6" name="Oval 46"/>
          <p:cNvSpPr>
            <a:spLocks noChangeArrowheads="1"/>
          </p:cNvSpPr>
          <p:nvPr/>
        </p:nvSpPr>
        <p:spPr bwMode="auto">
          <a:xfrm>
            <a:off x="4277072" y="4130824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7" name="Oval 47"/>
          <p:cNvSpPr>
            <a:spLocks noChangeArrowheads="1"/>
          </p:cNvSpPr>
          <p:nvPr/>
        </p:nvSpPr>
        <p:spPr bwMode="auto">
          <a:xfrm>
            <a:off x="3210272" y="4130824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8" name="Oval 48"/>
          <p:cNvSpPr>
            <a:spLocks noChangeArrowheads="1"/>
          </p:cNvSpPr>
          <p:nvPr/>
        </p:nvSpPr>
        <p:spPr bwMode="auto">
          <a:xfrm>
            <a:off x="3438872" y="4130824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9" name="Oval 49"/>
          <p:cNvSpPr>
            <a:spLocks noChangeArrowheads="1"/>
          </p:cNvSpPr>
          <p:nvPr/>
        </p:nvSpPr>
        <p:spPr bwMode="auto">
          <a:xfrm>
            <a:off x="5724872" y="4130824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0" name="Oval 50"/>
          <p:cNvSpPr>
            <a:spLocks noChangeArrowheads="1"/>
          </p:cNvSpPr>
          <p:nvPr/>
        </p:nvSpPr>
        <p:spPr bwMode="auto">
          <a:xfrm>
            <a:off x="5953472" y="4130824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1" name="Oval 51"/>
          <p:cNvSpPr>
            <a:spLocks noChangeArrowheads="1"/>
          </p:cNvSpPr>
          <p:nvPr/>
        </p:nvSpPr>
        <p:spPr bwMode="auto">
          <a:xfrm>
            <a:off x="6182072" y="3140224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2" name="Oval 52"/>
          <p:cNvSpPr>
            <a:spLocks noChangeArrowheads="1"/>
          </p:cNvSpPr>
          <p:nvPr/>
        </p:nvSpPr>
        <p:spPr bwMode="auto">
          <a:xfrm>
            <a:off x="6182072" y="3673624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3" name="Oval 53"/>
          <p:cNvSpPr>
            <a:spLocks noChangeArrowheads="1"/>
          </p:cNvSpPr>
          <p:nvPr/>
        </p:nvSpPr>
        <p:spPr bwMode="auto">
          <a:xfrm>
            <a:off x="6182072" y="3902224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4" name="Oval 54"/>
          <p:cNvSpPr>
            <a:spLocks noChangeArrowheads="1"/>
          </p:cNvSpPr>
          <p:nvPr/>
        </p:nvSpPr>
        <p:spPr bwMode="auto">
          <a:xfrm>
            <a:off x="6182072" y="2378224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5" name="Oval 55"/>
          <p:cNvSpPr>
            <a:spLocks noChangeArrowheads="1"/>
          </p:cNvSpPr>
          <p:nvPr/>
        </p:nvSpPr>
        <p:spPr bwMode="auto">
          <a:xfrm>
            <a:off x="6182072" y="2149624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6" name="Oval 56"/>
          <p:cNvSpPr>
            <a:spLocks noChangeArrowheads="1"/>
          </p:cNvSpPr>
          <p:nvPr/>
        </p:nvSpPr>
        <p:spPr bwMode="auto">
          <a:xfrm>
            <a:off x="6182072" y="1908448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7" name="Oval 57"/>
          <p:cNvSpPr>
            <a:spLocks noChangeArrowheads="1"/>
          </p:cNvSpPr>
          <p:nvPr/>
        </p:nvSpPr>
        <p:spPr bwMode="auto">
          <a:xfrm>
            <a:off x="6182072" y="4130824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8" name="Oval 58"/>
          <p:cNvSpPr>
            <a:spLocks noChangeArrowheads="1"/>
          </p:cNvSpPr>
          <p:nvPr/>
        </p:nvSpPr>
        <p:spPr bwMode="auto">
          <a:xfrm>
            <a:off x="2981672" y="3140224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9" name="Oval 59"/>
          <p:cNvSpPr>
            <a:spLocks noChangeArrowheads="1"/>
          </p:cNvSpPr>
          <p:nvPr/>
        </p:nvSpPr>
        <p:spPr bwMode="auto">
          <a:xfrm>
            <a:off x="2981672" y="3673624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0" name="Oval 60"/>
          <p:cNvSpPr>
            <a:spLocks noChangeArrowheads="1"/>
          </p:cNvSpPr>
          <p:nvPr/>
        </p:nvSpPr>
        <p:spPr bwMode="auto">
          <a:xfrm>
            <a:off x="2981672" y="3902224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1" name="Oval 61"/>
          <p:cNvSpPr>
            <a:spLocks noChangeArrowheads="1"/>
          </p:cNvSpPr>
          <p:nvPr/>
        </p:nvSpPr>
        <p:spPr bwMode="auto">
          <a:xfrm>
            <a:off x="2981672" y="2378224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2" name="Oval 62"/>
          <p:cNvSpPr>
            <a:spLocks noChangeArrowheads="1"/>
          </p:cNvSpPr>
          <p:nvPr/>
        </p:nvSpPr>
        <p:spPr bwMode="auto">
          <a:xfrm>
            <a:off x="2981672" y="2149624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3" name="Oval 63"/>
          <p:cNvSpPr>
            <a:spLocks noChangeArrowheads="1"/>
          </p:cNvSpPr>
          <p:nvPr/>
        </p:nvSpPr>
        <p:spPr bwMode="auto">
          <a:xfrm>
            <a:off x="2981672" y="1908448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4" name="Oval 64"/>
          <p:cNvSpPr>
            <a:spLocks noChangeArrowheads="1"/>
          </p:cNvSpPr>
          <p:nvPr/>
        </p:nvSpPr>
        <p:spPr bwMode="auto">
          <a:xfrm>
            <a:off x="2981672" y="4130824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994044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3200" dirty="0"/>
              <a:t>Practiced form of functional testing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3200" dirty="0"/>
              <a:t>Most intuitive and least uniform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3200" dirty="0"/>
              <a:t>Use of </a:t>
            </a:r>
            <a:r>
              <a:rPr lang="en-US" altLang="en-US" sz="3200" dirty="0" smtClean="0"/>
              <a:t>Test Engineer’s </a:t>
            </a:r>
            <a:r>
              <a:rPr lang="en-US" altLang="en-US" sz="3200" dirty="0"/>
              <a:t>domain knowledge</a:t>
            </a:r>
          </a:p>
          <a:p>
            <a:pPr lvl="1"/>
            <a:r>
              <a:rPr lang="en-US" altLang="en-US" sz="2000" i="1" dirty="0"/>
              <a:t>Gut feel</a:t>
            </a:r>
          </a:p>
          <a:p>
            <a:pPr lvl="1"/>
            <a:r>
              <a:rPr lang="en-US" altLang="en-US" sz="2000" dirty="0"/>
              <a:t>Ad hoc </a:t>
            </a:r>
            <a:r>
              <a:rPr lang="en-US" altLang="en-US" sz="2000" dirty="0" smtClean="0"/>
              <a:t>testing</a:t>
            </a:r>
            <a:endParaRPr lang="en-US" alt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BVA – Special Value Testing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483906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 smtClean="0"/>
              <a:t>ISTQB Advanced Level Syllabus (ISTQB, 2012)  describes a hybrid of BVA and EC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 smtClean="0"/>
              <a:t>Edge Testing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 smtClean="0"/>
              <a:t>Faults near the boundaries of the classes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 smtClean="0"/>
              <a:t>Normal &amp; Robust for Edge Testing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Edge Testing</a:t>
            </a:r>
            <a:endParaRPr lang="en-IN" dirty="0"/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4270360" y="3717032"/>
            <a:ext cx="4648200" cy="2664296"/>
            <a:chOff x="672" y="1440"/>
            <a:chExt cx="3456" cy="2318"/>
          </a:xfrm>
        </p:grpSpPr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1776" y="1584"/>
              <a:ext cx="1728" cy="115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" name="Line 6"/>
            <p:cNvSpPr>
              <a:spLocks noChangeShapeType="1"/>
            </p:cNvSpPr>
            <p:nvPr/>
          </p:nvSpPr>
          <p:spPr bwMode="auto">
            <a:xfrm>
              <a:off x="1200" y="1440"/>
              <a:ext cx="0" cy="206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" name="Line 7"/>
            <p:cNvSpPr>
              <a:spLocks noChangeShapeType="1"/>
            </p:cNvSpPr>
            <p:nvPr/>
          </p:nvSpPr>
          <p:spPr bwMode="auto">
            <a:xfrm>
              <a:off x="960" y="3312"/>
              <a:ext cx="316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8" name="Line 8"/>
            <p:cNvSpPr>
              <a:spLocks noChangeShapeType="1"/>
            </p:cNvSpPr>
            <p:nvPr/>
          </p:nvSpPr>
          <p:spPr bwMode="auto">
            <a:xfrm>
              <a:off x="1776" y="1440"/>
              <a:ext cx="0" cy="20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9" name="Line 9"/>
            <p:cNvSpPr>
              <a:spLocks noChangeShapeType="1"/>
            </p:cNvSpPr>
            <p:nvPr/>
          </p:nvSpPr>
          <p:spPr bwMode="auto">
            <a:xfrm>
              <a:off x="2352" y="1440"/>
              <a:ext cx="0" cy="20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0" name="Line 10"/>
            <p:cNvSpPr>
              <a:spLocks noChangeShapeType="1"/>
            </p:cNvSpPr>
            <p:nvPr/>
          </p:nvSpPr>
          <p:spPr bwMode="auto">
            <a:xfrm>
              <a:off x="2928" y="1440"/>
              <a:ext cx="0" cy="20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1" name="Line 11"/>
            <p:cNvSpPr>
              <a:spLocks noChangeShapeType="1"/>
            </p:cNvSpPr>
            <p:nvPr/>
          </p:nvSpPr>
          <p:spPr bwMode="auto">
            <a:xfrm>
              <a:off x="3504" y="1440"/>
              <a:ext cx="0" cy="20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2" name="Line 12"/>
            <p:cNvSpPr>
              <a:spLocks noChangeShapeType="1"/>
            </p:cNvSpPr>
            <p:nvPr/>
          </p:nvSpPr>
          <p:spPr bwMode="auto">
            <a:xfrm>
              <a:off x="960" y="2736"/>
              <a:ext cx="31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3" name="Line 13"/>
            <p:cNvSpPr>
              <a:spLocks noChangeShapeType="1"/>
            </p:cNvSpPr>
            <p:nvPr/>
          </p:nvSpPr>
          <p:spPr bwMode="auto">
            <a:xfrm>
              <a:off x="960" y="2160"/>
              <a:ext cx="31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4" name="Line 14"/>
            <p:cNvSpPr>
              <a:spLocks noChangeShapeType="1"/>
            </p:cNvSpPr>
            <p:nvPr/>
          </p:nvSpPr>
          <p:spPr bwMode="auto">
            <a:xfrm>
              <a:off x="960" y="1584"/>
              <a:ext cx="31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5" name="Text Box 15"/>
            <p:cNvSpPr txBox="1">
              <a:spLocks noChangeArrowheads="1"/>
            </p:cNvSpPr>
            <p:nvPr/>
          </p:nvSpPr>
          <p:spPr bwMode="auto">
            <a:xfrm>
              <a:off x="1670" y="3527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/>
                <a:t>a</a:t>
              </a:r>
            </a:p>
          </p:txBody>
        </p:sp>
        <p:sp>
          <p:nvSpPr>
            <p:cNvPr id="16" name="Text Box 16"/>
            <p:cNvSpPr txBox="1">
              <a:spLocks noChangeArrowheads="1"/>
            </p:cNvSpPr>
            <p:nvPr/>
          </p:nvSpPr>
          <p:spPr bwMode="auto">
            <a:xfrm>
              <a:off x="2252" y="3504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/>
                <a:t>b</a:t>
              </a:r>
            </a:p>
          </p:txBody>
        </p:sp>
        <p:sp>
          <p:nvSpPr>
            <p:cNvPr id="17" name="Text Box 17"/>
            <p:cNvSpPr txBox="1">
              <a:spLocks noChangeArrowheads="1"/>
            </p:cNvSpPr>
            <p:nvPr/>
          </p:nvSpPr>
          <p:spPr bwMode="auto">
            <a:xfrm>
              <a:off x="2828" y="3504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/>
                <a:t>c</a:t>
              </a:r>
            </a:p>
          </p:txBody>
        </p:sp>
        <p:sp>
          <p:nvSpPr>
            <p:cNvPr id="18" name="Text Box 18"/>
            <p:cNvSpPr txBox="1">
              <a:spLocks noChangeArrowheads="1"/>
            </p:cNvSpPr>
            <p:nvPr/>
          </p:nvSpPr>
          <p:spPr bwMode="auto">
            <a:xfrm>
              <a:off x="3404" y="3504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/>
                <a:t>d</a:t>
              </a:r>
            </a:p>
          </p:txBody>
        </p:sp>
        <p:sp>
          <p:nvSpPr>
            <p:cNvPr id="19" name="Text Box 19"/>
            <p:cNvSpPr txBox="1">
              <a:spLocks noChangeArrowheads="1"/>
            </p:cNvSpPr>
            <p:nvPr/>
          </p:nvSpPr>
          <p:spPr bwMode="auto">
            <a:xfrm>
              <a:off x="672" y="2592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/>
                <a:t>e</a:t>
              </a:r>
            </a:p>
          </p:txBody>
        </p:sp>
        <p:sp>
          <p:nvSpPr>
            <p:cNvPr id="20" name="Text Box 20"/>
            <p:cNvSpPr txBox="1">
              <a:spLocks noChangeArrowheads="1"/>
            </p:cNvSpPr>
            <p:nvPr/>
          </p:nvSpPr>
          <p:spPr bwMode="auto">
            <a:xfrm>
              <a:off x="672" y="2016"/>
              <a:ext cx="15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/>
                <a:t>f</a:t>
              </a:r>
            </a:p>
          </p:txBody>
        </p:sp>
        <p:sp>
          <p:nvSpPr>
            <p:cNvPr id="21" name="Text Box 21"/>
            <p:cNvSpPr txBox="1">
              <a:spLocks noChangeArrowheads="1"/>
            </p:cNvSpPr>
            <p:nvPr/>
          </p:nvSpPr>
          <p:spPr bwMode="auto">
            <a:xfrm>
              <a:off x="720" y="1440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/>
                <a:t>g</a:t>
              </a:r>
            </a:p>
          </p:txBody>
        </p:sp>
      </p:grpSp>
      <p:sp>
        <p:nvSpPr>
          <p:cNvPr id="22" name="Oval 22"/>
          <p:cNvSpPr>
            <a:spLocks noChangeArrowheads="1"/>
          </p:cNvSpPr>
          <p:nvPr/>
        </p:nvSpPr>
        <p:spPr bwMode="auto">
          <a:xfrm>
            <a:off x="6084168" y="4738576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3" name="Oval 23"/>
          <p:cNvSpPr>
            <a:spLocks noChangeArrowheads="1"/>
          </p:cNvSpPr>
          <p:nvPr/>
        </p:nvSpPr>
        <p:spPr bwMode="auto">
          <a:xfrm>
            <a:off x="6841052" y="4226683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4" name="Oval 24"/>
          <p:cNvSpPr>
            <a:spLocks noChangeArrowheads="1"/>
          </p:cNvSpPr>
          <p:nvPr/>
        </p:nvSpPr>
        <p:spPr bwMode="auto">
          <a:xfrm>
            <a:off x="7596336" y="4903207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4219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438400" y="3429000"/>
            <a:ext cx="6019800" cy="1524000"/>
          </a:xfrm>
        </p:spPr>
        <p:txBody>
          <a:bodyPr/>
          <a:lstStyle/>
          <a:p>
            <a:r>
              <a:rPr lang="en-US" dirty="0" smtClean="0"/>
              <a:t>Software Testing Methodologies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Prashant Joshi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315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Topic 3.4: Examples &amp; Case Study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99977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en-US" dirty="0"/>
              <a:t>A black box test technique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dirty="0"/>
              <a:t>Based on specifications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dirty="0"/>
              <a:t>Independent of implementation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dirty="0"/>
              <a:t>Focus</a:t>
            </a:r>
          </a:p>
          <a:p>
            <a:pPr lvl="2"/>
            <a:r>
              <a:rPr lang="en-US" altLang="en-US" dirty="0"/>
              <a:t>Functional testing</a:t>
            </a:r>
          </a:p>
          <a:p>
            <a:pPr lvl="2"/>
            <a:r>
              <a:rPr lang="en-US" altLang="en-US" dirty="0" err="1"/>
              <a:t>Behaviour</a:t>
            </a:r>
            <a:endParaRPr lang="en-US" altLang="en-US" dirty="0"/>
          </a:p>
          <a:p>
            <a:pPr lvl="2"/>
            <a:r>
              <a:rPr lang="en-US" altLang="en-US" dirty="0"/>
              <a:t>Input </a:t>
            </a:r>
            <a:r>
              <a:rPr lang="en-US" altLang="en-US" dirty="0" smtClean="0"/>
              <a:t>&amp; </a:t>
            </a:r>
            <a:r>
              <a:rPr lang="en-US" altLang="en-US" dirty="0"/>
              <a:t>c</a:t>
            </a:r>
            <a:r>
              <a:rPr lang="en-US" altLang="en-US" dirty="0" smtClean="0"/>
              <a:t>orresponding </a:t>
            </a:r>
            <a:r>
              <a:rPr lang="en-US" altLang="en-US" dirty="0"/>
              <a:t>o</a:t>
            </a:r>
            <a:r>
              <a:rPr lang="en-US" altLang="en-US" dirty="0" smtClean="0"/>
              <a:t>utput</a:t>
            </a:r>
            <a:endParaRPr lang="en-US" altLang="en-US" dirty="0"/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The Concept</a:t>
            </a:r>
            <a:endParaRPr lang="en-IN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853885" y="5109865"/>
            <a:ext cx="1371600" cy="1066800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b="1" dirty="0">
                <a:solidFill>
                  <a:schemeClr val="bg1"/>
                </a:solidFill>
              </a:rPr>
              <a:t>P</a:t>
            </a:r>
          </a:p>
          <a:p>
            <a:pPr algn="ctr"/>
            <a:r>
              <a:rPr lang="en-US" altLang="en-US" sz="1200" b="1" dirty="0">
                <a:solidFill>
                  <a:schemeClr val="bg1"/>
                </a:solidFill>
              </a:rPr>
              <a:t>(Square </a:t>
            </a:r>
          </a:p>
          <a:p>
            <a:pPr algn="ctr"/>
            <a:r>
              <a:rPr lang="en-US" altLang="en-US" sz="1200" b="1" dirty="0">
                <a:solidFill>
                  <a:schemeClr val="bg1"/>
                </a:solidFill>
              </a:rPr>
              <a:t>of number)</a:t>
            </a: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558485" y="5643265"/>
            <a:ext cx="1295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3225485" y="5643265"/>
            <a:ext cx="1295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558485" y="5114628"/>
            <a:ext cx="36420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US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3911285" y="5114628"/>
            <a:ext cx="44114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4953581" y="5169966"/>
            <a:ext cx="4140877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Implementation may be,</a:t>
            </a:r>
          </a:p>
          <a:p>
            <a:pPr marL="342900" indent="-342900">
              <a:buFont typeface="+mj-lt"/>
              <a:buAutoNum type="alphaUcPeriod"/>
            </a:pP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Multiplication </a:t>
            </a:r>
            <a:r>
              <a:rPr lang="en-US" altLang="en-US" i="1" dirty="0">
                <a:latin typeface="Arial" panose="020B0604020202020204" pitchFamily="34" charset="0"/>
                <a:cs typeface="Arial" panose="020B0604020202020204" pitchFamily="34" charset="0"/>
              </a:rPr>
              <a:t>(x*x)</a:t>
            </a:r>
          </a:p>
          <a:p>
            <a:pPr marL="342900" indent="-342900">
              <a:buFont typeface="+mj-lt"/>
              <a:buAutoNum type="alphaUcPeriod"/>
            </a:pP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successive 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addition </a:t>
            </a:r>
            <a:r>
              <a:rPr lang="en-US" altLang="en-US" i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en-US" i="1" dirty="0" err="1">
                <a:latin typeface="Arial" panose="020B0604020202020204" pitchFamily="34" charset="0"/>
                <a:cs typeface="Arial" panose="020B0604020202020204" pitchFamily="34" charset="0"/>
              </a:rPr>
              <a:t>x+x</a:t>
            </a:r>
            <a:r>
              <a:rPr lang="en-US" altLang="en-US" i="1" dirty="0">
                <a:latin typeface="Arial" panose="020B0604020202020204" pitchFamily="34" charset="0"/>
                <a:cs typeface="Arial" panose="020B0604020202020204" pitchFamily="34" charset="0"/>
              </a:rPr>
              <a:t>… x </a:t>
            </a:r>
            <a:r>
              <a:rPr lang="en-US" alt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times)</a:t>
            </a:r>
            <a:endParaRPr lang="en-US" altLang="en-US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5222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EC &amp; BVA</a:t>
            </a:r>
            <a:endParaRPr lang="en-IN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628800"/>
            <a:ext cx="2160000" cy="14848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008" y="3717032"/>
            <a:ext cx="2094760" cy="144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1656120"/>
            <a:ext cx="2160000" cy="14848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3717192"/>
            <a:ext cx="2075002" cy="144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3397" y="1700808"/>
            <a:ext cx="2168153" cy="14880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7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8007" y="3196282"/>
            <a:ext cx="1981614" cy="13606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8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2309" y="4724518"/>
            <a:ext cx="2459360" cy="1704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804330" y="3068960"/>
            <a:ext cx="1463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Weak Normal</a:t>
            </a:r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743829" y="5157032"/>
            <a:ext cx="15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Strong Normal</a:t>
            </a:r>
            <a:endParaRPr lang="en-IN" dirty="0"/>
          </a:p>
        </p:txBody>
      </p:sp>
      <p:sp>
        <p:nvSpPr>
          <p:cNvPr id="13" name="TextBox 12"/>
          <p:cNvSpPr txBox="1"/>
          <p:nvPr/>
        </p:nvSpPr>
        <p:spPr>
          <a:xfrm>
            <a:off x="3334161" y="3113648"/>
            <a:ext cx="1467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Weak Robust</a:t>
            </a:r>
            <a:endParaRPr lang="en-IN" dirty="0"/>
          </a:p>
        </p:txBody>
      </p:sp>
      <p:sp>
        <p:nvSpPr>
          <p:cNvPr id="14" name="TextBox 13"/>
          <p:cNvSpPr txBox="1"/>
          <p:nvPr/>
        </p:nvSpPr>
        <p:spPr>
          <a:xfrm>
            <a:off x="3291662" y="5176783"/>
            <a:ext cx="1499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mtClean="0"/>
              <a:t>Strong Robust</a:t>
            </a:r>
            <a:endParaRPr lang="en-IN" dirty="0"/>
          </a:p>
        </p:txBody>
      </p:sp>
      <p:sp>
        <p:nvSpPr>
          <p:cNvPr id="15" name="TextBox 14"/>
          <p:cNvSpPr txBox="1"/>
          <p:nvPr/>
        </p:nvSpPr>
        <p:spPr>
          <a:xfrm>
            <a:off x="6813019" y="2819484"/>
            <a:ext cx="560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BVA</a:t>
            </a:r>
            <a:endParaRPr lang="en-IN" dirty="0"/>
          </a:p>
        </p:txBody>
      </p:sp>
      <p:sp>
        <p:nvSpPr>
          <p:cNvPr id="16" name="TextBox 15"/>
          <p:cNvSpPr txBox="1"/>
          <p:nvPr/>
        </p:nvSpPr>
        <p:spPr>
          <a:xfrm>
            <a:off x="6077413" y="4268936"/>
            <a:ext cx="2093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Worst Case  Analysis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65985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600" b="1" dirty="0"/>
              <a:t>Problem 1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2200" dirty="0" smtClean="0"/>
              <a:t>Design </a:t>
            </a:r>
            <a:r>
              <a:rPr lang="en-US" altLang="en-US" sz="2200" dirty="0"/>
              <a:t>Test Cases for a Software Program that takes in an input of up to 1000 numbers, finds the maximum and </a:t>
            </a:r>
            <a:r>
              <a:rPr lang="en-US" altLang="en-US" sz="2200" dirty="0" smtClean="0"/>
              <a:t>output is the max number</a:t>
            </a:r>
          </a:p>
          <a:p>
            <a:pPr marL="0" indent="0"/>
            <a:endParaRPr lang="en-US" altLang="en-US" sz="2200" dirty="0"/>
          </a:p>
          <a:p>
            <a:pPr marL="0" indent="0"/>
            <a:r>
              <a:rPr lang="en-US" altLang="en-US" sz="2600" b="1" dirty="0"/>
              <a:t>Problem </a:t>
            </a:r>
            <a:r>
              <a:rPr lang="en-US" altLang="en-US" sz="2600" b="1" dirty="0" smtClean="0"/>
              <a:t>2</a:t>
            </a:r>
            <a:endParaRPr lang="en-US" altLang="en-US" sz="26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2200" dirty="0"/>
              <a:t>Design and Discuss test cases for a function returns the max of 3 numbers. The numbers must be integer, else it returns an </a:t>
            </a:r>
            <a:r>
              <a:rPr lang="en-US" altLang="en-US" sz="2200" dirty="0" smtClean="0"/>
              <a:t>error</a:t>
            </a:r>
            <a:endParaRPr lang="en-US" alt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Examples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90110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Example – Max of 3 numbers</a:t>
            </a:r>
            <a:endParaRPr lang="en-IN" dirty="0"/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304800" y="4005064"/>
            <a:ext cx="8229600" cy="20147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IN" dirty="0" smtClean="0"/>
              <a:t>Choose the subdomains to satisfy for a specific type of EC or BVA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 smtClean="0"/>
              <a:t>Choose an input to form the test case</a:t>
            </a:r>
            <a:endParaRPr lang="en-IN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586" y="1412776"/>
            <a:ext cx="8286459" cy="2448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48847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2800" dirty="0" smtClean="0"/>
              <a:t>Create a table with valid and in-valid subdomains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800" dirty="0" smtClean="0"/>
              <a:t>Number the rows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800" dirty="0" smtClean="0"/>
              <a:t>Based on the focus (WN, SN, WR, SR of EC) pick the combination of the rows (valid and in-valid subdomains)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800" dirty="0" smtClean="0"/>
              <a:t>Choose a value and outcome which will form a test case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Process for Test Case Creation</a:t>
            </a:r>
            <a:endParaRPr lang="en-IN" dirty="0"/>
          </a:p>
        </p:txBody>
      </p:sp>
      <p:sp>
        <p:nvSpPr>
          <p:cNvPr id="4" name="Rounded Rectangle 3"/>
          <p:cNvSpPr/>
          <p:nvPr/>
        </p:nvSpPr>
        <p:spPr>
          <a:xfrm>
            <a:off x="683568" y="5445224"/>
            <a:ext cx="7848872" cy="9144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 smtClean="0"/>
              <a:t>Repeat any or all steps to arrive at coverage and completeness as required for the problem at hand</a:t>
            </a: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1928680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Example – Max of 3 numbers</a:t>
            </a:r>
            <a:endParaRPr lang="en-IN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340768"/>
            <a:ext cx="8496944" cy="5185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007924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•"/>
            </a:pPr>
            <a:r>
              <a:rPr lang="en-US" altLang="en-US" sz="2800" dirty="0"/>
              <a:t>Discuss various test cases and design approaches</a:t>
            </a:r>
          </a:p>
          <a:p>
            <a:pPr>
              <a:buFontTx/>
              <a:buChar char="•"/>
            </a:pPr>
            <a:r>
              <a:rPr lang="en-US" altLang="en-US" sz="2800" dirty="0"/>
              <a:t>What types of faults are anticipated?</a:t>
            </a:r>
          </a:p>
          <a:p>
            <a:pPr>
              <a:buFontTx/>
              <a:buChar char="•"/>
            </a:pPr>
            <a:r>
              <a:rPr lang="en-US" altLang="en-US" sz="2800" dirty="0"/>
              <a:t>Are the </a:t>
            </a:r>
            <a:r>
              <a:rPr lang="en-US" altLang="en-US" sz="2800" dirty="0" smtClean="0"/>
              <a:t>requirements sufficient</a:t>
            </a:r>
            <a:r>
              <a:rPr lang="en-US" altLang="en-US" sz="2800" dirty="0"/>
              <a:t>?</a:t>
            </a:r>
          </a:p>
          <a:p>
            <a:pPr>
              <a:buFontTx/>
              <a:buChar char="•"/>
            </a:pPr>
            <a:r>
              <a:rPr lang="en-US" altLang="en-US" sz="2800" dirty="0"/>
              <a:t>Any assumptions made? How were the assumptions made?</a:t>
            </a:r>
          </a:p>
          <a:p>
            <a:pPr>
              <a:buFontTx/>
              <a:buChar char="•"/>
            </a:pPr>
            <a:r>
              <a:rPr lang="en-US" altLang="en-US" sz="2800" dirty="0"/>
              <a:t>It is recommended that code should be written for both to understand the problem better. </a:t>
            </a:r>
          </a:p>
          <a:p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Examples - discuss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364190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600" b="1" dirty="0" smtClean="0"/>
              <a:t>Problem Statement</a:t>
            </a:r>
            <a:endParaRPr lang="en-US" altLang="en-US" sz="26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2200" dirty="0"/>
              <a:t>A program takes an input of a, b and c, which are three sides of a triangle. Based on the length of the three sides the following output is generated,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en-US" sz="2200" dirty="0" smtClean="0"/>
              <a:t>Not </a:t>
            </a:r>
            <a:r>
              <a:rPr lang="en-US" altLang="en-US" sz="2200" dirty="0"/>
              <a:t>a Triangle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en-US" sz="2200" dirty="0" smtClean="0"/>
              <a:t>Equilateral </a:t>
            </a:r>
            <a:r>
              <a:rPr lang="en-US" altLang="en-US" sz="2200" dirty="0"/>
              <a:t>triangle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en-US" sz="2200" dirty="0" smtClean="0"/>
              <a:t>Isosceles </a:t>
            </a:r>
            <a:r>
              <a:rPr lang="en-US" altLang="en-US" sz="2200" dirty="0"/>
              <a:t>Triangle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en-US" sz="2200" dirty="0" smtClean="0"/>
              <a:t>Scalene Triangle</a:t>
            </a:r>
          </a:p>
          <a:p>
            <a:pPr marL="457200" indent="-457200">
              <a:buFont typeface="+mj-lt"/>
              <a:buAutoNum type="arabicPeriod"/>
            </a:pPr>
            <a:endParaRPr lang="en-US" altLang="en-US" sz="2200" dirty="0"/>
          </a:p>
          <a:p>
            <a:pPr marL="0" indent="0"/>
            <a:r>
              <a:rPr lang="en-US" altLang="en-US" sz="2200" dirty="0"/>
              <a:t>V</a:t>
            </a:r>
            <a:r>
              <a:rPr lang="en-US" altLang="en-US" sz="2200" dirty="0" smtClean="0"/>
              <a:t>ariants (a) Type of triangle (b) Which side is the hypotenuse? (c) Area of </a:t>
            </a:r>
            <a:r>
              <a:rPr lang="en-US" altLang="en-US" sz="2200" smtClean="0"/>
              <a:t>the triangle</a:t>
            </a:r>
            <a:endParaRPr lang="en-US" altLang="en-US" sz="2200" dirty="0"/>
          </a:p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The Triangle Example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8202932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 smtClean="0"/>
              <a:t>Automated Teller Machine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 smtClean="0"/>
              <a:t>Tea/Coffee Vending Machine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 smtClean="0"/>
              <a:t>Washing Machine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 smtClean="0"/>
              <a:t>Contacts – Mobile Phone Application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 smtClean="0"/>
              <a:t>Messaging – Mobile Phone Application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 smtClean="0"/>
              <a:t>Email – Webmail/App/Client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 smtClean="0"/>
              <a:t>…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Examples</a:t>
            </a:r>
            <a:endParaRPr lang="en-IN" dirty="0"/>
          </a:p>
        </p:txBody>
      </p:sp>
      <p:pic>
        <p:nvPicPr>
          <p:cNvPr id="3074" name="Picture 2" descr="http://upload.wikimedia.org/wikipedia/commons/b/b1/ATM_750x130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7185" y="993212"/>
            <a:ext cx="1440160" cy="2515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www.raalicefoods.com/galleryimages/141258861255005Tea_Coffee_Vending_Machin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3510947"/>
            <a:ext cx="2057400" cy="2981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://image.made-in-china.com/2f0j00jMTaRthPJFqc/Washing-Machine-Dryer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90" t="10821" r="14674" b="9770"/>
          <a:stretch/>
        </p:blipFill>
        <p:spPr bwMode="auto">
          <a:xfrm>
            <a:off x="4535464" y="3933056"/>
            <a:ext cx="2181000" cy="2596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http://user.files.wordpress.com/2012/04/rebtel-app-2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4295694"/>
            <a:ext cx="1247775" cy="1871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http://www.georgedillon.com/freeware/screencaps/thunderbird.gif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589441"/>
            <a:ext cx="2185988" cy="1871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7248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438400" y="3429000"/>
            <a:ext cx="6019800" cy="1524000"/>
          </a:xfrm>
        </p:spPr>
        <p:txBody>
          <a:bodyPr/>
          <a:lstStyle/>
          <a:p>
            <a:r>
              <a:rPr lang="en-US" dirty="0" smtClean="0"/>
              <a:t>Software Testing Methodologies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Prashant Joshi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3162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2800" dirty="0" smtClean="0"/>
              <a:t>Purpose is to uncover defects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800" dirty="0" smtClean="0"/>
              <a:t>Demonstrate the system works (Treat this as a by-product!)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800" dirty="0" smtClean="0"/>
              <a:t>Validate that it functions per specifications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800" dirty="0" smtClean="0"/>
              <a:t>Works as specified – always!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2800" dirty="0" smtClean="0"/>
          </a:p>
          <a:p>
            <a:pPr>
              <a:buFont typeface="Arial" panose="020B0604020202020204" pitchFamily="34" charset="0"/>
              <a:buChar char="•"/>
            </a:pP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Approaches &amp; “View”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61040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3200" dirty="0" smtClean="0"/>
              <a:t>Customer/Client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3200" dirty="0" smtClean="0"/>
              <a:t>Alpha/Beta User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3200" dirty="0" smtClean="0"/>
              <a:t>End User/Consumer</a:t>
            </a:r>
            <a:endParaRPr lang="en-IN" sz="32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3200" dirty="0" smtClean="0"/>
              <a:t>Development Engineer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3200" dirty="0" smtClean="0"/>
              <a:t>Architect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3200" dirty="0" smtClean="0"/>
              <a:t>Product Manager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3200" dirty="0" smtClean="0"/>
              <a:t>Maintenance Engineer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3200" dirty="0" smtClean="0"/>
              <a:t>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Perspectives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82009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 smtClean="0"/>
              <a:t>Automated Teller Machine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 smtClean="0"/>
              <a:t>Tea/Coffee Vending Machine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 smtClean="0"/>
              <a:t>Washing Machine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 smtClean="0"/>
              <a:t>Contacts – Mobile Phone Application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 smtClean="0"/>
              <a:t>Messaging – Mobile Phone Application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 smtClean="0"/>
              <a:t>Email – Webmail/App/Client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 smtClean="0"/>
              <a:t>…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Examples</a:t>
            </a:r>
            <a:endParaRPr lang="en-IN" dirty="0"/>
          </a:p>
        </p:txBody>
      </p:sp>
      <p:pic>
        <p:nvPicPr>
          <p:cNvPr id="3074" name="Picture 2" descr="http://upload.wikimedia.org/wikipedia/commons/b/b1/ATM_750x130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7185" y="993212"/>
            <a:ext cx="1440160" cy="2515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www.raalicefoods.com/galleryimages/141258861255005Tea_Coffee_Vending_Machin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3510947"/>
            <a:ext cx="2057400" cy="2981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://image.made-in-china.com/2f0j00jMTaRthPJFqc/Washing-Machine-Dryer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90" t="10821" r="14674" b="9770"/>
          <a:stretch/>
        </p:blipFill>
        <p:spPr bwMode="auto">
          <a:xfrm>
            <a:off x="4535464" y="3933056"/>
            <a:ext cx="2181000" cy="2596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http://user.files.wordpress.com/2012/04/rebtel-app-2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4295694"/>
            <a:ext cx="1247775" cy="1871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http://www.georgedillon.com/freeware/screencaps/thunderbird.gif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589441"/>
            <a:ext cx="2185988" cy="1871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79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438400" y="3429000"/>
            <a:ext cx="6019800" cy="1524000"/>
          </a:xfrm>
        </p:spPr>
        <p:txBody>
          <a:bodyPr/>
          <a:lstStyle/>
          <a:p>
            <a:r>
              <a:rPr lang="en-US" dirty="0" smtClean="0"/>
              <a:t>Software Testing Methodologies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Prashant Joshi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299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Topic 3.2: Equivalence Class Partitioning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765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AOC ZC222-L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AAOC ZC222-L1</Template>
  <TotalTime>706</TotalTime>
  <Words>1501</Words>
  <Application>Microsoft Office PowerPoint</Application>
  <PresentationFormat>On-screen Show (4:3)</PresentationFormat>
  <Paragraphs>293</Paragraphs>
  <Slides>48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4" baseType="lpstr">
      <vt:lpstr>Arial</vt:lpstr>
      <vt:lpstr>Calibri</vt:lpstr>
      <vt:lpstr>Courier New</vt:lpstr>
      <vt:lpstr>Times New Roman</vt:lpstr>
      <vt:lpstr>Wingdings</vt:lpstr>
      <vt:lpstr>AAOC ZC222-L1</vt:lpstr>
      <vt:lpstr>Software Testing Methodologies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Software Testing Methodologies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Software Testing Methodologies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Software Testing Methodologies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Software Testing Methodologies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SS ZG 552 Software Testing Methodologies</dc:title>
  <dc:creator>Prashant Joshi</dc:creator>
  <cp:lastModifiedBy>pgjoshi</cp:lastModifiedBy>
  <cp:revision>174</cp:revision>
  <cp:lastPrinted>2015-01-11T07:33:27Z</cp:lastPrinted>
  <dcterms:created xsi:type="dcterms:W3CDTF">2014-01-11T00:18:07Z</dcterms:created>
  <dcterms:modified xsi:type="dcterms:W3CDTF">2015-08-01T04:25:10Z</dcterms:modified>
</cp:coreProperties>
</file>