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Source Sans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ooG3yIcCbxpxjLku0V8QAX9iw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SourceSansPro-regular.fntdata"/><Relationship Id="rId21" Type="http://schemas.openxmlformats.org/officeDocument/2006/relationships/slide" Target="slides/slide17.xml"/><Relationship Id="rId24" Type="http://schemas.openxmlformats.org/officeDocument/2006/relationships/font" Target="fonts/SourceSansPro-italic.fntdata"/><Relationship Id="rId23"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SourceSansPr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c8859571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c8859571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3c8859571e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b6a0b0cdb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b6a0b0cdb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3b6a0b0cdb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b6a0b0cd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b6a0b0cdb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3b6a0b0cdb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b6a0b0cd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b6a0b0cdb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3b6a0b0cdb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cae27708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3cae277085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3cae277085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cae277085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cae277085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3cae277085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134569e5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134569e5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2134569e5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db1b1267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3db1b1267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3db1b1267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484d3b6e3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484d3b6e3_1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1f484d3b6e3_1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484d3b6e3_1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484d3b6e3_1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f484d3b6e3_1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484d3b6e3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484d3b6e3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f484d3b6e3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2731ad48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2731ad48c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12731ad48c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c8859571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c8859571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3c8859571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c8859571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c8859571e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3c8859571e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5"/>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6" name="Google Shape;26;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4"/>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5"/>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1" name="Google Shape;41;p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9"/>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9"/>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1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12"/>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2"/>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2"/>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12"/>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3"/>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p:nvPr>
            <p:ph idx="2" type="pic"/>
          </p:nvPr>
        </p:nvSpPr>
        <p:spPr>
          <a:xfrm>
            <a:off x="15" y="0"/>
            <a:ext cx="12191985" cy="4915076"/>
          </a:xfrm>
          <a:prstGeom prst="rect">
            <a:avLst/>
          </a:prstGeom>
          <a:solidFill>
            <a:srgbClr val="BECAD4"/>
          </a:solidFill>
          <a:ln>
            <a:noFill/>
          </a:ln>
        </p:spPr>
      </p:sp>
      <p:sp>
        <p:nvSpPr>
          <p:cNvPr id="83" name="Google Shape;83;p13"/>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7" name="Google Shape;17;p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taxila-aws.bits-pilani.ac.in/mod/forum/discuss.php?d=58810" TargetMode="External"/><Relationship Id="rId4" Type="http://schemas.openxmlformats.org/officeDocument/2006/relationships/hyperlink" Target="http://taxila-aws.bits-pilani.ac.in/mod/forum/discuss.php?d=5690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4495E"/>
              </a:buClr>
              <a:buSzPts val="4000"/>
              <a:buFont typeface="Source Sans Pro"/>
              <a:buNone/>
            </a:pPr>
            <a:r>
              <a:rPr b="1" lang="en-IN" sz="4000">
                <a:solidFill>
                  <a:srgbClr val="34495E"/>
                </a:solidFill>
                <a:latin typeface="Source Sans Pro"/>
                <a:ea typeface="Source Sans Pro"/>
                <a:cs typeface="Source Sans Pro"/>
                <a:sym typeface="Source Sans Pro"/>
              </a:rPr>
              <a:t>Software Product Management</a:t>
            </a:r>
            <a:br>
              <a:rPr b="1" lang="en-IN" sz="4000">
                <a:solidFill>
                  <a:srgbClr val="34495E"/>
                </a:solidFill>
                <a:latin typeface="Source Sans Pro"/>
                <a:ea typeface="Source Sans Pro"/>
                <a:cs typeface="Source Sans Pro"/>
                <a:sym typeface="Source Sans Pro"/>
              </a:rPr>
            </a:br>
            <a:r>
              <a:rPr b="1" lang="en-IN" sz="4000">
                <a:solidFill>
                  <a:srgbClr val="34495E"/>
                </a:solidFill>
                <a:latin typeface="Source Sans Pro"/>
                <a:ea typeface="Source Sans Pro"/>
                <a:cs typeface="Source Sans Pro"/>
                <a:sym typeface="Source Sans Pro"/>
              </a:rPr>
              <a:t>ASSIGNMENT 2</a:t>
            </a:r>
            <a:br>
              <a:rPr lang="en-IN" sz="2400">
                <a:solidFill>
                  <a:srgbClr val="34495E"/>
                </a:solidFill>
                <a:latin typeface="Source Sans Pro"/>
                <a:ea typeface="Source Sans Pro"/>
                <a:cs typeface="Source Sans Pro"/>
                <a:sym typeface="Source Sans Pro"/>
              </a:rPr>
            </a:br>
            <a:br>
              <a:rPr lang="en-IN" sz="2400">
                <a:solidFill>
                  <a:srgbClr val="34495E"/>
                </a:solidFill>
                <a:latin typeface="Source Sans Pro"/>
                <a:ea typeface="Source Sans Pro"/>
                <a:cs typeface="Source Sans Pro"/>
                <a:sym typeface="Source Sans Pro"/>
              </a:rPr>
            </a:br>
            <a:r>
              <a:rPr b="0" i="0" lang="en-IN" sz="2400">
                <a:solidFill>
                  <a:srgbClr val="34495E"/>
                </a:solidFill>
                <a:latin typeface="Source Sans Pro"/>
                <a:ea typeface="Source Sans Pro"/>
                <a:cs typeface="Source Sans Pro"/>
                <a:sym typeface="Source Sans Pro"/>
              </a:rPr>
              <a:t>Chouk Connect System (</a:t>
            </a:r>
            <a:r>
              <a:rPr lang="en-IN" sz="2400">
                <a:solidFill>
                  <a:srgbClr val="34495E"/>
                </a:solidFill>
                <a:latin typeface="Source Sans Pro"/>
                <a:ea typeface="Source Sans Pro"/>
                <a:cs typeface="Source Sans Pro"/>
                <a:sym typeface="Source Sans Pro"/>
              </a:rPr>
              <a:t>CC</a:t>
            </a:r>
            <a:r>
              <a:rPr b="0" i="0" lang="en-IN" sz="2400">
                <a:solidFill>
                  <a:srgbClr val="34495E"/>
                </a:solidFill>
                <a:latin typeface="Source Sans Pro"/>
                <a:ea typeface="Source Sans Pro"/>
                <a:cs typeface="Source Sans Pro"/>
                <a:sym typeface="Source Sans Pro"/>
              </a:rPr>
              <a:t>S)</a:t>
            </a:r>
            <a:endParaRPr b="1" sz="4400"/>
          </a:p>
        </p:txBody>
      </p:sp>
      <p:sp>
        <p:nvSpPr>
          <p:cNvPr id="106" name="Google Shape;106;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GROUP 5</a:t>
            </a:r>
            <a:endParaRPr/>
          </a:p>
        </p:txBody>
      </p:sp>
      <p:sp>
        <p:nvSpPr>
          <p:cNvPr id="107" name="Google Shape;107;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08" name="Google Shape;108;p1"/>
          <p:cNvSpPr txBox="1"/>
          <p:nvPr/>
        </p:nvSpPr>
        <p:spPr>
          <a:xfrm>
            <a:off x="1097280" y="4438145"/>
            <a:ext cx="9841500" cy="156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cap="none" strike="noStrike">
                <a:solidFill>
                  <a:schemeClr val="dk1"/>
                </a:solidFill>
                <a:latin typeface="Calibri"/>
                <a:ea typeface="Calibri"/>
                <a:cs typeface="Calibri"/>
                <a:sym typeface="Calibri"/>
              </a:rPr>
              <a:t>Group 5</a:t>
            </a:r>
            <a:endParaRPr b="1" sz="1800">
              <a:solidFill>
                <a:schemeClr val="dk1"/>
              </a:solidFill>
              <a:latin typeface="Calibri"/>
              <a:ea typeface="Calibri"/>
              <a:cs typeface="Calibri"/>
              <a:sym typeface="Calibri"/>
            </a:endParaRPr>
          </a:p>
          <a:p>
            <a:pPr indent="-311150" lvl="0" marL="457200" rtl="0" algn="l">
              <a:lnSpc>
                <a:spcPct val="90000"/>
              </a:lnSpc>
              <a:spcBef>
                <a:spcPts val="1200"/>
              </a:spcBef>
              <a:spcAft>
                <a:spcPts val="0"/>
              </a:spcAft>
              <a:buClr>
                <a:schemeClr val="accent1"/>
              </a:buClr>
              <a:buSzPts val="1300"/>
              <a:buFont typeface="Calibri"/>
              <a:buChar char="❖"/>
            </a:pPr>
            <a:r>
              <a:rPr lang="en-IN" sz="1500">
                <a:solidFill>
                  <a:srgbClr val="3F3F3F"/>
                </a:solidFill>
                <a:latin typeface="Calibri"/>
                <a:ea typeface="Calibri"/>
                <a:cs typeface="Calibri"/>
                <a:sym typeface="Calibri"/>
              </a:rPr>
              <a:t>AMIT NAIK (2022MT93215)</a:t>
            </a:r>
            <a:endParaRPr sz="1500">
              <a:solidFill>
                <a:srgbClr val="3F3F3F"/>
              </a:solidFill>
              <a:latin typeface="Calibri"/>
              <a:ea typeface="Calibri"/>
              <a:cs typeface="Calibri"/>
              <a:sym typeface="Calibri"/>
            </a:endParaRPr>
          </a:p>
          <a:p>
            <a:pPr indent="-311150" lvl="0" marL="457200" rtl="0" algn="l">
              <a:lnSpc>
                <a:spcPct val="90000"/>
              </a:lnSpc>
              <a:spcBef>
                <a:spcPts val="0"/>
              </a:spcBef>
              <a:spcAft>
                <a:spcPts val="0"/>
              </a:spcAft>
              <a:buClr>
                <a:schemeClr val="accent1"/>
              </a:buClr>
              <a:buSzPts val="1300"/>
              <a:buFont typeface="Calibri"/>
              <a:buChar char="❖"/>
            </a:pPr>
            <a:r>
              <a:rPr lang="en-IN" sz="1500">
                <a:solidFill>
                  <a:srgbClr val="3F3F3F"/>
                </a:solidFill>
                <a:latin typeface="Calibri"/>
                <a:ea typeface="Calibri"/>
                <a:cs typeface="Calibri"/>
                <a:sym typeface="Calibri"/>
              </a:rPr>
              <a:t>ANAND PRAKASH DUBEY (2022MT93359)</a:t>
            </a:r>
            <a:endParaRPr sz="1500">
              <a:solidFill>
                <a:srgbClr val="3F3F3F"/>
              </a:solidFill>
              <a:latin typeface="Calibri"/>
              <a:ea typeface="Calibri"/>
              <a:cs typeface="Calibri"/>
              <a:sym typeface="Calibri"/>
            </a:endParaRPr>
          </a:p>
          <a:p>
            <a:pPr indent="-311150" lvl="0" marL="457200" rtl="0" algn="l">
              <a:lnSpc>
                <a:spcPct val="90000"/>
              </a:lnSpc>
              <a:spcBef>
                <a:spcPts val="0"/>
              </a:spcBef>
              <a:spcAft>
                <a:spcPts val="0"/>
              </a:spcAft>
              <a:buClr>
                <a:schemeClr val="accent1"/>
              </a:buClr>
              <a:buSzPts val="1300"/>
              <a:buFont typeface="Calibri"/>
              <a:buChar char="❖"/>
            </a:pPr>
            <a:r>
              <a:rPr lang="en-IN" sz="1500">
                <a:solidFill>
                  <a:srgbClr val="3F3F3F"/>
                </a:solidFill>
                <a:latin typeface="Calibri"/>
                <a:ea typeface="Calibri"/>
                <a:cs typeface="Calibri"/>
                <a:sym typeface="Calibri"/>
              </a:rPr>
              <a:t>ANANT PATNI (2022MT93238)</a:t>
            </a:r>
            <a:endParaRPr sz="1500">
              <a:solidFill>
                <a:srgbClr val="3F3F3F"/>
              </a:solidFill>
              <a:latin typeface="Calibri"/>
              <a:ea typeface="Calibri"/>
              <a:cs typeface="Calibri"/>
              <a:sym typeface="Calibri"/>
            </a:endParaRPr>
          </a:p>
          <a:p>
            <a:pPr indent="-311150" lvl="0" marL="457200" rtl="0" algn="l">
              <a:lnSpc>
                <a:spcPct val="90000"/>
              </a:lnSpc>
              <a:spcBef>
                <a:spcPts val="0"/>
              </a:spcBef>
              <a:spcAft>
                <a:spcPts val="0"/>
              </a:spcAft>
              <a:buClr>
                <a:schemeClr val="accent1"/>
              </a:buClr>
              <a:buSzPts val="1300"/>
              <a:buFont typeface="Calibri"/>
              <a:buChar char="❖"/>
            </a:pPr>
            <a:r>
              <a:rPr lang="en-IN" sz="1500">
                <a:solidFill>
                  <a:srgbClr val="3F3F3F"/>
                </a:solidFill>
                <a:latin typeface="Calibri"/>
                <a:ea typeface="Calibri"/>
                <a:cs typeface="Calibri"/>
                <a:sym typeface="Calibri"/>
              </a:rPr>
              <a:t>ANDRADE PRAKASH PETER MARGARET (2022MT93366)</a:t>
            </a:r>
            <a:endParaRPr sz="1500">
              <a:solidFill>
                <a:srgbClr val="3F3F3F"/>
              </a:solidFill>
              <a:latin typeface="Calibri"/>
              <a:ea typeface="Calibri"/>
              <a:cs typeface="Calibri"/>
              <a:sym typeface="Calibri"/>
            </a:endParaRPr>
          </a:p>
          <a:p>
            <a:pPr indent="-311150" lvl="0" marL="457200" rtl="0" algn="l">
              <a:lnSpc>
                <a:spcPct val="90000"/>
              </a:lnSpc>
              <a:spcBef>
                <a:spcPts val="0"/>
              </a:spcBef>
              <a:spcAft>
                <a:spcPts val="0"/>
              </a:spcAft>
              <a:buClr>
                <a:schemeClr val="accent1"/>
              </a:buClr>
              <a:buSzPts val="1300"/>
              <a:buFont typeface="Calibri"/>
              <a:buChar char="❖"/>
            </a:pPr>
            <a:r>
              <a:rPr lang="en-IN" sz="1500">
                <a:solidFill>
                  <a:srgbClr val="3F3F3F"/>
                </a:solidFill>
                <a:latin typeface="Calibri"/>
                <a:ea typeface="Calibri"/>
                <a:cs typeface="Calibri"/>
                <a:sym typeface="Calibri"/>
              </a:rPr>
              <a:t>ANGSHUMAN PAL (2022MT93165)</a:t>
            </a:r>
            <a:endParaRPr sz="13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3c8859571e_0_2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N"/>
              <a:t>L</a:t>
            </a:r>
            <a:r>
              <a:rPr lang="en-IN"/>
              <a:t>ow Fidelity </a:t>
            </a:r>
            <a:r>
              <a:rPr lang="en-IN"/>
              <a:t>Hand</a:t>
            </a:r>
            <a:r>
              <a:rPr lang="en-IN">
                <a:solidFill>
                  <a:srgbClr val="3F3F3F"/>
                </a:solidFill>
              </a:rPr>
              <a:t> Drawn Sketch - </a:t>
            </a:r>
            <a:endParaRPr>
              <a:solidFill>
                <a:srgbClr val="3F3F3F"/>
              </a:solidFill>
            </a:endParaRPr>
          </a:p>
          <a:p>
            <a:pPr indent="0" lvl="0" marL="0" rtl="0" algn="l">
              <a:spcBef>
                <a:spcPts val="0"/>
              </a:spcBef>
              <a:spcAft>
                <a:spcPts val="0"/>
              </a:spcAft>
              <a:buNone/>
            </a:pPr>
            <a:r>
              <a:rPr lang="en-IN">
                <a:solidFill>
                  <a:srgbClr val="3F3F3F"/>
                </a:solidFill>
              </a:rPr>
              <a:t>Amit Naik (2022</a:t>
            </a:r>
            <a:r>
              <a:rPr lang="en-IN"/>
              <a:t>MT</a:t>
            </a:r>
            <a:r>
              <a:rPr lang="en-IN">
                <a:solidFill>
                  <a:srgbClr val="3F3F3F"/>
                </a:solidFill>
              </a:rPr>
              <a:t>93215)</a:t>
            </a:r>
            <a:endParaRPr/>
          </a:p>
        </p:txBody>
      </p:sp>
      <p:sp>
        <p:nvSpPr>
          <p:cNvPr id="210" name="Google Shape;210;g23c8859571e_0_23"/>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sp>
        <p:nvSpPr>
          <p:cNvPr id="211" name="Google Shape;211;g23c8859571e_0_23"/>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212" name="Google Shape;212;g23c8859571e_0_23"/>
          <p:cNvPicPr preferRelativeResize="0"/>
          <p:nvPr/>
        </p:nvPicPr>
        <p:blipFill>
          <a:blip r:embed="rId3">
            <a:alphaModFix/>
          </a:blip>
          <a:stretch>
            <a:fillRect/>
          </a:stretch>
        </p:blipFill>
        <p:spPr>
          <a:xfrm rot="-5400000">
            <a:off x="7314335" y="1160152"/>
            <a:ext cx="3683107" cy="5414976"/>
          </a:xfrm>
          <a:prstGeom prst="rect">
            <a:avLst/>
          </a:prstGeom>
          <a:noFill/>
          <a:ln>
            <a:noFill/>
          </a:ln>
        </p:spPr>
      </p:pic>
      <p:pic>
        <p:nvPicPr>
          <p:cNvPr id="213" name="Google Shape;213;g23c8859571e_0_23"/>
          <p:cNvPicPr preferRelativeResize="0"/>
          <p:nvPr/>
        </p:nvPicPr>
        <p:blipFill>
          <a:blip r:embed="rId4">
            <a:alphaModFix/>
          </a:blip>
          <a:stretch>
            <a:fillRect/>
          </a:stretch>
        </p:blipFill>
        <p:spPr>
          <a:xfrm rot="-5400000">
            <a:off x="1657350" y="1149890"/>
            <a:ext cx="3703625" cy="5414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3b6a0b0cdb_0_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N"/>
              <a:t>Low Fidelity Hand Drawn Sketch - </a:t>
            </a:r>
            <a:endParaRPr/>
          </a:p>
          <a:p>
            <a:pPr indent="0" lvl="0" marL="0" rtl="0" algn="l">
              <a:spcBef>
                <a:spcPts val="0"/>
              </a:spcBef>
              <a:spcAft>
                <a:spcPts val="0"/>
              </a:spcAft>
              <a:buNone/>
            </a:pPr>
            <a:r>
              <a:rPr lang="en-IN"/>
              <a:t>Anant Patni (2022MT93238)</a:t>
            </a:r>
            <a:endParaRPr/>
          </a:p>
        </p:txBody>
      </p:sp>
      <p:sp>
        <p:nvSpPr>
          <p:cNvPr id="220" name="Google Shape;220;g23b6a0b0cdb_0_2"/>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221" name="Google Shape;221;g23b6a0b0cdb_0_2"/>
          <p:cNvPicPr preferRelativeResize="0"/>
          <p:nvPr/>
        </p:nvPicPr>
        <p:blipFill>
          <a:blip r:embed="rId3">
            <a:alphaModFix/>
          </a:blip>
          <a:stretch>
            <a:fillRect/>
          </a:stretch>
        </p:blipFill>
        <p:spPr>
          <a:xfrm rot="-5400000">
            <a:off x="1352463" y="384936"/>
            <a:ext cx="3477726" cy="6182652"/>
          </a:xfrm>
          <a:prstGeom prst="rect">
            <a:avLst/>
          </a:prstGeom>
          <a:noFill/>
          <a:ln>
            <a:noFill/>
          </a:ln>
        </p:spPr>
      </p:pic>
      <p:pic>
        <p:nvPicPr>
          <p:cNvPr id="222" name="Google Shape;222;g23b6a0b0cdb_0_2"/>
          <p:cNvPicPr preferRelativeResize="0"/>
          <p:nvPr/>
        </p:nvPicPr>
        <p:blipFill>
          <a:blip r:embed="rId4">
            <a:alphaModFix/>
          </a:blip>
          <a:stretch>
            <a:fillRect/>
          </a:stretch>
        </p:blipFill>
        <p:spPr>
          <a:xfrm rot="-5400000">
            <a:off x="7375076" y="388650"/>
            <a:ext cx="3468175" cy="6165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3b6a0b0cdb_0_1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chemeClr val="dk1"/>
              </a:buClr>
              <a:buSzPts val="1100"/>
              <a:buFont typeface="Arial"/>
              <a:buNone/>
            </a:pPr>
            <a:r>
              <a:rPr lang="en-IN"/>
              <a:t>W</a:t>
            </a:r>
            <a:r>
              <a:rPr lang="en-IN"/>
              <a:t>ireframe storyboard for the best solution</a:t>
            </a:r>
            <a:endParaRPr/>
          </a:p>
        </p:txBody>
      </p:sp>
      <p:sp>
        <p:nvSpPr>
          <p:cNvPr id="229" name="Google Shape;229;g23b6a0b0cdb_0_1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sp>
        <p:nvSpPr>
          <p:cNvPr id="230" name="Google Shape;230;g23b6a0b0cdb_0_1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231" name="Google Shape;231;g23b6a0b0cdb_0_10"/>
          <p:cNvPicPr preferRelativeResize="0"/>
          <p:nvPr/>
        </p:nvPicPr>
        <p:blipFill>
          <a:blip r:embed="rId3">
            <a:alphaModFix/>
          </a:blip>
          <a:stretch>
            <a:fillRect/>
          </a:stretch>
        </p:blipFill>
        <p:spPr>
          <a:xfrm>
            <a:off x="2730037" y="1845725"/>
            <a:ext cx="6731925" cy="4352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3b6a0b0cdb_0_1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chemeClr val="dk1"/>
              </a:buClr>
              <a:buSzPts val="1100"/>
              <a:buFont typeface="Arial"/>
              <a:buNone/>
            </a:pPr>
            <a:r>
              <a:rPr lang="en-IN"/>
              <a:t>Validate - Customer feedback</a:t>
            </a:r>
            <a:endParaRPr/>
          </a:p>
        </p:txBody>
      </p:sp>
      <p:sp>
        <p:nvSpPr>
          <p:cNvPr id="238" name="Google Shape;238;g23b6a0b0cdb_0_19"/>
          <p:cNvSpPr txBox="1"/>
          <p:nvPr>
            <p:ph idx="1" type="body"/>
          </p:nvPr>
        </p:nvSpPr>
        <p:spPr>
          <a:xfrm>
            <a:off x="1097280" y="1944909"/>
            <a:ext cx="10058400" cy="4023300"/>
          </a:xfrm>
          <a:prstGeom prst="rect">
            <a:avLst/>
          </a:prstGeom>
        </p:spPr>
        <p:txBody>
          <a:bodyPr anchorCtr="0" anchor="t" bIns="45700" lIns="0" spcFirstLastPara="1" rIns="0" wrap="square" tIns="45700">
            <a:normAutofit fontScale="77500" lnSpcReduction="20000"/>
          </a:bodyPr>
          <a:lstStyle/>
          <a:p>
            <a:pPr indent="-317182" lvl="0" marL="457200" rtl="0" algn="l">
              <a:spcBef>
                <a:spcPts val="1200"/>
              </a:spcBef>
              <a:spcAft>
                <a:spcPts val="0"/>
              </a:spcAft>
              <a:buSzPct val="90000"/>
              <a:buChar char="❖"/>
            </a:pPr>
            <a:r>
              <a:rPr lang="en-IN"/>
              <a:t>Ritu Jindal : </a:t>
            </a:r>
            <a:r>
              <a:rPr lang="en-IN"/>
              <a:t>"I love the convenience of using Chouk Connect to find reliable professionals for my home services. The app is easy to use and I appreciate the detailed profiles of each professional, which helps me make informed decisions."</a:t>
            </a:r>
            <a:endParaRPr/>
          </a:p>
          <a:p>
            <a:pPr indent="0" lvl="0" marL="0" rtl="0" algn="l">
              <a:spcBef>
                <a:spcPts val="1200"/>
              </a:spcBef>
              <a:spcAft>
                <a:spcPts val="0"/>
              </a:spcAft>
              <a:buNone/>
            </a:pPr>
            <a:r>
              <a:t/>
            </a:r>
            <a:endParaRPr/>
          </a:p>
          <a:p>
            <a:pPr indent="-317182" lvl="0" marL="457200" rtl="0" algn="l">
              <a:spcBef>
                <a:spcPts val="1200"/>
              </a:spcBef>
              <a:spcAft>
                <a:spcPts val="0"/>
              </a:spcAft>
              <a:buSzPct val="90000"/>
              <a:buChar char="❖"/>
            </a:pPr>
            <a:r>
              <a:rPr lang="en-IN"/>
              <a:t>Nishith : </a:t>
            </a:r>
            <a:r>
              <a:rPr lang="en-IN"/>
              <a:t>"The Chouk Connect app has made it so much easier for me to find and book appointments with trusted professionals. However, I would like to see more filters and search options to make it easier to find exactly what I'm looking for."</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90000"/>
              <a:buChar char="❖"/>
            </a:pPr>
            <a:r>
              <a:rPr lang="en-IN"/>
              <a:t>Sandesh : </a:t>
            </a:r>
            <a:r>
              <a:rPr lang="en-IN"/>
              <a:t>"I'm really impressed with the quality of professionals I've found through Chouk Connect. The app has saved me so much time and hassle, and I appreciate the transparent pricing and payment system."</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90000"/>
              <a:buChar char="❖"/>
            </a:pPr>
            <a:r>
              <a:rPr lang="en-IN"/>
              <a:t>Akshath : </a:t>
            </a:r>
            <a:r>
              <a:rPr lang="en-IN"/>
              <a:t>"While I like the concept of Chouk Connect, I find the app a bit overwhelming and cluttered. I wish there were more streamlined navigation and fewer pop-ups and ads."</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90000"/>
              <a:buChar char="❖"/>
            </a:pPr>
            <a:r>
              <a:rPr lang="en-IN"/>
              <a:t>Sneha : </a:t>
            </a:r>
            <a:r>
              <a:rPr lang="en-IN"/>
              <a:t>"I had a great experience using Chouk Connect to find a professional for my plumbing needs. The app was easy to use and the professional I hired was prompt, reliable, and skilled. I will definitely use this app again in the future."</a:t>
            </a:r>
            <a:endParaRPr/>
          </a:p>
        </p:txBody>
      </p:sp>
      <p:sp>
        <p:nvSpPr>
          <p:cNvPr id="239" name="Google Shape;239;g23b6a0b0cdb_0_19"/>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3cae277085_0_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lang="en-IN"/>
              <a:t>Iterate - </a:t>
            </a:r>
            <a:r>
              <a:rPr lang="en-IN" sz="3900"/>
              <a:t>Added filter screen based on customer feedback</a:t>
            </a:r>
            <a:endParaRPr sz="3900"/>
          </a:p>
        </p:txBody>
      </p:sp>
      <p:sp>
        <p:nvSpPr>
          <p:cNvPr id="246" name="Google Shape;246;g23cae277085_0_4"/>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sp>
        <p:nvSpPr>
          <p:cNvPr id="247" name="Google Shape;247;g23cae277085_0_4"/>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248" name="Google Shape;248;g23cae277085_0_4"/>
          <p:cNvPicPr preferRelativeResize="0"/>
          <p:nvPr/>
        </p:nvPicPr>
        <p:blipFill>
          <a:blip r:embed="rId3">
            <a:alphaModFix/>
          </a:blip>
          <a:stretch>
            <a:fillRect/>
          </a:stretch>
        </p:blipFill>
        <p:spPr>
          <a:xfrm>
            <a:off x="2453475" y="1920275"/>
            <a:ext cx="6892126" cy="4153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3cae277085_0_1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solidFill>
                  <a:srgbClr val="3F3F3F"/>
                </a:solidFill>
              </a:rPr>
              <a:t>Key learning -</a:t>
            </a:r>
            <a:r>
              <a:rPr lang="en-IN" sz="2200">
                <a:solidFill>
                  <a:srgbClr val="3F3F3F"/>
                </a:solidFill>
              </a:rPr>
              <a:t>AMIT NAIK (</a:t>
            </a:r>
            <a:r>
              <a:rPr lang="en-IN" sz="2000">
                <a:solidFill>
                  <a:srgbClr val="3F3F3F"/>
                </a:solidFill>
              </a:rPr>
              <a:t>2022MT93215</a:t>
            </a:r>
            <a:r>
              <a:rPr lang="en-IN" sz="2200">
                <a:solidFill>
                  <a:srgbClr val="3F3F3F"/>
                </a:solidFill>
              </a:rPr>
              <a:t>)</a:t>
            </a:r>
            <a:endParaRPr/>
          </a:p>
        </p:txBody>
      </p:sp>
      <p:sp>
        <p:nvSpPr>
          <p:cNvPr id="255" name="Google Shape;255;g23cae277085_0_12"/>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IN"/>
              <a:t>We learnt about low fidelity wireframes, which is quick and easy way to visualize the layout and structure of a product, without getting bogged down in the details of design or functionality.</a:t>
            </a:r>
            <a:endParaRPr/>
          </a:p>
          <a:p>
            <a:pPr indent="-342900" lvl="0" marL="457200" rtl="0" algn="l">
              <a:spcBef>
                <a:spcPts val="0"/>
              </a:spcBef>
              <a:spcAft>
                <a:spcPts val="0"/>
              </a:spcAft>
              <a:buSzPts val="1800"/>
              <a:buChar char="❖"/>
            </a:pPr>
            <a:r>
              <a:rPr lang="en-IN"/>
              <a:t>Customer in early stage is very important to get good quality of the product</a:t>
            </a:r>
            <a:endParaRPr/>
          </a:p>
          <a:p>
            <a:pPr indent="-342900" lvl="0" marL="457200" rtl="0" algn="l">
              <a:spcBef>
                <a:spcPts val="0"/>
              </a:spcBef>
              <a:spcAft>
                <a:spcPts val="0"/>
              </a:spcAft>
              <a:buSzPts val="1800"/>
              <a:buChar char="❖"/>
            </a:pPr>
            <a:r>
              <a:rPr lang="en-IN"/>
              <a:t>By MVP feature, we got focus on core needs of the users for product.</a:t>
            </a:r>
            <a:endParaRPr/>
          </a:p>
          <a:p>
            <a:pPr indent="-342900" lvl="0" marL="457200" rtl="0" algn="l">
              <a:spcBef>
                <a:spcPts val="0"/>
              </a:spcBef>
              <a:spcAft>
                <a:spcPts val="0"/>
              </a:spcAft>
              <a:buSzPts val="1800"/>
              <a:buChar char="❖"/>
            </a:pPr>
            <a:r>
              <a:rPr lang="en-IN"/>
              <a:t>Focus on MVP features that are most important to the user, add the most value, and require the least amount of effort to develop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sp>
        <p:nvSpPr>
          <p:cNvPr id="256" name="Google Shape;256;g23cae277085_0_12"/>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2134569e5b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N"/>
              <a:t>Key learning -</a:t>
            </a:r>
            <a:r>
              <a:rPr lang="en-IN" sz="2200"/>
              <a:t>Anand Prakash Dubey (</a:t>
            </a:r>
            <a:r>
              <a:rPr lang="en-IN" sz="2000"/>
              <a:t>2022MT93359</a:t>
            </a:r>
            <a:r>
              <a:rPr lang="en-IN" sz="2200"/>
              <a:t>)</a:t>
            </a:r>
            <a:endParaRPr/>
          </a:p>
        </p:txBody>
      </p:sp>
      <p:sp>
        <p:nvSpPr>
          <p:cNvPr id="263" name="Google Shape;263;g22134569e5b_0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IN"/>
              <a:t>I gained knowledge about low fidelity wireframes, which offer a fast and effortless approach to depict the arrangement and framework of a product, without getting caught up in the intricacies of design or functionality.</a:t>
            </a:r>
            <a:endParaRPr/>
          </a:p>
          <a:p>
            <a:pPr indent="-342900" lvl="0" marL="457200" rtl="0" algn="l">
              <a:spcBef>
                <a:spcPts val="0"/>
              </a:spcBef>
              <a:spcAft>
                <a:spcPts val="0"/>
              </a:spcAft>
              <a:buSzPts val="1800"/>
              <a:buChar char="❖"/>
            </a:pPr>
            <a:r>
              <a:rPr lang="en-IN"/>
              <a:t>Discovering the significance of receiving customer feedback during the initial phases of product development is crucial in delivering a Minimum Viable Product (MVP).</a:t>
            </a:r>
            <a:endParaRPr/>
          </a:p>
          <a:p>
            <a:pPr indent="-342900" lvl="0" marL="457200" rtl="0" algn="l">
              <a:spcBef>
                <a:spcPts val="0"/>
              </a:spcBef>
              <a:spcAft>
                <a:spcPts val="0"/>
              </a:spcAft>
              <a:buSzPts val="1800"/>
              <a:buChar char="❖"/>
            </a:pPr>
            <a:r>
              <a:rPr lang="en-IN"/>
              <a:t>The significance of a wireframe storyboard lies in its ability to facilitate comprehension of the final product and its features.</a:t>
            </a:r>
            <a:endParaRPr/>
          </a:p>
          <a:p>
            <a:pPr indent="-342900" lvl="0" marL="457200" rtl="0" algn="l">
              <a:spcBef>
                <a:spcPts val="0"/>
              </a:spcBef>
              <a:spcAft>
                <a:spcPts val="0"/>
              </a:spcAft>
              <a:buSzPts val="1800"/>
              <a:buChar char="❖"/>
            </a:pPr>
            <a:r>
              <a:rPr lang="en-IN"/>
              <a:t>The significance of obtaining customer feedback during the design phase of MVP and feature development cannot be overstated.</a:t>
            </a:r>
            <a:endParaRPr/>
          </a:p>
        </p:txBody>
      </p:sp>
      <p:sp>
        <p:nvSpPr>
          <p:cNvPr id="264" name="Google Shape;264;g22134569e5b_0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3db1b12674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en-IN">
                <a:solidFill>
                  <a:srgbClr val="3F3F3F"/>
                </a:solidFill>
              </a:rPr>
              <a:t>Key learning -</a:t>
            </a:r>
            <a:r>
              <a:rPr lang="en-IN" sz="2200"/>
              <a:t>ANANT PATNI</a:t>
            </a:r>
            <a:r>
              <a:rPr lang="en-IN" sz="2200">
                <a:solidFill>
                  <a:srgbClr val="3F3F3F"/>
                </a:solidFill>
              </a:rPr>
              <a:t> (</a:t>
            </a:r>
            <a:r>
              <a:rPr lang="en-IN" sz="2000">
                <a:solidFill>
                  <a:srgbClr val="3F3F3F"/>
                </a:solidFill>
              </a:rPr>
              <a:t>2022MT93</a:t>
            </a:r>
            <a:r>
              <a:rPr lang="en-IN" sz="2000"/>
              <a:t>238</a:t>
            </a:r>
            <a:r>
              <a:rPr lang="en-IN" sz="2200">
                <a:solidFill>
                  <a:srgbClr val="3F3F3F"/>
                </a:solidFill>
              </a:rPr>
              <a:t>)</a:t>
            </a:r>
            <a:endParaRPr/>
          </a:p>
        </p:txBody>
      </p:sp>
      <p:sp>
        <p:nvSpPr>
          <p:cNvPr id="271" name="Google Shape;271;g23db1b12674_0_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368300" lvl="0" marL="457200" rtl="0" algn="l">
              <a:lnSpc>
                <a:spcPct val="90000"/>
              </a:lnSpc>
              <a:spcBef>
                <a:spcPts val="0"/>
              </a:spcBef>
              <a:spcAft>
                <a:spcPts val="0"/>
              </a:spcAft>
              <a:buSzPts val="2200"/>
              <a:buChar char="❖"/>
            </a:pPr>
            <a:r>
              <a:rPr lang="en-IN" sz="2400"/>
              <a:t>Learnt about how MVP features are defined.</a:t>
            </a:r>
            <a:endParaRPr sz="2400"/>
          </a:p>
          <a:p>
            <a:pPr indent="-368300" lvl="0" marL="457200" rtl="0" algn="l">
              <a:lnSpc>
                <a:spcPct val="90000"/>
              </a:lnSpc>
              <a:spcBef>
                <a:spcPts val="0"/>
              </a:spcBef>
              <a:spcAft>
                <a:spcPts val="0"/>
              </a:spcAft>
              <a:buSzPts val="2200"/>
              <a:buChar char="❖"/>
            </a:pPr>
            <a:r>
              <a:rPr lang="en-IN" sz="2400"/>
              <a:t>Got to know about ideation in form of a low fidelity hand drawn sketch</a:t>
            </a:r>
            <a:endParaRPr sz="2400"/>
          </a:p>
          <a:p>
            <a:pPr indent="-368300" lvl="0" marL="457200" rtl="0" algn="l">
              <a:lnSpc>
                <a:spcPct val="90000"/>
              </a:lnSpc>
              <a:spcBef>
                <a:spcPts val="0"/>
              </a:spcBef>
              <a:spcAft>
                <a:spcPts val="0"/>
              </a:spcAft>
              <a:buSzPts val="2200"/>
              <a:buChar char="❖"/>
            </a:pPr>
            <a:r>
              <a:rPr lang="en-IN" sz="2400"/>
              <a:t>Learnt about storyboarding in terms of selecting the best ideas from the wireframe</a:t>
            </a:r>
            <a:endParaRPr sz="2400"/>
          </a:p>
          <a:p>
            <a:pPr indent="-368300" lvl="0" marL="457200" rtl="0" algn="l">
              <a:lnSpc>
                <a:spcPct val="90000"/>
              </a:lnSpc>
              <a:spcBef>
                <a:spcPts val="0"/>
              </a:spcBef>
              <a:spcAft>
                <a:spcPts val="0"/>
              </a:spcAft>
              <a:buSzPts val="2200"/>
              <a:buChar char="❖"/>
            </a:pPr>
            <a:r>
              <a:rPr lang="en-IN" sz="2400"/>
              <a:t>Finally got to know about how customer feedback and validation helps in completion</a:t>
            </a:r>
            <a:endParaRPr sz="2400"/>
          </a:p>
          <a:p>
            <a:pPr indent="0" lvl="0" marL="0" rtl="0" algn="l">
              <a:lnSpc>
                <a:spcPct val="90000"/>
              </a:lnSpc>
              <a:spcBef>
                <a:spcPts val="1200"/>
              </a:spcBef>
              <a:spcAft>
                <a:spcPts val="0"/>
              </a:spcAft>
              <a:buSzPts val="1800"/>
              <a:buNone/>
            </a:pPr>
            <a:r>
              <a:t/>
            </a:r>
            <a:endParaRPr sz="2400"/>
          </a:p>
          <a:p>
            <a:pPr indent="0" lvl="0" marL="0" rtl="0" algn="l">
              <a:lnSpc>
                <a:spcPct val="90000"/>
              </a:lnSpc>
              <a:spcBef>
                <a:spcPts val="1200"/>
              </a:spcBef>
              <a:spcAft>
                <a:spcPts val="0"/>
              </a:spcAft>
              <a:buSzPts val="1800"/>
              <a:buNone/>
            </a:pPr>
            <a:r>
              <a:t/>
            </a:r>
            <a:endParaRPr sz="2400"/>
          </a:p>
        </p:txBody>
      </p:sp>
      <p:sp>
        <p:nvSpPr>
          <p:cNvPr id="272" name="Google Shape;272;g23db1b12674_0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f484d3b6e3_1_8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Team Intro</a:t>
            </a:r>
            <a:endParaRPr/>
          </a:p>
        </p:txBody>
      </p:sp>
      <p:sp>
        <p:nvSpPr>
          <p:cNvPr id="115" name="Google Shape;115;g1f484d3b6e3_1_82"/>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IN"/>
              <a:t>AMIT NAIK (2022MT93215)</a:t>
            </a:r>
            <a:endParaRPr/>
          </a:p>
          <a:p>
            <a:pPr indent="-342900" lvl="0" marL="457200" rtl="0" algn="l">
              <a:spcBef>
                <a:spcPts val="0"/>
              </a:spcBef>
              <a:spcAft>
                <a:spcPts val="0"/>
              </a:spcAft>
              <a:buSzPts val="1800"/>
              <a:buChar char="❖"/>
            </a:pPr>
            <a:r>
              <a:rPr lang="en-IN"/>
              <a:t>ANAND PRAKASH DUBEY (2022MT93359)</a:t>
            </a:r>
            <a:endParaRPr/>
          </a:p>
          <a:p>
            <a:pPr indent="-342900" lvl="0" marL="457200" rtl="0" algn="l">
              <a:spcBef>
                <a:spcPts val="0"/>
              </a:spcBef>
              <a:spcAft>
                <a:spcPts val="0"/>
              </a:spcAft>
              <a:buSzPts val="1800"/>
              <a:buChar char="❖"/>
            </a:pPr>
            <a:r>
              <a:rPr lang="en-IN"/>
              <a:t>ANANT PATNI (2022MT93238)</a:t>
            </a:r>
            <a:endParaRPr/>
          </a:p>
          <a:p>
            <a:pPr indent="-342900" lvl="0" marL="457200" rtl="0" algn="l">
              <a:spcBef>
                <a:spcPts val="0"/>
              </a:spcBef>
              <a:spcAft>
                <a:spcPts val="0"/>
              </a:spcAft>
              <a:buSzPts val="1800"/>
              <a:buChar char="❖"/>
            </a:pPr>
            <a:r>
              <a:rPr lang="en-IN"/>
              <a:t>ANDRADE PRAKASH PETER MARGARET (2022MT93366)</a:t>
            </a:r>
            <a:endParaRPr/>
          </a:p>
          <a:p>
            <a:pPr indent="-342900" lvl="0" marL="457200" rtl="0" algn="l">
              <a:spcBef>
                <a:spcPts val="0"/>
              </a:spcBef>
              <a:spcAft>
                <a:spcPts val="0"/>
              </a:spcAft>
              <a:buSzPts val="1800"/>
              <a:buChar char="❖"/>
            </a:pPr>
            <a:r>
              <a:rPr lang="en-IN"/>
              <a:t>ANGSHUMAN PAL (2022MT93165)</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200"/>
              </a:spcAft>
              <a:buNone/>
            </a:pPr>
            <a:r>
              <a:t/>
            </a:r>
            <a:endParaRPr/>
          </a:p>
        </p:txBody>
      </p:sp>
      <p:sp>
        <p:nvSpPr>
          <p:cNvPr id="116" name="Google Shape;116;g1f484d3b6e3_1_82"/>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f484d3b6e3_1_9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Group Discussion link</a:t>
            </a:r>
            <a:endParaRPr/>
          </a:p>
        </p:txBody>
      </p:sp>
      <p:sp>
        <p:nvSpPr>
          <p:cNvPr id="123" name="Google Shape;123;g1f484d3b6e3_1_9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IN"/>
              <a:t>Assignment 2 - Discussion</a:t>
            </a:r>
            <a:endParaRPr/>
          </a:p>
          <a:p>
            <a:pPr indent="0" lvl="0" marL="0" rtl="0" algn="l">
              <a:spcBef>
                <a:spcPts val="1200"/>
              </a:spcBef>
              <a:spcAft>
                <a:spcPts val="0"/>
              </a:spcAft>
              <a:buNone/>
            </a:pPr>
            <a:r>
              <a:rPr lang="en-IN" u="sng">
                <a:solidFill>
                  <a:schemeClr val="hlink"/>
                </a:solidFill>
                <a:hlinkClick r:id="rId3"/>
              </a:rPr>
              <a:t>http://taxila-aws.bits-pilani.ac.in/mod/forum/discuss.php?d=58810</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IN"/>
              <a:t>Assignment 1 - Discussion</a:t>
            </a:r>
            <a:endParaRPr/>
          </a:p>
          <a:p>
            <a:pPr indent="0" lvl="0" marL="0" rtl="0" algn="l">
              <a:spcBef>
                <a:spcPts val="1200"/>
              </a:spcBef>
              <a:spcAft>
                <a:spcPts val="0"/>
              </a:spcAft>
              <a:buClr>
                <a:schemeClr val="dk1"/>
              </a:buClr>
              <a:buSzPts val="1100"/>
              <a:buFont typeface="Arial"/>
              <a:buNone/>
            </a:pPr>
            <a:r>
              <a:rPr lang="en-IN" u="sng">
                <a:solidFill>
                  <a:schemeClr val="hlink"/>
                </a:solidFill>
                <a:hlinkClick r:id="rId4"/>
              </a:rPr>
              <a:t>http://taxila-aws.bits-pilani.ac.in/mod/forum/discuss.php?d=56909</a:t>
            </a:r>
            <a:endParaRPr/>
          </a:p>
          <a:p>
            <a:pPr indent="0" lvl="0" marL="0" rtl="0" algn="l">
              <a:spcBef>
                <a:spcPts val="1200"/>
              </a:spcBef>
              <a:spcAft>
                <a:spcPts val="200"/>
              </a:spcAft>
              <a:buNone/>
            </a:pPr>
            <a:r>
              <a:t/>
            </a:r>
            <a:endParaRPr/>
          </a:p>
        </p:txBody>
      </p:sp>
      <p:sp>
        <p:nvSpPr>
          <p:cNvPr id="124" name="Google Shape;124;g1f484d3b6e3_1_9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About </a:t>
            </a:r>
            <a:r>
              <a:rPr lang="en-IN">
                <a:solidFill>
                  <a:srgbClr val="3F3F3F"/>
                </a:solidFill>
              </a:rPr>
              <a:t>(Product Idea)</a:t>
            </a:r>
            <a:endParaRPr/>
          </a:p>
        </p:txBody>
      </p:sp>
      <p:sp>
        <p:nvSpPr>
          <p:cNvPr id="130" name="Google Shape;130;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2000"/>
              <a:buNone/>
            </a:pPr>
            <a:r>
              <a:rPr lang="en-IN"/>
              <a:t>“Chouk Connect” is an application which provide a complete end to end solution for both parties (labors and employer).</a:t>
            </a:r>
            <a:endParaRPr/>
          </a:p>
          <a:p>
            <a:pPr indent="0" lvl="0" marL="91440" rtl="0" algn="l">
              <a:lnSpc>
                <a:spcPct val="90000"/>
              </a:lnSpc>
              <a:spcBef>
                <a:spcPts val="1400"/>
              </a:spcBef>
              <a:spcAft>
                <a:spcPts val="0"/>
              </a:spcAft>
              <a:buSzPts val="2000"/>
              <a:buNone/>
            </a:pPr>
            <a:r>
              <a:rPr lang="en-IN"/>
              <a:t>It is your one-stop destination for expert local services. Get dozens of trusted professionals near you to take care of all your problem</a:t>
            </a:r>
            <a:endParaRPr/>
          </a:p>
          <a:p>
            <a:pPr indent="0" lvl="0" marL="91440" rtl="0" algn="l">
              <a:lnSpc>
                <a:spcPct val="90000"/>
              </a:lnSpc>
              <a:spcBef>
                <a:spcPts val="1400"/>
              </a:spcBef>
              <a:spcAft>
                <a:spcPts val="0"/>
              </a:spcAft>
              <a:buSzPts val="2000"/>
              <a:buNone/>
            </a:pPr>
            <a:r>
              <a:rPr lang="en-IN"/>
              <a:t>It is a service provider business that connects service seekers with service providers</a:t>
            </a:r>
            <a:endParaRPr/>
          </a:p>
          <a:p>
            <a:pPr indent="0" lvl="0" marL="91440" rtl="0" algn="l">
              <a:lnSpc>
                <a:spcPct val="90000"/>
              </a:lnSpc>
              <a:spcBef>
                <a:spcPts val="1400"/>
              </a:spcBef>
              <a:spcAft>
                <a:spcPts val="0"/>
              </a:spcAft>
              <a:buSzPts val="2000"/>
              <a:buNone/>
            </a:pPr>
            <a:r>
              <a:t/>
            </a:r>
            <a:endParaRPr/>
          </a:p>
        </p:txBody>
      </p:sp>
      <p:sp>
        <p:nvSpPr>
          <p:cNvPr id="131" name="Google Shape;131;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GROUP 5</a:t>
            </a:r>
            <a:endParaRPr/>
          </a:p>
        </p:txBody>
      </p:sp>
      <p:sp>
        <p:nvSpPr>
          <p:cNvPr id="132" name="Google Shape;132;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4495E"/>
              </a:buClr>
              <a:buSzPts val="4800"/>
              <a:buFont typeface="Source Sans Pro"/>
              <a:buNone/>
            </a:pPr>
            <a:r>
              <a:rPr lang="en-IN">
                <a:solidFill>
                  <a:srgbClr val="3F3F3F"/>
                </a:solidFill>
              </a:rPr>
              <a:t>Target Customer</a:t>
            </a:r>
            <a:endParaRPr/>
          </a:p>
        </p:txBody>
      </p:sp>
      <p:sp>
        <p:nvSpPr>
          <p:cNvPr id="138" name="Google Shape;138;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52400" lvl="0" marL="548640" rtl="0" algn="l">
              <a:spcBef>
                <a:spcPts val="1200"/>
              </a:spcBef>
              <a:spcAft>
                <a:spcPts val="0"/>
              </a:spcAft>
              <a:buSzPts val="2400"/>
              <a:buFont typeface="Noto Sans Symbols"/>
              <a:buChar char="❖"/>
            </a:pPr>
            <a:r>
              <a:rPr lang="en-IN" sz="1800">
                <a:solidFill>
                  <a:srgbClr val="1CADE4"/>
                </a:solidFill>
              </a:rPr>
              <a:t> </a:t>
            </a:r>
            <a:r>
              <a:rPr lang="en-IN">
                <a:solidFill>
                  <a:srgbClr val="3F3F3F"/>
                </a:solidFill>
              </a:rPr>
              <a:t>This product caters to a wide range of users, from those with little knowledge of the task at hand to professionals seeking additional support. Its scalability makes it accessible to users across the spectrum of expertise.</a:t>
            </a:r>
            <a:endParaRPr>
              <a:solidFill>
                <a:srgbClr val="3F3F3F"/>
              </a:solidFill>
            </a:endParaRPr>
          </a:p>
          <a:p>
            <a:pPr indent="0" lvl="0" marL="548640" rtl="0" algn="l">
              <a:spcBef>
                <a:spcPts val="1200"/>
              </a:spcBef>
              <a:spcAft>
                <a:spcPts val="0"/>
              </a:spcAft>
              <a:buNone/>
            </a:pPr>
            <a:r>
              <a:rPr lang="en-IN" sz="1800">
                <a:solidFill>
                  <a:srgbClr val="1CADE4"/>
                </a:solidFill>
              </a:rPr>
              <a:t> </a:t>
            </a:r>
            <a:endParaRPr sz="1800">
              <a:solidFill>
                <a:srgbClr val="1CADE4"/>
              </a:solidFill>
            </a:endParaRPr>
          </a:p>
          <a:p>
            <a:pPr indent="-220979" lvl="1" marL="841248" rtl="0" algn="l">
              <a:spcBef>
                <a:spcPts val="200"/>
              </a:spcBef>
              <a:spcAft>
                <a:spcPts val="0"/>
              </a:spcAft>
              <a:buSzPts val="2400"/>
              <a:buFont typeface="Noto Sans Symbols"/>
              <a:buChar char="➢"/>
            </a:pPr>
            <a:r>
              <a:rPr lang="en-IN" sz="1800">
                <a:solidFill>
                  <a:srgbClr val="3F3F3F"/>
                </a:solidFill>
              </a:rPr>
              <a:t>Individuals who lack the time to clean on their own</a:t>
            </a:r>
            <a:endParaRPr sz="1800">
              <a:solidFill>
                <a:srgbClr val="3F3F3F"/>
              </a:solidFill>
            </a:endParaRPr>
          </a:p>
          <a:p>
            <a:pPr indent="-220979" lvl="1" marL="841248" rtl="0" algn="l">
              <a:spcBef>
                <a:spcPts val="0"/>
              </a:spcBef>
              <a:spcAft>
                <a:spcPts val="0"/>
              </a:spcAft>
              <a:buSzPts val="2400"/>
              <a:buFont typeface="Noto Sans Symbols"/>
              <a:buChar char="➢"/>
            </a:pPr>
            <a:r>
              <a:rPr lang="en-IN" sz="1800">
                <a:solidFill>
                  <a:srgbClr val="3F3F3F"/>
                </a:solidFill>
              </a:rPr>
              <a:t>Individuals who prefer not to perform cleaning tasks themselves</a:t>
            </a:r>
            <a:endParaRPr sz="1800">
              <a:solidFill>
                <a:srgbClr val="3F3F3F"/>
              </a:solidFill>
            </a:endParaRPr>
          </a:p>
          <a:p>
            <a:pPr indent="-220979" lvl="1" marL="841248" rtl="0" algn="l">
              <a:spcBef>
                <a:spcPts val="0"/>
              </a:spcBef>
              <a:spcAft>
                <a:spcPts val="0"/>
              </a:spcAft>
              <a:buSzPts val="2400"/>
              <a:buFont typeface="Noto Sans Symbols"/>
              <a:buChar char="➢"/>
            </a:pPr>
            <a:r>
              <a:rPr lang="en-IN" sz="1800">
                <a:solidFill>
                  <a:srgbClr val="3F3F3F"/>
                </a:solidFill>
              </a:rPr>
              <a:t>Individuals who are unable to clean due to various reasons</a:t>
            </a:r>
            <a:endParaRPr sz="1800">
              <a:solidFill>
                <a:srgbClr val="3F3F3F"/>
              </a:solidFill>
            </a:endParaRPr>
          </a:p>
          <a:p>
            <a:pPr indent="-220979" lvl="1" marL="841248" rtl="0" algn="l">
              <a:spcBef>
                <a:spcPts val="0"/>
              </a:spcBef>
              <a:spcAft>
                <a:spcPts val="0"/>
              </a:spcAft>
              <a:buSzPts val="2400"/>
              <a:buFont typeface="Noto Sans Symbols"/>
              <a:buChar char="➢"/>
            </a:pPr>
            <a:r>
              <a:rPr lang="en-IN" sz="1800">
                <a:solidFill>
                  <a:srgbClr val="3F3F3F"/>
                </a:solidFill>
              </a:rPr>
              <a:t>Individuals with health conditions requiring specialized cleaning services</a:t>
            </a:r>
            <a:endParaRPr sz="1800">
              <a:solidFill>
                <a:srgbClr val="3F3F3F"/>
              </a:solidFill>
            </a:endParaRPr>
          </a:p>
          <a:p>
            <a:pPr indent="-220979" lvl="1" marL="841248" rtl="0" algn="l">
              <a:spcBef>
                <a:spcPts val="0"/>
              </a:spcBef>
              <a:spcAft>
                <a:spcPts val="0"/>
              </a:spcAft>
              <a:buSzPts val="2400"/>
              <a:buFont typeface="Noto Sans Symbols"/>
              <a:buChar char="➢"/>
            </a:pPr>
            <a:r>
              <a:rPr lang="en-IN" sz="1800">
                <a:solidFill>
                  <a:srgbClr val="3F3F3F"/>
                </a:solidFill>
              </a:rPr>
              <a:t>Businesses seeking cleaning services to maintain a positive image</a:t>
            </a:r>
            <a:endParaRPr sz="1800">
              <a:solidFill>
                <a:srgbClr val="3F3F3F"/>
              </a:solidFill>
            </a:endParaRPr>
          </a:p>
          <a:p>
            <a:pPr indent="-220979" lvl="1" marL="841248" rtl="0" algn="l">
              <a:spcBef>
                <a:spcPts val="0"/>
              </a:spcBef>
              <a:spcAft>
                <a:spcPts val="0"/>
              </a:spcAft>
              <a:buSzPts val="2400"/>
              <a:buFont typeface="Noto Sans Symbols"/>
              <a:buChar char="➢"/>
            </a:pPr>
            <a:r>
              <a:rPr lang="en-IN" sz="1800">
                <a:solidFill>
                  <a:srgbClr val="3F3F3F"/>
                </a:solidFill>
              </a:rPr>
              <a:t>Businesses seeking cleaning services to meet regulatory requirements</a:t>
            </a:r>
            <a:endParaRPr sz="1800">
              <a:solidFill>
                <a:srgbClr val="3F3F3F"/>
              </a:solidFill>
            </a:endParaRPr>
          </a:p>
          <a:p>
            <a:pPr indent="0" lvl="0" marL="548640" rtl="0" algn="just">
              <a:lnSpc>
                <a:spcPct val="90000"/>
              </a:lnSpc>
              <a:spcBef>
                <a:spcPts val="1400"/>
              </a:spcBef>
              <a:spcAft>
                <a:spcPts val="0"/>
              </a:spcAft>
              <a:buNone/>
            </a:pPr>
            <a:r>
              <a:t/>
            </a:r>
            <a:endParaRPr sz="2400"/>
          </a:p>
        </p:txBody>
      </p:sp>
      <p:sp>
        <p:nvSpPr>
          <p:cNvPr id="139" name="Google Shape;139;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GROUP 5</a:t>
            </a:r>
            <a:endParaRPr/>
          </a:p>
        </p:txBody>
      </p:sp>
      <p:sp>
        <p:nvSpPr>
          <p:cNvPr id="140" name="Google Shape;140;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f484d3b6e3_1_1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V</a:t>
            </a:r>
            <a:r>
              <a:rPr lang="en-IN"/>
              <a:t>alue Proposition</a:t>
            </a:r>
            <a:endParaRPr/>
          </a:p>
        </p:txBody>
      </p:sp>
      <p:sp>
        <p:nvSpPr>
          <p:cNvPr id="147" name="Google Shape;147;g1f484d3b6e3_1_17"/>
          <p:cNvSpPr txBox="1"/>
          <p:nvPr>
            <p:ph idx="1" type="body"/>
          </p:nvPr>
        </p:nvSpPr>
        <p:spPr>
          <a:xfrm>
            <a:off x="1097280" y="1845734"/>
            <a:ext cx="10058400" cy="4023300"/>
          </a:xfrm>
          <a:prstGeom prst="rect">
            <a:avLst/>
          </a:prstGeom>
        </p:spPr>
        <p:txBody>
          <a:bodyPr anchorCtr="0" anchor="t" bIns="45700" lIns="0" spcFirstLastPara="1" rIns="0" wrap="square" tIns="45700">
            <a:normAutofit fontScale="92500" lnSpcReduction="10000"/>
          </a:bodyPr>
          <a:lstStyle/>
          <a:p>
            <a:pPr indent="0" lvl="0" marL="0" rtl="0" algn="l">
              <a:spcBef>
                <a:spcPts val="1200"/>
              </a:spcBef>
              <a:spcAft>
                <a:spcPts val="0"/>
              </a:spcAft>
              <a:buClr>
                <a:schemeClr val="dk1"/>
              </a:buClr>
              <a:buSzPct val="55000"/>
              <a:buFont typeface="Arial"/>
              <a:buNone/>
            </a:pPr>
            <a:r>
              <a:rPr lang="en-IN"/>
              <a:t>Final product will c</a:t>
            </a:r>
            <a:r>
              <a:rPr lang="en-IN"/>
              <a:t>reate an </a:t>
            </a:r>
            <a:r>
              <a:rPr b="1" lang="en-IN"/>
              <a:t>app-based </a:t>
            </a:r>
            <a:r>
              <a:rPr lang="en-IN"/>
              <a:t>and </a:t>
            </a:r>
            <a:r>
              <a:rPr b="1" lang="en-IN"/>
              <a:t>web-based </a:t>
            </a:r>
            <a:r>
              <a:rPr lang="en-IN"/>
              <a:t>system designed to connect customer and professional staff. Create job opportunity for low end professional or uneducated people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55000"/>
              <a:buFont typeface="Arial"/>
              <a:buNone/>
            </a:pPr>
            <a:r>
              <a:rPr b="1" lang="en-IN"/>
              <a:t>Value Proposition:</a:t>
            </a:r>
            <a:endParaRPr/>
          </a:p>
          <a:p>
            <a:pPr indent="-334327" lvl="0" marL="457200" rtl="0" algn="l">
              <a:spcBef>
                <a:spcPts val="1200"/>
              </a:spcBef>
              <a:spcAft>
                <a:spcPts val="0"/>
              </a:spcAft>
              <a:buSzPct val="90000"/>
              <a:buChar char="❖"/>
            </a:pPr>
            <a:r>
              <a:rPr lang="en-IN"/>
              <a:t>This app is very user friendly and available in main languages so it can cover large number of audiences.</a:t>
            </a:r>
            <a:endParaRPr/>
          </a:p>
          <a:p>
            <a:pPr indent="-334327" lvl="0" marL="457200" rtl="0" algn="l">
              <a:spcBef>
                <a:spcPts val="0"/>
              </a:spcBef>
              <a:spcAft>
                <a:spcPts val="0"/>
              </a:spcAft>
              <a:buSzPct val="90000"/>
              <a:buChar char="❖"/>
            </a:pPr>
            <a:r>
              <a:rPr lang="en-IN"/>
              <a:t>User must register themselves as either or the category (Skilled Worker or Employer)</a:t>
            </a:r>
            <a:endParaRPr/>
          </a:p>
          <a:p>
            <a:pPr indent="-334327" lvl="0" marL="457200" rtl="0" algn="l">
              <a:spcBef>
                <a:spcPts val="0"/>
              </a:spcBef>
              <a:spcAft>
                <a:spcPts val="0"/>
              </a:spcAft>
              <a:buSzPct val="90000"/>
              <a:buChar char="❖"/>
            </a:pPr>
            <a:r>
              <a:rPr lang="en-IN"/>
              <a:t>If user is skilled worked, then they must provide their skills and work area preferences and hourly rate and they must update their profile and show case themselves and availability time.</a:t>
            </a:r>
            <a:endParaRPr/>
          </a:p>
          <a:p>
            <a:pPr indent="-334327" lvl="0" marL="457200" rtl="0" algn="l">
              <a:spcBef>
                <a:spcPts val="0"/>
              </a:spcBef>
              <a:spcAft>
                <a:spcPts val="0"/>
              </a:spcAft>
              <a:buSzPct val="90000"/>
              <a:buChar char="❖"/>
            </a:pPr>
            <a:r>
              <a:rPr lang="en-IN"/>
              <a:t>If user is employer, then they must put bidding details and hourly rate and select available skilled workers.</a:t>
            </a:r>
            <a:endParaRPr/>
          </a:p>
          <a:p>
            <a:pPr indent="-334327" lvl="0" marL="457200" rtl="0" algn="l">
              <a:spcBef>
                <a:spcPts val="0"/>
              </a:spcBef>
              <a:spcAft>
                <a:spcPts val="0"/>
              </a:spcAft>
              <a:buSzPct val="90000"/>
              <a:buChar char="❖"/>
            </a:pPr>
            <a:r>
              <a:rPr lang="en-IN"/>
              <a:t>Both users can see available skilled work and available work in given area</a:t>
            </a:r>
            <a:endParaRPr/>
          </a:p>
          <a:p>
            <a:pPr indent="0" lvl="0" marL="0" rtl="0" algn="l">
              <a:spcBef>
                <a:spcPts val="1200"/>
              </a:spcBef>
              <a:spcAft>
                <a:spcPts val="0"/>
              </a:spcAft>
              <a:buClr>
                <a:schemeClr val="dk1"/>
              </a:buClr>
              <a:buSzPct val="55000"/>
              <a:buFont typeface="Arial"/>
              <a:buNone/>
            </a:pPr>
            <a:r>
              <a:t/>
            </a:r>
            <a:endParaRPr/>
          </a:p>
          <a:p>
            <a:pPr indent="0" lvl="0" marL="0" rtl="0" algn="l">
              <a:spcBef>
                <a:spcPts val="1200"/>
              </a:spcBef>
              <a:spcAft>
                <a:spcPts val="200"/>
              </a:spcAft>
              <a:buNone/>
            </a:pPr>
            <a:r>
              <a:t/>
            </a:r>
            <a:endParaRPr/>
          </a:p>
        </p:txBody>
      </p:sp>
      <p:sp>
        <p:nvSpPr>
          <p:cNvPr id="148" name="Google Shape;148;g1f484d3b6e3_1_17"/>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12731ad48c_0_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Story Map</a:t>
            </a:r>
            <a:endParaRPr/>
          </a:p>
        </p:txBody>
      </p:sp>
      <p:sp>
        <p:nvSpPr>
          <p:cNvPr id="155" name="Google Shape;155;g212731ad48c_0_1"/>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cxnSp>
        <p:nvCxnSpPr>
          <p:cNvPr id="156" name="Google Shape;156;g212731ad48c_0_1"/>
          <p:cNvCxnSpPr/>
          <p:nvPr/>
        </p:nvCxnSpPr>
        <p:spPr>
          <a:xfrm>
            <a:off x="1279910" y="3315192"/>
            <a:ext cx="9375000" cy="0"/>
          </a:xfrm>
          <a:prstGeom prst="straightConnector1">
            <a:avLst/>
          </a:prstGeom>
          <a:noFill/>
          <a:ln cap="flat" cmpd="sng" w="9525">
            <a:solidFill>
              <a:srgbClr val="4A7DBA"/>
            </a:solidFill>
            <a:prstDash val="solid"/>
            <a:round/>
            <a:headEnd len="sm" w="sm" type="none"/>
            <a:tailEnd len="sm" w="sm" type="none"/>
          </a:ln>
        </p:spPr>
      </p:cxnSp>
      <p:cxnSp>
        <p:nvCxnSpPr>
          <p:cNvPr id="157" name="Google Shape;157;g212731ad48c_0_1"/>
          <p:cNvCxnSpPr/>
          <p:nvPr/>
        </p:nvCxnSpPr>
        <p:spPr>
          <a:xfrm>
            <a:off x="1264336" y="4421348"/>
            <a:ext cx="9375000" cy="0"/>
          </a:xfrm>
          <a:prstGeom prst="straightConnector1">
            <a:avLst/>
          </a:prstGeom>
          <a:noFill/>
          <a:ln cap="flat" cmpd="sng" w="9525">
            <a:solidFill>
              <a:srgbClr val="4A7DBA"/>
            </a:solidFill>
            <a:prstDash val="solid"/>
            <a:round/>
            <a:headEnd len="sm" w="sm" type="none"/>
            <a:tailEnd len="sm" w="sm" type="none"/>
          </a:ln>
        </p:spPr>
      </p:cxnSp>
      <p:cxnSp>
        <p:nvCxnSpPr>
          <p:cNvPr id="158" name="Google Shape;158;g212731ad48c_0_1"/>
          <p:cNvCxnSpPr/>
          <p:nvPr/>
        </p:nvCxnSpPr>
        <p:spPr>
          <a:xfrm>
            <a:off x="1279910" y="5457075"/>
            <a:ext cx="9375000" cy="0"/>
          </a:xfrm>
          <a:prstGeom prst="straightConnector1">
            <a:avLst/>
          </a:prstGeom>
          <a:noFill/>
          <a:ln cap="flat" cmpd="sng" w="9525">
            <a:solidFill>
              <a:srgbClr val="4A7DBA"/>
            </a:solidFill>
            <a:prstDash val="solid"/>
            <a:round/>
            <a:headEnd len="sm" w="sm" type="none"/>
            <a:tailEnd len="sm" w="sm" type="none"/>
          </a:ln>
        </p:spPr>
      </p:cxnSp>
      <p:cxnSp>
        <p:nvCxnSpPr>
          <p:cNvPr id="159" name="Google Shape;159;g212731ad48c_0_1"/>
          <p:cNvCxnSpPr/>
          <p:nvPr/>
        </p:nvCxnSpPr>
        <p:spPr>
          <a:xfrm>
            <a:off x="1279910" y="2267037"/>
            <a:ext cx="9375000" cy="0"/>
          </a:xfrm>
          <a:prstGeom prst="straightConnector1">
            <a:avLst/>
          </a:prstGeom>
          <a:noFill/>
          <a:ln cap="flat" cmpd="sng" w="9525">
            <a:solidFill>
              <a:srgbClr val="4A7DBA"/>
            </a:solidFill>
            <a:prstDash val="solid"/>
            <a:round/>
            <a:headEnd len="sm" w="sm" type="none"/>
            <a:tailEnd len="sm" w="sm" type="none"/>
          </a:ln>
        </p:spPr>
      </p:cxnSp>
      <p:sp>
        <p:nvSpPr>
          <p:cNvPr id="160" name="Google Shape;160;g212731ad48c_0_1"/>
          <p:cNvSpPr txBox="1"/>
          <p:nvPr/>
        </p:nvSpPr>
        <p:spPr>
          <a:xfrm>
            <a:off x="1187949" y="2244249"/>
            <a:ext cx="3088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Calibri"/>
                <a:ea typeface="Calibri"/>
                <a:cs typeface="Calibri"/>
                <a:sym typeface="Calibri"/>
              </a:rPr>
              <a:t>Release 1	Minimum Viable Product</a:t>
            </a:r>
            <a:endParaRPr/>
          </a:p>
        </p:txBody>
      </p:sp>
      <p:sp>
        <p:nvSpPr>
          <p:cNvPr id="161" name="Google Shape;161;g212731ad48c_0_1"/>
          <p:cNvSpPr txBox="1"/>
          <p:nvPr/>
        </p:nvSpPr>
        <p:spPr>
          <a:xfrm>
            <a:off x="1124176" y="3281743"/>
            <a:ext cx="425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Calibri"/>
                <a:ea typeface="Calibri"/>
                <a:cs typeface="Calibri"/>
                <a:sym typeface="Calibri"/>
              </a:rPr>
              <a:t>Release 2</a:t>
            </a:r>
            <a:endParaRPr/>
          </a:p>
        </p:txBody>
      </p:sp>
      <p:sp>
        <p:nvSpPr>
          <p:cNvPr id="162" name="Google Shape;162;g212731ad48c_0_1"/>
          <p:cNvSpPr txBox="1"/>
          <p:nvPr/>
        </p:nvSpPr>
        <p:spPr>
          <a:xfrm>
            <a:off x="1097275" y="4416638"/>
            <a:ext cx="2705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Calibri"/>
                <a:ea typeface="Calibri"/>
                <a:cs typeface="Calibri"/>
                <a:sym typeface="Calibri"/>
              </a:rPr>
              <a:t>Release 3	</a:t>
            </a:r>
            <a:r>
              <a:rPr b="1" lang="en-IN" sz="1200">
                <a:latin typeface="Calibri"/>
                <a:ea typeface="Calibri"/>
                <a:cs typeface="Calibri"/>
                <a:sym typeface="Calibri"/>
              </a:rPr>
              <a:t>Additional Features</a:t>
            </a:r>
            <a:endParaRPr/>
          </a:p>
        </p:txBody>
      </p:sp>
      <p:sp>
        <p:nvSpPr>
          <p:cNvPr id="163" name="Google Shape;163;g212731ad48c_0_1"/>
          <p:cNvSpPr/>
          <p:nvPr/>
        </p:nvSpPr>
        <p:spPr>
          <a:xfrm>
            <a:off x="2281184" y="1804202"/>
            <a:ext cx="1813800" cy="396000"/>
          </a:xfrm>
          <a:prstGeom prst="roundRect">
            <a:avLst>
              <a:gd fmla="val 16667" name="adj"/>
            </a:avLst>
          </a:prstGeom>
          <a:no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User Account </a:t>
            </a:r>
            <a:endParaRPr/>
          </a:p>
        </p:txBody>
      </p:sp>
      <p:sp>
        <p:nvSpPr>
          <p:cNvPr id="164" name="Google Shape;164;g212731ad48c_0_1"/>
          <p:cNvSpPr/>
          <p:nvPr/>
        </p:nvSpPr>
        <p:spPr>
          <a:xfrm>
            <a:off x="4408819" y="1870997"/>
            <a:ext cx="1813800" cy="396000"/>
          </a:xfrm>
          <a:prstGeom prst="roundRect">
            <a:avLst>
              <a:gd fmla="val 16667" name="adj"/>
            </a:avLst>
          </a:prstGeom>
          <a:no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Orders &amp; Payments</a:t>
            </a:r>
            <a:endParaRPr/>
          </a:p>
        </p:txBody>
      </p:sp>
      <p:sp>
        <p:nvSpPr>
          <p:cNvPr id="165" name="Google Shape;165;g212731ad48c_0_1"/>
          <p:cNvSpPr/>
          <p:nvPr/>
        </p:nvSpPr>
        <p:spPr>
          <a:xfrm>
            <a:off x="6600241" y="1857745"/>
            <a:ext cx="1813800" cy="396000"/>
          </a:xfrm>
          <a:prstGeom prst="roundRect">
            <a:avLst>
              <a:gd fmla="val 16667" name="adj"/>
            </a:avLst>
          </a:prstGeom>
          <a:no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Tracking &amp; Feedback</a:t>
            </a:r>
            <a:endParaRPr/>
          </a:p>
        </p:txBody>
      </p:sp>
      <p:sp>
        <p:nvSpPr>
          <p:cNvPr id="166" name="Google Shape;166;g212731ad48c_0_1"/>
          <p:cNvSpPr/>
          <p:nvPr/>
        </p:nvSpPr>
        <p:spPr>
          <a:xfrm>
            <a:off x="8791664" y="1845725"/>
            <a:ext cx="1813800" cy="396000"/>
          </a:xfrm>
          <a:prstGeom prst="roundRect">
            <a:avLst>
              <a:gd fmla="val 16667" name="adj"/>
            </a:avLst>
          </a:prstGeom>
          <a:no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Customer Support &amp; User Profile</a:t>
            </a:r>
            <a:endParaRPr/>
          </a:p>
        </p:txBody>
      </p:sp>
      <p:sp>
        <p:nvSpPr>
          <p:cNvPr id="167" name="Google Shape;167;g212731ad48c_0_1"/>
          <p:cNvSpPr/>
          <p:nvPr/>
        </p:nvSpPr>
        <p:spPr>
          <a:xfrm>
            <a:off x="2217397" y="250778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Registration</a:t>
            </a:r>
            <a:endParaRPr/>
          </a:p>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(Customers &amp; Chefs)</a:t>
            </a:r>
            <a:endParaRPr/>
          </a:p>
        </p:txBody>
      </p:sp>
      <p:sp>
        <p:nvSpPr>
          <p:cNvPr id="168" name="Google Shape;168;g212731ad48c_0_1"/>
          <p:cNvSpPr txBox="1"/>
          <p:nvPr/>
        </p:nvSpPr>
        <p:spPr>
          <a:xfrm>
            <a:off x="1187961" y="1904419"/>
            <a:ext cx="1163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Calibri"/>
                <a:ea typeface="Calibri"/>
                <a:cs typeface="Calibri"/>
                <a:sym typeface="Calibri"/>
              </a:rPr>
              <a:t>User Activities</a:t>
            </a:r>
            <a:endParaRPr/>
          </a:p>
        </p:txBody>
      </p:sp>
      <p:sp>
        <p:nvSpPr>
          <p:cNvPr id="169" name="Google Shape;169;g212731ad48c_0_1"/>
          <p:cNvSpPr/>
          <p:nvPr/>
        </p:nvSpPr>
        <p:spPr>
          <a:xfrm>
            <a:off x="2217397" y="2946013"/>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Login/Password</a:t>
            </a:r>
            <a:endParaRPr/>
          </a:p>
        </p:txBody>
      </p:sp>
      <p:sp>
        <p:nvSpPr>
          <p:cNvPr id="170" name="Google Shape;170;g212731ad48c_0_1"/>
          <p:cNvSpPr/>
          <p:nvPr/>
        </p:nvSpPr>
        <p:spPr>
          <a:xfrm>
            <a:off x="4408819" y="249137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Menu, Search, Cart</a:t>
            </a:r>
            <a:endParaRPr/>
          </a:p>
        </p:txBody>
      </p:sp>
      <p:sp>
        <p:nvSpPr>
          <p:cNvPr id="171" name="Google Shape;171;g212731ad48c_0_1"/>
          <p:cNvSpPr/>
          <p:nvPr/>
        </p:nvSpPr>
        <p:spPr>
          <a:xfrm>
            <a:off x="4408818" y="2934735"/>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Payment	 </a:t>
            </a:r>
            <a:endParaRPr/>
          </a:p>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UPI, Card, COD</a:t>
            </a:r>
            <a:endParaRPr/>
          </a:p>
        </p:txBody>
      </p:sp>
      <p:sp>
        <p:nvSpPr>
          <p:cNvPr id="172" name="Google Shape;172;g212731ad48c_0_1"/>
          <p:cNvSpPr/>
          <p:nvPr/>
        </p:nvSpPr>
        <p:spPr>
          <a:xfrm>
            <a:off x="6600240" y="2494744"/>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Track </a:t>
            </a:r>
            <a:r>
              <a:rPr lang="en-IN" sz="1200">
                <a:solidFill>
                  <a:srgbClr val="000000"/>
                </a:solidFill>
                <a:latin typeface="Calibri"/>
                <a:ea typeface="Calibri"/>
                <a:cs typeface="Calibri"/>
                <a:sym typeface="Calibri"/>
              </a:rPr>
              <a:t>Labors</a:t>
            </a:r>
            <a:endParaRPr/>
          </a:p>
        </p:txBody>
      </p:sp>
      <p:sp>
        <p:nvSpPr>
          <p:cNvPr id="173" name="Google Shape;173;g212731ad48c_0_1"/>
          <p:cNvSpPr/>
          <p:nvPr/>
        </p:nvSpPr>
        <p:spPr>
          <a:xfrm>
            <a:off x="6600239" y="293643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Feedback</a:t>
            </a:r>
            <a:endParaRPr/>
          </a:p>
        </p:txBody>
      </p:sp>
      <p:sp>
        <p:nvSpPr>
          <p:cNvPr id="174" name="Google Shape;174;g212731ad48c_0_1"/>
          <p:cNvSpPr/>
          <p:nvPr/>
        </p:nvSpPr>
        <p:spPr>
          <a:xfrm>
            <a:off x="8791664" y="2459869"/>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Update Profile</a:t>
            </a:r>
            <a:endParaRPr/>
          </a:p>
        </p:txBody>
      </p:sp>
      <p:sp>
        <p:nvSpPr>
          <p:cNvPr id="175" name="Google Shape;175;g212731ad48c_0_1"/>
          <p:cNvSpPr/>
          <p:nvPr/>
        </p:nvSpPr>
        <p:spPr>
          <a:xfrm>
            <a:off x="8791664" y="2939787"/>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Support: e-mail, phone, chat</a:t>
            </a:r>
            <a:endParaRPr/>
          </a:p>
        </p:txBody>
      </p:sp>
      <p:sp>
        <p:nvSpPr>
          <p:cNvPr id="176" name="Google Shape;176;g212731ad48c_0_1"/>
          <p:cNvSpPr/>
          <p:nvPr/>
        </p:nvSpPr>
        <p:spPr>
          <a:xfrm>
            <a:off x="2217397" y="345234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solidFill>
                  <a:srgbClr val="000000"/>
                </a:solidFill>
                <a:latin typeface="Calibri"/>
                <a:ea typeface="Calibri"/>
                <a:cs typeface="Calibri"/>
                <a:sym typeface="Calibri"/>
              </a:rPr>
              <a:t>User Booking Services</a:t>
            </a:r>
            <a:endParaRPr/>
          </a:p>
        </p:txBody>
      </p:sp>
      <p:sp>
        <p:nvSpPr>
          <p:cNvPr id="177" name="Google Shape;177;g212731ad48c_0_1"/>
          <p:cNvSpPr/>
          <p:nvPr/>
        </p:nvSpPr>
        <p:spPr>
          <a:xfrm>
            <a:off x="2217397" y="401900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solidFill>
                  <a:srgbClr val="000000"/>
                </a:solidFill>
                <a:latin typeface="Calibri"/>
                <a:ea typeface="Calibri"/>
                <a:cs typeface="Calibri"/>
                <a:sym typeface="Calibri"/>
              </a:rPr>
              <a:t>Confirm Date/Time</a:t>
            </a:r>
            <a:endParaRPr/>
          </a:p>
        </p:txBody>
      </p:sp>
      <p:sp>
        <p:nvSpPr>
          <p:cNvPr id="178" name="Google Shape;178;g212731ad48c_0_1"/>
          <p:cNvSpPr/>
          <p:nvPr/>
        </p:nvSpPr>
        <p:spPr>
          <a:xfrm>
            <a:off x="4408819" y="356436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t>Labor Status</a:t>
            </a:r>
            <a:endParaRPr sz="1200"/>
          </a:p>
        </p:txBody>
      </p:sp>
      <p:sp>
        <p:nvSpPr>
          <p:cNvPr id="179" name="Google Shape;179;g212731ad48c_0_1"/>
          <p:cNvSpPr/>
          <p:nvPr/>
        </p:nvSpPr>
        <p:spPr>
          <a:xfrm>
            <a:off x="4408818" y="4007724"/>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solidFill>
                  <a:srgbClr val="000000"/>
                </a:solidFill>
                <a:latin typeface="Calibri"/>
                <a:ea typeface="Calibri"/>
                <a:cs typeface="Calibri"/>
                <a:sym typeface="Calibri"/>
              </a:rPr>
              <a:t>Addon Page/Additional Service page</a:t>
            </a:r>
            <a:endParaRPr/>
          </a:p>
        </p:txBody>
      </p:sp>
      <p:sp>
        <p:nvSpPr>
          <p:cNvPr id="180" name="Google Shape;180;g212731ad48c_0_1"/>
          <p:cNvSpPr/>
          <p:nvPr/>
        </p:nvSpPr>
        <p:spPr>
          <a:xfrm>
            <a:off x="6600240" y="3536280"/>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solidFill>
                  <a:srgbClr val="000000"/>
                </a:solidFill>
                <a:latin typeface="Calibri"/>
                <a:ea typeface="Calibri"/>
                <a:cs typeface="Calibri"/>
                <a:sym typeface="Calibri"/>
              </a:rPr>
              <a:t>No. of Orders Customer done</a:t>
            </a:r>
            <a:endParaRPr/>
          </a:p>
        </p:txBody>
      </p:sp>
      <p:sp>
        <p:nvSpPr>
          <p:cNvPr id="181" name="Google Shape;181;g212731ad48c_0_1"/>
          <p:cNvSpPr/>
          <p:nvPr/>
        </p:nvSpPr>
        <p:spPr>
          <a:xfrm>
            <a:off x="6600239" y="3977968"/>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Pr</a:t>
            </a:r>
            <a:r>
              <a:rPr lang="en-IN" sz="1200">
                <a:solidFill>
                  <a:srgbClr val="000000"/>
                </a:solidFill>
                <a:latin typeface="Calibri"/>
                <a:ea typeface="Calibri"/>
                <a:cs typeface="Calibri"/>
                <a:sym typeface="Calibri"/>
              </a:rPr>
              <a:t>ovide work done </a:t>
            </a:r>
            <a:r>
              <a:rPr b="0" i="0" lang="en-IN" sz="1200" u="none" cap="none" strike="noStrike">
                <a:solidFill>
                  <a:srgbClr val="000000"/>
                </a:solidFill>
                <a:latin typeface="Calibri"/>
                <a:ea typeface="Calibri"/>
                <a:cs typeface="Calibri"/>
                <a:sym typeface="Calibri"/>
              </a:rPr>
              <a:t>Images by labor</a:t>
            </a:r>
            <a:endParaRPr/>
          </a:p>
        </p:txBody>
      </p:sp>
      <p:sp>
        <p:nvSpPr>
          <p:cNvPr id="182" name="Google Shape;182;g212731ad48c_0_1"/>
          <p:cNvSpPr/>
          <p:nvPr/>
        </p:nvSpPr>
        <p:spPr>
          <a:xfrm>
            <a:off x="8791663" y="371865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AI Bots for Support</a:t>
            </a:r>
            <a:endParaRPr/>
          </a:p>
        </p:txBody>
      </p:sp>
      <p:sp>
        <p:nvSpPr>
          <p:cNvPr id="183" name="Google Shape;183;g212731ad48c_0_1"/>
          <p:cNvSpPr/>
          <p:nvPr/>
        </p:nvSpPr>
        <p:spPr>
          <a:xfrm>
            <a:off x="2217396" y="4893005"/>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solidFill>
                  <a:srgbClr val="000000"/>
                </a:solidFill>
                <a:latin typeface="Calibri"/>
                <a:ea typeface="Calibri"/>
                <a:cs typeface="Calibri"/>
                <a:sym typeface="Calibri"/>
              </a:rPr>
              <a:t>Filter options as per rating</a:t>
            </a:r>
            <a:endParaRPr/>
          </a:p>
        </p:txBody>
      </p:sp>
      <p:sp>
        <p:nvSpPr>
          <p:cNvPr id="184" name="Google Shape;184;g212731ad48c_0_1"/>
          <p:cNvSpPr/>
          <p:nvPr/>
        </p:nvSpPr>
        <p:spPr>
          <a:xfrm>
            <a:off x="4408818" y="4932370"/>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Rewards points</a:t>
            </a:r>
            <a:endParaRPr/>
          </a:p>
        </p:txBody>
      </p:sp>
      <p:sp>
        <p:nvSpPr>
          <p:cNvPr id="185" name="Google Shape;185;g212731ad48c_0_1"/>
          <p:cNvSpPr/>
          <p:nvPr/>
        </p:nvSpPr>
        <p:spPr>
          <a:xfrm>
            <a:off x="6600239" y="4927879"/>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Real time tracking</a:t>
            </a:r>
            <a:endParaRPr/>
          </a:p>
        </p:txBody>
      </p:sp>
      <p:sp>
        <p:nvSpPr>
          <p:cNvPr id="186" name="Google Shape;186;g212731ad48c_0_1"/>
          <p:cNvSpPr/>
          <p:nvPr/>
        </p:nvSpPr>
        <p:spPr>
          <a:xfrm>
            <a:off x="8791663" y="4893003"/>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000000"/>
                </a:solidFill>
                <a:latin typeface="Calibri"/>
                <a:ea typeface="Calibri"/>
                <a:cs typeface="Calibri"/>
                <a:sym typeface="Calibri"/>
              </a:rPr>
              <a:t>Labor’s Success stories</a:t>
            </a:r>
            <a:endParaRPr sz="12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3c8859571e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solidFill>
                  <a:srgbClr val="333333"/>
                </a:solidFill>
              </a:rPr>
              <a:t>MVP features</a:t>
            </a:r>
            <a:endParaRPr/>
          </a:p>
        </p:txBody>
      </p:sp>
      <p:sp>
        <p:nvSpPr>
          <p:cNvPr id="193" name="Google Shape;193;g23c8859571e_0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Clr>
                <a:schemeClr val="dk1"/>
              </a:buClr>
              <a:buSzPts val="1100"/>
              <a:buFont typeface="Arial"/>
              <a:buNone/>
            </a:pPr>
            <a:r>
              <a:rPr lang="en-IN" sz="1800">
                <a:solidFill>
                  <a:srgbClr val="1CADE4"/>
                </a:solidFill>
              </a:rPr>
              <a:t> </a:t>
            </a:r>
            <a:r>
              <a:rPr lang="en-IN">
                <a:solidFill>
                  <a:srgbClr val="3F3F3F"/>
                </a:solidFill>
              </a:rPr>
              <a:t>The Minimum Viable Product (MVP) features of the CCS application are:</a:t>
            </a:r>
            <a:endParaRPr>
              <a:solidFill>
                <a:srgbClr val="3F3F3F"/>
              </a:solidFill>
            </a:endParaRPr>
          </a:p>
          <a:p>
            <a:pPr indent="0" lvl="0" marL="0" rtl="0" algn="l">
              <a:spcBef>
                <a:spcPts val="1200"/>
              </a:spcBef>
              <a:spcAft>
                <a:spcPts val="0"/>
              </a:spcAft>
              <a:buClr>
                <a:schemeClr val="dk1"/>
              </a:buClr>
              <a:buSzPts val="1100"/>
              <a:buFont typeface="Arial"/>
              <a:buNone/>
            </a:pPr>
            <a:r>
              <a:rPr lang="en-IN" sz="1800">
                <a:solidFill>
                  <a:srgbClr val="1CADE4"/>
                </a:solidFill>
              </a:rPr>
              <a:t> </a:t>
            </a:r>
            <a:endParaRPr sz="1800">
              <a:solidFill>
                <a:srgbClr val="1CADE4"/>
              </a:solidFill>
            </a:endParaRPr>
          </a:p>
          <a:p>
            <a:pPr indent="-342900" lvl="0" marL="914400" rtl="0" algn="l">
              <a:spcBef>
                <a:spcPts val="200"/>
              </a:spcBef>
              <a:spcAft>
                <a:spcPts val="0"/>
              </a:spcAft>
              <a:buSzPts val="1800"/>
              <a:buChar char="❖"/>
            </a:pPr>
            <a:r>
              <a:rPr lang="en-IN" sz="1800">
                <a:solidFill>
                  <a:srgbClr val="3F3F3F"/>
                </a:solidFill>
              </a:rPr>
              <a:t>A user-friendly interface that allows users to book their requirements and get quick response from provide in a few simple clicks</a:t>
            </a:r>
            <a:endParaRPr sz="1800">
              <a:solidFill>
                <a:srgbClr val="3F3F3F"/>
              </a:solidFill>
            </a:endParaRPr>
          </a:p>
          <a:p>
            <a:pPr indent="-342900" lvl="0" marL="914400" rtl="0" algn="l">
              <a:spcBef>
                <a:spcPts val="0"/>
              </a:spcBef>
              <a:spcAft>
                <a:spcPts val="0"/>
              </a:spcAft>
              <a:buSzPts val="1800"/>
              <a:buChar char="❖"/>
            </a:pPr>
            <a:r>
              <a:rPr lang="en-IN" sz="1800">
                <a:solidFill>
                  <a:srgbClr val="3F3F3F"/>
                </a:solidFill>
              </a:rPr>
              <a:t>Integration with Google Maps or other mapping services to locate the near by provider</a:t>
            </a:r>
            <a:endParaRPr sz="1800">
              <a:solidFill>
                <a:srgbClr val="3F3F3F"/>
              </a:solidFill>
            </a:endParaRPr>
          </a:p>
          <a:p>
            <a:pPr indent="-342900" lvl="0" marL="914400" rtl="0" algn="l">
              <a:spcBef>
                <a:spcPts val="0"/>
              </a:spcBef>
              <a:spcAft>
                <a:spcPts val="0"/>
              </a:spcAft>
              <a:buSzPts val="1800"/>
              <a:buChar char="❖"/>
            </a:pPr>
            <a:r>
              <a:rPr lang="en-IN" sz="1800">
                <a:solidFill>
                  <a:srgbClr val="3F3F3F"/>
                </a:solidFill>
              </a:rPr>
              <a:t>Cashless payment system via credit/debit card or digital wallet</a:t>
            </a:r>
            <a:endParaRPr sz="1800">
              <a:solidFill>
                <a:srgbClr val="3F3F3F"/>
              </a:solidFill>
            </a:endParaRPr>
          </a:p>
          <a:p>
            <a:pPr indent="-342900" lvl="0" marL="914400" rtl="0" algn="l">
              <a:spcBef>
                <a:spcPts val="0"/>
              </a:spcBef>
              <a:spcAft>
                <a:spcPts val="0"/>
              </a:spcAft>
              <a:buSzPts val="1800"/>
              <a:buChar char="❖"/>
            </a:pPr>
            <a:r>
              <a:rPr lang="en-IN" sz="1800">
                <a:solidFill>
                  <a:srgbClr val="3F3F3F"/>
                </a:solidFill>
              </a:rPr>
              <a:t>In-app rating and review system for both ends (customers and providers)</a:t>
            </a:r>
            <a:endParaRPr sz="1800">
              <a:solidFill>
                <a:srgbClr val="3F3F3F"/>
              </a:solidFill>
            </a:endParaRPr>
          </a:p>
          <a:p>
            <a:pPr indent="-342900" lvl="0" marL="914400" rtl="0" algn="l">
              <a:spcBef>
                <a:spcPts val="0"/>
              </a:spcBef>
              <a:spcAft>
                <a:spcPts val="0"/>
              </a:spcAft>
              <a:buSzPts val="1800"/>
              <a:buChar char="❖"/>
            </a:pPr>
            <a:r>
              <a:rPr lang="en-IN" sz="1800">
                <a:solidFill>
                  <a:srgbClr val="3F3F3F"/>
                </a:solidFill>
              </a:rPr>
              <a:t>Push notifications for any requirements update or provider information updates</a:t>
            </a:r>
            <a:endParaRPr sz="1800">
              <a:solidFill>
                <a:srgbClr val="3F3F3F"/>
              </a:solidFill>
            </a:endParaRPr>
          </a:p>
          <a:p>
            <a:pPr indent="-342900" lvl="0" marL="914400" rtl="0" algn="l">
              <a:spcBef>
                <a:spcPts val="0"/>
              </a:spcBef>
              <a:spcAft>
                <a:spcPts val="0"/>
              </a:spcAft>
              <a:buSzPts val="1800"/>
              <a:buChar char="❖"/>
            </a:pPr>
            <a:r>
              <a:rPr lang="en-IN" sz="1800">
                <a:solidFill>
                  <a:srgbClr val="3F3F3F"/>
                </a:solidFill>
              </a:rPr>
              <a:t>Provider's background checks for safety and quality services</a:t>
            </a:r>
            <a:endParaRPr sz="1800">
              <a:solidFill>
                <a:srgbClr val="3F3F3F"/>
              </a:solidFill>
            </a:endParaRPr>
          </a:p>
          <a:p>
            <a:pPr indent="0" lvl="0" marL="0" rtl="0" algn="l">
              <a:spcBef>
                <a:spcPts val="1200"/>
              </a:spcBef>
              <a:spcAft>
                <a:spcPts val="200"/>
              </a:spcAft>
              <a:buNone/>
            </a:pPr>
            <a:r>
              <a:t/>
            </a:r>
            <a:endParaRPr/>
          </a:p>
        </p:txBody>
      </p:sp>
      <p:sp>
        <p:nvSpPr>
          <p:cNvPr id="194" name="Google Shape;194;g23c8859571e_0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3c8859571e_0_1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Low Fidelity </a:t>
            </a:r>
            <a:r>
              <a:rPr lang="en-IN">
                <a:solidFill>
                  <a:srgbClr val="3F3F3F"/>
                </a:solidFill>
              </a:rPr>
              <a:t>Hand Drawn Sketch - </a:t>
            </a:r>
            <a:endParaRPr>
              <a:solidFill>
                <a:srgbClr val="3F3F3F"/>
              </a:solidFill>
            </a:endParaRPr>
          </a:p>
          <a:p>
            <a:pPr indent="0" lvl="0" marL="0" rtl="0" algn="l">
              <a:spcBef>
                <a:spcPts val="0"/>
              </a:spcBef>
              <a:spcAft>
                <a:spcPts val="0"/>
              </a:spcAft>
              <a:buNone/>
            </a:pPr>
            <a:r>
              <a:rPr lang="en-IN">
                <a:solidFill>
                  <a:srgbClr val="3F3F3F"/>
                </a:solidFill>
              </a:rPr>
              <a:t>Anand Prakas</a:t>
            </a:r>
            <a:r>
              <a:rPr lang="en-IN"/>
              <a:t>h Dubey </a:t>
            </a:r>
            <a:r>
              <a:rPr lang="en-IN">
                <a:solidFill>
                  <a:srgbClr val="3F3F3F"/>
                </a:solidFill>
              </a:rPr>
              <a:t>(2022</a:t>
            </a:r>
            <a:r>
              <a:rPr lang="en-IN"/>
              <a:t>MT</a:t>
            </a:r>
            <a:r>
              <a:rPr lang="en-IN">
                <a:solidFill>
                  <a:srgbClr val="3F3F3F"/>
                </a:solidFill>
              </a:rPr>
              <a:t>93359)</a:t>
            </a:r>
            <a:endParaRPr/>
          </a:p>
        </p:txBody>
      </p:sp>
      <p:sp>
        <p:nvSpPr>
          <p:cNvPr id="201" name="Google Shape;201;g23c8859571e_0_12"/>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sp>
        <p:nvSpPr>
          <p:cNvPr id="202" name="Google Shape;202;g23c8859571e_0_12"/>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203" name="Google Shape;203;g23c8859571e_0_12"/>
          <p:cNvPicPr preferRelativeResize="0"/>
          <p:nvPr/>
        </p:nvPicPr>
        <p:blipFill>
          <a:blip r:embed="rId3">
            <a:alphaModFix/>
          </a:blip>
          <a:stretch>
            <a:fillRect/>
          </a:stretch>
        </p:blipFill>
        <p:spPr>
          <a:xfrm>
            <a:off x="1097275" y="1909125"/>
            <a:ext cx="10058401" cy="30438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2022-08-26T08:19:01Z</dcterms:created>
  <dc:creator>Amit Naik</dc:creator>
</cp:coreProperties>
</file>