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ink/ink2.xml" ContentType="application/inkml+xml"/>
  <Override PartName="/ppt/handoutMasters/handoutMaster1.xml" ContentType="application/vnd.openxmlformats-officedocument.presentationml.handoutMaster+xml"/>
  <Override PartName="/ppt/ink/ink1.xml" ContentType="application/inkml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60" r:id="rId2"/>
    <p:sldId id="257" r:id="rId3"/>
    <p:sldId id="342" r:id="rId4"/>
    <p:sldId id="354" r:id="rId5"/>
    <p:sldId id="355" r:id="rId6"/>
    <p:sldId id="356" r:id="rId7"/>
    <p:sldId id="357" r:id="rId8"/>
    <p:sldId id="358" r:id="rId9"/>
    <p:sldId id="332" r:id="rId10"/>
    <p:sldId id="333" r:id="rId11"/>
    <p:sldId id="334" r:id="rId12"/>
    <p:sldId id="335" r:id="rId13"/>
    <p:sldId id="359" r:id="rId14"/>
    <p:sldId id="336" r:id="rId15"/>
    <p:sldId id="337" r:id="rId16"/>
    <p:sldId id="275" r:id="rId17"/>
    <p:sldId id="315" r:id="rId18"/>
    <p:sldId id="316" r:id="rId19"/>
    <p:sldId id="317" r:id="rId20"/>
    <p:sldId id="318" r:id="rId21"/>
    <p:sldId id="319" r:id="rId22"/>
    <p:sldId id="338" r:id="rId23"/>
    <p:sldId id="320" r:id="rId24"/>
    <p:sldId id="321" r:id="rId25"/>
    <p:sldId id="360" r:id="rId26"/>
    <p:sldId id="258" r:id="rId27"/>
    <p:sldId id="339" r:id="rId28"/>
    <p:sldId id="340" r:id="rId29"/>
    <p:sldId id="330" r:id="rId30"/>
    <p:sldId id="331" r:id="rId31"/>
    <p:sldId id="341" r:id="rId32"/>
    <p:sldId id="361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22" r:id="rId41"/>
    <p:sldId id="323" r:id="rId42"/>
    <p:sldId id="259" r:id="rId43"/>
    <p:sldId id="326" r:id="rId44"/>
    <p:sldId id="362" r:id="rId45"/>
    <p:sldId id="325" r:id="rId46"/>
    <p:sldId id="261" r:id="rId47"/>
    <p:sldId id="327" r:id="rId48"/>
    <p:sldId id="262" r:id="rId49"/>
    <p:sldId id="328" r:id="rId50"/>
    <p:sldId id="329" r:id="rId51"/>
    <p:sldId id="272" r:id="rId52"/>
    <p:sldId id="273" r:id="rId53"/>
    <p:sldId id="277" r:id="rId54"/>
    <p:sldId id="278" r:id="rId55"/>
    <p:sldId id="276" r:id="rId56"/>
    <p:sldId id="279" r:id="rId57"/>
    <p:sldId id="280" r:id="rId58"/>
    <p:sldId id="288" r:id="rId59"/>
    <p:sldId id="281" r:id="rId60"/>
    <p:sldId id="283" r:id="rId61"/>
    <p:sldId id="284" r:id="rId62"/>
    <p:sldId id="285" r:id="rId63"/>
    <p:sldId id="286" r:id="rId64"/>
    <p:sldId id="291" r:id="rId65"/>
    <p:sldId id="287" r:id="rId66"/>
    <p:sldId id="289" r:id="rId67"/>
    <p:sldId id="290" r:id="rId6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B8C507-345D-4668-9B7F-F4749FF875B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7C0192-F9E9-4FA5-A14E-78129D0A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5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5T05:15:01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20919 4805 796 0,'-9'-15'129'0,"0"-1"-4"15,-1 2-9-15,4 5-26 16,3 3-15-16,3 6-15 16,0 0-26-16,-4 7-8 15,11 24-22-15,6 11-4 16,4 18-6-16,3 13 1 0,3 24 4 16,3 11 2-16,1 17 3 15,2 4 3-15,-2-1-1 16,-5-2 2-16,-2-7 2 15,-5-10 1-15,-1-19 1 16,-1-9 1-16,-6-25 3 16,-5-10 1-16,-2-13-1 15,-5-14-1-15,-5-13-7 16,-3-7-1-16,-6-14-9 16,-2-10-3-16,-7-15-9 15,-2-7-2-15,-8-16 0 16,1-6 1-16,-3-16 5 15,2-3 0-15,-1-9 8 16,0-4 1-16,6-5 9 16,6 0 5-16,11 0-2 15,5-2 4-15,14 2-1 0,7 3 4 16,15 11 3-16,9 9-1 16,8 14-5-16,3 8-8 15,7 25-6-15,-1 15-1 16,-3 32-4-16,-4 17-1 15,-9 35-5-15,-5 13 2 16,-11 26 2-16,-5 11 3 16,-10 4 7-16,-4 0 4 0,-10-4 5 15,-5-10 1-15,-5-20 4 16,-2-8 0-16,-8-22 1 16,-4-9 2-16,-3-14-13 15,1-4-9-15,3-14-30 16,2-9-21-16,6-9-66 15,2-6-60-15,17-14 132 16,6-1-35-16,11-7-15 16</inkml:trace>
  <inkml:trace contextRef="#ctx0" brushRef="#br0" timeOffset="2018.392">21446 5785 876 0,'-8'-5'111'0,"0"-4"-41"16,4-3-19-16,0-8 60 16,4-8 2-16,8-3-18 15,5-2-12-15,3-5-18 16,8 1-12-16,7 0-18 16,0 1-8-16,5 14-17 15,0 7-5-15,-3 15-6 16,0 8-3-16,-1 28 1 15,-6 9 1-15,-5 21-2 16,-3 4 2-16,-3 3 6 16,-1 1 4-16,-6-12 5 15,-1-5 6-15,-1-22 3 16,-1-12-2-16,-1-22 3 16,2-9-3-16,0-18 1 15,2-11-2-15,1-13-3 0,-2-12-6 16,7-2-5-16,-2 2-1 15,5 5-6-15,-2 2-4 16,-1 17-4-16,0 10-5 16,1 21-2-16,3 17 4 15,-8 18-4-15,4 6 2 16,-1 12 5-16,3 4 3 16,3 0 7-16,4-2 5 15,3-11 8-15,2-11 2 16,5-19 11-16,-2-9 3 0,0-19 6 15,-1-11 1-15,-5-14-1 16,-4-6 1-16,-8-6-5 16,-5-3-2-16,-9-5-8 15,-4 2-4-15,-6 6-11 16,-4 11-2-16,-6 15-10 16,0 8-4-16,-1 17-4 15,-2 8 0-15,3 16-1 16,3 7 0-16,2 0-3 15,2 0-1-15,8-11 1 16,6-13-1-16,3-11-3 16,9-16-2-16,5-14 0 15,3-9 0-15,0-14 9 16,0-10 1-16,-4-11 3 16,-2-2 4-16,-3 4 3 0,-2 0 0 15,-2 10-1-15,-3 7-5 16,2 19-4-16,1 13 1 15,3 25 3-15,5 13 0 16,2 33 5-16,0 19 3 16,1 21 1-16,3 13 6 15,-1 18 8-15,-2 8-1 0,1 6 2 16,-3-1-1-16,1-13-1 16,-2-11 0-16,-1-20 6 15,-4-11 7-15,-1-28 8 16,2-13 2-16,-2-24-1 15,-2-12 0-15,-1-20-3 16,2-12-2-16,1-18-7 16,5-5-9-16,5-5-15 15,4 2-4-15,3 10-7 16,5 11-4-16,2 16-3 16,5 18 0-16,-2 28 2 15,-2 15 0-15,-6 18 6 16,-2 5 4-16,-7 8 6 15,-6 2 3-15,-11-3 8 16,-4-3 1-16,-7-15 5 16,-4-5 2-16,-8-13 1 0,-1-8-5 15,-3-15-17-15,0-8-8 16,1-18-16-16,-1-9-9 16,7-22-24-16,2-13-12 15,9-17-14-15,3-9-3 16,8-15 13-16,5-2 8 15,11-1 13-15,2 0 8 16,8 9 22-16,2 7 14 16,0 15 28-16,-3 12 11 0,1 24 8 15,-1 10 1-15,-6 26 8 16,-2 15 1-16,-9 26 3 16,-4 15-4-16,-1 28-13 15,1 12-4-15,-3 15-2 16,1 7-3-16,-1 5-3 15,1-1-2-15,2-5-3 16,1-5 0-16,3-24 2 16,-2-12 3-16,2-16-1 15,-1-12-3-15,2-25-8 16,0-12 0-16,-2-18-5 16,2-11-3-16,0-11-4 15,-1-4-2-15,3-3-5 16,0 1 1-16,1 4 0 15,3 5 2-15,6 11 0 16,3 6 2-16,5 11 0 0,5 3 0 16,3 2 3-16,1-1 4 15,3-3 3-15,3-2 1 16,-3-9 7-16,-2-5 1 16,0-12 4-16,-3-7 0 15,-2-6 5-15,-4-4 2 16,-13-1 6-16,-3 2-1 0,-11 6-8 15,-4 8-6-15,-11 18-11 16,-5 14 0-16,-10 26-7 16,-3 13-6-16,3 19-7 15,-1 4 1-15,4 6 3 16,4 2 5-16,9-1 7 16,5-6 2-16,9-18 7 15,4-9 3-15,12-16 3 16,4-9-1-16,2-16 0 15,3-8 2-15,1-13-3 16,2-9-1-16,-4-6-4 16,0-1-4-16,-5 3-7 15,-3 4-5-15,-6 17-7 16,-2 7 0-16,-8 21-1 16,-1 10 2-16,-2 18-1 15,-3 2 2-15,2 5 5 0,0-2 6 16,2-7 9-16,3-8 4 15,6-16 0-15,4-6-2 16,3-18 1-16,5-4 1 16,3-12 1-16,-1-4-2 15,4-3-2-15,-4 1-5 16,-3 4-2-16,-3 5 0 16,-5 12-6-16,-3 5 1 0,-3 14-4 15,-3 9 1-15,-1 12 0 16,-2 1-1-16,-3 2-7 15,2 2-11-15,1-1-45 16,1-5-36-16,2-7-122 16,0-4 187-16,0-11-37 15,1-5-29-15</inkml:trace>
  <inkml:trace contextRef="#ctx0" brushRef="#br0" timeOffset="2415.7983">24992 3771 993 0,'15'-48'102'0,"-7"13"-74"15,-5 15-10-15,-3-1 15 16,-8 11 12-16,-3 9 2 16,-7 13-4-16,2 8-6 0,-3 18-1 15,-3 14 4-15,-3 21 8 16,-1 15-2-16,-4 36-1 16,-1 17-1-16,-6 37 0 15,-6 20-2-15,-10 21-8 16,0 4-3-16,-5 4-6 15,1-5-2-15,2-18-2 16,1-10-3-16,7-32-17 16,2-19-16-16,8-30-57 15,5-17-48-15,2-25 98 16,3-12-23-16,4-23-18 16</inkml:trace>
  <inkml:trace contextRef="#ctx0" brushRef="#br0" timeOffset="10531.9532">21170 8406 272 0,'-4'-6'50'0,"-1"0"-2"16,3-2-3-16,0 1-3 0,0 0-7 0,1-1-1 15,1 1-4-15,0-1-10 0,1 1-1 0,1 0 1 16,-1 1-10-16,0 1 5 0,-1-1-2 0,1-1-2 16,0 1 6-16,0-1 10 0,1 2 6 0,0-1-2 15,-1-1 11-15,0 0-2 0,0 0 2 0,0 1 6 0,1 1-4 16,0-1-10-16,-1 0 1 0,0 0-1 0,0 2-8 0,2-1 14 15,-2-1-4-15,-1-1-4 0,1 2 15 16,-1-1-9-16,0 0-2 0,-2 1 4 0,2-1-13 0,-1 0 0 16,-1 0 0-16,0 0-1 0,0 3-2 0,-2-2-5 15,1 2 0-15,1-1 3 0,-4 2-7 0,-3 2-7 16,-2 3-1-16,-10 4-3 0,4 1-4 0,-4 6-3 16,-7 2 1-16,-6 5-3 0,-5 4 1 0,-3 5 1 15,-3 5 0-15,4 4 2 0,-7 3 0 0,-1 4 3 16,0 1 1-16,-2 4-1 0,5-2 4 0,-2 1-3 0,2-3 1 15,1-1 0-15,4-1-2 0,2-2-1 0,5-3 0 16,5-3-1-16,2-2 0 0,6-1-3 0,6-4-1 16,5-3 0-16,4-6-5 0,4-4-4 0,4-3 1 15,6-6 1-15,5-4-5 0,6-1 11 0,5-6-1 16,10-6 0-16,2-1 9 0,3-5 1 0,5-2 1 0,3-4 1 16,0-1-2-16,2-1-1 0,-2 0 0 0,-3 2-1 15,3 3-1-15,-2 3-2 0,0 3 0 16,-1 4 1-16,-4 5-2 0,-3 3 1 0,-3 4 1 0,-2 3-1 15,-9 3 1-15,-3 3 5 0,-3 4 2 0,-8 4-1 16,0 0 4-16,-6 1 5 0,-3 2 0 0,-4 0 1 0,-2 3 4 16,-5-2 5-16,-3 1-1 0,-5-2 2 0,-1 1 3 15,-4-1 0-15,-1 1 0 0,-1 0 1 0,-3 0-1 16,1 1-3-16,-3-1-2 0,3 1 0 0,-1 0-4 0,3 0-6 16,-2 0 1-16,4-4-1 0,0 1-5 15,1-4 0-15,1 0 0 0,1-3-1 0,2-2 0 0,0 0 0 16,2-4-1-16,3-1 1 0,-1-2-1 0,-1-1 0 15,4-2-2-15,2 0 1 0,-2-4-1 0,2 1-3 16,2-1 1-16,0 0-1 0,-1-2-2 0,4 1-1 16,-1 1-5-16,6 0-3 0,0 0-4 0,0 0-36 15,-1 0-15-15,1 0-6 0,0 0-43 0,-1 0-121 16,1 0 180-16,0 0-80 0,0 0 134 0</inkml:trace>
  <inkml:trace contextRef="#ctx0" brushRef="#br0" timeOffset="11031.156">21233 8915 497 0,'-8'-9'65'0,"0"2"3"0,1 0 0 15,0 0 11-15,-1 4-8 0,1-1 4 0,-1 2 8 16,0 2-16-16,-2 0-4 0,2 3 1 0,0 2-18 0,0 4-10 16,-1 0-4-16,-1 4-5 0,2 2-9 0,1 5-8 15,0 0 0-15,2 5 1 0,0-1-9 0,3 2 2 16,2 1-2-16,0-2 0 0,5 2 0 0,1-2 1 16,2-1 0-16,-1-3 0 0,3 0 0 0,0-5 3 15,2 0 3-15,2-3 1 0,-2-2 4 0,2-3 15 16,-1-2 0-16,2-2 1 0,0-4 14 0,1-1 2 15,0-3 2-15,0-3 3 0,3-2 1 0,0-5 2 0,1 0-3 16,2-3 0-16,-5-4 0 0,2 2-10 0,-5-4 1 16,7-3 0-16,-8 2-12 0,-4-3 6 0,-3-1-1 15,-6-2-3-15,2 0 5 0,-4-1-4 0,-5-1-1 16,-8 1 2-16,0 0-8 0,-2 1-6 0,-3 1-2 0,-2 5 0 16,1 2-9-16,-2 3-4 0,2 1-1 0,-1 6-1 15,1 0-5-15,0 3-3 0,3 3-1 0,-2 5-1 16,0 0-3-16,4 3-2 0,0 3-2 0,1 3 1 15,0 1-2-15,1 4 0 0,-1 1 1 0,2 2 0 16,-1 2 2-16,2 3 2 0,0 1 3 0,0 1-4 0,3 2 5 16,3 3-18-16,-1-3-14 0,5 2-4 0,1-2-25 15,1-3-64-15,1-2-17 0,-5-5-19 0,14 0-70 16,0-5 2-16,6-5-38 0</inkml:trace>
  <inkml:trace contextRef="#ctx0" brushRef="#br0" timeOffset="11997.5992">21385 8102 931 0,'-20'-10'103'0,"6"2"-101"0,3 4 53 0,-4-1 10 0,3-1-5 16,2 4 10-16,2 0-12 0,1 2-4 0,-2-1-3 15,4 2-15-15,2 3-15 0,2 2-1 0,1 4-2 16,0 3-16-16,4 5-2 0,2 3-6 0,1 7 2 16,4 2-5-16,2 4 2 0,4 7-2 0,3 5 0 15,1 3 2-15,1 3 4 0,1 1 3 0,1 1-2 16,-1-1 4-16,1-1 2 0,-1-2 1 0,-1-5 0 16,1-4 2-16,1-2 1 0,-1-3 2 0,-2-4-2 15,2-2 4-15,0-1 1 0,0-7 2 0,2-3 0 16,-1-4 3-16,-1-3 1 0,5-4 0 0,-2-4 2 0,-1-4 1 15,0-6 5-15,0-1-1 0,-2-4 1 0,-2-6 4 16,0-1-5-16,-4-4 0 0,-3-3 1 0,1-2-6 0,-4 0-1 16,0-1 0-16,-6-2-2 0,3-1-1 0,0 1-3 15,-3-1 0-15,-1 1 0 0,-1 0-4 0,-2-1-2 16,0 1-1-16,0 0-1 0,-1 3-2 0,0 4-1 16,0 2 1-16,2 4-1 0,-2 2 0 0,1 6-3 15,-1 2-3-15,0 7 0 0,0 0-6 0,0 0-8 16,2 8-1-16,-1 2 0 0,2 7-9 0,-1 0 9 15,1 5-1-15,2 2 0 0,1 2 9 0,-2 2 5 0,2 1 1 16,2-3 1-16,-2 0 3 0,2-1 2 0,0-1 0 16,0-2 1-16,0-1-1 0,3-1 3 0,-1-3 1 15,-1-2 0-15,3-1 3 0,-1-4 5 0,1-2 0 16,-2-2 1-16,3-4 4 0,-2-2 4 0,1-1-3 0,-1-3 2 16,2-3 1-16,0-4-3 0,-2-1 1 0,1-2-2 15,2-2-3-15,-1-3-2 0,1 1 0 0,7-4-1 16,-11 0-2-16,3-2 0 0,-4-1-2 0,-1-1 0 15,-1-1-2-15,0 1-4 0,0-1 0 0,-7 4 0 16,7 3-3-16,-3 0-4 0,1 5-1 0,1 3-1 0,0 3-1 16,-3 5-6-16,2 0 1 0,-3 3-2 0,3 2-3 15,-2 5 1-15,2 1 0 0,-2 2-1 0,2 1 3 16,0 2 4-16,0 4 0 0,1-1 1 0,-1 2 5 0,2 0 1 16,-2-1 1-16,3 0-1 0,1 0 3 15,-1-2 0-15,0-2 1 0,-1 0 0 0,2-2 2 0,0-4 4 16,1 1 0-16,2-3 0 0,-2-3 4 0,1-1 1 15,0-4 0-15,1-4 1 0,-2-1 0 0,2 0 0 16,-1-4-1-16,0-5-1 0,0-1-2 0,-1-5 0 16,1-3 0-16,-1-3 0 0,-1-2-2 0,1-4 1 15,-3-2 0-15,1 1 1 0,-4-5 0 0,0-2-2 0,-3-3-1 16,-1-5 2-16,-4-1-4 0,0-3-1 0,-2 0 1 16,-4-1-1-16,2 3 0 0,-2 0-2 0,2 5 0 15,-1 2 0-15,1 5-1 0,0 5 1 0,0 3-1 16,1 7-1-16,-1 4 0 0,1 5-3 0,0 6-2 15,1 5-2-15,-1 5-4 0,3 2-12 0,-2 3 0 0,1 7-1 16,1 4-10-16,0 2-1 0,1 7-1 0,1 5 0 16,-1 3 3-16,3 4 10 0,0 3 2 0,0 3-1 15,1 3 12-15,3 5 4 0,0 2 3 0,2 4 0 16,0 0 4-16,2 1 0 0,-1 2 3 0,2 0-1 16,0 1 2-16,2 0 3 0,-1-1-1 0,1-4 2 0,0-2 1 15,1 0 2-15,-1-2 0 0,2-5 0 0,-2-4 1 16,1-4 0-16,-1-6-3 0,-1-4-4 0,-1-2-2 15,1-3-42-15,-3-4-10 0,0-4 0 0,-3-2-49 0,-4-4-64 16,0-4-41-16,-3-1-12 0,0-4-78 0,-8-2 4 16,0-5-55-16</inkml:trace>
  <inkml:trace contextRef="#ctx0" brushRef="#br0" timeOffset="12231.5657">22574 8641 554 0,'-3'-13'119'0,"4"-1"-7"0,-1 2 0 0,0-5-12 16,2 1-4-16,0 0 2 0,2 0-20 0,1-2-12 0,1-2-2 15,0 3 1-15,3-3-15 0,1 3-4 0,2-1-2 16,-1 2-1-16,3 2-5 0,-1 0-8 0,1 2-2 16,-1 3 1-16,1 1-10 0,0 2-11 0,0 4-4 15,1 2 2-15,0 3-13 0,2 4-2 0,0 5 0 0,1 4-2 16,-2 2 1-16,2 7 4 0,-2 1 2 0,-1 5-2 16,0 1 7-16,-3 2 2 0,-2 0 2 0,0 1-1 15,-2-1 3-15,-1-4 0 0,2 0 0 0,-7-4 0 16,5-3 0-16,-1-6-9 0,-2-1-11 0,1-5-6 15,3-2-14-15,-6-2-69 0,2-5-27 0,0-2-17 16,-1-3-82-16,0-3 4 0,2-2-56 0</inkml:trace>
  <inkml:trace contextRef="#ctx0" brushRef="#br0" timeOffset="12395.4405">22783 8189 879 0,'-9'-9'94'0,"1"2"-18"0,2 2-1 0,-1 0-12 15,2 2-27-15,1 2 3 0,4 1-20 0,0 0-9 16,0 0-2-16,0 0 0 0,0 0-8 0,0 0-2 16,0 1-2-16,0 0-6 0,0 0-1 0,0 0-59 15,0 1-5-15,-1 29 1 0,7-25-59 0,0-1 1 0,3 3-31 16</inkml:trace>
  <inkml:trace contextRef="#ctx0" brushRef="#br0" timeOffset="13014.6156">22936 8275 318 0,'0'0'99'0,"0"0"0"16,0 0-1-16,0 1-10 0,0 1 1 0,-9 17-6 16,8-11-11-16,1 3-23 0,7 0-3 0,-6 3 0 15,2 1-25-15,2 2 3 0,3 3-6 0,2 2-1 16,0 1 1-16,2 0-3 0,-2 0 0 0,3 1 2 16,2-2-4-16,0-1 1 0,-2 0 0 0,4-3 0 15,-2-3 1-15,-3-3 0 0,2 0 3 0,0-4 1 0,-1 0 1 16,-2-5 25-16,2-1-1 0,-2-4-5 0,2-1 23 0,-1-1-16 15,-2-5 4-15,-1-2 7 0,0 0-22 0,1-2-7 16,-3-2-4-16,-2-2 1 0,-1-2-8 0,-2-3 1 16,0 2-2-16,-2-3 0 0,-1-3 0 0,-2 1-3 15,-3-1 0-15,-1 3 0 0,-1 0-4 0,-1 1-3 16,0 2-2-16,-1 2-1 0,2 3-3 0,1 3-2 16,2 1-1-16,0 3 0 0,0 0-2 0,3 1-3 15,0 3 0-15,2-2 0 0,0 2-3 0,0 1-4 16,2 2 1-16,2-2-2 0,0 3-1 0,2 0-1 15,0 0 1-15,3 5-1 0,0 0 2 0,1 0 1 0,1 1 1 16,3 1 1-16,-2 4 2 0,1-2 9 0,0 1-5 16,-1 2 0-16,1-1 6 0,2 2 0 0,0 0 1 15,-3 0 1-15,0 1-1 0,1 0 0 0,-3 0 3 0,0 0 1 16,-1-3 1-16,-3 0 1 0,-1-2 3 0,1-2-2 16,-2-1 3-16,0-4 3 0,1 0 1 0,-2-2 0 15,2-1 3-15,-1-2-3 0,1-3 0 0,2-1 1 16,-1-1-2-16,-2-4-2 0,3 0-1 0,3-2 0 15,-2-1-1-15,1 0 3 0,-1-1-1 0,2-1-1 16,2 1 3-16,-1 3-1 0,0 0 1 0,-2 1 0 0,2 2 0 16,-3 0-2-16,4 4 0 0,-5 0 0 0,1 3 0 15,0-2-3-15,0 4 0 0,0 1 0 0,0 2-3 16,2 2 1-16,-2 0-2 0,2 1 0 0,-1-1 0 16,0 2-2-16,2 0 0 0,-1 0 1 0,2-2-2 0,-2 1 1 15,2 1 0-15,-1-3 0 0,3 2 2 0,0-1 0 16,0 0 1-16,1-1-1 0,3 0 1 0,-1-2-2 15,1 0-2-15,-2 1-1 0,0-1-4 0,-2-1-35 16,3 2-14-16,-7-1-5 0,3 0-42 0,-1 2-108 16,-4 0-55-16,-3 1 76 0,-1 3 190 0,-2 1-166 15</inkml:trace>
  <inkml:trace contextRef="#ctx0" brushRef="#br0" timeOffset="14563.7862">21066 10005 511 0,'-33'3'218'0,"6"3"-159"0,-1-2-59 16,7 3 67-16,2-1 30 0,-6-2-57 0,8-1 2 0,2 4-8 16,1-4-2-16,7 0-5 0,-3 0-3 0,1-1 7 15,1 1 1-15,2-2 0 0,1 0 8 0,1 0 1 16,1-1 1-16,-2 1 2 0,5-1-1 0,0 0 0 16,0 0-2-16,0 0-1 0,0 0-1 0,0 0-6 15,0 0 0-15,0 0 0 0,0 0-6 0,10-4 2 16,-2 0 1-16,6 0 2 0,3-2 2 0,5-3 6 15,6-1-2-15,1-6 1 0,9-1 5 0,8-7-2 16,7-4 2-16,11-5-1 0,9-5-2 0,11-6-5 0,7-3-1 16,18-5-1-16,4-5-5 0,10-3-10 0,5-3-3 15,7-3 1-15,2 2-11 0,0-2 0 0,3 3-1 16,-5 0-1-16,-3 3-1 0,-3 3 3 0,-4 1 1 0,-10 3 1 16,0 1 3-16,-2 3 12 0,-4 2-1 0,-7 4-2 15,2 1 10-15,-5 7-9 0,-3-1 3 0,-6 4 0 16,-6 3-11-16,-2-1-3 0,-6 3-2 0,-10 4 0 15,-6 0-3-15,-7 2 0 0,-6 5-3 0,-9 3 3 16,-4 0-2-16,-6 5 2 0,-7 1 0 0,-10 2 1 16,0 2 3-16,-4 0-1 0,-7 3 1 0,0 0-2 15,0 0 1-15,-8 2-6 0,-5 0 0 0,1 1-2 0,-7 2-4 16,-5 0-4-16,-2 2-7 0,-1-1-4 0,-3 1-6 0,0 0-48 16,0 0-9-16,-4 2-3 0,4-1-53 0,1 4-102 15,1-3 175-15,-1 3-84 0,2 0 149 0</inkml:trace>
  <inkml:trace contextRef="#ctx0" brushRef="#br0" timeOffset="126531.1964">21055 10569 498 0,'0'-13'240'0,"4"-2"-70"0,0 1-19 0,0 0 6 16,0-1-113-16,2 1-4 0,1-1 4 0,1 3 0 16,-3-1 0-16,-1 2-1 0,0 1-2 0,0 1-7 15,0 2-4-15,-4 2 2 0,1 2-11 0,-1 3-6 16,0 0 0-16,0 0 0 0,0 0-7 0,0 0 2 0,-8 8-2 15,0 1 0-15,-1 4 2 0,-4 2-2 0,-6 3 0 16,-2 3 0-16,-8 2-2 0,-4 4 0 0,-3 3 1 16,-5 2-2-16,-4 2 1 0,0 4 0 0,-3 3 1 15,-3 1-2-15,3 0 1 0,-2 1-2 0,-1-3 0 0,2-2 0 16,-2-2-1-16,4-5 1 0,2-1-1 0,1-5 0 16,5 1 0-16,1-4-1 0,7-2 0 0,3 1 1 15,4-3-1-15,2 0-2 0,5-3 0 0,-1-3 0 16,5 0-1-16,3-2-6 0,2 0-1 0,5-4-3 15,0 4-5-15,2 0-8 0,2 2-2 0,6 0-2 16,3 6-7-16,-1 2 6 0,4 3 5 0,0 5-2 16,1 2 10-16,2 5 12 0,0 3 1 0,1 5 3 0,-2 2 10 15,0 5 1-15,-2 1 0 0,0 2 1 0,0 0-2 16,-3-1 2-16,-1 0 0 0,1-5 0 0,-3-1 2 0,-2-5 2 16,1-3 1-16,0-4 2 0,0-3 2 0,-2-3-1 15,1-4 1-15,-1-3-1 0,1-4-1 0,0-2-9 16,-1-5-8-16,3-2-6 0,-2-4-14 0,-1-1-55 15,0-3-5-15,2-2-2 0,-3-3-58 0,-1 1-23 16,-2-3-8-16,-2-3-2 0,-1-1-18 0,-2-2 62 16,-1-2 7-16,-3 0-2 0,0 0 70 0,0 0 58 15,-1 2 17-15,2-1 15 0,-1 1 56 0,1 2 18 0,0-1 6 16,0 2 6-16,1-2 13 0,1 2-14 0,0-1-1 16,1 0 3-16,1-1-20 0,2 0-15 0,1-1-6 15,1-3-3-15,1 0-18 0,2-4-15 0,4-1-4 0,4-3-1 16,0-3-17-16,5-5-6 0,3-1-3 0,1-4-1 15,6-1-7-15,2-2-4 0,0-1 0 0,3 0-1 16,2 2-4-16,-1-1 1 0,0 4-1 0,-1 1 0 16,-1 0 0-16,-3 4-3 0,1 2-1 0,-3 5 0 15,-2 3-3-15,-1 8-21 0,-2 5-9 0,-2 5 0 16,-2 8-25-16,-1 9-15 0,-3 8-3 0,-4 8-9 16,-3 6-14-16,-3 5 19 0,-6 6 10 0,-5 7 0 15,-3 2 24-15,-5 1 20 0,-3 0 4 0,-4 0 10 16,0 0 19-16,-4-3 16 0,2-2 4 0,-1-4-2 0,3-2 17 15,0-4 3-15,1-1 4 0,1-4 4 0,4-2 1 0,1-4-6 16,6-6-3-16,-2-4 0 0,5-4-8 0,4-3-4 16,1-6-2-16,7-6 0 0,-2-4-5 0,5-3 2 15,3-6-2-15,4-6 0 0,0-5 1 0,2-6-6 16,4-4-1-16,-2-5 0 0,4-3-7 0,1-5-1 16,-1-4-1-16,1-2 1 0,0-5-4 0,-2 0 3 15,0-4 0-15,1 0 0 0,-5 0 1 0,0 2 1 16,-1 1 6-16,0 2-2 0,1 6 5 0,-1 4-4 0,1 5-2 15,0 6 2-15,2 3-4 0,-2 6-7 0,1 5-3 16,2 7-1-16,-4 4-7 0,3 5 2 0,-1 2-2 16,1 7-1-16,1 4 3 0,1 4 2 0,1 3 0 15,0 4 0-15,3 2 2 0,1 2 1 0,0 2 1 0,3 1 0 16,0-1 1-16,0 0 1 0,-1-1-1 0,2 2 2 16,1-3 0-16,-2-1 3 0,-1-2-1 0,-3-2 3 15,2-3 1-15,-3-3 2 0,-1-4 2 0,-2-4 0 16,-3-5 1-16,3-4 3 0,-3-4-1 0,-1-7 0 15,-4-3 1-15,0-4-4 0,-1-3-1 0,-4-7 2 16,-1-2-6-16,-3-5 0 0,-3-5-1 0,-1-3 0 0,0-1 0 16,-3-1-1-16,-4-2 0 0,1 3-1 0,-2 1 0 15,1 6-2-15,-1 5-1 0,0 6 1 0,2 5-3 16,2 5-2-16,-1 8-3 0,1 5-2 0,-1 4-4 0,0 7-5 16,1 6 1-16,-2 6-1 0,-3 6-6 0,0 7 10 15,-2 5 2-15,-2 10 1 0,0 8 10 0,-4 5 7 16,-2 4 0-16,-1 6 1 0,0 4 6 0,-5 2-4 15,0 3 2-15,1-3 1 0,-4-3-4 0,3-4 1 16,2-2 0-16,0-4-1 0,1-4 2 0,2-8 1 16,4-4-2-16,1-5-2 0,3-3 1 0,3-5-12 15,2-2-15-15,2-9-10 0,3-3-22 0,2-4-170 16,5-3 194-16,3-8-65 0,1-7 91 0</inkml:trace>
  <inkml:trace contextRef="#ctx0" brushRef="#br0" timeOffset="128095.4065">22102 11441 1375 0,'-13'-17'33'0,"3"1"-5"0,0-5 0 15,1-1 15-15,-1-2-7 0,-1-4-5 0,1-3 15 16,3-2 0-16,-2-4 5 0,-3-1 2 0,6-2-2 0,-3 1-1 15,0-2 1-15,4 0 0 0,-1 1-1 0,-1 0-3 16,-1-1-1-16,3 4 0 0,-3 2-4 0,-1 2-7 16,-1 7-4-16,0 4-3 0,1 6-9 0,-3 4-13 15,0 8-4-15,-1 5-2 0,-1 6-16 0,1 8-11 16,-1 7-1-16,-2 9 0 0,0 5-10 0,1 5 10 16,0 6 1-16,0 5-1 0,2 5 12 0,3-1 7 15,1 2 1-15,3-1 2 0,1-1 6 0,4-4 3 16,1-2-1-16,2-5 1 0,2-3 1 0,1-9 3 15,2-4 1-15,2-7-1 0,2-4 3 0,2-4 3 16,0-6 1-16,2-4 1 0,3-5 1 0,0-4 0 0,4-4 1 16,-1-7 1-16,1-3 0 0,-2-4-1 0,1-4 0 15,0-3-1-15,-3-4 1 0,-2-2 1 0,-4-4-1 16,-3 0 0-16,0-3 0 0,-3 0-2 0,-2 1-1 0,-4-1 0 16,1 4-2-16,0 2-2 0,-1 4 1 0,0 4-2 15,-1 4-1-15,1 8-6 0,0 3-3 0,2 6-1 16,-1 4-9-16,0 3-4 0,1 6-2 0,2 7 0 15,-1 3-5-15,0 3 6 0,0 4 2 0,0 6 2 16,0 3 7-16,3 2 2 0,1 3 1 0,0 1 1 16,2 1 1-16,0-1 1 0,0-2 1 0,3-4-1 0,1-1 2 15,-2-6 2-15,0-3 0 0,0-5-1 0,1-2 3 16,0-6 0-16,1-3 1 0,0-3-1 0,-1-2 0 0,1-6-2 16,1-3 1-16,1-4 1 0,-1-4-2 0,0-4 1 15,-1-3 0-15,0-6 0 0,1-1 0 0,-3-2 1 16,0-1 0-16,-1-3 1 0,-3 1-1 0,1 0-2 15,-2 1 0-15,-5 1 0 0,4 2-3 0,-1 4-2 16,1 2-3-16,0 4 0 0,-1 4-4 0,2 6-7 16,-2 5 0-16,5 3 1 0,-4 4-6 0,1 5 4 15,1 5 0-15,0 4-2 0,-1 2 6 0,1 3 4 16,-2 2 3-16,3 2-2 0,-2 0 5 0,-1 0 0 16,2 0 1-16,-3-4 0 0,2 1 1 0,0-3 3 0,1-1-3 15,-4-3 3-15,5-1 2 0,0-5 3 0,-2-3-1 16,2-2 1-16,0-2 2 0,2-4 0 0,-2-2 1 0,2-3-1 15,-2-3 0-15,2-3-4 0,0 0 1 0,-1-3 0 16,1-3-3-16,-1 0 0 0,2-3 0 0,-3 0 0 16,-1-1 0-16,0-1 1 0,-2-1-2 0,0-1 1 15,0 0 1-15,-2 2-4 0,1 0 0 0,-1 3 0 16,1 1-2-16,-2 5-1 0,0 2-3 0,0 5 0 16,0 1-2-16,-1 4-4 0,-1 5-1 0,0 0 0 15,0 0-4-15,0 0 2 0,8 8 0 0,-6 2-3 16,0 4 3-16,2 1 4 0,1 5 1 0,-1 1-1 0,1 0 4 15,2 3 3-15,0-1 0 0,2-3 2 0,1 0 0 16,-1-4 3-16,3-2-1 0,1-3 1 0,-1-1 0 0,2-2 2 16,0-4-1-16,0-3 2 0,1-1 0 0,-1-1 0 15,-1-4 0-15,1-2 1 0,-2-4-1 0,-1 0-1 16,2-3 1-16,-1-3-1 0,-2-2 0 0,-1-3-1 16,0 0 2-16,-3-1-1 0,2-1 0 0,0-2 1 15,-3-2 0-15,-2 3 0 0,3-1 1 0,-2 1 0 16,-2-1-2-16,1 3 1 0,0 0-3 0,-1 3 0 15,-1 1-1-15,-1 1 0 0,0-1-2 0,2 4-1 0,1 1 0 16,-2 2 0-16,1-1-1 0,0 3 0 0,0 0 0 16,2 1-2-16,0 2 2 0,0 3-3 0,-1-1 2 15,-3 5-2-15,0 0-1 0,0 0-2 0,0 0 0 16,0 0 0-16,1 0-2 0,0 0 2 0,0 0 1 0,0 0-2 16,17 14 4-16,-16-8 1 0,1 1 2 0,2 1-1 15,-3-1 3-15,1 1 0 0,-1-1 0 0,0 0 0 16,-1-1 2-16,0-2 2 0,1 2-2 0,-1-4 0 15,0 1 2-15,0-1 0 0,-1-2-1 0,0 0 1 16,0 0 0-16,0 0 1 0,0 0 1 0,0 0 1 16,0 0 1-16,0 0-1 0,0 0 0 0,0 0 1 15,0 0-2-15,0 0-1 0,0 0-2 0,0 0 0 0,0-2-2 16,0 1-1-16,0 0 1 0,0 0-1 0,0 0-1 0,0 0 0 16,0-2 0-16,0 1 0 0,0 0 1 15,5-34-1-15,-5 36-1 0,0 0 2 0,0-1-1 0,0 0-1 16,0 0 1-16,0-1-2 0,1 1-1 0,0 0-1 15,0 0-3-15,0 0-1 0,0 0-2 0,14-6-6 16,-11 15 1-16,2 4 0 0,1 5-5 0,2 5 4 16,0 4 2-16,4 6-1 0,-1 5 6 0,2 5 3 15,1 6 1-15,1 5 1 0,0 1 5 0,2 2 0 16,-2 1 0-16,-1 1 1 0,1 0 1 0,-1-2 1 16,-1-2-1-16,1-1 1 0,-4-2 0 0,0-4 3 15,-2-2-1-15,0-6 1 0,-2-3 2 0,-2-7 0 16,-1-4 2-16,-4-5 0 0,3-4 1 0,-2-3 5 0,0-3 4 15,-1-3 0-15,0-2 7 0,0-5 1 0,0 0 1 16,0 0-1-16,-13-11 3 0,4 1-10 0,-3-5-2 0,-4-6-2 16,0-4-9-16,0-6-2 0,-5-6-2 0,-1-8-2 15,3-4-1-15,-1-4-1 0,1-7-2 0,1-4 2 16,3-3-4-16,2-2-1 0,2-1-1 0,3 3 0 16,3 1-1-16,4 5-3 0,2 1-1 0,6 9-1 15,3 5-2-15,1 5-3 0,4 4 0 0,1 7 1 16,4 2-2-16,-2 5 1 0,4 6 0 0,-2 4 0 0,1 4 2 15,-2 4 1-15,1 4-1 0,-2 7 0 0,-2 3 0 16,-1 5 4-16,-2 3 1 0,-4 4-1 0,0 3 4 16,1 1 4-16,-5 2 1 0,0 2 0 0,-3-2 2 0,-2 1 2 15,-1 2 0-15,1-1 3 0,-7-3 0 0,0 1 3 16,3-2 0-16,-5-2 1 0,0-2 3 0,1-2 1 16,-1-4 1-16,1-3-2 0,0-3 1 0,-2-3-21 15,0-2-11-15,1-5-3 0,1-4-26 0,0-5-72 16,2-4-30-16,1-8-20 0,1-4-83 0,4-4 3 15,-1-5-59-15</inkml:trace>
  <inkml:trace contextRef="#ctx0" brushRef="#br0" timeOffset="128562.6891">23520 9651 1150 0,'2'-3'78'16,"-1"3"-8"-16,1 2 0 0,0-1 3 0,0 3-6 15,-1 5-10-15,3 4 3 0,-2 3-10 0,-1 5 0 0,2 6 1 16,-1 4-14-16,1 6-11 0,1 3-3 0,0 4 2 15,0 0-13-15,1 1-2 0,-1 1-2 0,2 0 0 16,0-1-3-16,2 0 2 0,-1 1 1 0,2 0 0 16,0 0 1-16,3 0 1 0,-1-2-1 0,3-3 1 15,0-4 0-15,2-4-8 0,0-6-2 0,3-6 0 0,0-4-9 16,1-6-17-16,-1-4-7 0,4-5-4 16,-2-2-19-16,0-5-12 0,-2-2 7 0,-2-3-1 0,-2-1-8 15,0-2 30-15,-4-2 3 0,-5-2 0 0,2 0 35 0,-1 2 4 16,-3-1 7-16,2 1 4 0,-3 3 7 0,-2-1 7 15,0 3-3-15,3 3 2 0,-4-1 4 0,0 2-11 16,2 0 3-16,0 4-1 0,3-4-11 0,0 3 6 16,1-2-3-16,0 0-1 0,4 0 6 0,1-2-3 15,1-3 2-15,2-2 0 0,1-1-3 0,1-2 0 16,2-2 1-16,2-2-2 0,0-1 1 0,-1-1-1 16,2-1-1-16,0 0 1 0,-1-1-1 0,-1 2 3 0,-2-1 0 15,2 3 3-15,-3 0 3 0,-3 3 13 0,-2 0 0 16,-3 3-2-16,-3 3 14 0,-3 2-12 0,-2 2-1 15,-6 4 3-15,-2 2-15 0,-1 2-12 0,-2 5-2 16,-3 4-1-16,0 4-11 0,0 0 3 0,-1 6 0 0,1 3-3 16,2 1 5-16,1 2 4 0,2 0 0 0,2-2 0 15,4 2 2-15,2-3 0 0,2-1 1 0,4-3 0 16,2-1 0-16,5-5-1 0,3 0-1 0,4-5 0 16,3-4-2-16,7-5-7 0,2-5-16 0,4-5-20 15,5-6-17-15,4-5 2 0,5-7-27 0</inkml:trace>
  <inkml:trace contextRef="#ctx0" brushRef="#br0" timeOffset="129496.9929">20423 1976 944 0,'-5'6'81'0,"2"4"-89"15,4 6-2-15,2 9 9 0,-1 4 7 0,5 10 0 16,2 2 14-16,-3 5 3 0,4 5 0 0,-2 5 7 16,2 3 2-16,0 1-5 0,2 1-3 0,-4 0-2 15,0-1-5-15,1-3-3 0,0-3 1 0,3-6-1 16,-2-2-2-16,-1-10 0 0,-1-4 1 0,4-4-2 0,-2-4 2 15,1-4 2-15,-1-4-1 0,-1-6 1 0,0-4 0 16,1-3-32-16,-1-3-28 0,-1-7-12 0,-2-5-47 16,1-4 3-16,-2-4-51 0</inkml:trace>
  <inkml:trace contextRef="#ctx0" brushRef="#br0" timeOffset="131061.6505">20412 1950 1250 0,'1'11'9'0,"1"5"7"0,3 4 6 0,0 4 4 16,5 5 0-16,-3 1 5 0,3 2-3 0,3 3-3 15,0 0 2-15,4 1-5 0,0-2-6 0,2-1-1 16,-2-1-1-16,5 2-6 0,1-3-1 0,2 0 1 16,2-3-1-16,-2-2 0 0,3 0 4 0,1-5-1 15,3-1 2-15,-1-4 2 0,2-7 5 0,1-4-1 0,2-4 2 16,-2-4 3-16,-2-7 2 0,1-3 0 0,-6-8 1 15,1-2 1-15,-4-3-3 0,-2-4 0 0,-3-3 0 16,-2-2-5-16,-2-3 0 0,-2-2-3 0,-6-6 2 16,-3-2-3-16,-2-4-6 0,-3-3-1 0,-4 1-1 15,-5-2-5-15,-2-2-4 0,-5 0-2 0,-1 2-1 16,-2 0-4-16,1 1 3 0,-1 3 0 0,1 4-2 0,-2 4 4 16,6 7-1-16,0 7-1 0,1 7 1 0,1 6-2 15,5 7-9-15,0 3-2 0,4 6-1 0,1 1-9 0,-2 5-5 16,2 6 1-16,4 6-2 0,2 6-3 0,0 8 8 15,2 7 4-15,3 8-1 0,-1 4 11 0,1 4 6 16,1 5 2-16,5 4 3 0,-1 3 6 0,0-1 2 16,2 0 1-16,2-1 0 0,2-2 3 0,2-3 1 15,2-4 0-15,-2-4-1 0,1-6 2 0,2-7 1 16,-1-2 0-16,0-6 2 0,2-4 2 0,0-3 3 16,1-6 2-16,1-4 0 0,0-6 4 0,0-5 3 15,-2-5 0-15,0-8-1 0,2-5 3 0,0-3-6 0,-2-8 0 16,-1-2-1-16,0-3-5 0,-1-4-3 0,0-1 1 15,-2-3-1-15,-2-1-2 0,-6-5-1 0,0-3 0 0,-5-2 0 16,-1 1-1-16,-3-1-2 0,-3 0-3 0,-1 3 2 16,0 0-4-16,-1 7-1 0,-4 2-1 0,0 5 0 15,1 4-1-15,-2 7-7 0,0 4-2 0,-1 5-1 16,-1 6-7-16,1 7-6 0,-1 6-1 0,-2 8-1 16,1 6-6-16,-3 2 6 0,-1 6 1 0,2 4-1 15,-1 5 7-15,-1 2 6 0,2 2 2 0,3 4 0 16,-2 1 6-16,4 0 0 0,2-1 3 0,4-2 0 0,0-1 0 15,6-4 2-15,1-5 0 0,1-4 1 0,5-6 2 16,1-3 5-16,1-4 1 0,-1-6-1 0,3-2 5 0,1-4 5 16,0-5-1-16,0-3 0 0,-1-6 3 0,1-1-1 15,0-6-2-15,1-2 1 0,-3-5-4 0,-2 0 0 16,-1-5 2-16,-2-3-2 0,-3-1 0 0,-4-2-3 16,0 1-1-16,-4 1 4 0,0 1-3 0,-4 3-8 15,2 3-2-15,-1 5 0 0,-1 5-5 0,3 6-15 16,-1 3 1-16,2 8-6 0,0 0-8 0,0 0 5 15,1 9-2-15,0 3-3 0,0 3 7 0,1 5 8 0,1 2 2 16,-1 3 1-16,0 3 7 0,2 0 4 0,-1 0 1 16,2 1 0-16,1-2 2 0,1-2 3 0,-2-3 1 15,5-5 1-15,-2-2 2 0,1-3 5 0,1-5 0 16,-1-5 2-16,4-1 4 0,1-4-3 0,0-6 0 0,0-4 2 16,1-7-5-16,-2-3-2 0,2-6-1 0,5-3-2 15,-6-4-2-15,1 1-1 0,0-5 0 0,-1 0 0 16,0 2 0-16,-1-2-1 0,0 0-1 0,-5 1 0 15,3 0-1-15,-2 2-2 0,0 4-2 0,-1 3-1 16,0 3-3-16,0 9-1 0,-1 3-7 0,-1 7 1 16,0 4-5-16,1 3-4 0,-2 7 1 0,2 4 0 15,0 5-6-15,1 3 5 0,0 2 5 0,2 5-1 16,0 1 7-16,-2 3 4 0,2-1 1 0,1-1 1 0,-1-1 4 16,2-1 1-16,-2-3 2 0,3-1 0 0,-1-3 3 15,2-1 1-15,0-2 1 0,1-3 2 0,-1-2 1 0,1-4 8 16,0-1 0-16,-1-4-1 0,-1-2 7 0,1-6-4 15,0-1 1-15,-1-5 0 0,0-2-4 0,-2-4-5 16,3 0 0-16,-1-2-1 0,-3-3-4 0,-1-1 1 16,-1-4-3-16,-1-1 2 0,0-1-1 0,-1 1-3 15,-3-1 1-15,0 1-2 0,0 4-1 0,1 3-3 16,-1 5-3-16,0 3-1 0,-1 3-4 0,1 6-7 16,-1 3-1-16,1 3 1 0,-1 3-7 0,0 3 3 0,1 3 0 15,-1 4 1-15,2 1 3 0,0 2 6 0,-1 3 2 16,2 0-1-16,1 2 6 0,-2 0 3 0,2-4 1 15,1 0 0-15,0-2 2 0,1 0 4 0,-1-2 0 0,1-5 1 16,-1-2 2-16,1-4 3 0,1 3 1 0,0-5 0 16,2-2 2-16,-1-3-2 0,1-3 0 0,0-2 0 15,2 0-3-15,1-2-1 0,-1-4-2 0,4-1 0 16,-2-1-2-16,2-2-1 0,-1 0 0 0,-1-1 0 16,0 0 0-16,-2 0-1 0,1 1 0 0,-2 1 0 15,0-1 0-15,-3 3-3 0,-1 0 3 0,0 2-3 16,1 0 0-16,1 1-1 0,-1 2-1 0,-3 1 0 0,2 0 0 15,1 1-2-15,0 3 1 0,3 0 0 0,-7 1-1 16,5 2-2-16,-5-1-1 0,2 3 2 0,-1 2-3 0,1 1 2 16,-2-1-2-16,-1 1 0 0,2 3 1 0,-1-1 2 15,0 1 1-15,1 0-1 0,-1-2 2 0,0 2 1 16,2-1 2-16,0 1-1 0,0-1 1 0,1-2 1 16,1 2 1-16,2-3 0 0,0 0 1 0,1 0-1 15,2-1 1-15,1-4 0 0,1 0-1 0,1 1 1 16,3-3-1-16,1-2 0 0,2 2 1 0,0-5-1 15,0 0 1-15,1 0-1 0,2-2 1 0,0-2 0 0,-1-1 0 16,-1-3 1-16,-2-2-1 0,1-2 0 0,0 0 1 16,-2-2-1-16,-1 0 1 0,-2-2 1 0,-1 2-1 15,-3 2 0-15,0-1 2 0,-2 3-2 0,-3 2 1 16,-1 0 1-16,-3 3-3 0,-3 3-1 0,-1 2-1 16,-1 2-1-16,-2 3 0 0,-2 4-6 0,-3-1-1 0,-1 6-2 15,0 3-5-15,-2 2 0 0,-1 1 0 0,1 5-1 16,-1 1 0-16,0 2 6 0,2 2 2 0,2 1 1 15,0-2 5-15,5 3 8 0,1-1-4 0,2-2 1 16,5 1 4-16,3-3-1 0,3-3 2 0,7 0 1 16,1-2-3-16,4-4 0 0,6-1 3 0,1-3 1 15,3-1 0-15,4-3-1 0,2-2-1 0,-1-4 1 0,2-1-2 16,1-1-10-16,-1-2-12 0,0-1-7 0,-3 0-17 16,-1 0-107-16,0-1-72 0,-2 3 89 0,-5 0 130 0,-6 3-128 15</inkml:trace>
  <inkml:trace contextRef="#ctx0" brushRef="#br0" timeOffset="131453.2354">21589 3416 34 0,'0'-2'0'0,"-6"-3"1"0,6 0-1 0</inkml:trace>
  <inkml:trace contextRef="#ctx0" brushRef="#br0" timeOffset="131945.4421">21120 2677 990 0,'-3'-10'66'0,"-2"0"6"0,1 5-7 0,-2 0-23 16,4 3-5-16,0 4 2 0,-2 3-25 0,1 5 5 16,-1 3-8-16,4 4-2 0,-1 3 4 0,1 4 0 15,0 3 5-15,0 6 1 0,5 2 0 0,1 7-2 0,2 2 4 16,0 0-2-16,3 2 0 0,2-1-2 0,2-3-1 15,3-4-1-15,0-2-1 0,1-7 0 0,1-4 1 16,3-3 1-16,2-3 0 0,2-4 1 0,1-4 2 0,0-2 0 16,2-3 2-16,0-4 0 0,1-2 0 0,-2-2 0 15,2-5-1-15,-1 0-1 0,-1-3 0 0,-1-3-1 16,0-1-2-16,-3-1-3 0,0 0-2 0,-1-1-8 16,-3 0-3-16,-1 1-79 0,-2 1-17 0,-2 3-12 15,-1-2-86-15,-2 4 4 0,-3 3-59 0</inkml:trace>
  <inkml:trace contextRef="#ctx0" brushRef="#br0" timeOffset="133030.1482">21768 3535 642 0,'0'0'37'16,"0"0"12"-16,0 0 0 0,0 0 17 0,0 0-3 15,0 0 0-15,-10 11 16 0,7-3-4 0,-3 2 0 16,0 0-2-16,-2 3-9 0,-1 0-7 0,-1 2 0 16,-2 2 2-16,0-2-10 0,-2 0-5 0,-1 1 0 0,0-1-1 15,-3-3-4-15,3 0-5 0,-3-2-3 0,0-2 1 16,-1-1-7-16,2-3-3 0,-3-2-1 0,1-2-1 15,-2-1-4-15,-3-3-2 0,-1-4-2 0,0-4 1 16,0-2-3-16,-4-5-5 0,1-4-1 0,1-3 0 16,-1-7-4-16,3-2-4 0,1-6-2 0,1-2 0 15,4-1-6-15,-2-3 1 0,3 0-1 0,3 2-1 0,2 3-1 16,3 4 1-16,0 2-1 0,6 6 1 0,1 3-2 16,3 7-2-16,4 1-1 0,1 5 1 0,1 4-4 15,3 4-1-15,1 4-1 0,-1 4-1 0,3 3-1 0,0 4-2 16,2 5 3-16,2 7-1 0,0 3 1 0,2 7 13 15,0 5 1-15,3 8 0 0,0 4 14 0,-2 7 4 16,2 4 0-16,1 2 3 0,1 2 1 0,-3-1 0 16,-4-2-1-16,2-1 1 0,-2-4-1 0,-2-6 0 15,-1-4 2-15,-5-4 1 0,0-4-1 0,0-6 5 16,0-4 1-16,-3-6 1 0,-1-5 3 0,1-4 13 16,-2-2 3-16,1-4-1 0,-4-6 12 0,0 0-9 0,0 0-1 15,0-14 4-15,-2 1-12 0,-2-6-10 0,1-6-4 16,-1-5-3-16,2-5-10 0,-3-3-2 0,1-1-1 15,1-2 1-15,2 1-2 0,0 0-2 0,0 0 2 16,1 2-3-16,1 4-1 0,4 2-7 0,0 3 0 0,3 5-1 16,-1 0-7-16,4 8-1 0,-2 4-9 0,3 6 5 15,-1 2-7-15,2 6 2 0,1 3 1 0,-2 7 0 16,3 3 2-16,0 3 12 0,0 5 1 0,0 3 1 16,-1 1 11-16,0 2 1 0,-3 0 3 0,2 0 0 15,-1 1 2-15,-1-2 1 0,1-2 0 0,-2-1 1 16,0-2 1-16,2-2 2 0,-4-1 2 0,1-5 1 15,-2-3 3-15,-2-2 7 0,-1-6 1 0,1 0-1 0,0-4 7 16,-2-4-4-16,2-3 0 0,0-3 1 0,1-4-6 16,0-3-5-16,1-3-2 0,1-4 1 0,-1 0-7 0,-1-3 0 15,1-1-2-15,-4-2 0 0,0 0-1 0,1-2-3 16,-1 4-3-16,1 0 2 0,-1 3-4 0,0 2-6 16,1 4-2-16,3 4 0 0,-1 4-5 0,1 6-7 15,-1 3 3-15,-1 2-2 0,2 5-5 0,4 3 6 16,-4 4-1-16,2 1 0 0,2 3 6 0,0 0 5 15,1 1 1-15,1 2 1 0,-1-3 5 0,1 1 2 16,2-2 0-16,-2-1 1 0,1-1 2 0,0-3 4 16,-2-2 1-16,1-1 0 0,0-2 5 0,-1-4 4 0,0-1 0 15,0-4 0-15,-2-1 4 0,-1-6-1 0,2 1-1 16,-1-6 0-16,0-3-3 0,-1-3-2 0,0-3-1 16,-1-5-1-16,-3-3-4 0,1-3-1 0,-4-5 0 15,0 0 0-15,-2-2-2 0,-3-2-3 0,0-2 2 0,-4-4-2 16,0-3-1-16,-1-1 0 0,-1-3-1 0,-2 3-1 15,3 1 1-15,0 3 0 0,2 6-2 0,2 7 2 16,0 8-2-16,3 7-6 0,0 7-3 0,1 4-1 16,0 4-7-16,0 8-7 0,0 0 0 0,9-2-2 15,-5 9-6-15,2 3 3 0,0 4 4 0,3 6 0 16,0 4 7-16,1 5 8 0,2 5 1 0,1 7 0 16,1 1 11-16,0 3 1 0,2 2 0 0,2 2 2 15,0-2 1-15,2-1 3 0,-2-2 0 0,2-1 1 0,-2-2 1 16,1 0 2-16,-4-6 0 0,2 1 0 0,-3-3 1 0,1 2 0 15,0-6 1-15,-4-1-1 0,3-7 1 0,-1-1-5 16,1 0-5-16,-3-7-6 0,-1 0-9 0,-2-5-32 16,1-1-10-16,-3-3-2 0,-1-3-42 0,0 1-69 15,-3-4-20-15,-1-5 4 0,-1 0-77 0,-2-1 2 16,-3-4-40-16</inkml:trace>
  <inkml:trace contextRef="#ctx0" brushRef="#br0" timeOffset="133911.791">22533 3502 107 0,'-13'-5'138'0,"3"3"-2"0,-1-2 4 0,-1 0 15 16,3 3 5-16,3 0-3 0,0-1-19 0,-1 1-3 15,2 0 0-15,0-2-24 0,3 2-18 0,-1 0-7 16,0-3-2-16,-1 1-22 0,3 0-16 0,2-2-5 16,2-1 0-16,0-1-19 0,2-1-7 0,2-1-2 0,4-1-3 15,2-3-7-15,2-1 0 0,1-1-1 0,3-1-2 16,0 0 1-16,3 0 0 0,0-2 0 0,0 2 0 16,1-1 0-16,-1 1 1 0,-1-2-1 0,-1 1 1 15,1 1 1-15,0-1 0 0,-2-1 1 0,0 1 0 16,0-1 1-16,-2-2 1 0,1 2 0 0,-4-2 0 15,-4 0 2-15,2 0 1 0,-2 1 1 0,-4 2 1 16,-3 0 2-16,0 2 0 0,-3 0 0 0,-1 2 0 0,-3 2 0 16,-3-1-2-16,-2 4-1 0,0 1-1 0,-1 2-2 15,0 3-7-15,-1 2-2 0,-1 1 1 0,1 5-8 0,-2 3-4 16,2 3-1-16,1 6 0 0,0 3-3 0,1 3 3 16,2 2 1-16,1 3-1 0,1 4 5 0,3-1 2 15,1 1 2-15,1-1-1 0,2-2 4 0,3-2 1 16,2 0 1-16,3-3 0 0,1-2 3 0,2-2 3 15,1-2 1-15,1-5 0 0,3-2 3 0,0-3 4 16,1-2 0-16,-1-4 1 0,0-3 3 0,1-4-1 16,0-3 1-16,2-3-1 0,-2-5 0 0,3 0-4 15,0-5 1-15,0-2 2 0,-1 2-2 0,-1-3-4 16,-1 0-1-16,-2-2 2 0,0 0-1 0,-5 0 0 0,-1-3 0 16,-1 0-5-16,-1 1 4 0,0 1-4 0,-3-1-1 15,1 4 0-15,-1 1-4 0,-2 4 0 0,1 3-3 16,0 5-2-16,-2 1-1 0,1 3-8 0,-1 4 1 0,1 1 0 15,-2 2-7-15,0 1 4 0,0 5 0 0,1 0-1 16,-1 3 5-16,2 2 3 0,-1 0 3 0,0 1 0 16,1 1 6-16,1-3 0 0,-2 0 3 0,3-1-1 15,0-4 4-15,-1-1 5 0,1-3-1 0,1-1 0 16,0-1 3-16,1-2 0 0,1-4-2 0,-1-2 2 16,3 0-3-16,0-4-2 0,-2 0 0 0,4-3 0 15,-3-2-3-15,1 1-2 0,-2 0 1 0,-1 1-1 0,-1 0-1 16,0 3-2-16,0 0-1 0,-3 2 0 0,0 2-3 15,1 2-2-15,-1 1-1 0,2 2-1 0,1 3-3 0,-3 0 0 16,2 2-2-16,1 2 2 0,1 1-1 0,-2 1 4 16,1 1 0-16,0 1 0 0,0-1 4 0,2 1 3 15,0-2 1-15,-2 0 1 0,2-2 3 0,2 0 4 16,-2-3 2-16,1-2-1 0,-1-2 5 0,1-2-1 16,-1-2-1-16,1-4 2 0,-2 0-3 0,3-3-1 15,-1-1-3-15,-1-2 3 0,1-1-4 0,-1-2 0 16,-1 0-1-16,-1-3 0 0,-3 0 1 0,1-1-1 0,-4-4-1 15,0-3 1-15,-1-1 0 0,-2-5-2 0,-3-1 0 16,0-2 0-16,-3-1 0 0,-1 1-1 0,1-1 1 16,-1 4-2-16,1 4 2 0,0 4-3 0,1 4 0 15,3 4-3-15,-1 5-2 0,1 4-16 0,2 7 0 0,2 5-1 16,0 0-14-16,0 5-3 0,0 7 1 0,1 6-3 16,3 4 1-16,-1 4 13 0,2 7 1 0,1 6 0 15,1 8 14-15,2 4 7 0,0 2 2 0,0 3 2 16,2 1 6-16,-1 1 1 0,0-1 2 0,2 0 0 15,-1-2 2-15,1-2 4 0,-1 0-2 0,3-1 0 16,0-2 4-16,0-5-3 0,1-3 0 0,-5-4 2 0,6-4-4 16,-1-4-4-16,0-4-3 0,-2-5-4 15,0-1-7-15,1-4-59 0,-4-1-11 0,2-6-1 0,-4-1-64 16,-3-3-110-16,-2-5 185 0,-3 0-94 0,0-5 161 0</inkml:trace>
  <inkml:trace contextRef="#ctx0" brushRef="#br0" timeOffset="135345.6576">20803 13673 499 0,'-14'-9'249'0,"2"2"-65"15,2 0-18-15,-2-1 7 0,2 1-106 0,1-1-8 16,1 1 6-16,0-1 0 0,-2-4-1 0,2 4 0 0,1-2-3 15,1 2-1-15,0-1-1 0,0 1-1 0,1 1-1 16,2 1-9-16,0 2-7 0,3 4-2 0,0 0-13 0,0 0-23 16,-3 7-2-16,7 6 2 0,0 4-23 15,4 9 7-15,2 5-2 0,1 7-1 0,3 3 10 0,0 8 3 16,0 4 1-16,3 2 2 0,-2 3 2 0,1-1 0 16,-1 2 1-16,0 0 0 0,2 1 0 0,-1-1-1 15,-1-2 1-15,0 0 0 0,-2-4-1 0,1-5-8 16,-5-5-14-16,-2-5-8 0,-2-3-17 0,-2-5-150 15,-1-7 172-15,-7-4-59 0,4-1 83 0</inkml:trace>
  <inkml:trace contextRef="#ctx0" brushRef="#br0" timeOffset="135595.7981">20476 14188 1620 0,'-17'-11'126'15,"1"0"-123"-15,6-1 17 0,-2-3 14 0,4-4-8 16,5-1 1-16,1-5-1 0,2-2 4 0,7-6-1 16,0-1 2-16,4-4-1 0,0-1-2 0,2-4-2 15,2-3-1-15,2-1-7 0,2-1-3 0,-2 1 1 16,4-1-9-16,-1 1-3 0,3 3-3 0,0 2 0 0,1 4-1 16,-1 2-1-16,1 5-3 0,2 3-2 0,0 5-1 15,0 5-50-15,0 3-13 0,-2 5 1 0,3 3-57 16,-1 6-78-16,0 3-51 0,2 8 60 0,2 4 197 15,-1 3-160-15</inkml:trace>
  <inkml:trace contextRef="#ctx0" brushRef="#br0" timeOffset="136361.9895">21040 13921 1426 0,'-8'9'26'16,"6"-1"-13"-16,3 0 0 0,-1 3-2 0,6 0-11 15,-2 3-5-15,2 0-1 0,6 2 5 0,-2 4 0 16,-2 1 1-16,2 1 4 0,0 4 5 0,-1-2 2 16,1 1 0-16,-1 1 4 0,-2-2 6 0,0 0 1 0,-1-3 2 15,-1 0 6-15,-2-3 5 0,-1 0 1 0,-2-3 1 16,2-1 6-16,-2-2 4 0,0-2 1 0,-4-1 0 16,2-2 5-16,-2-2-1 0,0 0 0 0,-2-4 1 15,0 0-3-15,-1-2-8 0,-1-2-3 0,0-1 1 16,-1-3-11-16,0-2-12 0,2-2 0 0,2-3-1 15,-1-2-11-15,3-1-3 0,-2-6-2 0,7 0-1 16,0-4-4-16,2-3 0 0,2-2-1 0,0-6-1 16,3-1-1-16,4-3 3 0,1 0-1 0,0-2 0 0,2 0 3 0,1 0-1 15,0 3-1-15,5 2 2 0,-3-1-1 16,1 5-3-16,0 0 0 0,2 5-2 0,0 4-2 0,0 3-15 16,-2 1-2-16,1 5 1 0,1 5-16 0,-1 3-2 15,-4 1-3-15,-2 2-3 0,0 0 0 0,-1 4 4 16,0 2 2-16,-2-1 2 0,-2-1 5 0,-2 1 15 15,1 1 1-15,-1 0 1 0,-3-2 17 0,-5 2 3 16,0 0 2-16,0 0 3 0,0 0 3 0,0-1 2 16,0 0 0-16,0-1 2 0,0 1 0 0,0 0 4 15,-1 0 3-15,-1 0-1 0,1 0 5 0,0-2 5 16,0 1 0-16,-1 0 0 0,-1-1 4 0,1 1 0 0,-37-31-2 16,39 33 0-16,-1 0-1 0,-1 0-9 0,1 0 1 15,-23 6-1-15,21 2-8 0,-5 2-5 0,2 5-1 16,1 3-1-16,-2 5-4 0,-2 6 0 0,2 4-1 15,0 3 1-15,0 2-1 0,3 3 1 0,-1-2 0 0,-2-1 0 16,6 0 2-16,1-4-1 0,0-3 0 0,1-4 0 16,4 0 0-16,1-5-1 0,-1-4 2 0,5-2-2 15,-2-2 2-15,0-6 1 0,0-2-1 0,1-4 1 16,-3-3 1-16,3-3 1 0,0-5 1 0,-1-3-1 16,0-4 1-16,2-3-2 0,0-2 2 0,0 0 0 15,1-5-2-15,-3 2 1 0,-1-1 0 0,2-1 0 0,-2 1 1 16,-1 1 3-16,-2-1-1 0,-1 2 2 0,-1 2 2 15,-2 0 5-15,1 3 1 0,-2 3 1 0,1 4 5 0,0 2 3 16,-1 3-1-16,1 6-1 0,0 0 2 0,0 0-14 16,0 0 0-16,-4 6 1 0,4 3-14 0,0 4-2 15,3 0-1-15,-2 4-1 0,1-1-1 0,3 3 2 16,0 1-1-16,1-2 1 0,1 0 1 0,0-2 1 16,0 0-1-16,1-2 2 0,1-2-2 0,-1 0 1 15,1-3-2-15,1-1 2 0,0-1-2 0,0-2-6 16,2-3-12-16,1-2-7 0,0-3-12 0,2-4-93 15,0-2-47-15,3-4-42 0,-1-2-118 0,1-1 6 0,-3-4-100 16</inkml:trace>
  <inkml:trace contextRef="#ctx0" brushRef="#br0" timeOffset="136878.893">21852 12691 1284 0,'-15'-9'114'0,"3"4"-111"15,3-1 45-15,0 2 7 0,2 0-5 0,1 1 22 0,3 0-17 16,-1 3 3-16,4 0 0 0,0 0-18 0,0 0-11 16,0 12-3-16,4-2-5 0,3 4-10 0,2 5-3 15,2 5 1-15,2 5 0 0,4 4-2 0,2 4-1 16,0 3 1-16,2 5 0 0,2 1 0 0,-1 2 1 15,0 1 0-15,-1 2-2 0,-3 1 2 0,2 0 1 16,-3 0-1-16,0-2 1 0,-2-1-1 0,-1-2 1 16,-1-4 0-16,0-4 1 0,-3-5-1 0,-2-4 1 15,0-5 1-15,-3-6-1 0,-1-4 2 0,0-3 3 16,-2-4 0-16,-2-8-2 0,0 0 5 0,0 0-9 0,0 0 0 16,-5-13 1-16,1 2-9 0,-4-8 0 0,0-1-1 15,-4-3-1-15,-3-4-1 0,0 0 2 0,-1-4 0 16,-1 0 0-16,1 0 1 0,-4 1 2 0,2 1-1 15,1 1-1-15,2 3 1 0,-1 4-1 0,1 3 1 0,0 5-1 16,2 4 0-16,1 4-1 0,0 3 0 0,-1 5-1 16,1 4-1-16,1 4 2 0,-1 4-1 0,1 3-1 15,0 3 2-15,1 5 0 0,-1 2 1 0,3 3 1 16,0 3 1-16,1-1 3 0,2 2 0 0,2-1-1 16,2 1 4-16,0-2-2 0,2 0-1 0,4-5 2 15,0 0-4-15,2-4-2 0,1-2-1 0,2-3 1 0,1-2-2 16,2-6 1-16,0-1-1 0,2-5 0 0,0-1 1 15,2-3-1-15,0-4-1 0,0-7-3 0,2-2-3 0,3-7-47 16,0-3-18-16,1-5-7 0,2-4-54 0,0-4-152 16,2-1 222-16,3-3-102 0,-2 2 165 0</inkml:trace>
  <inkml:trace contextRef="#ctx0" brushRef="#br0" timeOffset="137311.9099">22436 13146 1242 0,'-11'15'98'0,"-2"-3"-95"0,3 0 25 0,-1 1 16 16,0 0-12-16,3-1 2 0,1 0-4 0,1-2 1 15,1-3 6-15,4 1-9 0,1-3-3 0,1-2-2 0,5-3 0 16,0 0-5-16,1-3 3 0,2-2-3 0,2-2 1 16,0-1 1-16,1-3-3 0,3-1-1 0,-5-2 1 15,6-2-5-15,-1 0-2 0,0-2-1 0,-1-1 1 16,0 0-2-16,-2-1 0 0,0 0 1 0,-2 1-1 15,-2-1 0-15,0 2 4 0,-3-2 0 0,0 2 3 16,-2 2 1-16,-2-1 20 0,-1 4-2 0,0 0 1 16,-2 3 16-16,-1 0-3 0,-2 2 1 0,-1 4 4 15,-2 0-8-15,-1 3-6 0,-3 1-1 0,-2 1-2 16,1 4-7-16,-2 4-3 0,-1 1 1 0,-3 3-1 0,2 3-2 16,-1 3-7-16,0 3 0 0,3 3 1 0,-2 3-7 15,2-1 1-15,2 4-2 0,4 3-3 0,0 2 0 0,3-2-2 16,1 1-1-16,4-2 1 0,0-3-3 0,3-1-2 15,2-1 0-15,3-4 0 0,1-1-2 0,2-3 0 16,3-3 0-16,-1-1 0 0,2-2 0 0,0-3 0 16,0 0 1-16,2-6-1 0,0 0 2 0,-1-3-1 15,-1-2-1-15,2-5-1 0,0-2-1 0,3-5-18 16,-1-2-16-16,1-4-6 0,-1-4-27 0,2-3-82 0,0-4-32 16,1-3-27-16,-1-2-98 0,-2-3 3 15,-2-3-65-15</inkml:trace>
  <inkml:trace contextRef="#ctx0" brushRef="#br0" timeOffset="137860.7797">22851 12844 1320 0,'-15'10'115'16,"5"3"-112"-16,2-2 34 0,0 0 22 0,-1-1-14 15,6 3-18-15,2-1-4 0,0-2 3 0,3-1 7 16,-1-1-10-16,4-1 5 0,1-1 1 0,-2-4 2 15,5 2 3-15,0-4 0 0,-1 0-1 0,-2-3 1 0,6-1-1 16,-1-2-4-16,-1-1-2 0,0-1-1 0,2-1-4 16,-3-1-2-16,2-3 0 0,-3-2-2 0,0-2-3 0,-1-2-2 15,-1-1 0-15,0-3 1 0,0-1-5 0,0-5-1 16,-3 1 0-16,1-5 2 0,-3 1-2 0,-3-4 3 16,-2-1-2-16,-2-1 2 0,-3 0 2 0,0 0-2 15,-1 0 1-15,-4 2-1 0,0 2-3 0,-1 3 3 16,0 3 0-16,2 5-1 0,-2 2 3 0,0 4-1 15,1 4 0-15,4 5 1 0,-2 1-1 0,1 3-5 16,1 1-1-16,0 3-2 0,2 2-4 0,1 1-6 16,2 5-2-16,-2 1 0 0,2 3-6 0,0 4 0 0,3 6 1 15,-1 2-2-15,2 4 2 0,1 4 6 0,0 5 0 16,1 4-1-16,3 2 6 0,1 2 3 0,3 2 2 16,0-1 1-16,1 1 3 0,2-1 0 0,-1-3 1 0,3 0 0 15,-3-3 0-15,2-1 1 0,-1-5-2 16,1 0 1-16,-1-2-1 0,1-3-2 0,-1-3 1 0,-5-3 1 15,6-1-2-15,-3-1 1 0,0-3 0 0,-3-4-1 16,1 1 1-16,-2-3 0 0,0-3-2 0,3-1 2 16,-3-2-3-16,-2-1-2 0,1-2 2 0,0-2 0 15,0-1-2-15,1 0-1 0,2-1 0 0,-1-2 0 16,0 1 0-16,1-1 0 0,-1-1 0 0,-1 1-1 16,1-1 0-16,0 2 0 0,0-1 0 0,-2 0-2 0,2 0 1 15,2 1-16-15,-1-3-6 0,1 0-2 0,-1 0-18 16,-1-2-36-16,1 0-16 0,-3-1-7 0,3-2-41 15,-2 0-88-15,-2 0-26 0,2-2 57 0,-2 1 203 0,1-3-164 16</inkml:trace>
  <inkml:trace contextRef="#ctx0" brushRef="#br0" timeOffset="138660.825">22960 12488 1263 0,'-13'-9'70'0,"2"-1"-9"0,1 5 0 16,0-2 6-16,2 3-19 0,-1 2 0 0,1 2 3 15,-2 1-2-15,2 5-3 0,2 3 0 0,-2 4-5 0,3 4-10 16,-2 6-1-16,4 6-2 0,1 6-11 0,3 3-3 16,2 3-1-16,0 5 0 0,4 0-3 0,2 2-2 15,2-3-2-15,1 0 0 0,1-3-1 0,2-1-1 16,0-3-1-16,0-5 0 0,1-1 0 0,-1-4 1 15,1-3 0-15,-1-6 0 0,2-2 2 0,-3-7 0 16,2-1 2-16,-2-6-1 0,-1-1 2 0,1-3 3 16,-3-6-1-16,0-2 1 0,-2-5 3 0,0 0-4 0,-2-5 0 15,0-3 1-15,-1-4-3 0,-2 0-1 0,-1-2 0 16,-2-1 0-16,-1 1-1 0,-4-2 3 0,0 0 0 16,-4-1 0-16,1 1 3 0,-5-3-2 0,0 3-1 15,-1 0 1-15,-1 2-2 0,1 0-3 0,1 4 0 16,0 3-1-16,2 1-3 0,2 8-1 0,0 0 1 0,1 3-2 15,3 3 0-15,1 3-2 0,-2 0-1 0,5 3-1 16,0 0-2-16,0 0-2 0,0 0-1 0,0 0 0 16,0 1-3-16,0 1 3 0,0-1-1 0,0 17 1 15,6-12 1-15,-1-4 4 0,1 2 1 0,4-4 0 16,-1 0 3-16,2-1 1 0,0-6 2 0,0-1 1 0,1-4 1 16,1-3 1-16,0-2-2 0,0-4 1 0,0-2-1 15,-2-5 0-15,2 1-1 0,0-4 1 0,-4-3-1 16,-1 1 2-16,-1-3 0 0,-4-2 0 0,0-2 0 15,-3-2 2-15,-4-2 0 0,-3 0-1 0,-1 2 1 0,-1-2 1 16,-3 1-2-16,0 3 2 0,-1 3-2 0,0 4 0 16,2 3 2-16,-3 3 0 0,2 4 1 0,0 3 6 15,1 5 3-15,1 6 0 0,0 1 7 0,-1 4-1 16,2 0-4-16,1 4 1 0,-1 4-5 0,3 0-14 16,0 5-2-16,3 2 1 0,-2 4-16 0,6 3 2 15,-1 5 0-15,4 7-3 0,-1 4 5 0,4 4 1 16,1 6 2-16,4 5 0 0,3 4 3 0,-1 2 3 15,4 4-1-15,3 0 3 0,2 1 1 0,1 0 1 0,0 0 1 16,2-1 0-16,-2 1 0 0,0-2-2 0,0 0-4 16,-1 0-8-16,-1-2-4 0,-1 1-108 0,-1-2-50 15,-2-2 33-15,0-1-132 0,-1-2-13 0,-2-3 164 16,3-2-145-16,-6-6 265 0</inkml:trace>
  <inkml:trace contextRef="#ctx0" brushRef="#br0" timeOffset="139029.1603">23303 12797 1464 0,'-1'-5'32'0,"1"-1"-1"0,1 0 0 15,2-1-3-15,-1-3 0 0,1 1-1 0,4-2-3 16,-1-2 1-16,3-2-1 0,-1-2-1 0,2-4 1 0,2-1-5 16,-1-2 1-16,2-5-1 0,-1-2-4 0,3-3-3 15,-2-1 0-15,-1-4-2 0,0-2-2 0,-3-5-2 16,1-1 1-16,-3-4 0 0,-1-1-1 0,-1-1 1 15,0-1-2-15,-3 1 0 0,-1 2 1 0,-1 2 3 16,-1 3 2-16,-3 4-1 0,2 4 5 0,-2 2 8 16,-1 5 2-16,-2 3 1 0,-1 4 9 0,1 6 3 15,1 2-1-15,3 6 0 0,-3 5 1 0,-1 3-9 0,-1 4-1 16,5 7 2-16,-2 5-12 0,-1 4-3 0,-1 5-2 16,2 7-1-16,0 2-4 0,3 7-2 0,1 4-1 15,-1 7-1-15,4 2-2 0,4 3 0 0,0 2-1 16,2 3 1-16,2-1 0 0,-2 3-1 0,5-1 2 0,1 1 0 15,-3-1 0-15,3 0 0 0,0 0 0 0,0 2 1 16,-1-2 0-16,0 0-2 0,-1-1 0 0,-2-2 0 16,1 0-2-16,-3-1-17 0,1-2-19 0,-3-3-5 15,1-4-27-15,-3-2-79 0,1-4-32 0,0-9-25 16,-2-5-95-16,2-4 3 0,-4-8-60 0</inkml:trace>
  <inkml:trace contextRef="#ctx0" brushRef="#br0" timeOffset="139321.0668">23419 13017 1564 0,'0'-8'74'0,"2"0"-5"0,0-1 0 0,4-3-15 15,0-1-6-15,2-2 0 0,3-1-17 0,3-2-1 16,1-2-6-16,5-3-2 0,-1 0-3 0,2-2-3 16,2-1 0-16,2-2 1 0,-1-1-4 0,0-1-2 15,0 0-1-15,0-1 0 0,0 1-3 0,3 0-2 16,-3 2-1-16,0 3 1 0,1 1-4 0,-2 3 2 15,-2 2-2-15,-2 3 1 0,-2 1 0 0,-4 3 1 0,-2 1 0 16,-1 3 1-16,-3 0 1 0,-1 0 0 0,-3 2 0 16,-3 2 1-16,0 0 0 0,0 4-5 0,0 0-1 15,0 0 0-15,0 0-5 0,0 0-7 0,0 0-2 0,0 0 0 16,0 0-6-16,-1 0-8 0,-18 6-4 0,13-4-2 16,2 3-8-16,2-1-32 0,-1 1-11 0,-5-2-10 15,5 1-35-15,0-1-130 0,5 1 199 0,-1-1-85 16,-1 1 146-16</inkml:trace>
  <inkml:trace contextRef="#ctx0" brushRef="#br0" timeOffset="139977.5514">20333 15964 1227 0,'20'0'67'0,"8"-6"-4"0,5-7 30 0,6-7-2 0,7-9 3 15,11-10 5-15,5-11-8 0,13-9-14 0,6-13-5 16,9-13-3-16,9-7-19 0,10-10-15 0,11-9-4 16,9-10 1-16,9-5-19 0,3-5-2 0,5-2-3 15,5 1 0-15,1-1-3 0,-2 4 0 0,-1 2 0 0,-9 6 0 16,-1 6-1-16,-9 6 0 0,-5 6 0 0,-10 7 0 16,-8 6 0-16,-7 8-2 0,-6 7 1 0,-10 9 0 15,-8 7-2-15,-5 4 0 0,-6 7-1 0,-10 8-5 16,-5 3-1-16,-5 4-50 0,-6 3-20 0,-9 6-5 15,-4 5-59-15,-6 1-193 0,-5 4 265 0,-14 3-114 16,-4 4 182-16</inkml:trace>
  <inkml:trace contextRef="#ctx0" brushRef="#br0" timeOffset="140460.1837">20309 13113 677 0,'3'-1'51'0,"5"-2"13"16,7 0 1-16,3-2 28 0,11-3-9 0,5-8 0 15,10-4 26-15,10-5-16 0,11-7 1 0,10-9-3 0,10-7-21 16,12-10-17-16,6-7-4 0,15-8 1 0,8-5-22 15,8-8-5-15,8-5-6 0,5-4 2 0,3-1-9 16,7 0-2-16,0-1-1 0,-5-1 0 0,0 1-2 0,3 5 2 16,-8 5 4-16,-5 1 2 0,-3 4 3 0,-8 1 8 15,-6 6-4-15,-5 7 0 0,-7 3 8 0,-6 4-11 16,-6 6-1-16,-10 4-1 0,-6 4-11 0,-5 5-1 16,-8 3-3-16,-7 4 2 0,-9 4-1 0,-7 1-24 15,-9 5-20-15,-6 3-9 0,-11 2-33 0,-7 3-171 16,-7 6 217-16,-12 1-88 0,-9 0 126 0</inkml:trace>
  <inkml:trace contextRef="#ctx0" brushRef="#br0" timeOffset="142026.6283">20856 1285 742 0,'9'-3'-2'16,"-2"1"-1"-16,-4 3-1 0,-4-1-1 0,0 6 1 0,-4-2-2 16,-3 2 2-16,-2 1 0 0,-3 0 0 0,-2 4 0 15,0-3 1-15,-2 5 0 0,-4 0-1 0,1 2 0 16,-4 2 0-16,-1 3 0 0,-1 2-2 0,-6 5 2 15,-2 6-1-15,-3 8 0 0,-5 4-1 0,-5 6 1 16,-1 3 0-16,-3 5 1 0,-3 8 0 0,-7 7 0 16,1 6 1-16,-4 1 0 0,-1 2 1 0,1 10 0 15,-3 6 1-15,3 5 7 0,-4-1 3 0,6 0-2 16,2 5 9-16,5 0 1 0,6-2 0 0,2-5 2 16,5-1-1-16,5-1-4 0,8-4-3 0,7-6 1 0,4-6-6 15,4-2-1-15,7 0-1 0,7-3 0 0,4-3-2 0,5-5 0 16,5-2 0-16,4-2 0 0,3-1-1 15,2 0 2-15,5 1-1 0,-1-5 1 0,6-1 0 0,-2 1 0 16,2-1 2-16,1 1-1 0,1 4 0 0,1 2-1 16,-1 1 0-16,4 3 0 0,-3 3-1 0,1 8 0 15,-2 5 0-15,2 7-1 0,-1-2 1 0,-4 6 1 16,0 2 0-16,-4 8 0 0,-1 0 0 0,-5 3 1 16,-2 2 1-16,-5 4 1 0,-2 3 1 0,-3 5 6 15,-3 3 3-15,-3-2 1 0,-4 6 8 0,-1 6 6 0,-4-1 0 16,-1 2 1-16,-4 4 6 0,-3 3-3 0,-1-3-1 15,-4 5-1-15,-1 0-4 0,-1-1-5 0,-1 3-2 0,-1-2 2 16,0 1-6-16,-1 4 0 0,-1 0 0 0,3-5-2 16,-1 1 1-16,0 1-4 0,2-4 1 0,-1-1 1 15,2 1-4-15,2-7 0 0,2-2-2 0,0 1 0 16,2-3 0-16,1-5-3 0,-1 1 1 0,2-2 0 16,-1-1-3-16,-1 0 0 0,2 3 0 0,-3-3 0 15,-1-2-1-15,0 2 1 0,-2 0 0 0,-1-4 0 16,-1-2 1-16,-3-2 0 0,1-4 1 0,6-5 1 15,-8-3 0-15,0-4 3 0,0-5-2 0,5-3 1 0,-2-3 1 16,-1-2-2-16,3-2 0 0,-4-5 0 0,8-2-2 16,1 2-1-16,3 2 1 0,-4-7-2 0,5 1 1 0,2 1-3 15,0 2 2-15,1 0-1 0,1 3-3 0,-1-1 4 16,2-2 0-16,3 1 4 0,1 0 2 0,0 1 22 16,1-6-5-16,3-2-3 0,2-3 18 0,0-2-18 15,4-3 5-15,0-3 1 0,6-3-21 0,4-1-5 16,2 2-1-16,3-4 0 0,4 0-4 0,1-1-2 15,6 1-2-15,0 0-1 0,3 0-1 0,-1 1-8 16,1-2-5-16,1 1-3 0,-1-2-10 0,2-1-14 0,-2 0-16 16,0-5-4-16,-1-3-24 0,-2-1-20 0,2-3-21 15,-6-6 2-15,5 0-36 0,-1-6 0 0,-3-4-10 16</inkml:trace>
  <inkml:trace contextRef="#ctx0" brushRef="#br0" timeOffset="143576.4003">20450 1766 851 0,'32'-26'2'0,"3"1"0"16,1 0-2-16,-5-3 0 0,2 3-1 0,2-1-1 0,-2-1 0 16,4-2 0-16,1 4 0 0,7-1 0 0,2 1 0 15,6-1 1-15,4-2 0 0,5-2-2 16,3-1 1-16,7-3-1 0,4-4-1 0,4-3 1 0,4-3-1 16,2-1-1-16,7 0 1 0,4 1 0 0,2 2 1 0,-1 1 0 15,1 0 2-15,2 3-1 0,3-1 2 0,0-2 0 16,-3 0 2-16,-3-1-2 0,4 1 1 0,-1-3 0 15,2 5 1-15,-4 1-1 0,-3 3 0 0,-1 5 0 16,1 2-1-16,-3 1 1 0,-3 0-1 0,-6 5 1 16,-2-2 1-16,-3 6-1 0,-3-3 2 0,-2 0-2 15,-6 0 2-15,-4 4 0 0,0 0-1 0,-3-2 1 0,-4 6-2 16,-3-2 1-16,-3 2 0 0,0 4-1 0,-4 2-1 16,-3 3 1-16,-1 4-1 0,-2 0 0 0,-2 4-1 15,-4-3 0-15,-2 9-2 0,-5 2 1 0,-1 0-1 16,-3 5-1-16,-5 1 0 0,-4 4 0 0,-1 3 0 15,-5 6 1-15,0-3-1 0,-4 4 0 0,-1 4 1 0,-2 8-1 16,-2 2 2-16,0 11 0 0,-1 3 1 0,-3 5-1 16,0 7 2-16,-1 8 0 0,-1 7 1 0,1 2 0 15,-2 1 1-15,-1 3 1 0,0 4 0 0,1 5 1 16,-3 2-1-16,2-5 1 0,-1 3 0 0,2 5 0 16,0 0-1-16,3 0 1 0,-1 1 0 0,1 2-1 15,2 1 1-15,4 1-1 0,-1 0 0 0,1 1 1 0,3 1-2 16,3-1 0-16,0-1 1 0,2-1-1 0,2 1 1 15,0-1-1-15,2-2 0 0,2 0 0 0,-1-1 1 0,3 2 0 16,-2-3 0-16,2 1 0 0,1 1 0 0,-1 4 0 16,2-3 0-16,0 3 0 0,0-1 0 0,-2 6-1 15,3 0 1-15,1-1-1 0,-5 2 1 0,2 1 0 16,-4-1 0-16,1 4-1 0,0-2 2 0,0 2 0 16,-3-1 0-16,-5 4 0 0,6-3 0 0,-4 3 2 15,2 1-1-15,-4-4 3 0,0 0 0 0,-1 1 4 16,1 0-1-16,0-3 0 0,-1 0 3 0,-1 0-4 15,-1 1 2-15,0-3-1 0,1 1-4 0,-2 1 0 0,0-1-1 16,-2-2 1-16,-1-1-2 0,-1 1 0 0,0-5 4 16,0-1 1-16,0 0 1 0,-1 0 4 0,1-4-2 15,1-1 0-15,0 0 4 0,1-1-7 0,1 0 1 0,2 2-2 16,-1-1-5-16,1 1-1 0,-1 1 1 0,1-2-2 16,1 0 1-16,0 0 0 0,-2-3-1 0,2-3 0 15,0 1-1-15,-2-3 0 0,2-4 1 0,0-2-2 16,0-1 1-16,-1 0-1 0,1-2 1 0,0-2 0 15,0-4 0-15,0 0 2 0,-2-2-1 0,2-2 1 16,0-3 1-16,-2-2-1 0,0-2 1 0,1-2-1 0,-1-1 1 16,-1-1-1-16,0 1 0 0,-3-3 2 0,0-3-1 15,-4 1 1-15,2-2 2 0,-5-3 0 0,0-1 3 0,-2 1 3 16,-1-3 1-16,-3 0 1 0,0-2 4 16,-3 3 4-16,-1-3-1 0,-2 2 1 0,-1-1 2 0,-1 2-3 15,-2-2 1-15,-4 2-1 0,2-2-3 0,-2 2-4 16,2 0-1-16,-4-2 1 0,1 1-5 0,-4-2-3 15,1 2-1-15,1-3 0 0,-3 1-4 0,-2 3 0 16,-2-3-1-16,-1 2-1 0,0 0-1 0,0 3 1 16,-1 0-2-16,-5 1 0 0,0 0 0 0,-2 2 0 15,-3 0-1-15,-2-1 1 0,-1 2-1 0,-2-1 0 16,-4 2 0-16,2-1 1 0,-7 1-1 0,-4 2 2 0,-1-3 0 16,-1 3-1-16,-3-2 2 0,-6 0-1 0,-1 0 1 15,-8-1-1-15,4 2 0 0,-2-1 0 0,-1 0 0 16,-8 2 0-16,1 0 1 0,-3-1 0 0,2 0-1 15,-1-1 1-15,-4 2 1 0,-3 0 0 0,0 0 0 0,3-3-1 16,-2 1 0-16,0-2 0 0,1 1 1 0,-2-1-1 16,7-1 0-16,0 2 0 0,3-3 0 0,2-1 0 15,2 0 0-15,3 0 0 0,3-4-1 0,5 1-1 16,0-2 0-16,0-1-6 0,6-2-4 0,3-2 0 16,3-1-8-16,3 0-16 0,3-3-5 0,2-3-1 15,6-3-18-15,3-2-27 0,4-2-11 0,5-4-7 16,-1-4-29-16,5-2 3 0,5-3-25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5T06:23:03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21528 11750 820 0,'6'2'71'0,"-8"-2"-42"0,1 0 36 0,0-1-4 15,0 0-11-15,-1 0-9 16,-41-26-2-16,27 19 6 16,-3 0 1-16,-6-1 1 15,-1 1 2-15,-6 3-4 16,-1 1-3-16,-3 4-10 16,-3 0-5-16,1 7-10 15,-1 1-1-15,-3 3-5 16,0 3 0-16,-3 1 0 15,1 2-1-15,-1 1 2 16,3 0 2-16,-1 3 1 16,0 0-2-16,3 2 1 15,-1 0 1-15,3 2 0 16,1-2 1-16,2 2 0 0,0 1-1 16,0-1 1-1,1 2-2-15,0 4-2 0,2 2-4 16,0 6-3-16,0 3-3 15,0 5 0-15,2 3-2 16,3 5 1-16,1 3 1 16,3 6 1-16,1 1 0 15,1 4 2-15,0 1 1 16,2 2 3-16,1-1 0 16,3 1 0-16,3 2 0 0,8-3 1 15,0-2 0-15,8-1-1 16,4-1-1-16,7 1-1 15,4 1-2-15,8 1-1 16,2-2 0-16,7-5 1 16,6-1 2-16,7-4-1 15,2-2 0-15,9-3 0 16,4-3 1-16,13-2 1 16,6-3-1-16,9-2 3 15,3-3-1-15,12-4 2 16,7-1 1-16,7-8 4 15,5-2 2-15,5-12 5 16,2-2 3-16,3-9 0 16,1-2 1-16,0-8 2 15,1-4 1-15,-7-6 1 16,-2-5-1-16,-3-6-4 0,-6-4-2 16,-6-8-4-16,-4 0-2 15,-9-10-4-15,1-2-1 16,-7-8-5-16,-3-6 0 15,-10-7-4-15,-2-3-2 16,-7-7 3-16,-4-7-1 16,-5-3-1-16,-10-6 1 0,-10 1-2 15,-6 0-1-15,-14-3 2 16,-5 1 1-16,-19-3 0 16,-8 6-2-16,-21-2 3 15,-12 0 0-15,-17 4 0 16,-12 3 1-16,-18 6-4 15,-14 8 0-15,-19 9-4 16,-13 5-1-16,-20 14-5 16,-10 8 0-16,-15 16-1 15,-5 6-1-15,-12 19 5 16,-2 5-6-16,-2 18 1 16,5 11-1-16,11 18-10 15,6 8-20-15,17 23-88 16,11 8-85-16,30 18 168 15,10 11-26-15,21 3-23 0</inkml:trace>
  <inkml:trace contextRef="#ctx0" brushRef="#br0" timeOffset="1217.2989">20847 15985 1154 0,'0'0'1'15,"0"0"4"-15,0 0 5 16,0-2 5-16,0 1 8 0,1 0 4 16,0 0 1-16,0-1 3 15,1-1 0-15,39-26-2 16,-29 26 0-16,4 3-2 15,6 1-2-15,1 0 1 16,3 0 2-16,3 3 0 16,5-1 3-16,1 2 1 15,6 1-5-15,1 2-1 16,5 1 2-16,8 1 0 0,8 4 1 16,3-1 2-16,12-2-1 15,5 0-1-15,16-2 1 16,5-4-3-16,13-5-4 15,5-3-3-15,11-7-7 16,4 0-2-16,6-4-6 16,1-3 3-16,-1-2-3 15,-2 2 0-15,-4-1 1 16,-2 5-1-16,-7 0 3 16,-5 3-3-16,-9 2 3 15,-6 3 2-15,-12 5 7 16,-4 3 4-16,-15 5 6 15,-6 2 5-15,-11 5 8 16,-6 1 4-16,-10 1 3 16,-6 0-1-16,-8 1-3 0,-4-3-1 15,-8-2-4-15,-3 1-6 16,-5-3-8-16,-3-1-1 16,-3-2-7-16,-2 1-2 15,-1-2-3-15,0 1-3 16,-1-1-4-16,0-1 0 15,-1 0 0-15,0 0-4 16,0-1 0-16,0 1 0 0,0-1-4 16,1-1-2-16,0 1-9 15,0-5-14-15,0 0-48 16,0 1-46-16,0-1 97 16,-2 0-18-16,-21-10-16 15</inkml:trace>
  <inkml:trace contextRef="#ctx0" brushRef="#br0" timeOffset="3599.6665">4359 14585 426 0,'8'-12'156'16,"-18"1"-55"-16,5 2-15 0,5-2 2 0,0 2-89 15,4-4 0-15,0 3-1 0,-9-2 2 0,9 1-1 16,12-2-1-16,-10-1 2 0,3 2 0 0,1-1 0 0,-10 2 0 16,8 0 0-16,2 2 1 0,-5 0 0 0,5 4 0 15,-5 0 1-15,0 2-1 0,-2 0 0 0,5 1 1 16,-6 1-2-16,-2 1 2 0,0 0-2 0,0 0 0 16,0 0 1-16,0 0 5 0,1 0-6 0,0 1 1 15,1 1 2-15,-1-1 0 0,0 0 2 0,0 0 0 16,0 0-3-16,0 0 2 0,1 0 3 0,-1 1-1 15,-1-1 2-15,0 0-2 0,-5 17-1 0,-12-16 1 16,13 1-3-16,-3-2 2 0,2 1-1 0,0 1 1 16,-2-1 2-16,5 0-1 0,-3 1 0 0,9 0 0 15,-9 1 0-15,-1-2-1 0,-1 0 0 0,3 2 0 0,-7-3-1 0,-1 2 4 16,2 0 2-16,1-1 0 0,-2-1 5 0,-2 1 5 16,3 0 0-16,-2-1 0 0,4 0 4 0,-2 1-6 15,0-2 1-15,1 1 0 0,0-1-7 0,2 1 0 16,-1 1-1-16,3 1-1 0,-3-1-2 0,0-3 5 15,0 1 2-15,-1 0 0 0,3 1 4 0,-1-1 2 16,-1 0-2-16,-1-1 3 0,3 1 0 0,2 1-5 16,-1 2-1-16,0 1 0 0,1-3-4 0,0 5-4 15,1-6 0-15,-1 4 0 0,2-3-3 0,2-1-1 16,0 0-1-16,0 0-1 0,0 1-1 0,0-1 1 0,0 0 1 16,0 0-1-16,1 0 1 0,17 8 2 0,-10-9 1 15,1 0 0-15,5 1 2 0,1 0 3 0,2 0-1 16,6 2 2-16,2 3 2 0,3-2-1 0,2 5 0 15,3-1 1-15,3 0-1 0,0 2-2 0,4 0-1 16,0 2-1-16,2-3-2 0,7 2 0 0,-1-3-2 0,3 0 1 16,-3-2-1-16,3-3 1 0,2 0-1 0,1-4 1 15,-1 0 1-15,-4-5 1 0,1 1 0 0,8 0 0 16,-2 0 0-16,1 1-1 0,-2-4 1 0,-4 2-1 16,3 0-2-16,0 3 1 0,1 2 0 0,0 0-1 15,-3 2 1-15,0 1 0 0,-4 6 0 0,5 2 0 16,-3 1 1-16,-1 4-2 0,-4 1 0 0,-7 4 1 0,4-2-1 0,-3 1-1 15,-1 0 0-15,-3-1 0 0,-5-1 0 0,-1-2 1 16,-2-3 0-16,-4-1 0 0,0-3 1 0,-2-1 8 16,-8-1 1-16,-2-2-2 0,2 0 8 0,-5-2-5 15,-2 1 0-15,-6-2 3 0,0 0-8 0,0 0-3 16,1 0-2-16,0 0 0 0,15 5-4 0,-14-5-2 16,2 0 0-16,-1 1-1 0,2 0-2 0,-5-1-25 15,1 0-26-15,16 4-11 0,-11-2-39 0,6 4-197 16,4-1 252-16,2 4-99 0,1-4 148 0</inkml:trace>
  <inkml:trace contextRef="#ctx0" brushRef="#br0" timeOffset="4752.2064">9506 14373 369 0,'10'-4'140'0,"-4"1"-47"0,-3-1-12 0,3 1-7 16,0-2-67-16,3 2 2 0,0-1-10 0,-2-1 2 0,7 2 1 15,1 1 0-15,-1 0 2 0,3 1 5 0,2-1 0 16,-1 2 8-16,3 0-1 0,-6 2 7 0,2-1 2 16,3 1 1-16,3 2 6 0,-1-1 0 0,2-1-2 15,-1 3 0-15,1-2-2 0,8 3-7 0,1-1 0 0,0 1 0 16,1-2-7-16,2 3 3 0,7 0 0 0,7-1-1 15,-4 2 4-15,3 1 2 0,3-2 2 0,7 0 1 16,-2 0 1-16,5 1-5 0,0-1 0 0,0 2 2 16,7-3-6-16,2 2-5 0,0-1-2 0,8-2 0 15,-2 6-5-15,-4-4-1 0,0 1 0 0,-1-1-2 16,-1 2 0-16,0 0 1 0,-2 2-1 0,-10-2 0 0,4-1 0 16,-2 1 1-16,-3-1 0 0,-6-4 2 0,-1 1 0 0,-1-5 7 15,-4 3 1-15,-3-3 0 0,-4 0 7 0,3 0 0 16,-7-4 1-16,1 2 2 0,-5-2-1 0,1 4-2 15,-4-4 1-15,1 3-1 0,-5-3-1 0,0 1 0 16,-2 2-1-16,0-1 0 0,-1 0-2 0,-4-4-1 16,4 8-1-16,-7-1 0 0,2 0-4 0,-1-1-3 15,-2 0 0-15,-1-2 0 0,-1 4-4 0,0 4 1 16,-3-5-2-16,3 0 1 0,-4 1-1 0,1 2 1 16,-1-1 0-16,-1 4 0 0,0-5-1 0,0 0 1 15,0 2 0-15,-3 1 0 0,1-3-1 0,-1 2 0 0,1 0 0 16,-1 2 0-16,-1 1-1 0,2 1-6 0,-3-2-12 15,1-2-11-15,-2 4-13 0,1-1-188 0,-1 1 205 16,-3-1-61-16,-1 1 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0339829-1256-44F2-B732-35603046D4C8}" type="datetimeFigureOut">
              <a:rPr lang="en-US"/>
              <a:pPr>
                <a:defRPr/>
              </a:pPr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C04A68A-64B6-4C3F-87E1-975D8DF0E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4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8B9A-D4E2-4EC4-AB3B-B64C22C8B9A7}" type="slidenum">
              <a:rPr lang="en-GB"/>
              <a:pPr/>
              <a:t>31</a:t>
            </a:fld>
            <a:endParaRPr lang="en-GB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51A14-CCEA-4734-BAE1-2A0CE8134D6B}" type="slidenum">
              <a:rPr lang="en-GB"/>
              <a:pPr/>
              <a:t>34</a:t>
            </a:fld>
            <a:endParaRPr lang="en-GB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46D6E-AADA-484B-BA32-B3F1BC04A51A}" type="slidenum">
              <a:rPr lang="en-GB"/>
              <a:pPr/>
              <a:t>39</a:t>
            </a:fld>
            <a:endParaRPr lang="en-GB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94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29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CA526-FB46-4019-BE1F-36C2B1C9BEEE}" type="datetime5">
              <a:rPr lang="en-US" smtClean="0"/>
              <a:t>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84773-1506-4AEA-B7D0-612AD45E5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03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7250" cy="4714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BD0B88-413A-4411-BE4B-1BD65FE9E54E}" type="datetime5">
              <a:rPr lang="en-US" smtClean="0"/>
              <a:t>5-Nov-22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7188" cy="4714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75" y="6246813"/>
            <a:ext cx="2128838" cy="4714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4F508-7B34-456C-B1DC-2303421FC6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21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434E-365C-4EA4-AC57-97093513C28A}" type="datetime5">
              <a:rPr lang="en-US" smtClean="0"/>
              <a:t>5-Nov-22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069F0-AECA-4A4F-A581-A60A1D47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2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41B47-BBF7-4B1A-8EBD-FF42920D613F}" type="datetime5">
              <a:rPr lang="en-US" smtClean="0"/>
              <a:t>5-Nov-22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A7089-9CA1-49A6-8CC2-06DC796A9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A9102-475B-4998-B06A-92AF1F47EF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6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33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6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88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68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93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8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6B1456-0C13-4120-93BD-FBD4BD523CA2}" type="datetime5">
              <a:rPr lang="en-US" smtClean="0"/>
              <a:t>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OO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7168BAA-CDEB-4387-BE8C-D46059433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79" r:id="rId12"/>
    <p:sldLayoutId id="2147483791" r:id="rId13"/>
    <p:sldLayoutId id="2147483793" r:id="rId14"/>
    <p:sldLayoutId id="2147483796" r:id="rId15"/>
    <p:sldLayoutId id="2147483797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_(computer_science)#Documentation" TargetMode="External"/><Relationship Id="rId2" Type="http://schemas.openxmlformats.org/officeDocument/2006/relationships/hyperlink" Target="http://www.tml.hut.fi/~pnr/GoF-models/html/" TargetMode="Externa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Yashvardhan Sharma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Computer Science and Information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graphical editor, by clicking on an object, one can obtain a copy of the original object. Obtaining a copy of an existing object is a common design problem in on-line compositions.</a:t>
            </a:r>
          </a:p>
          <a:p>
            <a:r>
              <a:rPr lang="en-US" dirty="0"/>
              <a:t>We can provide a design solution to solve this problem, and reuse this design whenever similar situation arises.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9102-475B-4998-B06A-92AF1F47EF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Solution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9102-475B-4998-B06A-92AF1F47EF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57" y="990600"/>
            <a:ext cx="875447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Design Pattern:</a:t>
            </a:r>
            <a:br>
              <a:rPr lang="en-US" dirty="0"/>
            </a:br>
            <a:r>
              <a:rPr lang="en-US" dirty="0"/>
              <a:t>Prototype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9102-475B-4998-B06A-92AF1F47EF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9993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9600"/>
            <a:ext cx="7769087" cy="5105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9102-475B-4998-B06A-92AF1F47EF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Specify the generic problem that is solved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Motivate the design pattern solution with the help of an example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Provide the structure for the pattern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Discuss collaborations between classes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Discuss other issues related to the pattern such as trade-offs, implementation techniques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9102-475B-4998-B06A-92AF1F47EF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provided by Erich</a:t>
            </a:r>
            <a:br>
              <a:rPr lang="en-US" dirty="0"/>
            </a:br>
            <a:r>
              <a:rPr lang="en-US" dirty="0"/>
              <a:t>Gamma et.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 dirty="0"/>
              <a:t>Pattern name, its classification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Intent, Motivation, Applicability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Structure, Participants, Collaborations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Consequences, Implementation, Sample code,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Known uses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Related patterns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9102-475B-4998-B06A-92AF1F47EFA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A620-1E5D-47E7-893F-D79930B4B681}" type="slidenum">
              <a:rPr lang="en-US"/>
              <a:pPr/>
              <a:t>16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99CC00"/>
                </a:solidFill>
              </a:rPr>
              <a:t>Organization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</a:t>
            </a:r>
            <a:r>
              <a:rPr lang="en-US" altLang="en-US" sz="2000" dirty="0">
                <a:solidFill>
                  <a:srgbClr val="008000"/>
                </a:solidFill>
              </a:rPr>
              <a:t>Patterns: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8000"/>
                </a:solidFill>
              </a:rPr>
              <a:t>	  </a:t>
            </a:r>
            <a:r>
              <a:rPr lang="en-US" altLang="en-US" sz="2000" dirty="0">
                <a:solidFill>
                  <a:srgbClr val="FF9933"/>
                </a:solidFill>
              </a:rPr>
              <a:t>Behavioral: </a:t>
            </a:r>
            <a:r>
              <a:rPr lang="en-US" sz="2000" dirty="0"/>
              <a:t>concerned about ways in which objects interact</a:t>
            </a:r>
            <a:endParaRPr lang="en-US" altLang="en-US" sz="2000" dirty="0">
              <a:solidFill>
                <a:srgbClr val="FF9933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993300"/>
                </a:solidFill>
              </a:rPr>
              <a:t>Observer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993300"/>
              </a:solidFill>
            </a:endParaRPr>
          </a:p>
          <a:p>
            <a:pPr>
              <a:buNone/>
            </a:pPr>
            <a:r>
              <a:rPr lang="en-US" altLang="en-US" sz="2000" dirty="0">
                <a:solidFill>
                  <a:srgbClr val="FF9933"/>
                </a:solidFill>
              </a:rPr>
              <a:t> 	Structural: </a:t>
            </a:r>
            <a:r>
              <a:rPr lang="en-US" sz="2000" dirty="0"/>
              <a:t>concerned about the composition of objects and classes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993300"/>
                </a:solidFill>
              </a:rPr>
              <a:t>	Façade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9933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FF9933"/>
                </a:solidFill>
              </a:rPr>
              <a:t>Creational</a:t>
            </a:r>
            <a:r>
              <a:rPr lang="en-US" altLang="en-US" sz="2000" dirty="0">
                <a:solidFill>
                  <a:srgbClr val="993300"/>
                </a:solidFill>
              </a:rPr>
              <a:t> : </a:t>
            </a:r>
            <a:r>
              <a:rPr lang="en-US" sz="2000" dirty="0"/>
              <a:t>concerned about ways to create new objects</a:t>
            </a:r>
            <a:endParaRPr lang="en-US" altLang="en-US" sz="2000" dirty="0">
              <a:solidFill>
                <a:srgbClr val="9933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993300"/>
                </a:solidFill>
              </a:rPr>
              <a:t>	Abstract Factory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993300"/>
                </a:solidFill>
              </a:rPr>
              <a:t>	Factory Method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993300"/>
                </a:solidFill>
              </a:rPr>
              <a:t>	Singleton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endParaRPr lang="en-US" altLang="en-US" sz="2000" dirty="0">
              <a:solidFill>
                <a:srgbClr val="890FF7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i="1" dirty="0">
                <a:solidFill>
                  <a:srgbClr val="890FF7"/>
                </a:solidFill>
              </a:rPr>
              <a:t>Excellent reference: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i="1" dirty="0">
                <a:solidFill>
                  <a:srgbClr val="993300"/>
                </a:solidFill>
              </a:rPr>
              <a:t>Design Patterns book by Erich Gamma, et al., Addison-Wesley, 1994.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71A1-3F20-405D-BBC0-9179593CAC1E}" type="slidenum">
              <a:rPr lang="en-US"/>
              <a:pPr/>
              <a:t>17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Design – </a:t>
            </a:r>
            <a:r>
              <a:rPr lang="en-US">
                <a:solidFill>
                  <a:srgbClr val="CC0000"/>
                </a:solidFill>
              </a:rPr>
              <a:t>Templates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templates?</a:t>
            </a:r>
          </a:p>
          <a:p>
            <a:pPr lvl="1"/>
            <a:r>
              <a:rPr lang="en-US"/>
              <a:t>They provide (generic) solutions – often for more than one instance of a problem.</a:t>
            </a:r>
          </a:p>
          <a:p>
            <a:pPr lvl="1"/>
            <a:r>
              <a:rPr lang="en-US"/>
              <a:t>These solutions can be (contextually) </a:t>
            </a:r>
            <a:r>
              <a:rPr lang="en-US">
                <a:solidFill>
                  <a:srgbClr val="006666"/>
                </a:solidFill>
                <a:latin typeface="Albertus Extra Bold" pitchFamily="34" charset="0"/>
              </a:rPr>
              <a:t>reused</a:t>
            </a:r>
            <a:r>
              <a:rPr lang="en-US"/>
              <a:t> with minor adaptations.</a:t>
            </a:r>
          </a:p>
          <a:p>
            <a:r>
              <a:rPr lang="en-US">
                <a:solidFill>
                  <a:srgbClr val="FF0000"/>
                </a:solidFill>
              </a:rPr>
              <a:t>Templates are contextual but generic solutions that are re-usable with minor adaptations.</a:t>
            </a:r>
          </a:p>
          <a:p>
            <a:pPr lvl="1">
              <a:buFontTx/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44AA-B3EF-45F4-BB8A-7D1027F4703D}" type="slidenum">
              <a:rPr lang="en-US"/>
              <a:pPr/>
              <a:t>18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Design – Templates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Observations:</a:t>
            </a:r>
          </a:p>
          <a:p>
            <a:pPr lvl="1"/>
            <a:r>
              <a:rPr lang="en-US"/>
              <a:t>There are some differences among templates</a:t>
            </a:r>
          </a:p>
          <a:p>
            <a:pPr lvl="1"/>
            <a:r>
              <a:rPr lang="en-US"/>
              <a:t>Problem contexts are different:</a:t>
            </a:r>
          </a:p>
          <a:p>
            <a:pPr lvl="2"/>
            <a:r>
              <a:rPr lang="en-US"/>
              <a:t>Low level design (close to coding)</a:t>
            </a:r>
          </a:p>
          <a:p>
            <a:pPr lvl="2"/>
            <a:r>
              <a:rPr lang="en-US"/>
              <a:t>Medium level design </a:t>
            </a:r>
          </a:p>
          <a:p>
            <a:pPr lvl="2"/>
            <a:r>
              <a:rPr lang="en-US"/>
              <a:t>High level design (close to architecture)</a:t>
            </a:r>
          </a:p>
          <a:p>
            <a:pPr lvl="1"/>
            <a:r>
              <a:rPr lang="en-US"/>
              <a:t>Often leads to different granularities!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361-4C6F-45B7-B1BC-FAD9917314BA}" type="slidenum">
              <a:rPr lang="en-US"/>
              <a:pPr/>
              <a:t>19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Design – Templates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Low level templates:</a:t>
            </a:r>
          </a:p>
          <a:p>
            <a:pPr lvl="1"/>
            <a:r>
              <a:rPr lang="en-US" sz="2400"/>
              <a:t>Fine grained;</a:t>
            </a:r>
          </a:p>
          <a:p>
            <a:pPr lvl="1"/>
            <a:r>
              <a:rPr lang="en-US" sz="2400"/>
              <a:t>Often no additional work required to use.</a:t>
            </a:r>
          </a:p>
          <a:p>
            <a:pPr lvl="1"/>
            <a:r>
              <a:rPr lang="en-US" sz="2400"/>
              <a:t>Implementation (say language or OS) specific </a:t>
            </a:r>
          </a:p>
          <a:p>
            <a:pPr lvl="1"/>
            <a:r>
              <a:rPr lang="en-US" sz="2400"/>
              <a:t> a.k.a </a:t>
            </a:r>
            <a:r>
              <a:rPr lang="en-US" sz="2400">
                <a:solidFill>
                  <a:srgbClr val="FF0000"/>
                </a:solidFill>
                <a:latin typeface="Albertus Extra Bold" pitchFamily="34" charset="0"/>
              </a:rPr>
              <a:t>IDIOMS</a:t>
            </a:r>
          </a:p>
          <a:p>
            <a:pPr lvl="1"/>
            <a:r>
              <a:rPr lang="en-US" sz="2400"/>
              <a:t>Almost always work as advertised!</a:t>
            </a:r>
          </a:p>
          <a:p>
            <a:pPr lvl="1"/>
            <a:r>
              <a:rPr lang="en-US" sz="2400"/>
              <a:t>Examples:</a:t>
            </a:r>
          </a:p>
          <a:p>
            <a:pPr lvl="2"/>
            <a:r>
              <a:rPr lang="en-US" sz="2000">
                <a:solidFill>
                  <a:srgbClr val="669900"/>
                </a:solidFill>
              </a:rPr>
              <a:t> (Iteration &amp; Arrays),  </a:t>
            </a:r>
            <a:endParaRPr lang="en-US" sz="2000">
              <a:solidFill>
                <a:srgbClr val="800080"/>
              </a:solidFill>
            </a:endParaRPr>
          </a:p>
          <a:p>
            <a:pPr lvl="2"/>
            <a:r>
              <a:rPr lang="en-US" sz="2000">
                <a:solidFill>
                  <a:srgbClr val="669900"/>
                </a:solidFill>
              </a:rPr>
              <a:t>(Sharing &amp; Indirection) </a:t>
            </a:r>
          </a:p>
          <a:p>
            <a:pPr lvl="2"/>
            <a:r>
              <a:rPr lang="en-US" sz="2000">
                <a:solidFill>
                  <a:srgbClr val="669900"/>
                </a:solidFill>
              </a:rPr>
              <a:t>(Program Structuring in C) </a:t>
            </a:r>
          </a:p>
          <a:p>
            <a:pPr lvl="2"/>
            <a:endParaRPr lang="en-US" sz="2000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SS ZG514/SE Z512</a:t>
            </a: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Object Oriented Analysis and Design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D518-5F3A-4FF7-80C7-A051B5861B53}" type="slidenum">
              <a:rPr lang="en-US"/>
              <a:pPr/>
              <a:t>20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Design – Templates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/>
              <a:t>Medium level templates:</a:t>
            </a:r>
          </a:p>
          <a:p>
            <a:pPr lvl="1"/>
            <a:r>
              <a:rPr lang="en-US"/>
              <a:t>Not so fine-grained;</a:t>
            </a:r>
          </a:p>
          <a:p>
            <a:pPr lvl="1"/>
            <a:r>
              <a:rPr lang="en-US"/>
              <a:t>Adaptations often required for specific situation/problem.</a:t>
            </a:r>
          </a:p>
          <a:p>
            <a:pPr lvl="1"/>
            <a:r>
              <a:rPr lang="en-US"/>
              <a:t>May lead to minor problems when mis-applied.</a:t>
            </a:r>
          </a:p>
          <a:p>
            <a:pPr lvl="1"/>
            <a:r>
              <a:rPr lang="en-US"/>
              <a:t>a.k.a (</a:t>
            </a:r>
            <a:r>
              <a:rPr lang="en-US">
                <a:solidFill>
                  <a:srgbClr val="FF0000"/>
                </a:solidFill>
                <a:latin typeface="Albertus Extra Bold" pitchFamily="34" charset="0"/>
              </a:rPr>
              <a:t>DESIGN) PATTERNS</a:t>
            </a:r>
          </a:p>
          <a:p>
            <a:pPr lvl="1"/>
            <a:r>
              <a:rPr lang="en-US"/>
              <a:t>Examples:</a:t>
            </a:r>
          </a:p>
          <a:p>
            <a:pPr lvl="2"/>
            <a:r>
              <a:rPr lang="en-US"/>
              <a:t> ( </a:t>
            </a:r>
            <a:r>
              <a:rPr lang="en-US">
                <a:solidFill>
                  <a:srgbClr val="006666"/>
                </a:solidFill>
              </a:rPr>
              <a:t>Browser – Composite Pattern</a:t>
            </a:r>
            <a:r>
              <a:rPr lang="en-US"/>
              <a:t>) </a:t>
            </a:r>
          </a:p>
          <a:p>
            <a:pPr lvl="2"/>
            <a:r>
              <a:rPr lang="en-US"/>
              <a:t> ( </a:t>
            </a:r>
            <a:r>
              <a:rPr lang="en-US">
                <a:solidFill>
                  <a:srgbClr val="006666"/>
                </a:solidFill>
              </a:rPr>
              <a:t>Set Enumeration – Iterator Pattern</a:t>
            </a:r>
            <a:r>
              <a:rPr lang="en-US"/>
              <a:t>)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CA6-FFCB-4C07-9351-641695F3389C}" type="slidenum">
              <a:rPr lang="en-US"/>
              <a:pPr/>
              <a:t>21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– Templates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templates:</a:t>
            </a:r>
          </a:p>
          <a:p>
            <a:pPr lvl="1"/>
            <a:r>
              <a:rPr lang="en-US" dirty="0"/>
              <a:t>Coarse-grained.</a:t>
            </a:r>
          </a:p>
          <a:p>
            <a:pPr lvl="1"/>
            <a:r>
              <a:rPr lang="en-US" dirty="0"/>
              <a:t>Often require lot of customization and implementation to achieve desired result.</a:t>
            </a:r>
          </a:p>
          <a:p>
            <a:pPr lvl="1"/>
            <a:r>
              <a:rPr lang="en-US" dirty="0"/>
              <a:t>Often Specific to problem domain.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mis</a:t>
            </a:r>
            <a:r>
              <a:rPr lang="en-US" dirty="0"/>
              <a:t>-applied lead to disastrous results!</a:t>
            </a:r>
          </a:p>
          <a:p>
            <a:pPr lvl="1"/>
            <a:r>
              <a:rPr lang="en-US" dirty="0" err="1"/>
              <a:t>a.k.a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  <a:latin typeface="Albertus Extra Bold" pitchFamily="34" charset="0"/>
              </a:rPr>
              <a:t>ARCHITECTURAL) FRAMEWORKS 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solidFill>
                  <a:srgbClr val="006666"/>
                </a:solidFill>
              </a:rPr>
              <a:t>(Document Publishing – Pipe &amp; Filter Architecture)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93B4-D0C8-4F3E-9520-20A7316EF10F}" type="slidenum">
              <a:rPr lang="en-GB"/>
              <a:pPr/>
              <a:t>22</a:t>
            </a:fld>
            <a:endParaRPr lang="en-GB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Patterns vs. Frameworks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Frameworks are partially completed software systems that may be targeted at a specified type of application</a:t>
            </a:r>
          </a:p>
          <a:p>
            <a:r>
              <a:rPr lang="en-GB" sz="2800"/>
              <a:t>However patterns</a:t>
            </a:r>
          </a:p>
          <a:p>
            <a:pPr lvl="1"/>
            <a:r>
              <a:rPr lang="en-GB" sz="2400">
                <a:cs typeface="Times New Roman" pitchFamily="18" charset="0"/>
              </a:rPr>
              <a:t>are more abstract and general than frameworks</a:t>
            </a:r>
          </a:p>
          <a:p>
            <a:pPr lvl="1"/>
            <a:r>
              <a:rPr lang="en-GB" sz="2400">
                <a:cs typeface="Times New Roman" pitchFamily="18" charset="0"/>
              </a:rPr>
              <a:t>cannot be directly implemented in a particular software environment</a:t>
            </a:r>
          </a:p>
          <a:p>
            <a:pPr lvl="1"/>
            <a:r>
              <a:rPr lang="en-GB" sz="2400">
                <a:cs typeface="Times New Roman" pitchFamily="18" charset="0"/>
              </a:rPr>
              <a:t>are more primitive than frameworks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E6B6-CF6C-4D86-9E9A-84BE282E044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((Software) Design) Patterns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Contextual Design solutions of medium granularity that can be re-used in recurring design problems with minimal adaptation.</a:t>
            </a:r>
          </a:p>
          <a:p>
            <a:pPr>
              <a:lnSpc>
                <a:spcPct val="90000"/>
              </a:lnSpc>
            </a:pPr>
            <a:r>
              <a:rPr lang="en-US" dirty="0"/>
              <a:t>Usage: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Documentation of (Expert) Knowledge of Design solutions.</a:t>
            </a:r>
          </a:p>
          <a:p>
            <a:pPr>
              <a:lnSpc>
                <a:spcPct val="90000"/>
              </a:lnSpc>
            </a:pPr>
            <a:r>
              <a:rPr lang="en-US" dirty="0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Communication and Persistence for Re-use.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99EC-8B6A-465A-A685-2E10326B7758}" type="slidenum">
              <a:rPr lang="en-US"/>
              <a:pPr/>
              <a:t>24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((Software) Design) Patterns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study patterns</a:t>
            </a:r>
            <a:r>
              <a:rPr lang="en-US" b="1"/>
              <a:t>?</a:t>
            </a:r>
          </a:p>
          <a:p>
            <a:pPr lvl="1"/>
            <a:r>
              <a:rPr lang="en-US" b="1">
                <a:latin typeface="Comic Sans MS" pitchFamily="66" charset="0"/>
              </a:rPr>
              <a:t>“to organize implicit knowledge about how people solve recurring problems when they go about building things”</a:t>
            </a:r>
          </a:p>
          <a:p>
            <a:pPr lvl="1">
              <a:buFontTx/>
              <a:buNone/>
            </a:pPr>
            <a:r>
              <a:rPr lang="en-US" b="1">
                <a:latin typeface="Comic Sans MS" pitchFamily="66" charset="0"/>
              </a:rPr>
              <a:t>	– </a:t>
            </a:r>
            <a:r>
              <a:rPr lang="en-US" b="1">
                <a:solidFill>
                  <a:srgbClr val="006666"/>
                </a:solidFill>
                <a:latin typeface="Albertus Extra Bold" pitchFamily="34" charset="0"/>
              </a:rPr>
              <a:t>Christopher Alexander,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6666"/>
                </a:solidFill>
                <a:latin typeface="Albertus Extra Bold" pitchFamily="34" charset="0"/>
              </a:rPr>
              <a:t>     </a:t>
            </a:r>
            <a:r>
              <a:rPr lang="en-US">
                <a:solidFill>
                  <a:srgbClr val="080808"/>
                </a:solidFill>
              </a:rPr>
              <a:t>(Architect by profession;</a:t>
            </a:r>
          </a:p>
          <a:p>
            <a:pPr lvl="1">
              <a:buFontTx/>
              <a:buNone/>
            </a:pPr>
            <a:r>
              <a:rPr lang="en-US">
                <a:solidFill>
                  <a:srgbClr val="080808"/>
                </a:solidFill>
              </a:rPr>
              <a:t>		   Father of modern study of patterns)</a:t>
            </a:r>
          </a:p>
          <a:p>
            <a:endParaRPr lang="en-US">
              <a:solidFill>
                <a:srgbClr val="006666"/>
              </a:solidFill>
              <a:latin typeface="Albertus Extra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CA2-61C7-43C9-A708-CFD12562BA90}" type="slidenum">
              <a:rPr lang="en-US"/>
              <a:pPr/>
              <a:t>25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Patterns [1]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>
                <a:solidFill>
                  <a:srgbClr val="CC0000"/>
                </a:solidFill>
              </a:rPr>
              <a:t>solution</a:t>
            </a:r>
            <a:r>
              <a:rPr lang="en-US" altLang="en-US" sz="2400"/>
              <a:t> to a </a:t>
            </a:r>
            <a:r>
              <a:rPr lang="en-US" altLang="en-US" sz="2400">
                <a:solidFill>
                  <a:srgbClr val="CC0000"/>
                </a:solidFill>
              </a:rPr>
              <a:t>problem</a:t>
            </a:r>
            <a:r>
              <a:rPr lang="en-US" altLang="en-US" sz="2400"/>
              <a:t> that occurs repeatedly in a variety of contexts.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7200" y="31623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Each pattern has a </a:t>
            </a:r>
            <a:r>
              <a:rPr lang="en-US" altLang="en-US" sz="2400">
                <a:solidFill>
                  <a:srgbClr val="CC0000"/>
                </a:solidFill>
              </a:rPr>
              <a:t>name</a:t>
            </a:r>
            <a:r>
              <a:rPr lang="en-US" altLang="en-US" sz="2400"/>
              <a:t>.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3400" y="44958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Use of each pattern has </a:t>
            </a:r>
            <a:r>
              <a:rPr lang="en-US" altLang="en-US" sz="2400">
                <a:solidFill>
                  <a:srgbClr val="CC0000"/>
                </a:solidFill>
              </a:rPr>
              <a:t>consequences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6" grpId="0"/>
      <p:bldP spid="30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7320-088F-403F-9C77-0A2339920EA2}" type="slidenum">
              <a:rPr lang="en-US"/>
              <a:pPr/>
              <a:t>26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Patterns [2]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905000"/>
            <a:ext cx="8178800" cy="628650"/>
          </a:xfrm>
        </p:spPr>
        <p:txBody>
          <a:bodyPr/>
          <a:lstStyle/>
          <a:p>
            <a:r>
              <a:rPr lang="en-US" altLang="en-US" sz="2400"/>
              <a:t>Generally at a “higher level” of abstraction.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65200" y="325755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i="1"/>
              <a:t>Not</a:t>
            </a:r>
            <a:r>
              <a:rPr lang="en-US" altLang="en-US" sz="2400"/>
              <a:t> about designs such as </a:t>
            </a:r>
            <a:r>
              <a:rPr lang="en-US" altLang="en-US" sz="2400">
                <a:solidFill>
                  <a:srgbClr val="CC0000"/>
                </a:solidFill>
              </a:rPr>
              <a:t>linked lists</a:t>
            </a:r>
            <a:r>
              <a:rPr lang="en-US" altLang="en-US" sz="2400"/>
              <a:t> or </a:t>
            </a:r>
            <a:r>
              <a:rPr lang="en-US" altLang="en-US" sz="2400">
                <a:solidFill>
                  <a:srgbClr val="CC0000"/>
                </a:solidFill>
              </a:rPr>
              <a:t>hash tables.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65200" y="451485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Generally descriptions of </a:t>
            </a:r>
            <a:r>
              <a:rPr lang="en-US" altLang="en-US" sz="2400">
                <a:solidFill>
                  <a:srgbClr val="CC0000"/>
                </a:solidFill>
              </a:rPr>
              <a:t>communicating objects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CC0000"/>
                </a:solidFill>
              </a:rPr>
              <a:t>classes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0" grpId="0"/>
      <p:bldP spid="410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8C0A-4183-4568-85D9-7C0DE0571FF5}" type="slidenum">
              <a:rPr lang="en-GB"/>
              <a:pPr/>
              <a:t>27</a:t>
            </a:fld>
            <a:endParaRPr lang="en-GB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Principles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/>
              <a:t>Key principles that underlie patterns</a:t>
            </a:r>
          </a:p>
          <a:p>
            <a:pPr lvl="1"/>
            <a:r>
              <a:rPr lang="en-GB" dirty="0">
                <a:cs typeface="Times New Roman" pitchFamily="18" charset="0"/>
              </a:rPr>
              <a:t>abstraction</a:t>
            </a:r>
          </a:p>
          <a:p>
            <a:pPr lvl="1"/>
            <a:r>
              <a:rPr lang="en-GB" dirty="0">
                <a:cs typeface="Times New Roman" pitchFamily="18" charset="0"/>
              </a:rPr>
              <a:t>encapsulation</a:t>
            </a:r>
          </a:p>
          <a:p>
            <a:pPr lvl="1"/>
            <a:r>
              <a:rPr lang="en-GB" dirty="0">
                <a:cs typeface="Times New Roman" pitchFamily="18" charset="0"/>
              </a:rPr>
              <a:t>information hiding</a:t>
            </a:r>
          </a:p>
          <a:p>
            <a:pPr lvl="1"/>
            <a:r>
              <a:rPr lang="en-GB" dirty="0">
                <a:cs typeface="Times New Roman" pitchFamily="18" charset="0"/>
              </a:rPr>
              <a:t>modularization</a:t>
            </a:r>
          </a:p>
          <a:p>
            <a:pPr lvl="1"/>
            <a:r>
              <a:rPr lang="en-GB" dirty="0">
                <a:cs typeface="Times New Roman" pitchFamily="18" charset="0"/>
              </a:rPr>
              <a:t>separation of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0BDE-86A4-4EFC-993B-3202B05D38F4}" type="slidenum">
              <a:rPr lang="en-GB"/>
              <a:pPr/>
              <a:t>28</a:t>
            </a:fld>
            <a:endParaRPr lang="en-GB"/>
          </a:p>
        </p:txBody>
      </p:sp>
      <p:sp>
        <p:nvSpPr>
          <p:cNvPr id="352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Principles</a:t>
            </a:r>
          </a:p>
        </p:txBody>
      </p:sp>
      <p:sp>
        <p:nvSpPr>
          <p:cNvPr id="352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>
                <a:cs typeface="Times New Roman" pitchFamily="18" charset="0"/>
              </a:rPr>
              <a:t>Coupling and cohesion</a:t>
            </a:r>
          </a:p>
          <a:p>
            <a:pPr lvl="1"/>
            <a:r>
              <a:rPr lang="en-GB" dirty="0">
                <a:cs typeface="Times New Roman" pitchFamily="18" charset="0"/>
              </a:rPr>
              <a:t>Sufficiency, Completeness and primitiveness</a:t>
            </a:r>
          </a:p>
          <a:p>
            <a:pPr lvl="1"/>
            <a:r>
              <a:rPr lang="en-GB" dirty="0">
                <a:cs typeface="Times New Roman" pitchFamily="18" charset="0"/>
              </a:rPr>
              <a:t>Separation of policy and implementation</a:t>
            </a:r>
          </a:p>
          <a:p>
            <a:pPr lvl="1"/>
            <a:r>
              <a:rPr lang="en-GB" dirty="0">
                <a:cs typeface="Times New Roman" pitchFamily="18" charset="0"/>
              </a:rPr>
              <a:t>Separation of interface and implementation</a:t>
            </a:r>
          </a:p>
          <a:p>
            <a:pPr lvl="1"/>
            <a:r>
              <a:rPr lang="en-GB" dirty="0">
                <a:cs typeface="Times New Roman" pitchFamily="18" charset="0"/>
              </a:rPr>
              <a:t>Single point of reference </a:t>
            </a:r>
          </a:p>
          <a:p>
            <a:pPr lvl="1"/>
            <a:r>
              <a:rPr lang="en-GB" dirty="0">
                <a:cs typeface="Times New Roman" pitchFamily="18" charset="0"/>
              </a:rPr>
              <a:t>Divide and conquer</a:t>
            </a:r>
          </a:p>
          <a:p>
            <a:pPr lvl="1" algn="r">
              <a:buFontTx/>
              <a:buNone/>
            </a:pPr>
            <a:r>
              <a:rPr lang="fr-FR" sz="1200" dirty="0"/>
              <a:t>Buschmann et al. </a:t>
            </a:r>
            <a:r>
              <a:rPr lang="en-GB" sz="1200" dirty="0"/>
              <a:t>(1996)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F15F-8061-4307-9922-15F89815F8D2}" type="slidenum">
              <a:rPr lang="en-US"/>
              <a:pPr/>
              <a:t>29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Documentation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70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Name</a:t>
            </a:r>
          </a:p>
          <a:p>
            <a:pPr>
              <a:lnSpc>
                <a:spcPct val="90000"/>
              </a:lnSpc>
            </a:pPr>
            <a:r>
              <a:rPr lang="en-US"/>
              <a:t>Classification</a:t>
            </a:r>
          </a:p>
          <a:p>
            <a:pPr>
              <a:lnSpc>
                <a:spcPct val="90000"/>
              </a:lnSpc>
            </a:pPr>
            <a:r>
              <a:rPr lang="en-US"/>
              <a:t>Motivation</a:t>
            </a:r>
          </a:p>
          <a:p>
            <a:pPr lvl="1">
              <a:lnSpc>
                <a:spcPct val="90000"/>
              </a:lnSpc>
            </a:pPr>
            <a:r>
              <a:rPr lang="en-US"/>
              <a:t>Problem Scenario</a:t>
            </a:r>
          </a:p>
          <a:p>
            <a:pPr>
              <a:lnSpc>
                <a:spcPct val="90000"/>
              </a:lnSpc>
            </a:pPr>
            <a:r>
              <a:rPr lang="en-US"/>
              <a:t>Applicability</a:t>
            </a:r>
          </a:p>
          <a:p>
            <a:pPr lvl="1">
              <a:lnSpc>
                <a:spcPct val="90000"/>
              </a:lnSpc>
            </a:pPr>
            <a:r>
              <a:rPr lang="en-US"/>
              <a:t>Situations</a:t>
            </a:r>
          </a:p>
          <a:p>
            <a:pPr>
              <a:lnSpc>
                <a:spcPct val="90000"/>
              </a:lnSpc>
            </a:pPr>
            <a:r>
              <a:rPr lang="en-US"/>
              <a:t>Structure</a:t>
            </a:r>
          </a:p>
          <a:p>
            <a:pPr lvl="1">
              <a:lnSpc>
                <a:spcPct val="90000"/>
              </a:lnSpc>
            </a:pPr>
            <a:r>
              <a:rPr lang="en-US"/>
              <a:t>Graphical representation</a:t>
            </a:r>
          </a:p>
          <a:p>
            <a:pPr lvl="1">
              <a:lnSpc>
                <a:spcPct val="90000"/>
              </a:lnSpc>
            </a:pPr>
            <a:r>
              <a:rPr lang="en-US"/>
              <a:t>Often just the classes in the pattern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9788" y="1600200"/>
            <a:ext cx="4037012" cy="4525963"/>
          </a:xfrm>
        </p:spPr>
        <p:txBody>
          <a:bodyPr/>
          <a:lstStyle/>
          <a:p>
            <a:r>
              <a:rPr lang="en-US"/>
              <a:t>Participants</a:t>
            </a:r>
          </a:p>
          <a:p>
            <a:r>
              <a:rPr lang="en-US"/>
              <a:t>Collaborations</a:t>
            </a:r>
          </a:p>
          <a:p>
            <a:pPr lvl="1"/>
            <a:r>
              <a:rPr lang="en-US"/>
              <a:t>How participants collaborate to carry out responsibilities?</a:t>
            </a:r>
          </a:p>
          <a:p>
            <a:r>
              <a:rPr lang="en-US"/>
              <a:t>Implementation</a:t>
            </a:r>
          </a:p>
          <a:p>
            <a:r>
              <a:rPr lang="en-US"/>
              <a:t>Consequences</a:t>
            </a:r>
          </a:p>
          <a:p>
            <a:r>
              <a:rPr lang="en-US"/>
              <a:t>Related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  <p:bldP spid="8499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F400D10E-0073-4A00-8271-1F9715D8D96C}" type="datetime5">
              <a:rPr lang="en-US" smtClean="0"/>
              <a:t>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OO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E543648A-936F-439C-85B9-F394C298EF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211" y="16764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3200" dirty="0"/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kumimoji="1" lang="en-US" altLang="en-US" sz="3200" dirty="0">
                <a:solidFill>
                  <a:schemeClr val="folHlink"/>
                </a:solidFill>
                <a:latin typeface="Garamond" panose="02020404030301010803" pitchFamily="18" charset="0"/>
              </a:rPr>
              <a:t>Object Oriented Design</a:t>
            </a:r>
            <a:endParaRPr lang="en-US" sz="3200" dirty="0"/>
          </a:p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lang="en-US" sz="3200" dirty="0" err="1" smtClean="0"/>
              <a:t>GoF</a:t>
            </a:r>
            <a:r>
              <a:rPr lang="en-US" sz="3200" dirty="0" smtClean="0"/>
              <a:t> </a:t>
            </a:r>
            <a:r>
              <a:rPr lang="en-US" sz="3200" dirty="0"/>
              <a:t>Patterns</a:t>
            </a:r>
          </a:p>
          <a:p>
            <a:pPr>
              <a:buFont typeface="Wingdings" pitchFamily="2" charset="2"/>
              <a:buChar char="Ø"/>
            </a:pPr>
            <a:endParaRPr lang="en-US" sz="3200" dirty="0"/>
          </a:p>
          <a:p>
            <a:pPr>
              <a:buFont typeface="Wingdings" pitchFamily="2" charset="2"/>
              <a:buChar char="Ø"/>
            </a:pPr>
            <a:endParaRPr lang="en-US" sz="3200" dirty="0"/>
          </a:p>
          <a:p>
            <a:pPr>
              <a:buFont typeface="Wingdings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73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890-64C4-4775-AE51-9559D2CADEEC}" type="slidenum">
              <a:rPr lang="en-US"/>
              <a:pPr/>
              <a:t>30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Classification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Classification</a:t>
            </a:r>
          </a:p>
          <a:p>
            <a:pPr lvl="1"/>
            <a:r>
              <a:rPr lang="en-US"/>
              <a:t>by Purpose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Creational vs. Structural vs. Behavioral</a:t>
            </a:r>
          </a:p>
          <a:p>
            <a:pPr lvl="1"/>
            <a:r>
              <a:rPr lang="en-US"/>
              <a:t>by Scope</a:t>
            </a:r>
          </a:p>
          <a:p>
            <a:pPr lvl="2"/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Object vs. Class</a:t>
            </a:r>
          </a:p>
          <a:p>
            <a:r>
              <a:rPr lang="en-US"/>
              <a:t>Domain Level Classification:</a:t>
            </a:r>
          </a:p>
          <a:p>
            <a:pPr lvl="1"/>
            <a:r>
              <a:rPr lang="en-US"/>
              <a:t>Patterns in Telecom Software</a:t>
            </a:r>
          </a:p>
          <a:p>
            <a:pPr lvl="1"/>
            <a:r>
              <a:rPr lang="en-US"/>
              <a:t>Patterns in Distributed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E70B-786A-49CC-B121-1CCD1A5C48D6}" type="slidenum">
              <a:rPr lang="en-GB"/>
              <a:pPr/>
              <a:t>31</a:t>
            </a:fld>
            <a:endParaRPr lang="en-GB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Creational Patterns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Concerned with the construction of object instances</a:t>
            </a:r>
          </a:p>
          <a:p>
            <a:r>
              <a:rPr lang="en-GB"/>
              <a:t>Separate the operation of an application from how its objects are created</a:t>
            </a:r>
          </a:p>
          <a:p>
            <a:r>
              <a:rPr lang="en-GB">
                <a:cs typeface="Times New Roman" pitchFamily="18" charset="0"/>
              </a:rPr>
              <a:t>Gives the designer considerable flexibility in configuring all aspects of object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515-E6B3-42B2-8428-A882F57560AF}" type="slidenum">
              <a:rPr lang="en-GB"/>
              <a:pPr/>
              <a:t>32</a:t>
            </a:fld>
            <a:endParaRPr lang="en-GB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Creational Patterns: Singleton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does one ensure that only one instance of the company class is created?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681288" y="3741738"/>
            <a:ext cx="3198812" cy="2063750"/>
            <a:chOff x="1689" y="2357"/>
            <a:chExt cx="2015" cy="1300"/>
          </a:xfrm>
        </p:grpSpPr>
        <p:sp>
          <p:nvSpPr>
            <p:cNvPr id="317445" name="Rectangle 5"/>
            <p:cNvSpPr>
              <a:spLocks noChangeAspect="1" noChangeArrowheads="1"/>
            </p:cNvSpPr>
            <p:nvPr/>
          </p:nvSpPr>
          <p:spPr bwMode="auto">
            <a:xfrm>
              <a:off x="1689" y="2357"/>
              <a:ext cx="2015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46" name="Rectangle 6"/>
            <p:cNvSpPr>
              <a:spLocks noChangeAspect="1" noChangeArrowheads="1"/>
            </p:cNvSpPr>
            <p:nvPr/>
          </p:nvSpPr>
          <p:spPr bwMode="auto">
            <a:xfrm>
              <a:off x="2463" y="2447"/>
              <a:ext cx="5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Company</a:t>
              </a:r>
              <a:endParaRPr lang="en-GB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47" name="Rectangle 7"/>
            <p:cNvSpPr>
              <a:spLocks noChangeAspect="1" noChangeArrowheads="1"/>
            </p:cNvSpPr>
            <p:nvPr/>
          </p:nvSpPr>
          <p:spPr bwMode="auto">
            <a:xfrm>
              <a:off x="3009" y="2417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48" name="Rectangle 8"/>
            <p:cNvSpPr>
              <a:spLocks noChangeAspect="1" noChangeArrowheads="1"/>
            </p:cNvSpPr>
            <p:nvPr/>
          </p:nvSpPr>
          <p:spPr bwMode="auto">
            <a:xfrm>
              <a:off x="1689" y="2679"/>
              <a:ext cx="2015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49" name="Rectangle 9"/>
            <p:cNvSpPr>
              <a:spLocks noChangeAspect="1" noChangeArrowheads="1"/>
            </p:cNvSpPr>
            <p:nvPr/>
          </p:nvSpPr>
          <p:spPr bwMode="auto">
            <a:xfrm>
              <a:off x="1871" y="2768"/>
              <a:ext cx="7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companyName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50" name="Rectangle 10"/>
            <p:cNvSpPr>
              <a:spLocks noChangeAspect="1" noChangeArrowheads="1"/>
            </p:cNvSpPr>
            <p:nvPr/>
          </p:nvSpPr>
          <p:spPr bwMode="auto">
            <a:xfrm>
              <a:off x="2656" y="2831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51" name="Rectangle 11"/>
            <p:cNvSpPr>
              <a:spLocks noChangeAspect="1" noChangeArrowheads="1"/>
            </p:cNvSpPr>
            <p:nvPr/>
          </p:nvSpPr>
          <p:spPr bwMode="auto">
            <a:xfrm>
              <a:off x="1875" y="2972"/>
              <a:ext cx="8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companyAddress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52" name="Rectangle 12"/>
            <p:cNvSpPr>
              <a:spLocks noChangeAspect="1" noChangeArrowheads="1"/>
            </p:cNvSpPr>
            <p:nvPr/>
          </p:nvSpPr>
          <p:spPr bwMode="auto">
            <a:xfrm>
              <a:off x="2777" y="2972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53" name="Rectangle 13"/>
            <p:cNvSpPr>
              <a:spLocks noChangeAspect="1" noChangeArrowheads="1"/>
            </p:cNvSpPr>
            <p:nvPr/>
          </p:nvSpPr>
          <p:spPr bwMode="auto">
            <a:xfrm>
              <a:off x="1880" y="3183"/>
              <a:ext cx="144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companyRegistrationNumber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54" name="Rectangle 14"/>
            <p:cNvSpPr>
              <a:spLocks noChangeAspect="1" noChangeArrowheads="1"/>
            </p:cNvSpPr>
            <p:nvPr/>
          </p:nvSpPr>
          <p:spPr bwMode="auto">
            <a:xfrm>
              <a:off x="3432" y="3082"/>
              <a:ext cx="27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55" name="Rectangle 15"/>
            <p:cNvSpPr>
              <a:spLocks noChangeAspect="1" noChangeArrowheads="1"/>
            </p:cNvSpPr>
            <p:nvPr/>
          </p:nvSpPr>
          <p:spPr bwMode="auto">
            <a:xfrm>
              <a:off x="1689" y="3406"/>
              <a:ext cx="2015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56" name="Rectangle 16"/>
            <p:cNvSpPr>
              <a:spLocks noChangeAspect="1" noChangeArrowheads="1"/>
            </p:cNvSpPr>
            <p:nvPr/>
          </p:nvSpPr>
          <p:spPr bwMode="auto">
            <a:xfrm>
              <a:off x="1875" y="3455"/>
              <a:ext cx="108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getCompanyDetails( )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57" name="Rectangle 17"/>
            <p:cNvSpPr>
              <a:spLocks noChangeAspect="1" noChangeArrowheads="1"/>
            </p:cNvSpPr>
            <p:nvPr/>
          </p:nvSpPr>
          <p:spPr bwMode="auto">
            <a:xfrm>
              <a:off x="2909" y="3425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9C0A-24D9-460C-B01D-CCE1BCFE5CDA}" type="slidenum">
              <a:rPr lang="en-GB"/>
              <a:pPr/>
              <a:t>33</a:t>
            </a:fld>
            <a:endParaRPr lang="en-GB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Creational Patterns: Singleton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Solution—restrict access to the constructor!</a:t>
            </a:r>
          </a:p>
        </p:txBody>
      </p:sp>
      <p:sp>
        <p:nvSpPr>
          <p:cNvPr id="318469" name="Rectangle 5"/>
          <p:cNvSpPr>
            <a:spLocks noChangeAspect="1" noChangeArrowheads="1"/>
          </p:cNvSpPr>
          <p:nvPr/>
        </p:nvSpPr>
        <p:spPr bwMode="auto">
          <a:xfrm>
            <a:off x="2362200" y="3105150"/>
            <a:ext cx="2668588" cy="439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0" name="Rectangle 6"/>
          <p:cNvSpPr>
            <a:spLocks noChangeAspect="1" noChangeArrowheads="1"/>
          </p:cNvSpPr>
          <p:nvPr/>
        </p:nvSpPr>
        <p:spPr bwMode="auto">
          <a:xfrm>
            <a:off x="3368675" y="3198813"/>
            <a:ext cx="7604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Arial" charset="0"/>
              </a:rPr>
              <a:t>Company</a:t>
            </a:r>
          </a:p>
        </p:txBody>
      </p:sp>
      <p:sp>
        <p:nvSpPr>
          <p:cNvPr id="318471" name="Rectangle 7"/>
          <p:cNvSpPr>
            <a:spLocks noChangeAspect="1" noChangeArrowheads="1"/>
          </p:cNvSpPr>
          <p:nvPr/>
        </p:nvSpPr>
        <p:spPr bwMode="auto">
          <a:xfrm>
            <a:off x="4106863" y="3159125"/>
            <a:ext cx="42862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2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72" name="Rectangle 8"/>
          <p:cNvSpPr>
            <a:spLocks noChangeAspect="1" noChangeArrowheads="1"/>
          </p:cNvSpPr>
          <p:nvPr/>
        </p:nvSpPr>
        <p:spPr bwMode="auto">
          <a:xfrm>
            <a:off x="2362200" y="3532188"/>
            <a:ext cx="2668588" cy="973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3" name="Rectangle 9"/>
          <p:cNvSpPr>
            <a:spLocks noChangeAspect="1" noChangeArrowheads="1"/>
          </p:cNvSpPr>
          <p:nvPr/>
        </p:nvSpPr>
        <p:spPr bwMode="auto">
          <a:xfrm>
            <a:off x="2481263" y="3556000"/>
            <a:ext cx="149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GB" sz="1400" u="sng">
                <a:solidFill>
                  <a:srgbClr val="000000"/>
                </a:solidFill>
                <a:latin typeface="Arial" charset="0"/>
              </a:rPr>
              <a:t>- companyInstance</a:t>
            </a:r>
            <a:endParaRPr lang="en-GB" sz="1400" u="sng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74" name="Rectangle 10"/>
          <p:cNvSpPr>
            <a:spLocks noChangeAspect="1" noChangeArrowheads="1"/>
          </p:cNvSpPr>
          <p:nvPr/>
        </p:nvSpPr>
        <p:spPr bwMode="auto">
          <a:xfrm>
            <a:off x="3814763" y="3625850"/>
            <a:ext cx="301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75" name="Rectangle 11"/>
          <p:cNvSpPr>
            <a:spLocks noChangeAspect="1" noChangeArrowheads="1"/>
          </p:cNvSpPr>
          <p:nvPr/>
        </p:nvSpPr>
        <p:spPr bwMode="auto">
          <a:xfrm>
            <a:off x="2481263" y="3798888"/>
            <a:ext cx="12985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GB" sz="1400">
                <a:solidFill>
                  <a:srgbClr val="000000"/>
                </a:solidFill>
                <a:latin typeface="Arial" charset="0"/>
              </a:rPr>
              <a:t>- companyName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76" name="Rectangle 12"/>
          <p:cNvSpPr>
            <a:spLocks noChangeAspect="1" noChangeArrowheads="1"/>
          </p:cNvSpPr>
          <p:nvPr/>
        </p:nvSpPr>
        <p:spPr bwMode="auto">
          <a:xfrm>
            <a:off x="3627438" y="3798888"/>
            <a:ext cx="317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77" name="Rectangle 13"/>
          <p:cNvSpPr>
            <a:spLocks noChangeAspect="1" noChangeArrowheads="1"/>
          </p:cNvSpPr>
          <p:nvPr/>
        </p:nvSpPr>
        <p:spPr bwMode="auto">
          <a:xfrm>
            <a:off x="2481263" y="4017963"/>
            <a:ext cx="14779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GB" sz="1400">
                <a:solidFill>
                  <a:srgbClr val="000000"/>
                </a:solidFill>
                <a:latin typeface="Arial" charset="0"/>
              </a:rPr>
              <a:t>- companyAddress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78" name="Rectangle 14"/>
          <p:cNvSpPr>
            <a:spLocks noChangeAspect="1" noChangeArrowheads="1"/>
          </p:cNvSpPr>
          <p:nvPr/>
        </p:nvSpPr>
        <p:spPr bwMode="auto">
          <a:xfrm>
            <a:off x="3787775" y="3986213"/>
            <a:ext cx="301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79" name="Rectangle 15"/>
          <p:cNvSpPr>
            <a:spLocks noChangeAspect="1" noChangeArrowheads="1"/>
          </p:cNvSpPr>
          <p:nvPr/>
        </p:nvSpPr>
        <p:spPr bwMode="auto">
          <a:xfrm>
            <a:off x="2481263" y="4235450"/>
            <a:ext cx="24034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GB" sz="1400">
                <a:solidFill>
                  <a:srgbClr val="000000"/>
                </a:solidFill>
                <a:latin typeface="Arial" charset="0"/>
              </a:rPr>
              <a:t>- companyRegistrationNumber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80" name="Rectangle 16"/>
          <p:cNvSpPr>
            <a:spLocks noChangeAspect="1" noChangeArrowheads="1"/>
          </p:cNvSpPr>
          <p:nvPr/>
        </p:nvSpPr>
        <p:spPr bwMode="auto">
          <a:xfrm>
            <a:off x="4641850" y="4119563"/>
            <a:ext cx="412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2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81" name="Rectangle 17"/>
          <p:cNvSpPr>
            <a:spLocks noChangeAspect="1" noChangeArrowheads="1"/>
          </p:cNvSpPr>
          <p:nvPr/>
        </p:nvSpPr>
        <p:spPr bwMode="auto">
          <a:xfrm>
            <a:off x="2362200" y="4505325"/>
            <a:ext cx="2668588" cy="78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2" name="Rectangle 18"/>
          <p:cNvSpPr>
            <a:spLocks noChangeAspect="1" noChangeArrowheads="1"/>
          </p:cNvSpPr>
          <p:nvPr/>
        </p:nvSpPr>
        <p:spPr bwMode="auto">
          <a:xfrm>
            <a:off x="2481263" y="4524375"/>
            <a:ext cx="1993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GB" sz="1400" u="sng">
                <a:solidFill>
                  <a:srgbClr val="000000"/>
                </a:solidFill>
                <a:latin typeface="Arial" charset="0"/>
              </a:rPr>
              <a:t>+ getCompanyInstance( )</a:t>
            </a:r>
            <a:endParaRPr lang="en-GB" sz="1400" u="sng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83" name="Rectangle 19"/>
          <p:cNvSpPr>
            <a:spLocks noChangeAspect="1" noChangeArrowheads="1"/>
          </p:cNvSpPr>
          <p:nvPr/>
        </p:nvSpPr>
        <p:spPr bwMode="auto">
          <a:xfrm>
            <a:off x="4067175" y="457200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84" name="Rectangle 20"/>
          <p:cNvSpPr>
            <a:spLocks noChangeAspect="1" noChangeArrowheads="1"/>
          </p:cNvSpPr>
          <p:nvPr/>
        </p:nvSpPr>
        <p:spPr bwMode="auto">
          <a:xfrm>
            <a:off x="2481263" y="4770438"/>
            <a:ext cx="1866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GB" sz="1400">
                <a:solidFill>
                  <a:srgbClr val="000000"/>
                </a:solidFill>
                <a:latin typeface="Arial" charset="0"/>
              </a:rPr>
              <a:t>+ getCompanyDetails( )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85" name="Rectangle 21"/>
          <p:cNvSpPr>
            <a:spLocks noChangeAspect="1" noChangeArrowheads="1"/>
          </p:cNvSpPr>
          <p:nvPr/>
        </p:nvSpPr>
        <p:spPr bwMode="auto">
          <a:xfrm>
            <a:off x="3959225" y="4705350"/>
            <a:ext cx="444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2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86" name="Rectangle 22"/>
          <p:cNvSpPr>
            <a:spLocks noChangeAspect="1" noChangeArrowheads="1"/>
          </p:cNvSpPr>
          <p:nvPr/>
        </p:nvSpPr>
        <p:spPr bwMode="auto">
          <a:xfrm>
            <a:off x="5764213" y="3425825"/>
            <a:ext cx="21478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7" name="Rectangle 23"/>
          <p:cNvSpPr>
            <a:spLocks noChangeAspect="1" noChangeArrowheads="1"/>
          </p:cNvSpPr>
          <p:nvPr/>
        </p:nvSpPr>
        <p:spPr bwMode="auto">
          <a:xfrm>
            <a:off x="6434138" y="3476625"/>
            <a:ext cx="984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600" i="1">
                <a:solidFill>
                  <a:srgbClr val="000000"/>
                </a:solidFill>
                <a:latin typeface="Times New Roman" pitchFamily="18" charset="0"/>
              </a:rPr>
              <a:t>Class-scope</a:t>
            </a:r>
            <a:endParaRPr lang="en-GB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90" name="Rectangle 26"/>
          <p:cNvSpPr>
            <a:spLocks noChangeAspect="1" noChangeArrowheads="1"/>
          </p:cNvSpPr>
          <p:nvPr/>
        </p:nvSpPr>
        <p:spPr bwMode="auto">
          <a:xfrm>
            <a:off x="7308850" y="3505200"/>
            <a:ext cx="31750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91" name="Rectangle 27"/>
          <p:cNvSpPr>
            <a:spLocks noChangeAspect="1" noChangeArrowheads="1"/>
          </p:cNvSpPr>
          <p:nvPr/>
        </p:nvSpPr>
        <p:spPr bwMode="auto">
          <a:xfrm>
            <a:off x="6103938" y="3705225"/>
            <a:ext cx="1616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600" i="1">
                <a:solidFill>
                  <a:srgbClr val="000000"/>
                </a:solidFill>
                <a:latin typeface="Times New Roman" pitchFamily="18" charset="0"/>
              </a:rPr>
              <a:t> (or static) attribute</a:t>
            </a:r>
            <a:endParaRPr lang="en-GB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492" name="Rectangle 28"/>
          <p:cNvSpPr>
            <a:spLocks noChangeAspect="1" noChangeArrowheads="1"/>
          </p:cNvSpPr>
          <p:nvPr/>
        </p:nvSpPr>
        <p:spPr bwMode="auto">
          <a:xfrm>
            <a:off x="7589838" y="3705225"/>
            <a:ext cx="30162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29"/>
          <p:cNvGrpSpPr>
            <a:grpSpLocks noChangeAspect="1"/>
          </p:cNvGrpSpPr>
          <p:nvPr/>
        </p:nvGrpSpPr>
        <p:grpSpPr bwMode="auto">
          <a:xfrm>
            <a:off x="3949700" y="3656013"/>
            <a:ext cx="2135188" cy="173037"/>
            <a:chOff x="2442" y="1956"/>
            <a:chExt cx="960" cy="78"/>
          </a:xfrm>
        </p:grpSpPr>
        <p:sp>
          <p:nvSpPr>
            <p:cNvPr id="318494" name="Freeform 30"/>
            <p:cNvSpPr>
              <a:spLocks noChangeAspect="1"/>
            </p:cNvSpPr>
            <p:nvPr/>
          </p:nvSpPr>
          <p:spPr bwMode="auto">
            <a:xfrm>
              <a:off x="3378" y="1956"/>
              <a:ext cx="24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95" name="Freeform 31"/>
            <p:cNvSpPr>
              <a:spLocks noChangeAspect="1"/>
            </p:cNvSpPr>
            <p:nvPr/>
          </p:nvSpPr>
          <p:spPr bwMode="auto">
            <a:xfrm>
              <a:off x="3336" y="195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96" name="Freeform 32"/>
            <p:cNvSpPr>
              <a:spLocks noChangeAspect="1"/>
            </p:cNvSpPr>
            <p:nvPr/>
          </p:nvSpPr>
          <p:spPr bwMode="auto">
            <a:xfrm>
              <a:off x="3294" y="195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97" name="Freeform 33"/>
            <p:cNvSpPr>
              <a:spLocks noChangeAspect="1"/>
            </p:cNvSpPr>
            <p:nvPr/>
          </p:nvSpPr>
          <p:spPr bwMode="auto">
            <a:xfrm>
              <a:off x="3252" y="1962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98" name="Freeform 34"/>
            <p:cNvSpPr>
              <a:spLocks noChangeAspect="1"/>
            </p:cNvSpPr>
            <p:nvPr/>
          </p:nvSpPr>
          <p:spPr bwMode="auto">
            <a:xfrm>
              <a:off x="3210" y="1962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99" name="Freeform 35"/>
            <p:cNvSpPr>
              <a:spLocks noChangeAspect="1"/>
            </p:cNvSpPr>
            <p:nvPr/>
          </p:nvSpPr>
          <p:spPr bwMode="auto">
            <a:xfrm>
              <a:off x="3168" y="1962"/>
              <a:ext cx="30" cy="12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4" y="6"/>
                </a:cxn>
              </a:cxnLst>
              <a:rect l="0" t="0" r="r" b="b"/>
              <a:pathLst>
                <a:path w="30" h="12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0" name="Freeform 36"/>
            <p:cNvSpPr>
              <a:spLocks noChangeAspect="1"/>
            </p:cNvSpPr>
            <p:nvPr/>
          </p:nvSpPr>
          <p:spPr bwMode="auto">
            <a:xfrm>
              <a:off x="3126" y="1968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1" name="Freeform 37"/>
            <p:cNvSpPr>
              <a:spLocks noChangeAspect="1"/>
            </p:cNvSpPr>
            <p:nvPr/>
          </p:nvSpPr>
          <p:spPr bwMode="auto">
            <a:xfrm>
              <a:off x="3084" y="1968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2" name="Freeform 38"/>
            <p:cNvSpPr>
              <a:spLocks noChangeAspect="1"/>
            </p:cNvSpPr>
            <p:nvPr/>
          </p:nvSpPr>
          <p:spPr bwMode="auto">
            <a:xfrm>
              <a:off x="3042" y="1968"/>
              <a:ext cx="30" cy="12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4" y="6"/>
                </a:cxn>
              </a:cxnLst>
              <a:rect l="0" t="0" r="r" b="b"/>
              <a:pathLst>
                <a:path w="30" h="12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3" name="Freeform 39"/>
            <p:cNvSpPr>
              <a:spLocks noChangeAspect="1"/>
            </p:cNvSpPr>
            <p:nvPr/>
          </p:nvSpPr>
          <p:spPr bwMode="auto">
            <a:xfrm>
              <a:off x="3000" y="1974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4" name="Freeform 40"/>
            <p:cNvSpPr>
              <a:spLocks noChangeAspect="1"/>
            </p:cNvSpPr>
            <p:nvPr/>
          </p:nvSpPr>
          <p:spPr bwMode="auto">
            <a:xfrm>
              <a:off x="2958" y="1974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5" name="Freeform 41"/>
            <p:cNvSpPr>
              <a:spLocks noChangeAspect="1"/>
            </p:cNvSpPr>
            <p:nvPr/>
          </p:nvSpPr>
          <p:spPr bwMode="auto">
            <a:xfrm>
              <a:off x="2916" y="1974"/>
              <a:ext cx="30" cy="12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4" y="6"/>
                </a:cxn>
              </a:cxnLst>
              <a:rect l="0" t="0" r="r" b="b"/>
              <a:pathLst>
                <a:path w="30" h="12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6" name="Freeform 42"/>
            <p:cNvSpPr>
              <a:spLocks noChangeAspect="1"/>
            </p:cNvSpPr>
            <p:nvPr/>
          </p:nvSpPr>
          <p:spPr bwMode="auto">
            <a:xfrm>
              <a:off x="2874" y="1980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7" name="Freeform 43"/>
            <p:cNvSpPr>
              <a:spLocks noChangeAspect="1"/>
            </p:cNvSpPr>
            <p:nvPr/>
          </p:nvSpPr>
          <p:spPr bwMode="auto">
            <a:xfrm>
              <a:off x="2832" y="1980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8" name="Freeform 44"/>
            <p:cNvSpPr>
              <a:spLocks noChangeAspect="1"/>
            </p:cNvSpPr>
            <p:nvPr/>
          </p:nvSpPr>
          <p:spPr bwMode="auto">
            <a:xfrm>
              <a:off x="2790" y="198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09" name="Freeform 45"/>
            <p:cNvSpPr>
              <a:spLocks noChangeAspect="1"/>
            </p:cNvSpPr>
            <p:nvPr/>
          </p:nvSpPr>
          <p:spPr bwMode="auto">
            <a:xfrm>
              <a:off x="2748" y="198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10" name="Freeform 46"/>
            <p:cNvSpPr>
              <a:spLocks noChangeAspect="1"/>
            </p:cNvSpPr>
            <p:nvPr/>
          </p:nvSpPr>
          <p:spPr bwMode="auto">
            <a:xfrm>
              <a:off x="2706" y="198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11" name="Freeform 47"/>
            <p:cNvSpPr>
              <a:spLocks noChangeAspect="1"/>
            </p:cNvSpPr>
            <p:nvPr/>
          </p:nvSpPr>
          <p:spPr bwMode="auto">
            <a:xfrm>
              <a:off x="2664" y="1992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12" name="Freeform 48"/>
            <p:cNvSpPr>
              <a:spLocks noChangeAspect="1"/>
            </p:cNvSpPr>
            <p:nvPr/>
          </p:nvSpPr>
          <p:spPr bwMode="auto">
            <a:xfrm>
              <a:off x="2622" y="1992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13" name="Freeform 49"/>
            <p:cNvSpPr>
              <a:spLocks noChangeAspect="1"/>
            </p:cNvSpPr>
            <p:nvPr/>
          </p:nvSpPr>
          <p:spPr bwMode="auto">
            <a:xfrm>
              <a:off x="2580" y="1992"/>
              <a:ext cx="30" cy="12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4" y="6"/>
                </a:cxn>
              </a:cxnLst>
              <a:rect l="0" t="0" r="r" b="b"/>
              <a:pathLst>
                <a:path w="30" h="12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14" name="Freeform 50"/>
            <p:cNvSpPr>
              <a:spLocks noChangeAspect="1"/>
            </p:cNvSpPr>
            <p:nvPr/>
          </p:nvSpPr>
          <p:spPr bwMode="auto">
            <a:xfrm>
              <a:off x="2538" y="1998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15" name="Freeform 51"/>
            <p:cNvSpPr>
              <a:spLocks noChangeAspect="1"/>
            </p:cNvSpPr>
            <p:nvPr/>
          </p:nvSpPr>
          <p:spPr bwMode="auto">
            <a:xfrm>
              <a:off x="2496" y="1998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16" name="Freeform 52"/>
            <p:cNvSpPr>
              <a:spLocks noChangeAspect="1"/>
            </p:cNvSpPr>
            <p:nvPr/>
          </p:nvSpPr>
          <p:spPr bwMode="auto">
            <a:xfrm>
              <a:off x="2472" y="1998"/>
              <a:ext cx="12" cy="12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6"/>
                </a:cxn>
              </a:cxnLst>
              <a:rect l="0" t="0" r="r" b="b"/>
              <a:pathLst>
                <a:path w="12" h="12">
                  <a:moveTo>
                    <a:pt x="6" y="6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17" name="Freeform 53"/>
            <p:cNvSpPr>
              <a:spLocks noChangeAspect="1"/>
            </p:cNvSpPr>
            <p:nvPr/>
          </p:nvSpPr>
          <p:spPr bwMode="auto">
            <a:xfrm>
              <a:off x="2442" y="1968"/>
              <a:ext cx="60" cy="66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36"/>
                </a:cxn>
                <a:cxn ang="0">
                  <a:pos x="60" y="66"/>
                </a:cxn>
                <a:cxn ang="0">
                  <a:pos x="42" y="36"/>
                </a:cxn>
                <a:cxn ang="0">
                  <a:pos x="60" y="0"/>
                </a:cxn>
              </a:cxnLst>
              <a:rect l="0" t="0" r="r" b="b"/>
              <a:pathLst>
                <a:path w="60" h="66">
                  <a:moveTo>
                    <a:pt x="60" y="0"/>
                  </a:moveTo>
                  <a:lnTo>
                    <a:pt x="0" y="36"/>
                  </a:lnTo>
                  <a:lnTo>
                    <a:pt x="60" y="66"/>
                  </a:lnTo>
                  <a:lnTo>
                    <a:pt x="42" y="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518" name="Rectangle 54"/>
          <p:cNvSpPr>
            <a:spLocks noChangeAspect="1" noChangeArrowheads="1"/>
          </p:cNvSpPr>
          <p:nvPr/>
        </p:nvSpPr>
        <p:spPr bwMode="auto">
          <a:xfrm>
            <a:off x="5870575" y="4386263"/>
            <a:ext cx="2147888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3" name="Rectangle 59"/>
          <p:cNvSpPr>
            <a:spLocks noChangeAspect="1" noChangeArrowheads="1"/>
          </p:cNvSpPr>
          <p:nvPr/>
        </p:nvSpPr>
        <p:spPr bwMode="auto">
          <a:xfrm>
            <a:off x="6169025" y="4519613"/>
            <a:ext cx="1698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600" i="1">
                <a:solidFill>
                  <a:srgbClr val="000000"/>
                </a:solidFill>
                <a:latin typeface="Times New Roman" pitchFamily="18" charset="0"/>
              </a:rPr>
              <a:t>(or static) operation</a:t>
            </a:r>
            <a:endParaRPr lang="en-GB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524" name="Rectangle 60"/>
          <p:cNvSpPr>
            <a:spLocks noChangeAspect="1" noChangeArrowheads="1"/>
          </p:cNvSpPr>
          <p:nvPr/>
        </p:nvSpPr>
        <p:spPr bwMode="auto">
          <a:xfrm>
            <a:off x="7735888" y="451961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" name="Group 61"/>
          <p:cNvGrpSpPr>
            <a:grpSpLocks noChangeAspect="1"/>
          </p:cNvGrpSpPr>
          <p:nvPr/>
        </p:nvGrpSpPr>
        <p:grpSpPr bwMode="auto">
          <a:xfrm>
            <a:off x="4537075" y="4570413"/>
            <a:ext cx="1760538" cy="152400"/>
            <a:chOff x="2538" y="2370"/>
            <a:chExt cx="960" cy="78"/>
          </a:xfrm>
        </p:grpSpPr>
        <p:sp>
          <p:nvSpPr>
            <p:cNvPr id="318526" name="Freeform 62"/>
            <p:cNvSpPr>
              <a:spLocks noChangeAspect="1"/>
            </p:cNvSpPr>
            <p:nvPr/>
          </p:nvSpPr>
          <p:spPr bwMode="auto">
            <a:xfrm>
              <a:off x="3474" y="2370"/>
              <a:ext cx="24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27" name="Freeform 63"/>
            <p:cNvSpPr>
              <a:spLocks noChangeAspect="1"/>
            </p:cNvSpPr>
            <p:nvPr/>
          </p:nvSpPr>
          <p:spPr bwMode="auto">
            <a:xfrm>
              <a:off x="3432" y="2370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28" name="Freeform 64"/>
            <p:cNvSpPr>
              <a:spLocks noChangeAspect="1"/>
            </p:cNvSpPr>
            <p:nvPr/>
          </p:nvSpPr>
          <p:spPr bwMode="auto">
            <a:xfrm>
              <a:off x="3390" y="2370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29" name="Freeform 65"/>
            <p:cNvSpPr>
              <a:spLocks noChangeAspect="1"/>
            </p:cNvSpPr>
            <p:nvPr/>
          </p:nvSpPr>
          <p:spPr bwMode="auto">
            <a:xfrm>
              <a:off x="3348" y="237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0" name="Freeform 66"/>
            <p:cNvSpPr>
              <a:spLocks noChangeAspect="1"/>
            </p:cNvSpPr>
            <p:nvPr/>
          </p:nvSpPr>
          <p:spPr bwMode="auto">
            <a:xfrm>
              <a:off x="3306" y="237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1" name="Freeform 67"/>
            <p:cNvSpPr>
              <a:spLocks noChangeAspect="1"/>
            </p:cNvSpPr>
            <p:nvPr/>
          </p:nvSpPr>
          <p:spPr bwMode="auto">
            <a:xfrm>
              <a:off x="3264" y="2376"/>
              <a:ext cx="30" cy="12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4" y="6"/>
                </a:cxn>
              </a:cxnLst>
              <a:rect l="0" t="0" r="r" b="b"/>
              <a:pathLst>
                <a:path w="30" h="12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2" name="Freeform 68"/>
            <p:cNvSpPr>
              <a:spLocks noChangeAspect="1"/>
            </p:cNvSpPr>
            <p:nvPr/>
          </p:nvSpPr>
          <p:spPr bwMode="auto">
            <a:xfrm>
              <a:off x="3222" y="2382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3" name="Freeform 69"/>
            <p:cNvSpPr>
              <a:spLocks noChangeAspect="1"/>
            </p:cNvSpPr>
            <p:nvPr/>
          </p:nvSpPr>
          <p:spPr bwMode="auto">
            <a:xfrm>
              <a:off x="3180" y="2382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4" name="Freeform 70"/>
            <p:cNvSpPr>
              <a:spLocks noChangeAspect="1"/>
            </p:cNvSpPr>
            <p:nvPr/>
          </p:nvSpPr>
          <p:spPr bwMode="auto">
            <a:xfrm>
              <a:off x="3138" y="2382"/>
              <a:ext cx="30" cy="12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4" y="6"/>
                </a:cxn>
              </a:cxnLst>
              <a:rect l="0" t="0" r="r" b="b"/>
              <a:pathLst>
                <a:path w="30" h="12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5" name="Freeform 71"/>
            <p:cNvSpPr>
              <a:spLocks noChangeAspect="1"/>
            </p:cNvSpPr>
            <p:nvPr/>
          </p:nvSpPr>
          <p:spPr bwMode="auto">
            <a:xfrm>
              <a:off x="3096" y="2388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6" name="Freeform 72"/>
            <p:cNvSpPr>
              <a:spLocks noChangeAspect="1"/>
            </p:cNvSpPr>
            <p:nvPr/>
          </p:nvSpPr>
          <p:spPr bwMode="auto">
            <a:xfrm>
              <a:off x="3054" y="2388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7" name="Freeform 73"/>
            <p:cNvSpPr>
              <a:spLocks noChangeAspect="1"/>
            </p:cNvSpPr>
            <p:nvPr/>
          </p:nvSpPr>
          <p:spPr bwMode="auto">
            <a:xfrm>
              <a:off x="3012" y="2388"/>
              <a:ext cx="30" cy="12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4" y="6"/>
                </a:cxn>
              </a:cxnLst>
              <a:rect l="0" t="0" r="r" b="b"/>
              <a:pathLst>
                <a:path w="30" h="12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8" name="Freeform 74"/>
            <p:cNvSpPr>
              <a:spLocks noChangeAspect="1"/>
            </p:cNvSpPr>
            <p:nvPr/>
          </p:nvSpPr>
          <p:spPr bwMode="auto">
            <a:xfrm>
              <a:off x="2970" y="2394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9" name="Freeform 75"/>
            <p:cNvSpPr>
              <a:spLocks noChangeAspect="1"/>
            </p:cNvSpPr>
            <p:nvPr/>
          </p:nvSpPr>
          <p:spPr bwMode="auto">
            <a:xfrm>
              <a:off x="2928" y="2394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0" name="Freeform 76"/>
            <p:cNvSpPr>
              <a:spLocks noChangeAspect="1"/>
            </p:cNvSpPr>
            <p:nvPr/>
          </p:nvSpPr>
          <p:spPr bwMode="auto">
            <a:xfrm>
              <a:off x="2886" y="2400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1" name="Freeform 77"/>
            <p:cNvSpPr>
              <a:spLocks noChangeAspect="1"/>
            </p:cNvSpPr>
            <p:nvPr/>
          </p:nvSpPr>
          <p:spPr bwMode="auto">
            <a:xfrm>
              <a:off x="2844" y="2400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2" name="Freeform 78"/>
            <p:cNvSpPr>
              <a:spLocks noChangeAspect="1"/>
            </p:cNvSpPr>
            <p:nvPr/>
          </p:nvSpPr>
          <p:spPr bwMode="auto">
            <a:xfrm>
              <a:off x="2802" y="2400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3" name="Freeform 79"/>
            <p:cNvSpPr>
              <a:spLocks noChangeAspect="1"/>
            </p:cNvSpPr>
            <p:nvPr/>
          </p:nvSpPr>
          <p:spPr bwMode="auto">
            <a:xfrm>
              <a:off x="2760" y="240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4" name="Freeform 80"/>
            <p:cNvSpPr>
              <a:spLocks noChangeAspect="1"/>
            </p:cNvSpPr>
            <p:nvPr/>
          </p:nvSpPr>
          <p:spPr bwMode="auto">
            <a:xfrm>
              <a:off x="2718" y="2406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5" name="Freeform 81"/>
            <p:cNvSpPr>
              <a:spLocks noChangeAspect="1"/>
            </p:cNvSpPr>
            <p:nvPr/>
          </p:nvSpPr>
          <p:spPr bwMode="auto">
            <a:xfrm>
              <a:off x="2676" y="2406"/>
              <a:ext cx="30" cy="12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4" y="6"/>
                </a:cxn>
              </a:cxnLst>
              <a:rect l="0" t="0" r="r" b="b"/>
              <a:pathLst>
                <a:path w="30" h="12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6" name="Freeform 82"/>
            <p:cNvSpPr>
              <a:spLocks noChangeAspect="1"/>
            </p:cNvSpPr>
            <p:nvPr/>
          </p:nvSpPr>
          <p:spPr bwMode="auto">
            <a:xfrm>
              <a:off x="2634" y="2412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7" name="Freeform 83"/>
            <p:cNvSpPr>
              <a:spLocks noChangeAspect="1"/>
            </p:cNvSpPr>
            <p:nvPr/>
          </p:nvSpPr>
          <p:spPr bwMode="auto">
            <a:xfrm>
              <a:off x="2592" y="2412"/>
              <a:ext cx="30" cy="6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30" y="6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</a:cxnLst>
              <a:rect l="0" t="0" r="r" b="b"/>
              <a:pathLst>
                <a:path w="30" h="6">
                  <a:moveTo>
                    <a:pt x="24" y="6"/>
                  </a:moveTo>
                  <a:lnTo>
                    <a:pt x="30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8" name="Freeform 84"/>
            <p:cNvSpPr>
              <a:spLocks noChangeAspect="1"/>
            </p:cNvSpPr>
            <p:nvPr/>
          </p:nvSpPr>
          <p:spPr bwMode="auto">
            <a:xfrm>
              <a:off x="2568" y="2412"/>
              <a:ext cx="12" cy="12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6"/>
                </a:cxn>
              </a:cxnLst>
              <a:rect l="0" t="0" r="r" b="b"/>
              <a:pathLst>
                <a:path w="12" h="12">
                  <a:moveTo>
                    <a:pt x="6" y="6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49" name="Freeform 85"/>
            <p:cNvSpPr>
              <a:spLocks noChangeAspect="1"/>
            </p:cNvSpPr>
            <p:nvPr/>
          </p:nvSpPr>
          <p:spPr bwMode="auto">
            <a:xfrm>
              <a:off x="2538" y="2382"/>
              <a:ext cx="60" cy="66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36"/>
                </a:cxn>
                <a:cxn ang="0">
                  <a:pos x="60" y="66"/>
                </a:cxn>
                <a:cxn ang="0">
                  <a:pos x="42" y="36"/>
                </a:cxn>
                <a:cxn ang="0">
                  <a:pos x="60" y="0"/>
                </a:cxn>
              </a:cxnLst>
              <a:rect l="0" t="0" r="r" b="b"/>
              <a:pathLst>
                <a:path w="60" h="66">
                  <a:moveTo>
                    <a:pt x="60" y="0"/>
                  </a:moveTo>
                  <a:lnTo>
                    <a:pt x="0" y="36"/>
                  </a:lnTo>
                  <a:lnTo>
                    <a:pt x="60" y="66"/>
                  </a:lnTo>
                  <a:lnTo>
                    <a:pt x="42" y="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550" name="Rectangle 86"/>
          <p:cNvSpPr>
            <a:spLocks noChangeAspect="1" noChangeArrowheads="1"/>
          </p:cNvSpPr>
          <p:nvPr/>
        </p:nvSpPr>
        <p:spPr bwMode="auto">
          <a:xfrm>
            <a:off x="2481263" y="5037138"/>
            <a:ext cx="10334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GB" sz="1400">
                <a:solidFill>
                  <a:srgbClr val="000000"/>
                </a:solidFill>
                <a:latin typeface="Arial" charset="0"/>
              </a:rPr>
              <a:t>- Company( )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551" name="Rectangle 87"/>
          <p:cNvSpPr>
            <a:spLocks noChangeAspect="1" noChangeArrowheads="1"/>
          </p:cNvSpPr>
          <p:nvPr/>
        </p:nvSpPr>
        <p:spPr bwMode="auto">
          <a:xfrm>
            <a:off x="6132513" y="5008563"/>
            <a:ext cx="1635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600" i="1">
                <a:solidFill>
                  <a:srgbClr val="000000"/>
                </a:solidFill>
                <a:latin typeface="Times New Roman" pitchFamily="18" charset="0"/>
              </a:rPr>
              <a:t>Private constructor</a:t>
            </a:r>
            <a:endParaRPr lang="en-GB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8552" name="Line 88"/>
          <p:cNvSpPr>
            <a:spLocks noChangeAspect="1" noChangeShapeType="1"/>
          </p:cNvSpPr>
          <p:nvPr/>
        </p:nvSpPr>
        <p:spPr bwMode="auto">
          <a:xfrm flipH="1" flipV="1">
            <a:off x="3616325" y="5097463"/>
            <a:ext cx="2552700" cy="7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553" name="Text Box 89"/>
          <p:cNvSpPr txBox="1">
            <a:spLocks noChangeArrowheads="1"/>
          </p:cNvSpPr>
          <p:nvPr/>
        </p:nvSpPr>
        <p:spPr bwMode="auto">
          <a:xfrm>
            <a:off x="1096963" y="5559425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GB" sz="2400">
                <a:solidFill>
                  <a:schemeClr val="tx1"/>
                </a:solidFill>
                <a:latin typeface="Times New Roman" pitchFamily="18" charset="0"/>
              </a:rPr>
              <a:t>The use of class-scope operations allows global access</a:t>
            </a:r>
          </a:p>
        </p:txBody>
      </p:sp>
      <p:sp>
        <p:nvSpPr>
          <p:cNvPr id="318554" name="Rectangle 90"/>
          <p:cNvSpPr>
            <a:spLocks noChangeAspect="1" noChangeArrowheads="1"/>
          </p:cNvSpPr>
          <p:nvPr/>
        </p:nvSpPr>
        <p:spPr bwMode="auto">
          <a:xfrm>
            <a:off x="6442075" y="4297363"/>
            <a:ext cx="984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600" i="1">
                <a:solidFill>
                  <a:srgbClr val="000000"/>
                </a:solidFill>
                <a:latin typeface="Times New Roman" pitchFamily="18" charset="0"/>
              </a:rPr>
              <a:t>Class-scope</a:t>
            </a:r>
            <a:endParaRPr lang="en-GB" sz="16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A4E6-54E4-4BEF-B0E9-7F84B4AC9F85}" type="slidenum">
              <a:rPr lang="en-GB"/>
              <a:pPr/>
              <a:t>34</a:t>
            </a:fld>
            <a:endParaRPr lang="en-GB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Structural Patterns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Concerned with the way in which classes and objects are organized</a:t>
            </a:r>
          </a:p>
          <a:p>
            <a:r>
              <a:rPr lang="en-GB">
                <a:cs typeface="Times New Roman" pitchFamily="18" charset="0"/>
              </a:rPr>
              <a:t>Offer effective ways of using object-oriented constructs such as inheritance, aggregation and composition to satisfy particular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9C1C-4DF7-476B-B907-701E0CAD1EF5}" type="slidenum">
              <a:rPr lang="en-GB"/>
              <a:pPr/>
              <a:t>35</a:t>
            </a:fld>
            <a:endParaRPr lang="en-GB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Structural Patterns: Composite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9188" y="3421063"/>
            <a:ext cx="7381875" cy="2681287"/>
            <a:chOff x="705" y="2155"/>
            <a:chExt cx="4650" cy="1689"/>
          </a:xfrm>
        </p:grpSpPr>
        <p:sp>
          <p:nvSpPr>
            <p:cNvPr id="343045" name="Freeform 5"/>
            <p:cNvSpPr>
              <a:spLocks noChangeAspect="1"/>
            </p:cNvSpPr>
            <p:nvPr/>
          </p:nvSpPr>
          <p:spPr bwMode="auto">
            <a:xfrm>
              <a:off x="2942" y="2730"/>
              <a:ext cx="202" cy="13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144" y="97"/>
                </a:cxn>
                <a:cxn ang="0">
                  <a:pos x="0" y="97"/>
                </a:cxn>
                <a:cxn ang="0">
                  <a:pos x="72" y="0"/>
                </a:cxn>
              </a:cxnLst>
              <a:rect l="0" t="0" r="r" b="b"/>
              <a:pathLst>
                <a:path w="144" h="97">
                  <a:moveTo>
                    <a:pt x="72" y="0"/>
                  </a:moveTo>
                  <a:lnTo>
                    <a:pt x="144" y="97"/>
                  </a:lnTo>
                  <a:lnTo>
                    <a:pt x="0" y="9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046" name="Line 6"/>
            <p:cNvSpPr>
              <a:spLocks noChangeAspect="1" noChangeShapeType="1"/>
            </p:cNvSpPr>
            <p:nvPr/>
          </p:nvSpPr>
          <p:spPr bwMode="auto">
            <a:xfrm>
              <a:off x="3043" y="2866"/>
              <a:ext cx="1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047" name="Text Box 7"/>
            <p:cNvSpPr txBox="1">
              <a:spLocks noChangeAspect="1" noChangeArrowheads="1"/>
            </p:cNvSpPr>
            <p:nvPr/>
          </p:nvSpPr>
          <p:spPr bwMode="auto">
            <a:xfrm>
              <a:off x="2364" y="2155"/>
              <a:ext cx="13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MediaClip</a:t>
              </a:r>
            </a:p>
          </p:txBody>
        </p:sp>
        <p:sp>
          <p:nvSpPr>
            <p:cNvPr id="343048" name="Text Box 8"/>
            <p:cNvSpPr txBox="1">
              <a:spLocks noChangeAspect="1" noChangeArrowheads="1"/>
            </p:cNvSpPr>
            <p:nvPr/>
          </p:nvSpPr>
          <p:spPr bwMode="auto">
            <a:xfrm>
              <a:off x="2365" y="2359"/>
              <a:ext cx="136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endParaRPr lang="en-US" sz="1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343049" name="Text Box 9"/>
            <p:cNvSpPr txBox="1">
              <a:spLocks noChangeAspect="1" noChangeArrowheads="1"/>
            </p:cNvSpPr>
            <p:nvPr/>
          </p:nvSpPr>
          <p:spPr bwMode="auto">
            <a:xfrm>
              <a:off x="2365" y="2523"/>
              <a:ext cx="136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play( )</a:t>
              </a:r>
            </a:p>
          </p:txBody>
        </p:sp>
        <p:sp>
          <p:nvSpPr>
            <p:cNvPr id="343050" name="Text Box 10"/>
            <p:cNvSpPr txBox="1">
              <a:spLocks noChangeAspect="1" noChangeArrowheads="1"/>
            </p:cNvSpPr>
            <p:nvPr/>
          </p:nvSpPr>
          <p:spPr bwMode="auto">
            <a:xfrm>
              <a:off x="705" y="3298"/>
              <a:ext cx="13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VideoClip</a:t>
              </a:r>
            </a:p>
          </p:txBody>
        </p:sp>
        <p:sp>
          <p:nvSpPr>
            <p:cNvPr id="343051" name="Text Box 11"/>
            <p:cNvSpPr txBox="1">
              <a:spLocks noChangeAspect="1" noChangeArrowheads="1"/>
            </p:cNvSpPr>
            <p:nvPr/>
          </p:nvSpPr>
          <p:spPr bwMode="auto">
            <a:xfrm>
              <a:off x="706" y="3492"/>
              <a:ext cx="136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endParaRPr lang="en-US" sz="1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343052" name="Text Box 12"/>
            <p:cNvSpPr txBox="1">
              <a:spLocks noChangeAspect="1" noChangeArrowheads="1"/>
            </p:cNvSpPr>
            <p:nvPr/>
          </p:nvSpPr>
          <p:spPr bwMode="auto">
            <a:xfrm>
              <a:off x="706" y="3646"/>
              <a:ext cx="136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play( )</a:t>
              </a:r>
            </a:p>
          </p:txBody>
        </p:sp>
        <p:sp>
          <p:nvSpPr>
            <p:cNvPr id="343053" name="Text Box 13"/>
            <p:cNvSpPr txBox="1">
              <a:spLocks noChangeAspect="1" noChangeArrowheads="1"/>
            </p:cNvSpPr>
            <p:nvPr/>
          </p:nvSpPr>
          <p:spPr bwMode="auto">
            <a:xfrm>
              <a:off x="3987" y="3298"/>
              <a:ext cx="13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SoundClip</a:t>
              </a:r>
            </a:p>
          </p:txBody>
        </p:sp>
        <p:sp>
          <p:nvSpPr>
            <p:cNvPr id="343054" name="Text Box 14"/>
            <p:cNvSpPr txBox="1">
              <a:spLocks noChangeAspect="1" noChangeArrowheads="1"/>
            </p:cNvSpPr>
            <p:nvPr/>
          </p:nvSpPr>
          <p:spPr bwMode="auto">
            <a:xfrm>
              <a:off x="3988" y="3492"/>
              <a:ext cx="136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endParaRPr lang="en-US" sz="1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343055" name="Text Box 15"/>
            <p:cNvSpPr txBox="1">
              <a:spLocks noChangeAspect="1" noChangeArrowheads="1"/>
            </p:cNvSpPr>
            <p:nvPr/>
          </p:nvSpPr>
          <p:spPr bwMode="auto">
            <a:xfrm>
              <a:off x="3988" y="3646"/>
              <a:ext cx="136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play( )</a:t>
              </a:r>
            </a:p>
          </p:txBody>
        </p:sp>
        <p:cxnSp>
          <p:nvCxnSpPr>
            <p:cNvPr id="343056" name="AutoShape 16"/>
            <p:cNvCxnSpPr>
              <a:cxnSpLocks noChangeAspect="1" noChangeShapeType="1"/>
              <a:stCxn id="343046" idx="1"/>
              <a:endCxn id="343050" idx="0"/>
            </p:cNvCxnSpPr>
            <p:nvPr/>
          </p:nvCxnSpPr>
          <p:spPr bwMode="auto">
            <a:xfrm rot="5400000">
              <a:off x="2076" y="2330"/>
              <a:ext cx="281" cy="1655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</p:spPr>
        </p:cxnSp>
        <p:cxnSp>
          <p:nvCxnSpPr>
            <p:cNvPr id="343057" name="AutoShape 17"/>
            <p:cNvCxnSpPr>
              <a:cxnSpLocks noChangeAspect="1" noChangeShapeType="1"/>
              <a:stCxn id="343046" idx="1"/>
              <a:endCxn id="343053" idx="0"/>
            </p:cNvCxnSpPr>
            <p:nvPr/>
          </p:nvCxnSpPr>
          <p:spPr bwMode="auto">
            <a:xfrm rot="16200000" flipH="1">
              <a:off x="3717" y="2344"/>
              <a:ext cx="281" cy="1627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</p:spPr>
        </p:cxnSp>
      </p:grp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685800" y="1711325"/>
            <a:ext cx="77724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can we present the same interface for a media clip whether it is composite or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FB8-E493-45C4-92B9-CFED5AEC5699}" type="slidenum">
              <a:rPr lang="en-GB"/>
              <a:pPr/>
              <a:t>36</a:t>
            </a:fld>
            <a:endParaRPr lang="en-GB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Structural Patterns: Composite</a:t>
            </a:r>
          </a:p>
        </p:txBody>
      </p:sp>
      <p:sp>
        <p:nvSpPr>
          <p:cNvPr id="344069" name="Freeform 5"/>
          <p:cNvSpPr>
            <a:spLocks noChangeAspect="1"/>
          </p:cNvSpPr>
          <p:nvPr/>
        </p:nvSpPr>
        <p:spPr bwMode="auto">
          <a:xfrm>
            <a:off x="4208463" y="4057650"/>
            <a:ext cx="214312" cy="322263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72"/>
              </a:cxn>
              <a:cxn ang="0">
                <a:pos x="48" y="145"/>
              </a:cxn>
              <a:cxn ang="0">
                <a:pos x="96" y="72"/>
              </a:cxn>
              <a:cxn ang="0">
                <a:pos x="48" y="0"/>
              </a:cxn>
            </a:cxnLst>
            <a:rect l="0" t="0" r="r" b="b"/>
            <a:pathLst>
              <a:path w="96" h="145">
                <a:moveTo>
                  <a:pt x="48" y="0"/>
                </a:moveTo>
                <a:lnTo>
                  <a:pt x="0" y="72"/>
                </a:lnTo>
                <a:lnTo>
                  <a:pt x="48" y="145"/>
                </a:lnTo>
                <a:lnTo>
                  <a:pt x="96" y="72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5735638" y="2462213"/>
            <a:ext cx="1350962" cy="1169987"/>
            <a:chOff x="4118" y="1520"/>
            <a:chExt cx="582" cy="509"/>
          </a:xfrm>
        </p:grpSpPr>
        <p:sp>
          <p:nvSpPr>
            <p:cNvPr id="344071" name="Rectangle 7"/>
            <p:cNvSpPr>
              <a:spLocks noChangeAspect="1" noChangeArrowheads="1"/>
            </p:cNvSpPr>
            <p:nvPr/>
          </p:nvSpPr>
          <p:spPr bwMode="auto">
            <a:xfrm>
              <a:off x="4118" y="1520"/>
              <a:ext cx="582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072" name="Rectangle 8"/>
            <p:cNvSpPr>
              <a:spLocks noChangeAspect="1" noChangeArrowheads="1"/>
            </p:cNvSpPr>
            <p:nvPr/>
          </p:nvSpPr>
          <p:spPr bwMode="auto">
            <a:xfrm>
              <a:off x="4239" y="1555"/>
              <a:ext cx="405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 i="1">
                  <a:solidFill>
                    <a:srgbClr val="000000"/>
                  </a:solidFill>
                  <a:latin typeface="Times New Roman" pitchFamily="18" charset="0"/>
                </a:rPr>
                <a:t>Delegates to 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73" name="Rectangle 9"/>
            <p:cNvSpPr>
              <a:spLocks noChangeAspect="1" noChangeArrowheads="1"/>
            </p:cNvSpPr>
            <p:nvPr/>
          </p:nvSpPr>
          <p:spPr bwMode="auto">
            <a:xfrm>
              <a:off x="4245" y="1653"/>
              <a:ext cx="11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 i="1">
                  <a:solidFill>
                    <a:srgbClr val="000000"/>
                  </a:solidFill>
                  <a:latin typeface="Times New Roman" pitchFamily="18" charset="0"/>
                </a:rPr>
                <a:t>the 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74" name="Rectangle 10"/>
            <p:cNvSpPr>
              <a:spLocks noChangeAspect="1" noChangeArrowheads="1"/>
            </p:cNvSpPr>
            <p:nvPr/>
          </p:nvSpPr>
          <p:spPr bwMode="auto">
            <a:xfrm>
              <a:off x="4357" y="1653"/>
              <a:ext cx="184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>
                  <a:solidFill>
                    <a:srgbClr val="000000"/>
                  </a:solidFill>
                  <a:latin typeface="Courier New" pitchFamily="49" charset="0"/>
                </a:rPr>
                <a:t>play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75" name="Rectangle 11"/>
            <p:cNvSpPr>
              <a:spLocks noChangeAspect="1" noChangeArrowheads="1"/>
            </p:cNvSpPr>
            <p:nvPr/>
          </p:nvSpPr>
          <p:spPr bwMode="auto">
            <a:xfrm>
              <a:off x="4531" y="1653"/>
              <a:ext cx="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>
                  <a:solidFill>
                    <a:srgbClr val="000000"/>
                  </a:solidFill>
                  <a:latin typeface="Courier New" pitchFamily="49" charset="0"/>
                </a:rPr>
                <a:t>()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76" name="Rectangle 12"/>
            <p:cNvSpPr>
              <a:spLocks noChangeAspect="1" noChangeArrowheads="1"/>
            </p:cNvSpPr>
            <p:nvPr/>
          </p:nvSpPr>
          <p:spPr bwMode="auto">
            <a:xfrm>
              <a:off x="4630" y="1653"/>
              <a:ext cx="31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9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77" name="Rectangle 13"/>
            <p:cNvSpPr>
              <a:spLocks noChangeAspect="1" noChangeArrowheads="1"/>
            </p:cNvSpPr>
            <p:nvPr/>
          </p:nvSpPr>
          <p:spPr bwMode="auto">
            <a:xfrm>
              <a:off x="4242" y="1743"/>
              <a:ext cx="39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 i="1">
                  <a:solidFill>
                    <a:srgbClr val="000000"/>
                  </a:solidFill>
                  <a:latin typeface="Times New Roman" pitchFamily="18" charset="0"/>
                </a:rPr>
                <a:t>operation in 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78" name="Rectangle 14"/>
            <p:cNvSpPr>
              <a:spLocks noChangeAspect="1" noChangeArrowheads="1"/>
            </p:cNvSpPr>
            <p:nvPr/>
          </p:nvSpPr>
          <p:spPr bwMode="auto">
            <a:xfrm>
              <a:off x="4384" y="1840"/>
              <a:ext cx="10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 i="1">
                  <a:solidFill>
                    <a:srgbClr val="000000"/>
                  </a:solidFill>
                  <a:latin typeface="Times New Roman" pitchFamily="18" charset="0"/>
                </a:rPr>
                <a:t>the</a:t>
              </a:r>
              <a:r>
                <a:rPr lang="en-GB" sz="10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79" name="Rectangle 15"/>
            <p:cNvSpPr>
              <a:spLocks noChangeAspect="1" noChangeArrowheads="1"/>
            </p:cNvSpPr>
            <p:nvPr/>
          </p:nvSpPr>
          <p:spPr bwMode="auto">
            <a:xfrm>
              <a:off x="4240" y="1936"/>
              <a:ext cx="38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 i="1">
                  <a:solidFill>
                    <a:srgbClr val="000000"/>
                  </a:solidFill>
                  <a:latin typeface="Times New Roman" pitchFamily="18" charset="0"/>
                </a:rPr>
                <a:t>components.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80" name="Rectangle 16"/>
            <p:cNvSpPr>
              <a:spLocks noChangeAspect="1" noChangeArrowheads="1"/>
            </p:cNvSpPr>
            <p:nvPr/>
          </p:nvSpPr>
          <p:spPr bwMode="auto">
            <a:xfrm>
              <a:off x="4634" y="1936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9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4081" name="Rectangle 17"/>
          <p:cNvSpPr>
            <a:spLocks noChangeAspect="1" noChangeArrowheads="1"/>
          </p:cNvSpPr>
          <p:nvPr/>
        </p:nvSpPr>
        <p:spPr bwMode="auto">
          <a:xfrm>
            <a:off x="7943850" y="4184650"/>
            <a:ext cx="15065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6981825" y="3959225"/>
            <a:ext cx="1196975" cy="628650"/>
            <a:chOff x="4708" y="2329"/>
            <a:chExt cx="539" cy="283"/>
          </a:xfrm>
        </p:grpSpPr>
        <p:sp>
          <p:nvSpPr>
            <p:cNvPr id="344083" name="Rectangle 19"/>
            <p:cNvSpPr>
              <a:spLocks noChangeAspect="1" noChangeArrowheads="1"/>
            </p:cNvSpPr>
            <p:nvPr/>
          </p:nvSpPr>
          <p:spPr bwMode="auto">
            <a:xfrm>
              <a:off x="4795" y="2329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>
                  <a:solidFill>
                    <a:srgbClr val="000000"/>
                  </a:solidFill>
                  <a:latin typeface="Courier New" pitchFamily="49" charset="0"/>
                </a:rPr>
                <a:t>play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84" name="Rectangle 20"/>
            <p:cNvSpPr>
              <a:spLocks noChangeAspect="1" noChangeArrowheads="1"/>
            </p:cNvSpPr>
            <p:nvPr/>
          </p:nvSpPr>
          <p:spPr bwMode="auto">
            <a:xfrm>
              <a:off x="4969" y="2329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>
                  <a:solidFill>
                    <a:srgbClr val="000000"/>
                  </a:solidFill>
                  <a:latin typeface="Courier New" pitchFamily="49" charset="0"/>
                </a:rPr>
                <a:t>()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85" name="Rectangle 21"/>
            <p:cNvSpPr>
              <a:spLocks noChangeAspect="1" noChangeArrowheads="1"/>
            </p:cNvSpPr>
            <p:nvPr/>
          </p:nvSpPr>
          <p:spPr bwMode="auto">
            <a:xfrm>
              <a:off x="5055" y="2329"/>
              <a:ext cx="13" cy="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86" name="Rectangle 22"/>
            <p:cNvSpPr>
              <a:spLocks noChangeAspect="1" noChangeArrowheads="1"/>
            </p:cNvSpPr>
            <p:nvPr/>
          </p:nvSpPr>
          <p:spPr bwMode="auto">
            <a:xfrm>
              <a:off x="5072" y="2329"/>
              <a:ext cx="6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 i="1">
                  <a:solidFill>
                    <a:srgbClr val="000000"/>
                  </a:solidFill>
                  <a:latin typeface="Times New Roman" pitchFamily="18" charset="0"/>
                </a:rPr>
                <a:t>is</a:t>
              </a:r>
              <a:r>
                <a:rPr lang="en-GB" sz="10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87" name="Rectangle 23"/>
            <p:cNvSpPr>
              <a:spLocks noChangeAspect="1" noChangeArrowheads="1"/>
            </p:cNvSpPr>
            <p:nvPr/>
          </p:nvSpPr>
          <p:spPr bwMode="auto">
            <a:xfrm>
              <a:off x="4708" y="2425"/>
              <a:ext cx="5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 i="1">
                  <a:solidFill>
                    <a:srgbClr val="000000"/>
                  </a:solidFill>
                  <a:latin typeface="Times New Roman" pitchFamily="18" charset="0"/>
                </a:rPr>
                <a:t>polymorphically</a:t>
              </a:r>
              <a:r>
                <a:rPr lang="en-GB" sz="10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88" name="Rectangle 24"/>
            <p:cNvSpPr>
              <a:spLocks noChangeAspect="1" noChangeArrowheads="1"/>
            </p:cNvSpPr>
            <p:nvPr/>
          </p:nvSpPr>
          <p:spPr bwMode="auto">
            <a:xfrm>
              <a:off x="4814" y="2516"/>
              <a:ext cx="30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1400" i="1">
                  <a:solidFill>
                    <a:srgbClr val="000000"/>
                  </a:solidFill>
                  <a:latin typeface="Times New Roman" pitchFamily="18" charset="0"/>
                </a:rPr>
                <a:t>redefined</a:t>
              </a:r>
              <a:endParaRPr lang="en-GB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089" name="Rectangle 25"/>
            <p:cNvSpPr>
              <a:spLocks noChangeAspect="1" noChangeArrowheads="1"/>
            </p:cNvSpPr>
            <p:nvPr/>
          </p:nvSpPr>
          <p:spPr bwMode="auto">
            <a:xfrm>
              <a:off x="5115" y="2516"/>
              <a:ext cx="13" cy="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9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4090" name="Line 26"/>
          <p:cNvSpPr>
            <a:spLocks noChangeAspect="1" noChangeShapeType="1"/>
          </p:cNvSpPr>
          <p:nvPr/>
        </p:nvSpPr>
        <p:spPr bwMode="auto">
          <a:xfrm>
            <a:off x="4314825" y="4392613"/>
            <a:ext cx="3175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4091" name="Text Box 27"/>
          <p:cNvSpPr txBox="1">
            <a:spLocks noChangeAspect="1" noChangeArrowheads="1"/>
          </p:cNvSpPr>
          <p:nvPr/>
        </p:nvSpPr>
        <p:spPr bwMode="auto">
          <a:xfrm>
            <a:off x="603250" y="5080000"/>
            <a:ext cx="21717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VideoClip</a:t>
            </a:r>
          </a:p>
        </p:txBody>
      </p:sp>
      <p:sp>
        <p:nvSpPr>
          <p:cNvPr id="344092" name="Text Box 28"/>
          <p:cNvSpPr txBox="1">
            <a:spLocks noChangeAspect="1" noChangeArrowheads="1"/>
          </p:cNvSpPr>
          <p:nvPr/>
        </p:nvSpPr>
        <p:spPr bwMode="auto">
          <a:xfrm>
            <a:off x="604838" y="5403850"/>
            <a:ext cx="2170112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4093" name="Text Box 29"/>
          <p:cNvSpPr txBox="1">
            <a:spLocks noChangeAspect="1" noChangeArrowheads="1"/>
          </p:cNvSpPr>
          <p:nvPr/>
        </p:nvSpPr>
        <p:spPr bwMode="auto">
          <a:xfrm>
            <a:off x="604838" y="5664200"/>
            <a:ext cx="21701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play( )</a:t>
            </a:r>
          </a:p>
        </p:txBody>
      </p:sp>
      <p:sp>
        <p:nvSpPr>
          <p:cNvPr id="344094" name="Text Box 30"/>
          <p:cNvSpPr txBox="1">
            <a:spLocks noChangeAspect="1" noChangeArrowheads="1"/>
          </p:cNvSpPr>
          <p:nvPr/>
        </p:nvSpPr>
        <p:spPr bwMode="auto">
          <a:xfrm>
            <a:off x="5813425" y="5080000"/>
            <a:ext cx="21717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SoundClip</a:t>
            </a:r>
          </a:p>
        </p:txBody>
      </p:sp>
      <p:sp>
        <p:nvSpPr>
          <p:cNvPr id="344095" name="Text Box 31"/>
          <p:cNvSpPr txBox="1">
            <a:spLocks noChangeAspect="1" noChangeArrowheads="1"/>
          </p:cNvSpPr>
          <p:nvPr/>
        </p:nvSpPr>
        <p:spPr bwMode="auto">
          <a:xfrm>
            <a:off x="5813425" y="5403850"/>
            <a:ext cx="21717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4096" name="Text Box 32"/>
          <p:cNvSpPr txBox="1">
            <a:spLocks noChangeAspect="1" noChangeArrowheads="1"/>
          </p:cNvSpPr>
          <p:nvPr/>
        </p:nvSpPr>
        <p:spPr bwMode="auto">
          <a:xfrm>
            <a:off x="5813425" y="5664200"/>
            <a:ext cx="21717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play( )</a:t>
            </a:r>
          </a:p>
        </p:txBody>
      </p:sp>
      <p:cxnSp>
        <p:nvCxnSpPr>
          <p:cNvPr id="344097" name="AutoShape 33"/>
          <p:cNvCxnSpPr>
            <a:cxnSpLocks noChangeAspect="1" noChangeShapeType="1"/>
            <a:stCxn id="344090" idx="1"/>
            <a:endCxn id="344091" idx="0"/>
          </p:cNvCxnSpPr>
          <p:nvPr/>
        </p:nvCxnSpPr>
        <p:spPr bwMode="auto">
          <a:xfrm rot="5400000">
            <a:off x="2780506" y="3542507"/>
            <a:ext cx="446087" cy="2628900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44098" name="AutoShape 34"/>
          <p:cNvCxnSpPr>
            <a:cxnSpLocks noChangeAspect="1" noChangeShapeType="1"/>
            <a:stCxn id="344090" idx="1"/>
            <a:endCxn id="344094" idx="0"/>
          </p:cNvCxnSpPr>
          <p:nvPr/>
        </p:nvCxnSpPr>
        <p:spPr bwMode="auto">
          <a:xfrm rot="16200000" flipH="1">
            <a:off x="5385594" y="3566319"/>
            <a:ext cx="446087" cy="258127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235325" y="2209800"/>
            <a:ext cx="2171700" cy="1824038"/>
            <a:chOff x="1845" y="1495"/>
            <a:chExt cx="1368" cy="1149"/>
          </a:xfrm>
        </p:grpSpPr>
        <p:sp>
          <p:nvSpPr>
            <p:cNvPr id="344100" name="Text Box 36"/>
            <p:cNvSpPr txBox="1">
              <a:spLocks noChangeAspect="1" noChangeArrowheads="1"/>
            </p:cNvSpPr>
            <p:nvPr/>
          </p:nvSpPr>
          <p:spPr bwMode="auto">
            <a:xfrm>
              <a:off x="1845" y="1495"/>
              <a:ext cx="13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AdSequence</a:t>
              </a:r>
            </a:p>
          </p:txBody>
        </p:sp>
        <p:sp>
          <p:nvSpPr>
            <p:cNvPr id="344101" name="Text Box 37"/>
            <p:cNvSpPr txBox="1">
              <a:spLocks noChangeAspect="1" noChangeArrowheads="1"/>
            </p:cNvSpPr>
            <p:nvPr/>
          </p:nvSpPr>
          <p:spPr bwMode="auto">
            <a:xfrm>
              <a:off x="1846" y="1689"/>
              <a:ext cx="136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endParaRPr lang="en-US" sz="1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344102" name="Text Box 38"/>
            <p:cNvSpPr txBox="1">
              <a:spLocks noChangeAspect="1" noChangeArrowheads="1"/>
            </p:cNvSpPr>
            <p:nvPr/>
          </p:nvSpPr>
          <p:spPr bwMode="auto">
            <a:xfrm>
              <a:off x="1846" y="1843"/>
              <a:ext cx="1367" cy="8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play( )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addClip( )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removeClip( )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getChild( )</a:t>
              </a:r>
            </a:p>
          </p:txBody>
        </p:sp>
      </p:grpSp>
      <p:sp>
        <p:nvSpPr>
          <p:cNvPr id="344103" name="Line 39"/>
          <p:cNvSpPr>
            <a:spLocks noChangeAspect="1" noChangeShapeType="1"/>
          </p:cNvSpPr>
          <p:nvPr/>
        </p:nvSpPr>
        <p:spPr bwMode="auto">
          <a:xfrm flipH="1" flipV="1">
            <a:off x="3856038" y="2933700"/>
            <a:ext cx="1798637" cy="26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104" name="Line 40"/>
          <p:cNvSpPr>
            <a:spLocks noChangeAspect="1" noChangeShapeType="1"/>
          </p:cNvSpPr>
          <p:nvPr/>
        </p:nvSpPr>
        <p:spPr bwMode="auto">
          <a:xfrm flipH="1">
            <a:off x="1938338" y="4346575"/>
            <a:ext cx="4891087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106" name="Text Box 42"/>
          <p:cNvSpPr txBox="1">
            <a:spLocks noChangeAspect="1" noChangeArrowheads="1"/>
          </p:cNvSpPr>
          <p:nvPr/>
        </p:nvSpPr>
        <p:spPr bwMode="auto">
          <a:xfrm>
            <a:off x="1427163" y="4794250"/>
            <a:ext cx="234950" cy="244475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000">
                <a:solidFill>
                  <a:schemeClr val="tx1"/>
                </a:solidFill>
                <a:latin typeface="Arial" charset="0"/>
              </a:rPr>
              <a:t>*</a:t>
            </a:r>
          </a:p>
        </p:txBody>
      </p:sp>
      <p:sp>
        <p:nvSpPr>
          <p:cNvPr id="344107" name="Text Box 43"/>
          <p:cNvSpPr txBox="1">
            <a:spLocks noChangeAspect="1" noChangeArrowheads="1"/>
          </p:cNvSpPr>
          <p:nvPr/>
        </p:nvSpPr>
        <p:spPr bwMode="auto">
          <a:xfrm>
            <a:off x="6584950" y="4829175"/>
            <a:ext cx="233363" cy="244475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000">
                <a:solidFill>
                  <a:schemeClr val="tx1"/>
                </a:solidFill>
                <a:latin typeface="Arial" charset="0"/>
              </a:rPr>
              <a:t>*</a:t>
            </a:r>
          </a:p>
        </p:txBody>
      </p:sp>
      <p:sp>
        <p:nvSpPr>
          <p:cNvPr id="344108" name="Text Box 44"/>
          <p:cNvSpPr txBox="1">
            <a:spLocks noChangeAspect="1" noChangeArrowheads="1"/>
          </p:cNvSpPr>
          <p:nvPr/>
        </p:nvSpPr>
        <p:spPr bwMode="auto">
          <a:xfrm>
            <a:off x="3856038" y="4046538"/>
            <a:ext cx="252412" cy="244475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0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44109" name="Line 45"/>
          <p:cNvSpPr>
            <a:spLocks noChangeShapeType="1"/>
          </p:cNvSpPr>
          <p:nvPr/>
        </p:nvSpPr>
        <p:spPr bwMode="auto">
          <a:xfrm flipH="1">
            <a:off x="6534150" y="4686300"/>
            <a:ext cx="876300" cy="1085850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10" name="Text Box 46"/>
          <p:cNvSpPr txBox="1">
            <a:spLocks noChangeArrowheads="1"/>
          </p:cNvSpPr>
          <p:nvPr/>
        </p:nvSpPr>
        <p:spPr bwMode="auto">
          <a:xfrm>
            <a:off x="1568450" y="1739900"/>
            <a:ext cx="5435600" cy="396875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</a:rPr>
              <a:t>How can we incorporate composite structures?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A9C4-AE2A-4239-A6A7-75675821CD95}" type="slidenum">
              <a:rPr lang="en-GB"/>
              <a:pPr/>
              <a:t>37</a:t>
            </a:fld>
            <a:endParaRPr lang="en-GB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Composite applied to Agate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7351713" y="4273550"/>
            <a:ext cx="968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Collection of 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8167688" y="435927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7361238" y="4459288"/>
            <a:ext cx="957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MediaClip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8120063" y="45021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8148638" y="45021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098" name="Rectangle 10"/>
          <p:cNvSpPr>
            <a:spLocks noChangeArrowheads="1"/>
          </p:cNvSpPr>
          <p:nvPr/>
        </p:nvSpPr>
        <p:spPr bwMode="auto">
          <a:xfrm>
            <a:off x="7264400" y="4668838"/>
            <a:ext cx="1201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object identifiers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8243888" y="46545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00" name="Rectangle 12"/>
          <p:cNvSpPr>
            <a:spLocks noChangeArrowheads="1"/>
          </p:cNvSpPr>
          <p:nvPr/>
        </p:nvSpPr>
        <p:spPr bwMode="auto">
          <a:xfrm>
            <a:off x="908050" y="5399088"/>
            <a:ext cx="3403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for all m in mediaClipCollection</a:t>
            </a:r>
            <a:endParaRPr lang="en-GB" sz="14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1770063" y="5332413"/>
            <a:ext cx="2454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02" name="Rectangle 14"/>
          <p:cNvSpPr>
            <a:spLocks noChangeArrowheads="1"/>
          </p:cNvSpPr>
          <p:nvPr/>
        </p:nvSpPr>
        <p:spPr bwMode="auto">
          <a:xfrm>
            <a:off x="4154488" y="537368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944563" y="5616575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m.play()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04" name="Rectangle 16"/>
          <p:cNvSpPr>
            <a:spLocks noChangeArrowheads="1"/>
          </p:cNvSpPr>
          <p:nvPr/>
        </p:nvSpPr>
        <p:spPr bwMode="auto">
          <a:xfrm>
            <a:off x="2735263" y="5530850"/>
            <a:ext cx="666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05" name="Freeform 17"/>
          <p:cNvSpPr>
            <a:spLocks/>
          </p:cNvSpPr>
          <p:nvPr/>
        </p:nvSpPr>
        <p:spPr bwMode="auto">
          <a:xfrm>
            <a:off x="4210050" y="5248275"/>
            <a:ext cx="214313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96" y="96"/>
              </a:cxn>
              <a:cxn ang="0">
                <a:pos x="0" y="0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855663" y="5248275"/>
            <a:ext cx="3354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842963" y="5248275"/>
            <a:ext cx="1587" cy="588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>
            <a:off x="842963" y="5837238"/>
            <a:ext cx="3581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 flipV="1">
            <a:off x="4424363" y="5416550"/>
            <a:ext cx="1587" cy="420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10" name="Rectangle 22"/>
          <p:cNvSpPr>
            <a:spLocks noChangeArrowheads="1"/>
          </p:cNvSpPr>
          <p:nvPr/>
        </p:nvSpPr>
        <p:spPr bwMode="auto">
          <a:xfrm>
            <a:off x="7305675" y="5164138"/>
            <a:ext cx="9239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11" name="Rectangle 23"/>
          <p:cNvSpPr>
            <a:spLocks noChangeArrowheads="1"/>
          </p:cNvSpPr>
          <p:nvPr/>
        </p:nvSpPr>
        <p:spPr bwMode="auto">
          <a:xfrm>
            <a:off x="7350125" y="5178425"/>
            <a:ext cx="939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Delegates to 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12" name="Rectangle 24"/>
          <p:cNvSpPr>
            <a:spLocks noChangeArrowheads="1"/>
          </p:cNvSpPr>
          <p:nvPr/>
        </p:nvSpPr>
        <p:spPr bwMode="auto">
          <a:xfrm>
            <a:off x="7466013" y="5360988"/>
            <a:ext cx="2619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the 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13" name="Rectangle 25"/>
          <p:cNvSpPr>
            <a:spLocks noChangeArrowheads="1"/>
          </p:cNvSpPr>
          <p:nvPr/>
        </p:nvSpPr>
        <p:spPr bwMode="auto">
          <a:xfrm>
            <a:off x="7721600" y="5360988"/>
            <a:ext cx="425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play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8113713" y="5360988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()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15" name="Rectangle 27"/>
          <p:cNvSpPr>
            <a:spLocks noChangeArrowheads="1"/>
          </p:cNvSpPr>
          <p:nvPr/>
        </p:nvSpPr>
        <p:spPr bwMode="auto">
          <a:xfrm>
            <a:off x="8108950" y="5375275"/>
            <a:ext cx="682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16" name="Rectangle 28"/>
          <p:cNvSpPr>
            <a:spLocks noChangeArrowheads="1"/>
          </p:cNvSpPr>
          <p:nvPr/>
        </p:nvSpPr>
        <p:spPr bwMode="auto">
          <a:xfrm>
            <a:off x="7359650" y="5546725"/>
            <a:ext cx="9191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operation in 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7691438" y="5700713"/>
            <a:ext cx="2492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7386638" y="5867400"/>
            <a:ext cx="895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components.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8120063" y="582453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20" name="Rectangle 32"/>
          <p:cNvSpPr>
            <a:spLocks noChangeArrowheads="1"/>
          </p:cNvSpPr>
          <p:nvPr/>
        </p:nvSpPr>
        <p:spPr bwMode="auto">
          <a:xfrm>
            <a:off x="2043113" y="2951163"/>
            <a:ext cx="425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play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21" name="Rectangle 33"/>
          <p:cNvSpPr>
            <a:spLocks noChangeArrowheads="1"/>
          </p:cNvSpPr>
          <p:nvPr/>
        </p:nvSpPr>
        <p:spPr bwMode="auto">
          <a:xfrm>
            <a:off x="2420938" y="2951163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()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2541588" y="2994025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23" name="Rectangle 35"/>
          <p:cNvSpPr>
            <a:spLocks noChangeArrowheads="1"/>
          </p:cNvSpPr>
          <p:nvPr/>
        </p:nvSpPr>
        <p:spPr bwMode="auto">
          <a:xfrm>
            <a:off x="2622550" y="2951163"/>
            <a:ext cx="1508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1822450" y="3146425"/>
            <a:ext cx="1198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polymorphically</a:t>
            </a:r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25" name="Rectangle 37"/>
          <p:cNvSpPr>
            <a:spLocks noChangeArrowheads="1"/>
          </p:cNvSpPr>
          <p:nvPr/>
        </p:nvSpPr>
        <p:spPr bwMode="auto">
          <a:xfrm>
            <a:off x="2066925" y="3348038"/>
            <a:ext cx="6731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redefined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26" name="Rectangle 38"/>
          <p:cNvSpPr>
            <a:spLocks noChangeArrowheads="1"/>
          </p:cNvSpPr>
          <p:nvPr/>
        </p:nvSpPr>
        <p:spPr bwMode="auto">
          <a:xfrm>
            <a:off x="2636838" y="329088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5127" name="Freeform 39"/>
          <p:cNvSpPr>
            <a:spLocks/>
          </p:cNvSpPr>
          <p:nvPr/>
        </p:nvSpPr>
        <p:spPr bwMode="auto">
          <a:xfrm flipV="1">
            <a:off x="6238875" y="3938588"/>
            <a:ext cx="152400" cy="230187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72"/>
              </a:cxn>
              <a:cxn ang="0">
                <a:pos x="48" y="145"/>
              </a:cxn>
              <a:cxn ang="0">
                <a:pos x="96" y="72"/>
              </a:cxn>
              <a:cxn ang="0">
                <a:pos x="48" y="0"/>
              </a:cxn>
            </a:cxnLst>
            <a:rect l="0" t="0" r="r" b="b"/>
            <a:pathLst>
              <a:path w="96" h="145">
                <a:moveTo>
                  <a:pt x="48" y="0"/>
                </a:moveTo>
                <a:lnTo>
                  <a:pt x="0" y="72"/>
                </a:lnTo>
                <a:lnTo>
                  <a:pt x="48" y="145"/>
                </a:lnTo>
                <a:lnTo>
                  <a:pt x="96" y="72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28" name="Line 40"/>
          <p:cNvSpPr>
            <a:spLocks noChangeShapeType="1"/>
          </p:cNvSpPr>
          <p:nvPr/>
        </p:nvSpPr>
        <p:spPr bwMode="auto">
          <a:xfrm flipV="1">
            <a:off x="6315075" y="3757613"/>
            <a:ext cx="1588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29" name="Text Box 41"/>
          <p:cNvSpPr txBox="1">
            <a:spLocks noChangeArrowheads="1"/>
          </p:cNvSpPr>
          <p:nvPr/>
        </p:nvSpPr>
        <p:spPr bwMode="auto">
          <a:xfrm>
            <a:off x="5022850" y="4183063"/>
            <a:ext cx="19589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AdSequence</a:t>
            </a:r>
          </a:p>
        </p:txBody>
      </p:sp>
      <p:sp>
        <p:nvSpPr>
          <p:cNvPr id="345130" name="Text Box 42"/>
          <p:cNvSpPr txBox="1">
            <a:spLocks noChangeArrowheads="1"/>
          </p:cNvSpPr>
          <p:nvPr/>
        </p:nvSpPr>
        <p:spPr bwMode="auto">
          <a:xfrm>
            <a:off x="5024438" y="4508500"/>
            <a:ext cx="1957387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mediaClipCollection</a:t>
            </a:r>
          </a:p>
        </p:txBody>
      </p:sp>
      <p:sp>
        <p:nvSpPr>
          <p:cNvPr id="345131" name="Text Box 43"/>
          <p:cNvSpPr txBox="1">
            <a:spLocks noChangeArrowheads="1"/>
          </p:cNvSpPr>
          <p:nvPr/>
        </p:nvSpPr>
        <p:spPr bwMode="auto">
          <a:xfrm>
            <a:off x="5024438" y="4819650"/>
            <a:ext cx="1957387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play(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addClip(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removeClip(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getChild(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changeSequence( )</a:t>
            </a:r>
          </a:p>
        </p:txBody>
      </p:sp>
      <p:sp>
        <p:nvSpPr>
          <p:cNvPr id="345132" name="Text Box 44"/>
          <p:cNvSpPr txBox="1">
            <a:spLocks noChangeArrowheads="1"/>
          </p:cNvSpPr>
          <p:nvPr/>
        </p:nvSpPr>
        <p:spPr bwMode="auto">
          <a:xfrm>
            <a:off x="5137150" y="2152650"/>
            <a:ext cx="254000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400">
                <a:solidFill>
                  <a:schemeClr val="tx1"/>
                </a:solidFill>
                <a:latin typeface="Arial" charset="0"/>
              </a:rPr>
              <a:t>*</a:t>
            </a:r>
          </a:p>
        </p:txBody>
      </p:sp>
      <p:sp>
        <p:nvSpPr>
          <p:cNvPr id="345133" name="Text Box 45"/>
          <p:cNvSpPr txBox="1">
            <a:spLocks noChangeArrowheads="1"/>
          </p:cNvSpPr>
          <p:nvPr/>
        </p:nvSpPr>
        <p:spPr bwMode="auto">
          <a:xfrm>
            <a:off x="5986463" y="3867150"/>
            <a:ext cx="282575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4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45134" name="Freeform 46"/>
          <p:cNvSpPr>
            <a:spLocks/>
          </p:cNvSpPr>
          <p:nvPr/>
        </p:nvSpPr>
        <p:spPr bwMode="auto">
          <a:xfrm>
            <a:off x="4244975" y="3524250"/>
            <a:ext cx="228600" cy="153988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144" y="97"/>
              </a:cxn>
              <a:cxn ang="0">
                <a:pos x="0" y="97"/>
              </a:cxn>
              <a:cxn ang="0">
                <a:pos x="72" y="0"/>
              </a:cxn>
            </a:cxnLst>
            <a:rect l="0" t="0" r="r" b="b"/>
            <a:pathLst>
              <a:path w="144" h="97">
                <a:moveTo>
                  <a:pt x="72" y="0"/>
                </a:moveTo>
                <a:lnTo>
                  <a:pt x="144" y="97"/>
                </a:lnTo>
                <a:lnTo>
                  <a:pt x="0" y="97"/>
                </a:lnTo>
                <a:lnTo>
                  <a:pt x="72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35" name="Line 47"/>
          <p:cNvSpPr>
            <a:spLocks noChangeShapeType="1"/>
          </p:cNvSpPr>
          <p:nvPr/>
        </p:nvSpPr>
        <p:spPr bwMode="auto">
          <a:xfrm>
            <a:off x="4359275" y="3692525"/>
            <a:ext cx="1588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3587750" y="1660525"/>
            <a:ext cx="1550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MediaClip</a:t>
            </a:r>
          </a:p>
        </p:txBody>
      </p:sp>
      <p:sp>
        <p:nvSpPr>
          <p:cNvPr id="345137" name="Text Box 49"/>
          <p:cNvSpPr txBox="1">
            <a:spLocks noChangeArrowheads="1"/>
          </p:cNvSpPr>
          <p:nvPr/>
        </p:nvSpPr>
        <p:spPr bwMode="auto">
          <a:xfrm>
            <a:off x="3589338" y="1985963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5138" name="Text Box 50"/>
          <p:cNvSpPr txBox="1">
            <a:spLocks noChangeArrowheads="1"/>
          </p:cNvSpPr>
          <p:nvPr/>
        </p:nvSpPr>
        <p:spPr bwMode="auto">
          <a:xfrm>
            <a:off x="3589338" y="2239963"/>
            <a:ext cx="1549400" cy="1271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play(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addClip(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removeClip(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getChild( )</a:t>
            </a:r>
          </a:p>
        </p:txBody>
      </p:sp>
      <p:sp>
        <p:nvSpPr>
          <p:cNvPr id="345139" name="Text Box 51"/>
          <p:cNvSpPr txBox="1">
            <a:spLocks noChangeArrowheads="1"/>
          </p:cNvSpPr>
          <p:nvPr/>
        </p:nvSpPr>
        <p:spPr bwMode="auto">
          <a:xfrm>
            <a:off x="1390650" y="4183063"/>
            <a:ext cx="1550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VideoClip</a:t>
            </a:r>
          </a:p>
        </p:txBody>
      </p:sp>
      <p:sp>
        <p:nvSpPr>
          <p:cNvPr id="345140" name="Text Box 52"/>
          <p:cNvSpPr txBox="1">
            <a:spLocks noChangeArrowheads="1"/>
          </p:cNvSpPr>
          <p:nvPr/>
        </p:nvSpPr>
        <p:spPr bwMode="auto">
          <a:xfrm>
            <a:off x="1392238" y="4508500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5141" name="Text Box 53"/>
          <p:cNvSpPr txBox="1">
            <a:spLocks noChangeArrowheads="1"/>
          </p:cNvSpPr>
          <p:nvPr/>
        </p:nvSpPr>
        <p:spPr bwMode="auto">
          <a:xfrm>
            <a:off x="1392238" y="4762500"/>
            <a:ext cx="1549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play( )</a:t>
            </a:r>
          </a:p>
        </p:txBody>
      </p:sp>
      <p:sp>
        <p:nvSpPr>
          <p:cNvPr id="345142" name="Text Box 54"/>
          <p:cNvSpPr txBox="1">
            <a:spLocks noChangeArrowheads="1"/>
          </p:cNvSpPr>
          <p:nvPr/>
        </p:nvSpPr>
        <p:spPr bwMode="auto">
          <a:xfrm>
            <a:off x="3232150" y="4183063"/>
            <a:ext cx="1550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SoundClip</a:t>
            </a:r>
          </a:p>
        </p:txBody>
      </p:sp>
      <p:sp>
        <p:nvSpPr>
          <p:cNvPr id="345143" name="Text Box 55"/>
          <p:cNvSpPr txBox="1">
            <a:spLocks noChangeArrowheads="1"/>
          </p:cNvSpPr>
          <p:nvPr/>
        </p:nvSpPr>
        <p:spPr bwMode="auto">
          <a:xfrm>
            <a:off x="3233738" y="4508500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5144" name="Text Box 56"/>
          <p:cNvSpPr txBox="1">
            <a:spLocks noChangeArrowheads="1"/>
          </p:cNvSpPr>
          <p:nvPr/>
        </p:nvSpPr>
        <p:spPr bwMode="auto">
          <a:xfrm>
            <a:off x="3233738" y="4762500"/>
            <a:ext cx="1549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play( )</a:t>
            </a:r>
          </a:p>
        </p:txBody>
      </p:sp>
      <p:cxnSp>
        <p:nvCxnSpPr>
          <p:cNvPr id="345145" name="AutoShape 57"/>
          <p:cNvCxnSpPr>
            <a:cxnSpLocks noChangeShapeType="1"/>
            <a:stCxn id="345135" idx="1"/>
            <a:endCxn id="345139" idx="0"/>
          </p:cNvCxnSpPr>
          <p:nvPr/>
        </p:nvCxnSpPr>
        <p:spPr bwMode="auto">
          <a:xfrm rot="5400000">
            <a:off x="3104357" y="2926556"/>
            <a:ext cx="319088" cy="2193925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45146" name="AutoShape 58"/>
          <p:cNvCxnSpPr>
            <a:cxnSpLocks noChangeShapeType="1"/>
            <a:stCxn id="345135" idx="1"/>
            <a:endCxn id="345142" idx="0"/>
          </p:cNvCxnSpPr>
          <p:nvPr/>
        </p:nvCxnSpPr>
        <p:spPr bwMode="auto">
          <a:xfrm rot="5400000">
            <a:off x="4025107" y="3847306"/>
            <a:ext cx="319088" cy="352425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45147" name="AutoShape 59"/>
          <p:cNvCxnSpPr>
            <a:cxnSpLocks noChangeShapeType="1"/>
            <a:stCxn id="345135" idx="1"/>
            <a:endCxn id="345129" idx="0"/>
          </p:cNvCxnSpPr>
          <p:nvPr/>
        </p:nvCxnSpPr>
        <p:spPr bwMode="auto">
          <a:xfrm rot="16200000" flipH="1">
            <a:off x="5022057" y="3202781"/>
            <a:ext cx="319088" cy="1641475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45148" name="AutoShape 60"/>
          <p:cNvCxnSpPr>
            <a:cxnSpLocks noChangeShapeType="1"/>
          </p:cNvCxnSpPr>
          <p:nvPr/>
        </p:nvCxnSpPr>
        <p:spPr bwMode="auto">
          <a:xfrm rot="16200000" flipV="1">
            <a:off x="4818857" y="2432844"/>
            <a:ext cx="1816100" cy="1176337"/>
          </a:xfrm>
          <a:prstGeom prst="bentConnector4">
            <a:avLst>
              <a:gd name="adj1" fmla="val 99213"/>
              <a:gd name="adj2" fmla="val 49931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sp>
        <p:nvSpPr>
          <p:cNvPr id="345149" name="Line 61"/>
          <p:cNvSpPr>
            <a:spLocks noChangeShapeType="1"/>
          </p:cNvSpPr>
          <p:nvPr/>
        </p:nvSpPr>
        <p:spPr bwMode="auto">
          <a:xfrm flipV="1">
            <a:off x="4424363" y="4872038"/>
            <a:ext cx="649287" cy="544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50" name="Line 62"/>
          <p:cNvSpPr>
            <a:spLocks noChangeShapeType="1"/>
          </p:cNvSpPr>
          <p:nvPr/>
        </p:nvSpPr>
        <p:spPr bwMode="auto">
          <a:xfrm flipH="1">
            <a:off x="6981825" y="4541838"/>
            <a:ext cx="314325" cy="5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51" name="Line 63"/>
          <p:cNvSpPr>
            <a:spLocks noChangeShapeType="1"/>
          </p:cNvSpPr>
          <p:nvPr/>
        </p:nvSpPr>
        <p:spPr bwMode="auto">
          <a:xfrm flipH="1" flipV="1">
            <a:off x="5776913" y="5076825"/>
            <a:ext cx="1582737" cy="3286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52" name="Line 64"/>
          <p:cNvSpPr>
            <a:spLocks noChangeShapeType="1"/>
          </p:cNvSpPr>
          <p:nvPr/>
        </p:nvSpPr>
        <p:spPr bwMode="auto">
          <a:xfrm flipH="1">
            <a:off x="1771650" y="3563938"/>
            <a:ext cx="2667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53" name="Line 65"/>
          <p:cNvSpPr>
            <a:spLocks noChangeShapeType="1"/>
          </p:cNvSpPr>
          <p:nvPr/>
        </p:nvSpPr>
        <p:spPr bwMode="auto">
          <a:xfrm>
            <a:off x="2747963" y="3613150"/>
            <a:ext cx="698500" cy="1206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54" name="Text Box 66"/>
          <p:cNvSpPr txBox="1">
            <a:spLocks noChangeArrowheads="1"/>
          </p:cNvSpPr>
          <p:nvPr/>
        </p:nvSpPr>
        <p:spPr bwMode="auto">
          <a:xfrm>
            <a:off x="1125538" y="1660525"/>
            <a:ext cx="1549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Advert</a:t>
            </a:r>
          </a:p>
        </p:txBody>
      </p:sp>
      <p:sp>
        <p:nvSpPr>
          <p:cNvPr id="345155" name="Text Box 67"/>
          <p:cNvSpPr txBox="1">
            <a:spLocks noChangeArrowheads="1"/>
          </p:cNvSpPr>
          <p:nvPr/>
        </p:nvSpPr>
        <p:spPr bwMode="auto">
          <a:xfrm>
            <a:off x="1125538" y="1985963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5156" name="Text Box 68"/>
          <p:cNvSpPr txBox="1">
            <a:spLocks noChangeArrowheads="1"/>
          </p:cNvSpPr>
          <p:nvPr/>
        </p:nvSpPr>
        <p:spPr bwMode="auto">
          <a:xfrm>
            <a:off x="1125538" y="2239963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45157" name="AutoShape 69"/>
          <p:cNvCxnSpPr>
            <a:cxnSpLocks noChangeShapeType="1"/>
            <a:stCxn id="345155" idx="3"/>
            <a:endCxn id="345137" idx="1"/>
          </p:cNvCxnSpPr>
          <p:nvPr/>
        </p:nvCxnSpPr>
        <p:spPr bwMode="auto">
          <a:xfrm>
            <a:off x="2674938" y="2112963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</p:spPr>
      </p:cxnSp>
      <p:sp>
        <p:nvSpPr>
          <p:cNvPr id="345158" name="Text Box 70"/>
          <p:cNvSpPr txBox="1">
            <a:spLocks noChangeArrowheads="1"/>
          </p:cNvSpPr>
          <p:nvPr/>
        </p:nvSpPr>
        <p:spPr bwMode="auto">
          <a:xfrm>
            <a:off x="5348288" y="2130425"/>
            <a:ext cx="950912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400">
                <a:solidFill>
                  <a:schemeClr val="tx1"/>
                </a:solidFill>
                <a:latin typeface="Arial" charset="0"/>
              </a:rPr>
              <a:t>{Ordered}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23EB-61FE-4DF7-B894-3F4C50D0E88C}" type="slidenum">
              <a:rPr lang="en-GB"/>
              <a:pPr/>
              <a:t>38</a:t>
            </a:fld>
            <a:endParaRPr lang="en-GB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/>
              <a:t>Composite Pattern </a:t>
            </a:r>
            <a:br>
              <a:rPr kumimoji="0" lang="en-GB"/>
            </a:br>
            <a:r>
              <a:rPr kumimoji="0" lang="en-GB"/>
              <a:t>General Form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3589338" y="2392363"/>
            <a:ext cx="2041525" cy="1271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anOperation(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addComponent(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removeComponent(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getChild( )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7351713" y="4425950"/>
            <a:ext cx="968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Collection of 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8167688" y="451167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7367588" y="4611688"/>
            <a:ext cx="957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Component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8120063" y="46545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8148638" y="46545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7264400" y="4821238"/>
            <a:ext cx="1201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object identifiers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8243888" y="48069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946150" y="5551488"/>
            <a:ext cx="3403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for all c in componentCollection</a:t>
            </a:r>
            <a:endParaRPr lang="en-GB" sz="14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6126" name="Rectangle 14"/>
          <p:cNvSpPr>
            <a:spLocks noChangeArrowheads="1"/>
          </p:cNvSpPr>
          <p:nvPr/>
        </p:nvSpPr>
        <p:spPr bwMode="auto">
          <a:xfrm>
            <a:off x="1770063" y="5484813"/>
            <a:ext cx="2454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>
            <a:off x="4154488" y="552608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Arial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958850" y="5768975"/>
            <a:ext cx="1595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c.anOperation()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29" name="Rectangle 17"/>
          <p:cNvSpPr>
            <a:spLocks noChangeArrowheads="1"/>
          </p:cNvSpPr>
          <p:nvPr/>
        </p:nvSpPr>
        <p:spPr bwMode="auto">
          <a:xfrm>
            <a:off x="2735263" y="5683250"/>
            <a:ext cx="666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30" name="Freeform 18"/>
          <p:cNvSpPr>
            <a:spLocks/>
          </p:cNvSpPr>
          <p:nvPr/>
        </p:nvSpPr>
        <p:spPr bwMode="auto">
          <a:xfrm>
            <a:off x="4210050" y="5400675"/>
            <a:ext cx="214313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96" y="96"/>
              </a:cxn>
              <a:cxn ang="0">
                <a:pos x="0" y="0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817563" y="5400675"/>
            <a:ext cx="33924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>
            <a:off x="804863" y="5400675"/>
            <a:ext cx="1587" cy="588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>
            <a:off x="804863" y="5989638"/>
            <a:ext cx="361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 flipV="1">
            <a:off x="4424363" y="5568950"/>
            <a:ext cx="1587" cy="420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auto">
          <a:xfrm>
            <a:off x="7305675" y="5316538"/>
            <a:ext cx="9239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36" name="Rectangle 24"/>
          <p:cNvSpPr>
            <a:spLocks noChangeArrowheads="1"/>
          </p:cNvSpPr>
          <p:nvPr/>
        </p:nvSpPr>
        <p:spPr bwMode="auto">
          <a:xfrm>
            <a:off x="7350125" y="5330825"/>
            <a:ext cx="939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Delegates to 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37" name="Rectangle 25"/>
          <p:cNvSpPr>
            <a:spLocks noChangeArrowheads="1"/>
          </p:cNvSpPr>
          <p:nvPr/>
        </p:nvSpPr>
        <p:spPr bwMode="auto">
          <a:xfrm>
            <a:off x="7194550" y="5513388"/>
            <a:ext cx="2619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the 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38" name="Rectangle 26"/>
          <p:cNvSpPr>
            <a:spLocks noChangeArrowheads="1"/>
          </p:cNvSpPr>
          <p:nvPr/>
        </p:nvSpPr>
        <p:spPr bwMode="auto">
          <a:xfrm>
            <a:off x="7437438" y="5513388"/>
            <a:ext cx="1382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anOperation()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39" name="Rectangle 27"/>
          <p:cNvSpPr>
            <a:spLocks noChangeArrowheads="1"/>
          </p:cNvSpPr>
          <p:nvPr/>
        </p:nvSpPr>
        <p:spPr bwMode="auto">
          <a:xfrm>
            <a:off x="7837488" y="5527675"/>
            <a:ext cx="682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0" name="Rectangle 28"/>
          <p:cNvSpPr>
            <a:spLocks noChangeArrowheads="1"/>
          </p:cNvSpPr>
          <p:nvPr/>
        </p:nvSpPr>
        <p:spPr bwMode="auto">
          <a:xfrm>
            <a:off x="7359650" y="5699125"/>
            <a:ext cx="9191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operation in 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1" name="Rectangle 29"/>
          <p:cNvSpPr>
            <a:spLocks noChangeArrowheads="1"/>
          </p:cNvSpPr>
          <p:nvPr/>
        </p:nvSpPr>
        <p:spPr bwMode="auto">
          <a:xfrm>
            <a:off x="7691438" y="5853113"/>
            <a:ext cx="2492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2" name="Rectangle 30"/>
          <p:cNvSpPr>
            <a:spLocks noChangeArrowheads="1"/>
          </p:cNvSpPr>
          <p:nvPr/>
        </p:nvSpPr>
        <p:spPr bwMode="auto">
          <a:xfrm>
            <a:off x="7386638" y="6019800"/>
            <a:ext cx="895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components.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3" name="Rectangle 31"/>
          <p:cNvSpPr>
            <a:spLocks noChangeArrowheads="1"/>
          </p:cNvSpPr>
          <p:nvPr/>
        </p:nvSpPr>
        <p:spPr bwMode="auto">
          <a:xfrm>
            <a:off x="8120063" y="597693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4" name="Rectangle 32"/>
          <p:cNvSpPr>
            <a:spLocks noChangeArrowheads="1"/>
          </p:cNvSpPr>
          <p:nvPr/>
        </p:nvSpPr>
        <p:spPr bwMode="auto">
          <a:xfrm>
            <a:off x="1520825" y="3103563"/>
            <a:ext cx="11699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anOperation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5" name="Rectangle 33"/>
          <p:cNvSpPr>
            <a:spLocks noChangeArrowheads="1"/>
          </p:cNvSpPr>
          <p:nvPr/>
        </p:nvSpPr>
        <p:spPr bwMode="auto">
          <a:xfrm>
            <a:off x="2678113" y="3103563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>
                <a:solidFill>
                  <a:srgbClr val="000000"/>
                </a:solidFill>
                <a:latin typeface="Courier New" pitchFamily="49" charset="0"/>
              </a:rPr>
              <a:t>()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6" name="Rectangle 34"/>
          <p:cNvSpPr>
            <a:spLocks noChangeArrowheads="1"/>
          </p:cNvSpPr>
          <p:nvPr/>
        </p:nvSpPr>
        <p:spPr bwMode="auto">
          <a:xfrm>
            <a:off x="2798763" y="3146425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2879725" y="3103563"/>
            <a:ext cx="1508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1822450" y="3298825"/>
            <a:ext cx="1198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polymorphically</a:t>
            </a:r>
            <a:r>
              <a:rPr lang="en-GB" sz="10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2066925" y="3500438"/>
            <a:ext cx="6731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1400" i="1">
                <a:solidFill>
                  <a:srgbClr val="000000"/>
                </a:solidFill>
                <a:latin typeface="Times New Roman" pitchFamily="18" charset="0"/>
              </a:rPr>
              <a:t>redefined</a:t>
            </a:r>
            <a:endParaRPr lang="en-GB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50" name="Rectangle 38"/>
          <p:cNvSpPr>
            <a:spLocks noChangeArrowheads="1"/>
          </p:cNvSpPr>
          <p:nvPr/>
        </p:nvSpPr>
        <p:spPr bwMode="auto">
          <a:xfrm>
            <a:off x="2636838" y="344328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sz="9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6151" name="Freeform 39"/>
          <p:cNvSpPr>
            <a:spLocks/>
          </p:cNvSpPr>
          <p:nvPr/>
        </p:nvSpPr>
        <p:spPr bwMode="auto">
          <a:xfrm flipV="1">
            <a:off x="6238875" y="4090988"/>
            <a:ext cx="152400" cy="230187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72"/>
              </a:cxn>
              <a:cxn ang="0">
                <a:pos x="48" y="145"/>
              </a:cxn>
              <a:cxn ang="0">
                <a:pos x="96" y="72"/>
              </a:cxn>
              <a:cxn ang="0">
                <a:pos x="48" y="0"/>
              </a:cxn>
            </a:cxnLst>
            <a:rect l="0" t="0" r="r" b="b"/>
            <a:pathLst>
              <a:path w="96" h="145">
                <a:moveTo>
                  <a:pt x="48" y="0"/>
                </a:moveTo>
                <a:lnTo>
                  <a:pt x="0" y="72"/>
                </a:lnTo>
                <a:lnTo>
                  <a:pt x="48" y="145"/>
                </a:lnTo>
                <a:lnTo>
                  <a:pt x="96" y="72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52" name="Line 40"/>
          <p:cNvSpPr>
            <a:spLocks noChangeShapeType="1"/>
          </p:cNvSpPr>
          <p:nvPr/>
        </p:nvSpPr>
        <p:spPr bwMode="auto">
          <a:xfrm flipV="1">
            <a:off x="6315075" y="3910013"/>
            <a:ext cx="1588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53" name="Text Box 41"/>
          <p:cNvSpPr txBox="1">
            <a:spLocks noChangeArrowheads="1"/>
          </p:cNvSpPr>
          <p:nvPr/>
        </p:nvSpPr>
        <p:spPr bwMode="auto">
          <a:xfrm>
            <a:off x="5022850" y="4335463"/>
            <a:ext cx="19589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Composite</a:t>
            </a:r>
          </a:p>
        </p:txBody>
      </p:sp>
      <p:sp>
        <p:nvSpPr>
          <p:cNvPr id="346154" name="Text Box 42"/>
          <p:cNvSpPr txBox="1">
            <a:spLocks noChangeArrowheads="1"/>
          </p:cNvSpPr>
          <p:nvPr/>
        </p:nvSpPr>
        <p:spPr bwMode="auto">
          <a:xfrm>
            <a:off x="5024438" y="4660900"/>
            <a:ext cx="1957387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componentCollection</a:t>
            </a:r>
          </a:p>
        </p:txBody>
      </p:sp>
      <p:sp>
        <p:nvSpPr>
          <p:cNvPr id="346155" name="Text Box 43"/>
          <p:cNvSpPr txBox="1">
            <a:spLocks noChangeArrowheads="1"/>
          </p:cNvSpPr>
          <p:nvPr/>
        </p:nvSpPr>
        <p:spPr bwMode="auto">
          <a:xfrm>
            <a:off x="5024438" y="4972050"/>
            <a:ext cx="1957387" cy="1271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anOperation(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addComponent(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removeComponent( 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getChild( )</a:t>
            </a:r>
          </a:p>
        </p:txBody>
      </p:sp>
      <p:sp>
        <p:nvSpPr>
          <p:cNvPr id="346156" name="Text Box 44"/>
          <p:cNvSpPr txBox="1">
            <a:spLocks noChangeArrowheads="1"/>
          </p:cNvSpPr>
          <p:nvPr/>
        </p:nvSpPr>
        <p:spPr bwMode="auto">
          <a:xfrm>
            <a:off x="5732463" y="2305050"/>
            <a:ext cx="254000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400">
                <a:solidFill>
                  <a:schemeClr val="tx1"/>
                </a:solidFill>
                <a:latin typeface="Arial" charset="0"/>
              </a:rPr>
              <a:t>*</a:t>
            </a:r>
          </a:p>
        </p:txBody>
      </p:sp>
      <p:sp>
        <p:nvSpPr>
          <p:cNvPr id="346157" name="Text Box 45"/>
          <p:cNvSpPr txBox="1">
            <a:spLocks noChangeArrowheads="1"/>
          </p:cNvSpPr>
          <p:nvPr/>
        </p:nvSpPr>
        <p:spPr bwMode="auto">
          <a:xfrm>
            <a:off x="5986463" y="4019550"/>
            <a:ext cx="282575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4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46158" name="Freeform 46"/>
          <p:cNvSpPr>
            <a:spLocks/>
          </p:cNvSpPr>
          <p:nvPr/>
        </p:nvSpPr>
        <p:spPr bwMode="auto">
          <a:xfrm>
            <a:off x="4244975" y="3676650"/>
            <a:ext cx="228600" cy="153988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144" y="97"/>
              </a:cxn>
              <a:cxn ang="0">
                <a:pos x="0" y="97"/>
              </a:cxn>
              <a:cxn ang="0">
                <a:pos x="72" y="0"/>
              </a:cxn>
            </a:cxnLst>
            <a:rect l="0" t="0" r="r" b="b"/>
            <a:pathLst>
              <a:path w="144" h="97">
                <a:moveTo>
                  <a:pt x="72" y="0"/>
                </a:moveTo>
                <a:lnTo>
                  <a:pt x="144" y="97"/>
                </a:lnTo>
                <a:lnTo>
                  <a:pt x="0" y="97"/>
                </a:lnTo>
                <a:lnTo>
                  <a:pt x="72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59" name="Line 47"/>
          <p:cNvSpPr>
            <a:spLocks noChangeShapeType="1"/>
          </p:cNvSpPr>
          <p:nvPr/>
        </p:nvSpPr>
        <p:spPr bwMode="auto">
          <a:xfrm>
            <a:off x="4359275" y="3844925"/>
            <a:ext cx="1588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160" name="Text Box 48"/>
          <p:cNvSpPr txBox="1">
            <a:spLocks noChangeArrowheads="1"/>
          </p:cNvSpPr>
          <p:nvPr/>
        </p:nvSpPr>
        <p:spPr bwMode="auto">
          <a:xfrm>
            <a:off x="3587750" y="1812925"/>
            <a:ext cx="20431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Component</a:t>
            </a:r>
          </a:p>
        </p:txBody>
      </p:sp>
      <p:sp>
        <p:nvSpPr>
          <p:cNvPr id="346161" name="Text Box 49"/>
          <p:cNvSpPr txBox="1">
            <a:spLocks noChangeArrowheads="1"/>
          </p:cNvSpPr>
          <p:nvPr/>
        </p:nvSpPr>
        <p:spPr bwMode="auto">
          <a:xfrm>
            <a:off x="3589338" y="2138363"/>
            <a:ext cx="204152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6162" name="Text Box 50"/>
          <p:cNvSpPr txBox="1">
            <a:spLocks noChangeArrowheads="1"/>
          </p:cNvSpPr>
          <p:nvPr/>
        </p:nvSpPr>
        <p:spPr bwMode="auto">
          <a:xfrm>
            <a:off x="1390650" y="4335463"/>
            <a:ext cx="1550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Leaf</a:t>
            </a:r>
          </a:p>
        </p:txBody>
      </p:sp>
      <p:sp>
        <p:nvSpPr>
          <p:cNvPr id="346163" name="Text Box 51"/>
          <p:cNvSpPr txBox="1">
            <a:spLocks noChangeArrowheads="1"/>
          </p:cNvSpPr>
          <p:nvPr/>
        </p:nvSpPr>
        <p:spPr bwMode="auto">
          <a:xfrm>
            <a:off x="1392238" y="4660900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6164" name="Text Box 52"/>
          <p:cNvSpPr txBox="1">
            <a:spLocks noChangeArrowheads="1"/>
          </p:cNvSpPr>
          <p:nvPr/>
        </p:nvSpPr>
        <p:spPr bwMode="auto">
          <a:xfrm>
            <a:off x="1392238" y="4914900"/>
            <a:ext cx="1549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anOperation( )</a:t>
            </a:r>
          </a:p>
        </p:txBody>
      </p:sp>
      <p:sp>
        <p:nvSpPr>
          <p:cNvPr id="346165" name="Text Box 53"/>
          <p:cNvSpPr txBox="1">
            <a:spLocks noChangeArrowheads="1"/>
          </p:cNvSpPr>
          <p:nvPr/>
        </p:nvSpPr>
        <p:spPr bwMode="auto">
          <a:xfrm>
            <a:off x="3232150" y="4335463"/>
            <a:ext cx="1550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OtherLeaf</a:t>
            </a:r>
          </a:p>
        </p:txBody>
      </p:sp>
      <p:sp>
        <p:nvSpPr>
          <p:cNvPr id="346166" name="Text Box 54"/>
          <p:cNvSpPr txBox="1">
            <a:spLocks noChangeArrowheads="1"/>
          </p:cNvSpPr>
          <p:nvPr/>
        </p:nvSpPr>
        <p:spPr bwMode="auto">
          <a:xfrm>
            <a:off x="3233738" y="4660900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6167" name="Text Box 55"/>
          <p:cNvSpPr txBox="1">
            <a:spLocks noChangeArrowheads="1"/>
          </p:cNvSpPr>
          <p:nvPr/>
        </p:nvSpPr>
        <p:spPr bwMode="auto">
          <a:xfrm>
            <a:off x="3233738" y="4914900"/>
            <a:ext cx="1549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anOperation( )</a:t>
            </a:r>
          </a:p>
        </p:txBody>
      </p:sp>
      <p:cxnSp>
        <p:nvCxnSpPr>
          <p:cNvPr id="346168" name="AutoShape 56"/>
          <p:cNvCxnSpPr>
            <a:cxnSpLocks noChangeShapeType="1"/>
            <a:stCxn id="346159" idx="1"/>
            <a:endCxn id="346162" idx="0"/>
          </p:cNvCxnSpPr>
          <p:nvPr/>
        </p:nvCxnSpPr>
        <p:spPr bwMode="auto">
          <a:xfrm rot="5400000">
            <a:off x="3104357" y="3078956"/>
            <a:ext cx="319088" cy="2193925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46169" name="AutoShape 57"/>
          <p:cNvCxnSpPr>
            <a:cxnSpLocks noChangeShapeType="1"/>
            <a:stCxn id="346159" idx="1"/>
            <a:endCxn id="346165" idx="0"/>
          </p:cNvCxnSpPr>
          <p:nvPr/>
        </p:nvCxnSpPr>
        <p:spPr bwMode="auto">
          <a:xfrm rot="5400000">
            <a:off x="4025107" y="3999706"/>
            <a:ext cx="319088" cy="352425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46170" name="AutoShape 58"/>
          <p:cNvCxnSpPr>
            <a:cxnSpLocks noChangeShapeType="1"/>
            <a:stCxn id="346159" idx="1"/>
            <a:endCxn id="346153" idx="0"/>
          </p:cNvCxnSpPr>
          <p:nvPr/>
        </p:nvCxnSpPr>
        <p:spPr bwMode="auto">
          <a:xfrm rot="16200000" flipH="1">
            <a:off x="5022057" y="3355181"/>
            <a:ext cx="319088" cy="1641475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46171" name="AutoShape 59"/>
          <p:cNvCxnSpPr>
            <a:cxnSpLocks noChangeShapeType="1"/>
            <a:endCxn id="346161" idx="3"/>
          </p:cNvCxnSpPr>
          <p:nvPr/>
        </p:nvCxnSpPr>
        <p:spPr bwMode="auto">
          <a:xfrm rot="5400000" flipH="1">
            <a:off x="5064919" y="2831307"/>
            <a:ext cx="1816100" cy="684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</p:cxnSp>
      <p:sp>
        <p:nvSpPr>
          <p:cNvPr id="346172" name="Line 60"/>
          <p:cNvSpPr>
            <a:spLocks noChangeShapeType="1"/>
          </p:cNvSpPr>
          <p:nvPr/>
        </p:nvSpPr>
        <p:spPr bwMode="auto">
          <a:xfrm flipV="1">
            <a:off x="4424363" y="5024438"/>
            <a:ext cx="598487" cy="544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6173" name="Line 61"/>
          <p:cNvSpPr>
            <a:spLocks noChangeShapeType="1"/>
          </p:cNvSpPr>
          <p:nvPr/>
        </p:nvSpPr>
        <p:spPr bwMode="auto">
          <a:xfrm flipH="1">
            <a:off x="6981825" y="4694238"/>
            <a:ext cx="314325" cy="5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6174" name="Line 62"/>
          <p:cNvSpPr>
            <a:spLocks noChangeShapeType="1"/>
          </p:cNvSpPr>
          <p:nvPr/>
        </p:nvSpPr>
        <p:spPr bwMode="auto">
          <a:xfrm flipH="1" flipV="1">
            <a:off x="6391275" y="5229225"/>
            <a:ext cx="803275" cy="173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6175" name="Line 63"/>
          <p:cNvSpPr>
            <a:spLocks noChangeShapeType="1"/>
          </p:cNvSpPr>
          <p:nvPr/>
        </p:nvSpPr>
        <p:spPr bwMode="auto">
          <a:xfrm flipH="1">
            <a:off x="1771650" y="3716338"/>
            <a:ext cx="2667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6176" name="Line 64"/>
          <p:cNvSpPr>
            <a:spLocks noChangeShapeType="1"/>
          </p:cNvSpPr>
          <p:nvPr/>
        </p:nvSpPr>
        <p:spPr bwMode="auto">
          <a:xfrm>
            <a:off x="2747963" y="3765550"/>
            <a:ext cx="698500" cy="1206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6177" name="Text Box 65"/>
          <p:cNvSpPr txBox="1">
            <a:spLocks noChangeArrowheads="1"/>
          </p:cNvSpPr>
          <p:nvPr/>
        </p:nvSpPr>
        <p:spPr bwMode="auto">
          <a:xfrm>
            <a:off x="1125538" y="1812925"/>
            <a:ext cx="1549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Client</a:t>
            </a:r>
          </a:p>
        </p:txBody>
      </p:sp>
      <p:sp>
        <p:nvSpPr>
          <p:cNvPr id="346178" name="Text Box 66"/>
          <p:cNvSpPr txBox="1">
            <a:spLocks noChangeArrowheads="1"/>
          </p:cNvSpPr>
          <p:nvPr/>
        </p:nvSpPr>
        <p:spPr bwMode="auto">
          <a:xfrm>
            <a:off x="1125538" y="2138363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46179" name="Text Box 67"/>
          <p:cNvSpPr txBox="1">
            <a:spLocks noChangeArrowheads="1"/>
          </p:cNvSpPr>
          <p:nvPr/>
        </p:nvSpPr>
        <p:spPr bwMode="auto">
          <a:xfrm>
            <a:off x="1125538" y="2392363"/>
            <a:ext cx="1549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46180" name="AutoShape 68"/>
          <p:cNvCxnSpPr>
            <a:cxnSpLocks noChangeShapeType="1"/>
            <a:stCxn id="346178" idx="3"/>
            <a:endCxn id="346161" idx="1"/>
          </p:cNvCxnSpPr>
          <p:nvPr/>
        </p:nvCxnSpPr>
        <p:spPr bwMode="auto">
          <a:xfrm>
            <a:off x="2674938" y="2265363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</p:spPr>
      </p:cxnSp>
      <p:sp>
        <p:nvSpPr>
          <p:cNvPr id="346181" name="Text Box 69"/>
          <p:cNvSpPr txBox="1">
            <a:spLocks noChangeArrowheads="1"/>
          </p:cNvSpPr>
          <p:nvPr/>
        </p:nvSpPr>
        <p:spPr bwMode="auto">
          <a:xfrm>
            <a:off x="5630863" y="1960563"/>
            <a:ext cx="950912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400">
                <a:solidFill>
                  <a:schemeClr val="tx1"/>
                </a:solidFill>
                <a:latin typeface="Arial" charset="0"/>
              </a:rPr>
              <a:t>{Ordered}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90040" y="4204800"/>
              <a:ext cx="7236360" cy="1608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480" y="4196880"/>
                <a:ext cx="7255440" cy="162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A0B7-03AF-4E33-83C6-17C75965772C}" type="slidenum">
              <a:rPr lang="en-GB"/>
              <a:pPr/>
              <a:t>39</a:t>
            </a:fld>
            <a:endParaRPr lang="en-GB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Behavioural Patterns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 pitchFamily="18" charset="0"/>
              </a:rPr>
              <a:t>Address the problems that arise when assigning responsibilities to classes and when designing algorithms</a:t>
            </a:r>
          </a:p>
          <a:p>
            <a:r>
              <a:rPr lang="en-GB">
                <a:cs typeface="Times New Roman" pitchFamily="18" charset="0"/>
              </a:rPr>
              <a:t>Suggest particular static relationships between objects and classes and also describe how the objects communicate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5605463"/>
            <a:ext cx="1265238" cy="566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1995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2400"/>
            <a:ext cx="538003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944400" y="71280"/>
              <a:ext cx="2144160" cy="595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6120" y="65880"/>
                <a:ext cx="2159280" cy="59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23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E3C-A324-4099-99D8-A111E98E8846}" type="slidenum">
              <a:rPr lang="en-US"/>
              <a:pPr/>
              <a:t>40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Software context:</a:t>
            </a:r>
          </a:p>
          <a:p>
            <a:pPr lvl="1"/>
            <a:r>
              <a:rPr lang="en-US"/>
              <a:t>Most of the work originated in SmallTalk community.</a:t>
            </a:r>
          </a:p>
          <a:p>
            <a:pPr lvl="1"/>
            <a:r>
              <a:rPr lang="en-US"/>
              <a:t>SmallTalk was a programming language:</a:t>
            </a:r>
          </a:p>
          <a:p>
            <a:pPr lvl="2"/>
            <a:r>
              <a:rPr lang="en-US"/>
              <a:t>Object Oriented</a:t>
            </a:r>
          </a:p>
          <a:p>
            <a:pPr lvl="2"/>
            <a:r>
              <a:rPr lang="en-US"/>
              <a:t>Meant for rapid prototyping</a:t>
            </a:r>
          </a:p>
          <a:p>
            <a:pPr lvl="2"/>
            <a:r>
              <a:rPr lang="en-US"/>
              <a:t>Came with (what are known today as) IDE and API</a:t>
            </a:r>
          </a:p>
          <a:p>
            <a:pPr lvl="2"/>
            <a:r>
              <a:rPr lang="en-US"/>
              <a:t>IDE elements were in SmallTalk!</a:t>
            </a:r>
          </a:p>
          <a:p>
            <a:pPr lvl="2"/>
            <a:r>
              <a:rPr lang="en-US"/>
              <a:t>(Concrete) Precursor to modeling, frameworks and patterns!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8B68-A610-4276-9EFB-C8EAB9ABCDC1}" type="slidenum">
              <a:rPr lang="en-US"/>
              <a:pPr/>
              <a:t>41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– MVC framework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SmallTalk’s user interface framework</a:t>
            </a:r>
          </a:p>
          <a:p>
            <a:pPr lvl="1"/>
            <a:r>
              <a:rPr lang="en-US"/>
              <a:t>Model  - refers to data model</a:t>
            </a:r>
          </a:p>
          <a:p>
            <a:pPr lvl="1"/>
            <a:r>
              <a:rPr lang="en-US"/>
              <a:t>View – refers to external views or presentation of data.</a:t>
            </a:r>
          </a:p>
          <a:p>
            <a:pPr lvl="1"/>
            <a:r>
              <a:rPr lang="en-US"/>
              <a:t>Controller – refers to module relating reactions of view or presentation to changes in data.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4673-6D43-4262-8FF5-4FF50F81451C}" type="slidenum">
              <a:rPr lang="en-US"/>
              <a:pPr/>
              <a:t>42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Observer Pattern [1]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78800" cy="552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Need to </a:t>
            </a:r>
            <a:r>
              <a:rPr lang="en-US" altLang="en-US" sz="2400">
                <a:solidFill>
                  <a:srgbClr val="CC0000"/>
                </a:solidFill>
              </a:rPr>
              <a:t>separate</a:t>
            </a:r>
            <a:r>
              <a:rPr lang="en-US" altLang="en-US" sz="2400"/>
              <a:t> presentational aspects with the data, i.e. separate views and data.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62000" y="2305050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Classes defining application data and presentation can be </a:t>
            </a:r>
            <a:r>
              <a:rPr lang="en-US" altLang="en-US" sz="2400">
                <a:solidFill>
                  <a:srgbClr val="CC0000"/>
                </a:solidFill>
              </a:rPr>
              <a:t>reused</a:t>
            </a:r>
            <a:r>
              <a:rPr lang="en-US" altLang="en-US" sz="2400"/>
              <a:t>.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62000" y="3295650"/>
            <a:ext cx="817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CC0000"/>
                </a:solidFill>
              </a:rPr>
              <a:t>Change</a:t>
            </a:r>
            <a:r>
              <a:rPr lang="en-US" altLang="en-US" sz="2400"/>
              <a:t> in one view automatically </a:t>
            </a:r>
            <a:r>
              <a:rPr lang="en-US" altLang="en-US" sz="2400">
                <a:solidFill>
                  <a:srgbClr val="CC0000"/>
                </a:solidFill>
              </a:rPr>
              <a:t>reflected</a:t>
            </a:r>
            <a:r>
              <a:rPr lang="en-US" altLang="en-US" sz="2400"/>
              <a:t> in other views. Also, change in the application data is reflected in all views.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762000" y="4743450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Defines </a:t>
            </a:r>
            <a:r>
              <a:rPr lang="en-US" altLang="en-US" sz="2400">
                <a:solidFill>
                  <a:srgbClr val="CC0000"/>
                </a:solidFill>
              </a:rPr>
              <a:t>one-to-many dependency</a:t>
            </a:r>
            <a:r>
              <a:rPr lang="en-US" altLang="en-US" sz="2400"/>
              <a:t> amongst objects so that when one object changes its state, all its dependents are notified.</a:t>
            </a:r>
            <a:endParaRPr lang="en-US" altLang="en-US"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4" grpId="0"/>
      <p:bldP spid="5125" grpId="0"/>
      <p:bldP spid="51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88B7-0EF9-40F3-ABE5-6C5E0D379930}" type="slidenum">
              <a:rPr lang="en-US"/>
              <a:pPr/>
              <a:t>43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Observer Pattern – </a:t>
            </a:r>
            <a:br>
              <a:rPr lang="en-US" sz="3600" dirty="0"/>
            </a:br>
            <a:r>
              <a:rPr lang="en-US" sz="3600" dirty="0"/>
              <a:t>Classification &amp; Applicability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behavioral (object) pattern:</a:t>
            </a:r>
          </a:p>
          <a:p>
            <a:pPr lvl="1"/>
            <a:r>
              <a:rPr lang="en-US" dirty="0"/>
              <a:t>Concerns objects and their behavior.</a:t>
            </a:r>
          </a:p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Vary and reuse 2 different abstractions independently.</a:t>
            </a:r>
          </a:p>
          <a:p>
            <a:pPr lvl="1"/>
            <a:r>
              <a:rPr lang="en-US" dirty="0"/>
              <a:t>Change to one object requires change in (one or more) other objects – whose identity is not necessarily 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5591-C76A-480D-B21D-0101C6D5F0E5}" type="slidenum">
              <a:rPr lang="en-US"/>
              <a:pPr/>
              <a:t>44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Observer Pattern [2]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819400" y="4800600"/>
            <a:ext cx="5524500" cy="1371600"/>
            <a:chOff x="1776" y="3024"/>
            <a:chExt cx="3480" cy="864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776" y="3024"/>
              <a:ext cx="1968" cy="864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>
                <a:latin typeface="Times New Roman" pitchFamily="18" charset="0"/>
              </a:endParaRPr>
            </a:p>
            <a:p>
              <a:pPr algn="ctr" eaLnBrk="0" hangingPunct="0"/>
              <a:r>
                <a:rPr lang="en-US" sz="2000">
                  <a:solidFill>
                    <a:srgbClr val="CC0000"/>
                  </a:solidFill>
                  <a:latin typeface="Times New Roman" pitchFamily="18" charset="0"/>
                </a:rPr>
                <a:t>A=10%</a:t>
              </a:r>
            </a:p>
            <a:p>
              <a:pPr algn="ctr" eaLnBrk="0" hangingPunct="0"/>
              <a:r>
                <a:rPr lang="en-US" sz="2000">
                  <a:solidFill>
                    <a:srgbClr val="CC0000"/>
                  </a:solidFill>
                  <a:latin typeface="Times New Roman" pitchFamily="18" charset="0"/>
                </a:rPr>
                <a:t>B=40%</a:t>
              </a:r>
            </a:p>
            <a:p>
              <a:pPr algn="ctr" eaLnBrk="0" hangingPunct="0"/>
              <a:r>
                <a:rPr lang="en-US" sz="2000">
                  <a:solidFill>
                    <a:srgbClr val="CC0000"/>
                  </a:solidFill>
                  <a:latin typeface="Times New Roman" pitchFamily="18" charset="0"/>
                </a:rPr>
                <a:t>C=30%</a:t>
              </a:r>
            </a:p>
            <a:p>
              <a:pPr algn="ctr" eaLnBrk="0" hangingPunct="0"/>
              <a:r>
                <a:rPr lang="en-US" sz="2000">
                  <a:solidFill>
                    <a:srgbClr val="CC0000"/>
                  </a:solidFill>
                  <a:latin typeface="Times New Roman" pitchFamily="18" charset="0"/>
                </a:rPr>
                <a:t>D=20%</a:t>
              </a:r>
            </a:p>
            <a:p>
              <a:pPr algn="ct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4080" y="3360"/>
              <a:ext cx="11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C0000"/>
                  </a:solidFill>
                  <a:latin typeface="Times New Roman" pitchFamily="18" charset="0"/>
                </a:rPr>
                <a:t>Application data</a:t>
              </a:r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H="1">
              <a:off x="3792" y="345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5715000" y="2286000"/>
            <a:ext cx="2895600" cy="2895600"/>
            <a:chOff x="3600" y="1440"/>
            <a:chExt cx="1824" cy="1824"/>
          </a:xfrm>
        </p:grpSpPr>
        <p:grpSp>
          <p:nvGrpSpPr>
            <p:cNvPr id="6152" name="Group 8"/>
            <p:cNvGrpSpPr>
              <a:grpSpLocks/>
            </p:cNvGrpSpPr>
            <p:nvPr/>
          </p:nvGrpSpPr>
          <p:grpSpPr bwMode="auto">
            <a:xfrm>
              <a:off x="4320" y="1440"/>
              <a:ext cx="1104" cy="1056"/>
              <a:chOff x="4320" y="1440"/>
              <a:chExt cx="1104" cy="1056"/>
            </a:xfrm>
          </p:grpSpPr>
          <p:sp>
            <p:nvSpPr>
              <p:cNvPr id="6153" name="Oval 9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1104" cy="105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4704" y="1488"/>
                <a:ext cx="192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 flipV="1">
                <a:off x="4896" y="1488"/>
                <a:ext cx="24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52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 flipH="1">
                <a:off x="4320" y="1968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" name="Text Box 14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4992" y="192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CC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6160" name="Text Box 16"/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6161" name="Text Box 17"/>
              <p:cNvSpPr txBox="1">
                <a:spLocks noChangeArrowheads="1"/>
              </p:cNvSpPr>
              <p:nvPr/>
            </p:nvSpPr>
            <p:spPr bwMode="auto">
              <a:xfrm>
                <a:off x="4512" y="168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accent2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6162" name="Group 18"/>
            <p:cNvGrpSpPr>
              <a:grpSpLocks/>
            </p:cNvGrpSpPr>
            <p:nvPr/>
          </p:nvGrpSpPr>
          <p:grpSpPr bwMode="auto">
            <a:xfrm>
              <a:off x="3600" y="2400"/>
              <a:ext cx="1152" cy="864"/>
              <a:chOff x="3600" y="2400"/>
              <a:chExt cx="1152" cy="864"/>
            </a:xfrm>
          </p:grpSpPr>
          <p:sp>
            <p:nvSpPr>
              <p:cNvPr id="6163" name="Line 19"/>
              <p:cNvSpPr>
                <a:spLocks noChangeShapeType="1"/>
              </p:cNvSpPr>
              <p:nvPr/>
            </p:nvSpPr>
            <p:spPr bwMode="auto">
              <a:xfrm flipV="1">
                <a:off x="3600" y="2400"/>
                <a:ext cx="1008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 flipH="1">
                <a:off x="3696" y="2496"/>
                <a:ext cx="1056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3429000" y="1981200"/>
            <a:ext cx="2362200" cy="2819400"/>
            <a:chOff x="2160" y="1248"/>
            <a:chExt cx="1488" cy="1776"/>
          </a:xfrm>
        </p:grpSpPr>
        <p:grpSp>
          <p:nvGrpSpPr>
            <p:cNvPr id="6166" name="Group 22"/>
            <p:cNvGrpSpPr>
              <a:grpSpLocks/>
            </p:cNvGrpSpPr>
            <p:nvPr/>
          </p:nvGrpSpPr>
          <p:grpSpPr bwMode="auto">
            <a:xfrm>
              <a:off x="2160" y="1248"/>
              <a:ext cx="1488" cy="1402"/>
              <a:chOff x="2160" y="1248"/>
              <a:chExt cx="1488" cy="1402"/>
            </a:xfrm>
          </p:grpSpPr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2400" y="2160"/>
                <a:ext cx="192" cy="240"/>
              </a:xfrm>
              <a:prstGeom prst="rect">
                <a:avLst/>
              </a:prstGeom>
              <a:solidFill>
                <a:schemeClr val="folHlink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32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68" name="Rectangle 24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144" cy="38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2720" y="1632"/>
                <a:ext cx="192" cy="768"/>
              </a:xfrm>
              <a:prstGeom prst="rect">
                <a:avLst/>
              </a:prstGeom>
              <a:solidFill>
                <a:srgbClr val="CC0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3040" y="1872"/>
                <a:ext cx="176" cy="528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" name="Text Box 27"/>
              <p:cNvSpPr txBox="1">
                <a:spLocks noChangeArrowheads="1"/>
              </p:cNvSpPr>
              <p:nvPr/>
            </p:nvSpPr>
            <p:spPr bwMode="auto">
              <a:xfrm>
                <a:off x="2400" y="240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CC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accent2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2736" y="2400"/>
                <a:ext cx="223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CC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488" cy="13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129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 flipV="1">
                <a:off x="2304" y="1488"/>
                <a:ext cx="0" cy="9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488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" name="Text Box 35"/>
              <p:cNvSpPr txBox="1">
                <a:spLocks noChangeArrowheads="1"/>
              </p:cNvSpPr>
              <p:nvPr/>
            </p:nvSpPr>
            <p:spPr bwMode="auto">
              <a:xfrm>
                <a:off x="2208" y="1248"/>
                <a:ext cx="1189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CC0000"/>
                    </a:solidFill>
                    <a:latin typeface="Times New Roman" pitchFamily="18" charset="0"/>
                  </a:rPr>
                  <a:t>Relative Percentages</a:t>
                </a:r>
              </a:p>
            </p:txBody>
          </p:sp>
        </p:grpSp>
        <p:grpSp>
          <p:nvGrpSpPr>
            <p:cNvPr id="6180" name="Group 36"/>
            <p:cNvGrpSpPr>
              <a:grpSpLocks/>
            </p:cNvGrpSpPr>
            <p:nvPr/>
          </p:nvGrpSpPr>
          <p:grpSpPr bwMode="auto">
            <a:xfrm>
              <a:off x="2784" y="2640"/>
              <a:ext cx="144" cy="384"/>
              <a:chOff x="2784" y="2640"/>
              <a:chExt cx="144" cy="384"/>
            </a:xfrm>
          </p:grpSpPr>
          <p:sp>
            <p:nvSpPr>
              <p:cNvPr id="6181" name="Line 37"/>
              <p:cNvSpPr>
                <a:spLocks noChangeShapeType="1"/>
              </p:cNvSpPr>
              <p:nvPr/>
            </p:nvSpPr>
            <p:spPr bwMode="auto">
              <a:xfrm flipV="1">
                <a:off x="2784" y="2640"/>
                <a:ext cx="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Line 38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83" name="Group 39"/>
          <p:cNvGrpSpPr>
            <a:grpSpLocks/>
          </p:cNvGrpSpPr>
          <p:nvPr/>
        </p:nvGrpSpPr>
        <p:grpSpPr bwMode="auto">
          <a:xfrm>
            <a:off x="381000" y="2209800"/>
            <a:ext cx="2819400" cy="2971800"/>
            <a:chOff x="240" y="1392"/>
            <a:chExt cx="1776" cy="1872"/>
          </a:xfrm>
        </p:grpSpPr>
        <p:grpSp>
          <p:nvGrpSpPr>
            <p:cNvPr id="6184" name="Group 40"/>
            <p:cNvGrpSpPr>
              <a:grpSpLocks/>
            </p:cNvGrpSpPr>
            <p:nvPr/>
          </p:nvGrpSpPr>
          <p:grpSpPr bwMode="auto">
            <a:xfrm>
              <a:off x="240" y="1392"/>
              <a:ext cx="1728" cy="1122"/>
              <a:chOff x="336" y="1392"/>
              <a:chExt cx="1728" cy="1122"/>
            </a:xfrm>
          </p:grpSpPr>
          <p:sp>
            <p:nvSpPr>
              <p:cNvPr id="6185" name="Text Box 41"/>
              <p:cNvSpPr txBox="1">
                <a:spLocks noChangeArrowheads="1"/>
              </p:cNvSpPr>
              <p:nvPr/>
            </p:nvSpPr>
            <p:spPr bwMode="auto">
              <a:xfrm>
                <a:off x="336" y="1968"/>
                <a:ext cx="1728" cy="258"/>
              </a:xfrm>
              <a:prstGeom prst="rect">
                <a:avLst/>
              </a:prstGeom>
              <a:noFill/>
              <a:ln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Y	10  40  30 20</a:t>
                </a:r>
              </a:p>
            </p:txBody>
          </p:sp>
          <p:sp>
            <p:nvSpPr>
              <p:cNvPr id="6186" name="Text Box 42"/>
              <p:cNvSpPr txBox="1">
                <a:spLocks noChangeArrowheads="1"/>
              </p:cNvSpPr>
              <p:nvPr/>
            </p:nvSpPr>
            <p:spPr bwMode="auto">
              <a:xfrm>
                <a:off x="336" y="1680"/>
                <a:ext cx="1728" cy="258"/>
              </a:xfrm>
              <a:prstGeom prst="rect">
                <a:avLst/>
              </a:prstGeom>
              <a:noFill/>
              <a:ln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X	15  35  35 15</a:t>
                </a:r>
              </a:p>
            </p:txBody>
          </p:sp>
          <p:sp>
            <p:nvSpPr>
              <p:cNvPr id="6187" name="Text Box 43"/>
              <p:cNvSpPr txBox="1">
                <a:spLocks noChangeArrowheads="1"/>
              </p:cNvSpPr>
              <p:nvPr/>
            </p:nvSpPr>
            <p:spPr bwMode="auto">
              <a:xfrm>
                <a:off x="336" y="2256"/>
                <a:ext cx="1728" cy="258"/>
              </a:xfrm>
              <a:prstGeom prst="rect">
                <a:avLst/>
              </a:prstGeom>
              <a:noFill/>
              <a:ln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Z	10  40  30 20</a:t>
                </a:r>
              </a:p>
            </p:txBody>
          </p:sp>
          <p:sp>
            <p:nvSpPr>
              <p:cNvPr id="6188" name="Text Box 44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A   B   C   D</a:t>
                </a:r>
              </a:p>
            </p:txBody>
          </p:sp>
        </p:grpSp>
        <p:grpSp>
          <p:nvGrpSpPr>
            <p:cNvPr id="6189" name="Group 45"/>
            <p:cNvGrpSpPr>
              <a:grpSpLocks/>
            </p:cNvGrpSpPr>
            <p:nvPr/>
          </p:nvGrpSpPr>
          <p:grpSpPr bwMode="auto">
            <a:xfrm>
              <a:off x="816" y="2496"/>
              <a:ext cx="1200" cy="768"/>
              <a:chOff x="816" y="2496"/>
              <a:chExt cx="1200" cy="768"/>
            </a:xfrm>
          </p:grpSpPr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76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1" name="Line 47"/>
              <p:cNvSpPr>
                <a:spLocks noChangeShapeType="1"/>
              </p:cNvSpPr>
              <p:nvPr/>
            </p:nvSpPr>
            <p:spPr bwMode="auto">
              <a:xfrm flipH="1" flipV="1">
                <a:off x="816" y="2496"/>
                <a:ext cx="1008" cy="76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92" name="Group 48"/>
          <p:cNvGrpSpPr>
            <a:grpSpLocks/>
          </p:cNvGrpSpPr>
          <p:nvPr/>
        </p:nvGrpSpPr>
        <p:grpSpPr bwMode="auto">
          <a:xfrm>
            <a:off x="304800" y="5638800"/>
            <a:ext cx="2914650" cy="747713"/>
            <a:chOff x="192" y="3552"/>
            <a:chExt cx="1836" cy="471"/>
          </a:xfrm>
        </p:grpSpPr>
        <p:grpSp>
          <p:nvGrpSpPr>
            <p:cNvPr id="6193" name="Group 49"/>
            <p:cNvGrpSpPr>
              <a:grpSpLocks/>
            </p:cNvGrpSpPr>
            <p:nvPr/>
          </p:nvGrpSpPr>
          <p:grpSpPr bwMode="auto">
            <a:xfrm>
              <a:off x="192" y="3552"/>
              <a:ext cx="1592" cy="231"/>
              <a:chOff x="192" y="3552"/>
              <a:chExt cx="1592" cy="231"/>
            </a:xfrm>
          </p:grpSpPr>
          <p:sp>
            <p:nvSpPr>
              <p:cNvPr id="6194" name="Line 50"/>
              <p:cNvSpPr>
                <a:spLocks noChangeShapeType="1"/>
              </p:cNvSpPr>
              <p:nvPr/>
            </p:nvSpPr>
            <p:spPr bwMode="auto">
              <a:xfrm>
                <a:off x="192" y="3667"/>
                <a:ext cx="3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" name="Text Box 51"/>
              <p:cNvSpPr txBox="1">
                <a:spLocks noChangeArrowheads="1"/>
              </p:cNvSpPr>
              <p:nvPr/>
            </p:nvSpPr>
            <p:spPr bwMode="auto">
              <a:xfrm>
                <a:off x="528" y="3552"/>
                <a:ext cx="125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latin typeface="Times New Roman" pitchFamily="18" charset="0"/>
                  </a:rPr>
                  <a:t>Change notification</a:t>
                </a:r>
              </a:p>
            </p:txBody>
          </p:sp>
        </p:grpSp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>
              <a:off x="192" y="3907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Text Box 53"/>
            <p:cNvSpPr txBox="1">
              <a:spLocks noChangeArrowheads="1"/>
            </p:cNvSpPr>
            <p:nvPr/>
          </p:nvSpPr>
          <p:spPr bwMode="auto">
            <a:xfrm>
              <a:off x="528" y="3792"/>
              <a:ext cx="150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Requests, modifications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DAED-9549-4735-9B65-CC57DB783FAF}" type="slidenum">
              <a:rPr lang="en-US"/>
              <a:pPr/>
              <a:t>45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Pattern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 – View paradigm can be generalized:</a:t>
            </a:r>
          </a:p>
          <a:p>
            <a:pPr lvl="1"/>
            <a:r>
              <a:rPr lang="en-US"/>
              <a:t>A view is an observer</a:t>
            </a:r>
          </a:p>
          <a:p>
            <a:pPr lvl="1"/>
            <a:r>
              <a:rPr lang="en-US"/>
              <a:t>A model is an subject that is observed.</a:t>
            </a:r>
          </a:p>
          <a:p>
            <a:pPr lvl="1"/>
            <a:r>
              <a:rPr lang="en-US"/>
              <a:t>A subject may have any number of observers.</a:t>
            </a:r>
          </a:p>
          <a:p>
            <a:pPr lvl="1"/>
            <a:r>
              <a:rPr lang="en-US"/>
              <a:t>Referred to as the observer pattern, also Publish-Subscribe or Dependents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1997-A597-4FB0-9B5C-3519DD3450C0}" type="slidenum">
              <a:rPr lang="en-US"/>
              <a:pPr/>
              <a:t>46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Observer Pattern [3]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371600" y="2133600"/>
            <a:ext cx="1905000" cy="1685925"/>
            <a:chOff x="864" y="1728"/>
            <a:chExt cx="1200" cy="106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864" y="1728"/>
              <a:ext cx="1200" cy="105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960" y="1728"/>
              <a:ext cx="60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i="1">
                  <a:latin typeface="Times New Roman" pitchFamily="18" charset="0"/>
                </a:rPr>
                <a:t>Subject</a:t>
              </a:r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864" y="2016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864" y="2079"/>
              <a:ext cx="112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attach (Observer)</a:t>
              </a: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864" y="2319"/>
              <a:ext cx="115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detach (Observer)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864" y="2559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Notify ()</a:t>
              </a:r>
            </a:p>
          </p:txBody>
        </p:sp>
      </p:grp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5943600" y="2133600"/>
            <a:ext cx="1371600" cy="990600"/>
            <a:chOff x="3744" y="1344"/>
            <a:chExt cx="864" cy="624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744" y="1344"/>
              <a:ext cx="864" cy="6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3744" y="1344"/>
              <a:ext cx="71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i="1">
                  <a:latin typeface="Times New Roman" pitchFamily="18" charset="0"/>
                </a:rPr>
                <a:t>Observer</a:t>
              </a:r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3744" y="1632"/>
              <a:ext cx="864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3744" y="1695"/>
              <a:ext cx="62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Update()</a:t>
              </a: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5943600" y="4114800"/>
            <a:ext cx="2286000" cy="1447800"/>
            <a:chOff x="3744" y="2592"/>
            <a:chExt cx="1440" cy="912"/>
          </a:xfrm>
        </p:grpSpPr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792" y="2592"/>
              <a:ext cx="1392" cy="9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744" y="2592"/>
              <a:ext cx="1417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</a:rPr>
                <a:t>Concrete Observer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3792" y="2880"/>
              <a:ext cx="13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3792" y="2943"/>
              <a:ext cx="62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Update()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3792" y="3264"/>
              <a:ext cx="90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observerState</a:t>
              </a: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792" y="3216"/>
              <a:ext cx="13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1447800" y="4648200"/>
            <a:ext cx="2052638" cy="1685925"/>
            <a:chOff x="816" y="2640"/>
            <a:chExt cx="1293" cy="1062"/>
          </a:xfrm>
        </p:grpSpPr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864" y="2640"/>
              <a:ext cx="1200" cy="105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816" y="2640"/>
              <a:ext cx="129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</a:rPr>
                <a:t>Concrete Subject</a:t>
              </a:r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864" y="2928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864" y="2991"/>
              <a:ext cx="70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GetState()</a:t>
              </a:r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864" y="3231"/>
              <a:ext cx="6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SetState()</a:t>
              </a:r>
            </a:p>
          </p:txBody>
        </p:sp>
        <p:sp>
          <p:nvSpPr>
            <p:cNvPr id="7196" name="Text Box 28"/>
            <p:cNvSpPr txBox="1">
              <a:spLocks noChangeArrowheads="1"/>
            </p:cNvSpPr>
            <p:nvPr/>
          </p:nvSpPr>
          <p:spPr bwMode="auto">
            <a:xfrm>
              <a:off x="864" y="3471"/>
              <a:ext cx="81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subjectState</a:t>
              </a:r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864" y="3504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2209800" y="3810000"/>
            <a:ext cx="381000" cy="838200"/>
            <a:chOff x="1344" y="2400"/>
            <a:chExt cx="240" cy="528"/>
          </a:xfrm>
        </p:grpSpPr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1464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1464" y="2784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AutoShape 33"/>
            <p:cNvSpPr>
              <a:spLocks noChangeArrowheads="1"/>
            </p:cNvSpPr>
            <p:nvPr/>
          </p:nvSpPr>
          <p:spPr bwMode="auto">
            <a:xfrm>
              <a:off x="1344" y="259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02" name="Group 34"/>
          <p:cNvGrpSpPr>
            <a:grpSpLocks/>
          </p:cNvGrpSpPr>
          <p:nvPr/>
        </p:nvGrpSpPr>
        <p:grpSpPr bwMode="auto">
          <a:xfrm>
            <a:off x="6477000" y="3124200"/>
            <a:ext cx="381000" cy="990600"/>
            <a:chOff x="1344" y="2400"/>
            <a:chExt cx="240" cy="528"/>
          </a:xfrm>
        </p:grpSpPr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1464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1464" y="2784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AutoShape 37"/>
            <p:cNvSpPr>
              <a:spLocks noChangeArrowheads="1"/>
            </p:cNvSpPr>
            <p:nvPr/>
          </p:nvSpPr>
          <p:spPr bwMode="auto">
            <a:xfrm>
              <a:off x="1344" y="259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06" name="Group 38"/>
          <p:cNvGrpSpPr>
            <a:grpSpLocks/>
          </p:cNvGrpSpPr>
          <p:nvPr/>
        </p:nvGrpSpPr>
        <p:grpSpPr bwMode="auto">
          <a:xfrm>
            <a:off x="3276600" y="1843088"/>
            <a:ext cx="2667000" cy="519112"/>
            <a:chOff x="2064" y="1161"/>
            <a:chExt cx="1680" cy="327"/>
          </a:xfrm>
        </p:grpSpPr>
        <p:grpSp>
          <p:nvGrpSpPr>
            <p:cNvPr id="7207" name="Group 39"/>
            <p:cNvGrpSpPr>
              <a:grpSpLocks/>
            </p:cNvGrpSpPr>
            <p:nvPr/>
          </p:nvGrpSpPr>
          <p:grpSpPr bwMode="auto">
            <a:xfrm>
              <a:off x="2064" y="1440"/>
              <a:ext cx="1680" cy="48"/>
              <a:chOff x="2064" y="1440"/>
              <a:chExt cx="1680" cy="48"/>
            </a:xfrm>
          </p:grpSpPr>
          <p:sp>
            <p:nvSpPr>
              <p:cNvPr id="7208" name="Line 40"/>
              <p:cNvSpPr>
                <a:spLocks noChangeShapeType="1"/>
              </p:cNvSpPr>
              <p:nvPr/>
            </p:nvSpPr>
            <p:spPr bwMode="auto">
              <a:xfrm>
                <a:off x="2064" y="1464"/>
                <a:ext cx="1632" cy="0"/>
              </a:xfrm>
              <a:prstGeom prst="line">
                <a:avLst/>
              </a:prstGeom>
              <a:noFill/>
              <a:ln w="34925" cap="sq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9" name="Oval 41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2150" y="1161"/>
              <a:ext cx="72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observers</a:t>
              </a:r>
            </a:p>
          </p:txBody>
        </p:sp>
      </p:grpSp>
      <p:grpSp>
        <p:nvGrpSpPr>
          <p:cNvPr id="7211" name="Group 43"/>
          <p:cNvGrpSpPr>
            <a:grpSpLocks/>
          </p:cNvGrpSpPr>
          <p:nvPr/>
        </p:nvGrpSpPr>
        <p:grpSpPr bwMode="auto">
          <a:xfrm>
            <a:off x="3429000" y="4419600"/>
            <a:ext cx="2590800" cy="609600"/>
            <a:chOff x="2160" y="2784"/>
            <a:chExt cx="1632" cy="384"/>
          </a:xfrm>
        </p:grpSpPr>
        <p:grpSp>
          <p:nvGrpSpPr>
            <p:cNvPr id="7212" name="Group 44"/>
            <p:cNvGrpSpPr>
              <a:grpSpLocks/>
            </p:cNvGrpSpPr>
            <p:nvPr/>
          </p:nvGrpSpPr>
          <p:grpSpPr bwMode="auto">
            <a:xfrm rot="10800000">
              <a:off x="2160" y="3120"/>
              <a:ext cx="1632" cy="48"/>
              <a:chOff x="2064" y="1440"/>
              <a:chExt cx="1680" cy="48"/>
            </a:xfrm>
          </p:grpSpPr>
          <p:sp>
            <p:nvSpPr>
              <p:cNvPr id="7213" name="Line 45"/>
              <p:cNvSpPr>
                <a:spLocks noChangeShapeType="1"/>
              </p:cNvSpPr>
              <p:nvPr/>
            </p:nvSpPr>
            <p:spPr bwMode="auto">
              <a:xfrm>
                <a:off x="2064" y="1464"/>
                <a:ext cx="1632" cy="0"/>
              </a:xfrm>
              <a:prstGeom prst="line">
                <a:avLst/>
              </a:prstGeom>
              <a:noFill/>
              <a:ln w="34925" cap="sq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4" name="Oval 46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15" name="Text Box 47"/>
            <p:cNvSpPr txBox="1">
              <a:spLocks noChangeArrowheads="1"/>
            </p:cNvSpPr>
            <p:nvPr/>
          </p:nvSpPr>
          <p:spPr bwMode="auto">
            <a:xfrm>
              <a:off x="3168" y="2784"/>
              <a:ext cx="5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subject</a:t>
              </a:r>
            </a:p>
          </p:txBody>
        </p:sp>
      </p:grpSp>
      <p:grpSp>
        <p:nvGrpSpPr>
          <p:cNvPr id="7216" name="Group 48"/>
          <p:cNvGrpSpPr>
            <a:grpSpLocks/>
          </p:cNvGrpSpPr>
          <p:nvPr/>
        </p:nvGrpSpPr>
        <p:grpSpPr bwMode="auto">
          <a:xfrm>
            <a:off x="2362200" y="3200400"/>
            <a:ext cx="3695700" cy="714375"/>
            <a:chOff x="1488" y="2016"/>
            <a:chExt cx="2328" cy="450"/>
          </a:xfrm>
        </p:grpSpPr>
        <p:sp>
          <p:nvSpPr>
            <p:cNvPr id="7217" name="AutoShape 49"/>
            <p:cNvSpPr>
              <a:spLocks noChangeArrowheads="1"/>
            </p:cNvSpPr>
            <p:nvPr/>
          </p:nvSpPr>
          <p:spPr bwMode="auto">
            <a:xfrm>
              <a:off x="3648" y="2016"/>
              <a:ext cx="144" cy="192"/>
            </a:xfrm>
            <a:prstGeom prst="rtTriangl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18" name="Group 50"/>
            <p:cNvGrpSpPr>
              <a:grpSpLocks/>
            </p:cNvGrpSpPr>
            <p:nvPr/>
          </p:nvGrpSpPr>
          <p:grpSpPr bwMode="auto">
            <a:xfrm>
              <a:off x="1488" y="2016"/>
              <a:ext cx="2328" cy="450"/>
              <a:chOff x="1488" y="2016"/>
              <a:chExt cx="2328" cy="450"/>
            </a:xfrm>
          </p:grpSpPr>
          <p:sp>
            <p:nvSpPr>
              <p:cNvPr id="7219" name="AutoShape 51"/>
              <p:cNvSpPr>
                <a:spLocks noChangeArrowheads="1"/>
              </p:cNvSpPr>
              <p:nvPr/>
            </p:nvSpPr>
            <p:spPr bwMode="auto">
              <a:xfrm rot="16748931" flipH="1">
                <a:off x="3648" y="2016"/>
                <a:ext cx="168" cy="168"/>
              </a:xfrm>
              <a:prstGeom prst="rtTriangl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20" name="Group 52"/>
              <p:cNvGrpSpPr>
                <a:grpSpLocks/>
              </p:cNvGrpSpPr>
              <p:nvPr/>
            </p:nvGrpSpPr>
            <p:grpSpPr bwMode="auto">
              <a:xfrm>
                <a:off x="1488" y="2016"/>
                <a:ext cx="2304" cy="450"/>
                <a:chOff x="1488" y="2016"/>
                <a:chExt cx="2304" cy="450"/>
              </a:xfrm>
            </p:grpSpPr>
            <p:sp>
              <p:nvSpPr>
                <p:cNvPr id="722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112" y="2016"/>
                  <a:ext cx="1680" cy="45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For all x in observers{</a:t>
                  </a:r>
                </a:p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    x  </a:t>
                  </a:r>
                  <a:r>
                    <a:rPr lang="en-US" sz="2000">
                      <a:latin typeface="Times New Roman" pitchFamily="18" charset="0"/>
                      <a:sym typeface="Wingdings" pitchFamily="2" charset="2"/>
                    </a:rPr>
                    <a:t>  Update(); }</a:t>
                  </a:r>
                  <a:endParaRPr lang="en-US" sz="2000">
                    <a:latin typeface="Times New Roman" pitchFamily="18" charset="0"/>
                  </a:endParaRPr>
                </a:p>
              </p:txBody>
            </p:sp>
            <p:grpSp>
              <p:nvGrpSpPr>
                <p:cNvPr id="7222" name="Group 54"/>
                <p:cNvGrpSpPr>
                  <a:grpSpLocks/>
                </p:cNvGrpSpPr>
                <p:nvPr/>
              </p:nvGrpSpPr>
              <p:grpSpPr bwMode="auto">
                <a:xfrm>
                  <a:off x="1488" y="2256"/>
                  <a:ext cx="624" cy="48"/>
                  <a:chOff x="1488" y="2256"/>
                  <a:chExt cx="624" cy="48"/>
                </a:xfrm>
              </p:grpSpPr>
              <p:sp>
                <p:nvSpPr>
                  <p:cNvPr id="722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2280"/>
                    <a:ext cx="5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48" cy="48"/>
                  </a:xfrm>
                  <a:prstGeom prst="ellips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225" name="Group 57"/>
          <p:cNvGrpSpPr>
            <a:grpSpLocks/>
          </p:cNvGrpSpPr>
          <p:nvPr/>
        </p:nvGrpSpPr>
        <p:grpSpPr bwMode="auto">
          <a:xfrm>
            <a:off x="5943600" y="5029200"/>
            <a:ext cx="2819400" cy="1363663"/>
            <a:chOff x="3504" y="2976"/>
            <a:chExt cx="1704" cy="1310"/>
          </a:xfrm>
        </p:grpSpPr>
        <p:grpSp>
          <p:nvGrpSpPr>
            <p:cNvPr id="7226" name="Group 58"/>
            <p:cNvGrpSpPr>
              <a:grpSpLocks/>
            </p:cNvGrpSpPr>
            <p:nvPr/>
          </p:nvGrpSpPr>
          <p:grpSpPr bwMode="auto">
            <a:xfrm>
              <a:off x="3504" y="3600"/>
              <a:ext cx="1704" cy="686"/>
              <a:chOff x="3504" y="3600"/>
              <a:chExt cx="1704" cy="686"/>
            </a:xfrm>
          </p:grpSpPr>
          <p:sp>
            <p:nvSpPr>
              <p:cNvPr id="7227" name="Text Box 59"/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1680" cy="6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observerState=</a:t>
                </a:r>
              </a:p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   subject  </a:t>
                </a:r>
                <a:r>
                  <a:rPr lang="en-US" sz="2000">
                    <a:latin typeface="Times New Roman" pitchFamily="18" charset="0"/>
                    <a:sym typeface="Wingdings" pitchFamily="2" charset="2"/>
                  </a:rPr>
                  <a:t>  getState();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7228" name="AutoShape 60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144" cy="192"/>
              </a:xfrm>
              <a:prstGeom prst="rtTriangl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" name="AutoShape 61"/>
              <p:cNvSpPr>
                <a:spLocks noChangeArrowheads="1"/>
              </p:cNvSpPr>
              <p:nvPr/>
            </p:nvSpPr>
            <p:spPr bwMode="auto">
              <a:xfrm rot="16748931" flipH="1">
                <a:off x="5040" y="3600"/>
                <a:ext cx="168" cy="168"/>
              </a:xfrm>
              <a:prstGeom prst="rtTriangl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30" name="Group 62"/>
            <p:cNvGrpSpPr>
              <a:grpSpLocks/>
            </p:cNvGrpSpPr>
            <p:nvPr/>
          </p:nvGrpSpPr>
          <p:grpSpPr bwMode="auto">
            <a:xfrm rot="16057229" flipH="1" flipV="1">
              <a:off x="4512" y="3264"/>
              <a:ext cx="624" cy="48"/>
              <a:chOff x="1488" y="2256"/>
              <a:chExt cx="624" cy="48"/>
            </a:xfrm>
          </p:grpSpPr>
          <p:sp>
            <p:nvSpPr>
              <p:cNvPr id="7231" name="Line 63"/>
              <p:cNvSpPr>
                <a:spLocks noChangeShapeType="1"/>
              </p:cNvSpPr>
              <p:nvPr/>
            </p:nvSpPr>
            <p:spPr bwMode="auto">
              <a:xfrm flipH="1">
                <a:off x="1536" y="228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2" name="Oval 64"/>
              <p:cNvSpPr>
                <a:spLocks noChangeArrowheads="1"/>
              </p:cNvSpPr>
              <p:nvPr/>
            </p:nvSpPr>
            <p:spPr bwMode="auto">
              <a:xfrm>
                <a:off x="1488" y="2256"/>
                <a:ext cx="48" cy="4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8BD8-BE01-4A3C-8F76-32E7C4674CC6}" type="slidenum">
              <a:rPr lang="en-US"/>
              <a:pPr/>
              <a:t>47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Observer Pattern - Participants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Subject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 a list of observers;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interfaces for attaching/detaching an observer</a:t>
            </a:r>
          </a:p>
          <a:p>
            <a:pPr>
              <a:lnSpc>
                <a:spcPct val="90000"/>
              </a:lnSpc>
            </a:pPr>
            <a:r>
              <a:rPr lang="en-US" sz="2800"/>
              <a:t>Observer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 updating interface for objects that gets notified of changes in a subject.</a:t>
            </a:r>
          </a:p>
          <a:p>
            <a:pPr>
              <a:lnSpc>
                <a:spcPct val="90000"/>
              </a:lnSpc>
            </a:pPr>
            <a:r>
              <a:rPr lang="en-US" sz="2800"/>
              <a:t>ConcreteSubject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Stores state of interest to observers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Sends notification when state changes.</a:t>
            </a:r>
          </a:p>
          <a:p>
            <a:pPr>
              <a:lnSpc>
                <a:spcPct val="90000"/>
              </a:lnSpc>
            </a:pPr>
            <a:r>
              <a:rPr lang="en-US" sz="2800"/>
              <a:t>ConcreteObserver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Implements updating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05DB-C6F2-4B56-A8D8-3FF655323BDE}" type="slidenum">
              <a:rPr lang="en-US"/>
              <a:pPr/>
              <a:t>48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Class collaboration in Observer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914400" y="1752600"/>
            <a:ext cx="1954213" cy="4432300"/>
            <a:chOff x="3721" y="1144"/>
            <a:chExt cx="1231" cy="2792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3721" y="1144"/>
              <a:ext cx="123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u="sng">
                  <a:latin typeface="Times New Roman" pitchFamily="18" charset="0"/>
                </a:rPr>
                <a:t>:</a:t>
              </a:r>
              <a:r>
                <a:rPr lang="en-US" sz="2000" u="sng">
                  <a:latin typeface="Times New Roman" pitchFamily="18" charset="0"/>
                </a:rPr>
                <a:t>ConcreteSubject</a:t>
              </a: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080" y="1440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352800" y="1801813"/>
            <a:ext cx="2320925" cy="4383087"/>
            <a:chOff x="3721" y="1175"/>
            <a:chExt cx="1462" cy="2761"/>
          </a:xfrm>
        </p:grpSpPr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721" y="1175"/>
              <a:ext cx="146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u="sng">
                  <a:latin typeface="Times New Roman" pitchFamily="18" charset="0"/>
                </a:rPr>
                <a:t>:ConcreteObserver-1</a:t>
              </a: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4080" y="1440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6059488" y="1801813"/>
            <a:ext cx="2320925" cy="4383087"/>
            <a:chOff x="3721" y="1175"/>
            <a:chExt cx="1462" cy="2761"/>
          </a:xfrm>
        </p:grpSpPr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3721" y="1175"/>
              <a:ext cx="146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u="sng">
                  <a:latin typeface="Times New Roman" pitchFamily="18" charset="0"/>
                </a:rPr>
                <a:t>:ConcreteObserver-2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4080" y="1440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1524000" y="4419600"/>
            <a:ext cx="2368550" cy="396875"/>
            <a:chOff x="960" y="2784"/>
            <a:chExt cx="1492" cy="250"/>
          </a:xfrm>
        </p:grpSpPr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1680" y="2784"/>
              <a:ext cx="77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GetState()</a:t>
              </a: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960" y="3024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15"/>
          <p:cNvGrpSpPr>
            <a:grpSpLocks/>
          </p:cNvGrpSpPr>
          <p:nvPr/>
        </p:nvGrpSpPr>
        <p:grpSpPr bwMode="auto">
          <a:xfrm>
            <a:off x="1524000" y="3048000"/>
            <a:ext cx="1014413" cy="609600"/>
            <a:chOff x="960" y="1920"/>
            <a:chExt cx="639" cy="384"/>
          </a:xfrm>
        </p:grpSpPr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960" y="1920"/>
              <a:ext cx="63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Notify()</a:t>
              </a: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960" y="2160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1392" y="216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H="1">
              <a:off x="960" y="2304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1524000" y="3733800"/>
            <a:ext cx="2362200" cy="396875"/>
            <a:chOff x="960" y="2352"/>
            <a:chExt cx="1488" cy="250"/>
          </a:xfrm>
        </p:grpSpPr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960" y="2352"/>
              <a:ext cx="68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Update()</a:t>
              </a:r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960" y="2592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5" name="Group 23"/>
          <p:cNvGrpSpPr>
            <a:grpSpLocks/>
          </p:cNvGrpSpPr>
          <p:nvPr/>
        </p:nvGrpSpPr>
        <p:grpSpPr bwMode="auto">
          <a:xfrm>
            <a:off x="1524000" y="2590800"/>
            <a:ext cx="2438400" cy="396875"/>
            <a:chOff x="960" y="1632"/>
            <a:chExt cx="1536" cy="250"/>
          </a:xfrm>
        </p:grpSpPr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1680" y="1632"/>
              <a:ext cx="74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SetState()</a:t>
              </a:r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H="1">
              <a:off x="960" y="1872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1524000" y="5638800"/>
            <a:ext cx="5105400" cy="442913"/>
            <a:chOff x="960" y="3552"/>
            <a:chExt cx="3216" cy="279"/>
          </a:xfrm>
        </p:grpSpPr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3360" y="3552"/>
              <a:ext cx="77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GetState()</a:t>
              </a:r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H="1">
              <a:off x="960" y="3831"/>
              <a:ext cx="32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21" name="Group 29"/>
          <p:cNvGrpSpPr>
            <a:grpSpLocks/>
          </p:cNvGrpSpPr>
          <p:nvPr/>
        </p:nvGrpSpPr>
        <p:grpSpPr bwMode="auto">
          <a:xfrm>
            <a:off x="1524000" y="5029200"/>
            <a:ext cx="5105400" cy="396875"/>
            <a:chOff x="960" y="3168"/>
            <a:chExt cx="3216" cy="250"/>
          </a:xfrm>
        </p:grpSpPr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960" y="3168"/>
              <a:ext cx="68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Update()</a:t>
              </a:r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960" y="3399"/>
              <a:ext cx="32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01BA-F304-4DB5-A865-7095BB847DE5}" type="slidenum">
              <a:rPr lang="en-US"/>
              <a:pPr/>
              <a:t>49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Observer </a:t>
            </a:r>
            <a:r>
              <a:rPr lang="en-US" sz="3600" dirty="0"/>
              <a:t>Pattern</a:t>
            </a:r>
            <a:r>
              <a:rPr lang="en-US" sz="4000" dirty="0"/>
              <a:t> - Implementation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33400" y="1143000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/>
              <a:t>interface Observer {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066800" y="1828800"/>
            <a:ext cx="716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2400"/>
              <a:t>void update (Observable sub, </a:t>
            </a:r>
            <a:r>
              <a:rPr lang="en-US" altLang="en-US" sz="2400">
                <a:solidFill>
                  <a:srgbClr val="669900"/>
                </a:solidFill>
              </a:rPr>
              <a:t>Object arg</a:t>
            </a:r>
            <a:r>
              <a:rPr lang="en-US" altLang="en-US" sz="2400"/>
              <a:t>)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609600" y="20574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/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rgbClr val="CC0000"/>
              </a:solidFill>
            </a:endParaRP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3733800" y="2133600"/>
            <a:ext cx="3484563" cy="804863"/>
            <a:chOff x="1776" y="2448"/>
            <a:chExt cx="2195" cy="507"/>
          </a:xfrm>
        </p:grpSpPr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958" y="2697"/>
              <a:ext cx="2013" cy="258"/>
            </a:xfrm>
            <a:prstGeom prst="rect">
              <a:avLst/>
            </a:prstGeom>
            <a:noFill/>
            <a:ln w="12700" cap="sq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C0000"/>
                  </a:solidFill>
                  <a:latin typeface="Times New Roman" pitchFamily="18" charset="0"/>
                </a:rPr>
                <a:t>Java terminology for Subject.</a:t>
              </a:r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 flipH="1" flipV="1">
              <a:off x="1776" y="2448"/>
              <a:ext cx="144" cy="33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838200" y="3581400"/>
            <a:ext cx="6858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83" name="Group 11"/>
          <p:cNvGrpSpPr>
            <a:grpSpLocks/>
          </p:cNvGrpSpPr>
          <p:nvPr/>
        </p:nvGrpSpPr>
        <p:grpSpPr bwMode="auto">
          <a:xfrm>
            <a:off x="1219200" y="3352800"/>
            <a:ext cx="6858000" cy="1295400"/>
            <a:chOff x="768" y="2496"/>
            <a:chExt cx="3888" cy="816"/>
          </a:xfrm>
        </p:grpSpPr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768" y="2496"/>
              <a:ext cx="34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2400"/>
                <a:t>public void addObserver(Observer o) {}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768" y="2784"/>
              <a:ext cx="38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2400"/>
                <a:t>public void deleteObserver (Observer o)  {}</a:t>
              </a: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768" y="3072"/>
              <a:ext cx="379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2400"/>
                <a:t>public void notifyObservers(</a:t>
              </a:r>
              <a:r>
                <a:rPr lang="en-US" altLang="en-US" sz="2400">
                  <a:solidFill>
                    <a:srgbClr val="669900"/>
                  </a:solidFill>
                </a:rPr>
                <a:t>Object arg</a:t>
              </a:r>
              <a:r>
                <a:rPr lang="en-US" altLang="en-US" sz="2400"/>
                <a:t>) {}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762000" y="2895600"/>
            <a:ext cx="67056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class Observable {</a:t>
            </a: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…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}</a:t>
            </a: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1752600" y="4953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en-US" alt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1676400" y="4876800"/>
            <a:ext cx="502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public boolean hasChanged()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 autoUpdateAnimBg="0"/>
      <p:bldP spid="79877" grpId="0" build="p" autoUpdateAnimBg="0"/>
      <p:bldP spid="79878" grpId="0" build="p" autoUpdateAnimBg="0"/>
      <p:bldP spid="7988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“gang of four” (GoF)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757737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 dirty="0"/>
              <a:t>Design Patterns</a:t>
            </a:r>
            <a:r>
              <a:rPr lang="en-US" altLang="en-US" sz="2200" dirty="0"/>
              <a:t> book </a:t>
            </a:r>
            <a:r>
              <a:rPr lang="en-US" altLang="en-US" sz="2200" dirty="0">
                <a:hlinkClick r:id="rId2"/>
              </a:rPr>
              <a:t>catalogs 23 different patterns</a:t>
            </a:r>
            <a:r>
              <a:rPr lang="en-US" altLang="en-US" sz="2200" dirty="0"/>
              <a:t> </a:t>
            </a:r>
          </a:p>
          <a:p>
            <a:pPr lvl="1" eaLnBrk="1" hangingPunct="1"/>
            <a:r>
              <a:rPr lang="en-US" altLang="en-US" sz="2200" dirty="0"/>
              <a:t>Solutions to different classes of problems, in C++ &amp; Smalltalk</a:t>
            </a:r>
          </a:p>
          <a:p>
            <a:pPr lvl="1" eaLnBrk="1" hangingPunct="1"/>
            <a:r>
              <a:rPr lang="en-US" altLang="en-US" sz="2200" dirty="0"/>
              <a:t>Problems and solutions are broadly applicable, used by many people over many years</a:t>
            </a:r>
          </a:p>
          <a:p>
            <a:pPr lvl="1" eaLnBrk="1" hangingPunct="1"/>
            <a:r>
              <a:rPr lang="en-US" altLang="en-US" sz="2400" dirty="0"/>
              <a:t>Patterns suggest opportunities for reuse in analysis, design and programming</a:t>
            </a:r>
          </a:p>
          <a:p>
            <a:pPr lvl="1" eaLnBrk="1" hangingPunct="1"/>
            <a:r>
              <a:rPr lang="en-US" altLang="en-US" sz="2200" dirty="0"/>
              <a:t>GOF presents each pattern in a </a:t>
            </a:r>
            <a:r>
              <a:rPr lang="en-US" altLang="en-US" sz="2200" dirty="0">
                <a:hlinkClick r:id="rId3"/>
              </a:rPr>
              <a:t>structured format</a:t>
            </a:r>
            <a:endParaRPr lang="en-US" altLang="en-US" sz="2200" dirty="0"/>
          </a:p>
          <a:p>
            <a:pPr lvl="2" eaLnBrk="1" hangingPunct="1"/>
            <a:r>
              <a:rPr lang="en-US" altLang="en-US" sz="2100" i="1" dirty="0"/>
              <a:t>What do you think of this format?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1456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FBDE-9D1F-42E8-93AB-78D327EF2628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Observer Pattern - Implementation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33400" y="1143000"/>
            <a:ext cx="769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/>
              <a:t>public  PiChartView implements Observer {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990600" y="1676400"/>
            <a:ext cx="716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2400"/>
              <a:t>void update(Observable sub, </a:t>
            </a:r>
            <a:r>
              <a:rPr lang="en-US" altLang="en-US" sz="2400">
                <a:solidFill>
                  <a:srgbClr val="669900"/>
                </a:solidFill>
              </a:rPr>
              <a:t>Object arg</a:t>
            </a:r>
            <a:r>
              <a:rPr lang="en-US" altLang="en-US" sz="2400"/>
              <a:t>) 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400"/>
              <a:t>	// repaint the pi-chart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400"/>
              <a:t>}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609600" y="2590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/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6726238" y="1295400"/>
            <a:ext cx="2417762" cy="409575"/>
          </a:xfrm>
          <a:prstGeom prst="rect">
            <a:avLst/>
          </a:prstGeom>
          <a:noFill/>
          <a:ln w="127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A Concrete Observer.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H="1" flipV="1">
            <a:off x="6324600" y="1524000"/>
            <a:ext cx="457200" cy="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838200" y="3581400"/>
            <a:ext cx="6858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81000" y="3276600"/>
            <a:ext cx="8382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class </a:t>
            </a:r>
            <a:r>
              <a:rPr lang="en-US" sz="2400" dirty="0" err="1">
                <a:latin typeface="Times New Roman" pitchFamily="18" charset="0"/>
              </a:rPr>
              <a:t>StatsTable</a:t>
            </a:r>
            <a:r>
              <a:rPr lang="en-US" sz="2400" dirty="0">
                <a:latin typeface="Times New Roman" pitchFamily="18" charset="0"/>
              </a:rPr>
              <a:t> extends Observable{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public </a:t>
            </a:r>
            <a:r>
              <a:rPr lang="en-US" sz="2400" dirty="0" err="1">
                <a:latin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hasChanged</a:t>
            </a:r>
            <a:r>
              <a:rPr lang="en-US" sz="2400" dirty="0">
                <a:latin typeface="Times New Roman" pitchFamily="18" charset="0"/>
              </a:rPr>
              <a:t>() {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// override to decide when it is considered changed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}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676400" y="50292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en-US" alt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 autoUpdateAnimBg="0"/>
      <p:bldP spid="80901" grpId="0" build="p" autoUpdateAnimBg="0"/>
      <p:bldP spid="80902" grpId="0" build="p" autoUpdateAnimBg="0"/>
      <p:bldP spid="8090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499C-0345-4171-9966-921916C8E816}" type="slidenum">
              <a:rPr lang="en-US"/>
              <a:pPr/>
              <a:t>51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 sz="4000"/>
              <a:t>When to use the Observer Pattern?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78800" cy="129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i="1"/>
              <a:t>When</a:t>
            </a:r>
            <a:r>
              <a:rPr lang="en-US" altLang="en-US" sz="2400"/>
              <a:t> an abstraction has </a:t>
            </a:r>
            <a:r>
              <a:rPr lang="en-US" altLang="en-US" sz="2400">
                <a:solidFill>
                  <a:srgbClr val="CC0000"/>
                </a:solidFill>
              </a:rPr>
              <a:t>two aspects</a:t>
            </a:r>
            <a:r>
              <a:rPr lang="en-US" altLang="en-US" sz="2400"/>
              <a:t>: one dependent on the other. Encapsulating these aspects in separate objects allows one to </a:t>
            </a:r>
            <a:r>
              <a:rPr lang="en-US" altLang="en-US" sz="2400">
                <a:solidFill>
                  <a:srgbClr val="CC0000"/>
                </a:solidFill>
              </a:rPr>
              <a:t>vary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CC0000"/>
                </a:solidFill>
              </a:rPr>
              <a:t>reuse</a:t>
            </a:r>
            <a:r>
              <a:rPr lang="en-US" altLang="en-US" sz="2400">
                <a:solidFill>
                  <a:srgbClr val="000099"/>
                </a:solidFill>
              </a:rPr>
              <a:t> </a:t>
            </a:r>
            <a:r>
              <a:rPr lang="en-US" altLang="en-US" sz="2400"/>
              <a:t>them independently.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" y="3409950"/>
            <a:ext cx="8178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i="1"/>
              <a:t>When</a:t>
            </a:r>
            <a:r>
              <a:rPr lang="en-US" altLang="en-US" sz="2400"/>
              <a:t> a change to one object requires changing others and the number of objects to be changed is </a:t>
            </a:r>
            <a:r>
              <a:rPr lang="en-US" altLang="en-US" sz="2400">
                <a:solidFill>
                  <a:srgbClr val="CC0000"/>
                </a:solidFill>
              </a:rPr>
              <a:t>not known</a:t>
            </a:r>
            <a:r>
              <a:rPr lang="en-US" altLang="en-US" sz="2400"/>
              <a:t>.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9600" y="4572000"/>
            <a:ext cx="817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i="1"/>
              <a:t>When</a:t>
            </a:r>
            <a:r>
              <a:rPr lang="en-US" altLang="en-US" sz="2400"/>
              <a:t> an object should be able to notify others </a:t>
            </a:r>
            <a:r>
              <a:rPr lang="en-US" altLang="en-US" sz="2400">
                <a:solidFill>
                  <a:srgbClr val="CC0000"/>
                </a:solidFill>
              </a:rPr>
              <a:t>without knowing</a:t>
            </a:r>
            <a:r>
              <a:rPr lang="en-US" altLang="en-US" sz="2400"/>
              <a:t> who they are. Avoid tight coupling between objects.</a:t>
            </a:r>
            <a:endParaRPr lang="en-US" altLang="en-US"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/>
      <p:bldP spid="184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0EF-ED8C-4EBC-8A4B-D70AC5F71B47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 sz="4000"/>
              <a:t>Observer Pattern: Consequences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788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/>
              <a:t>Abstract coupling</a:t>
            </a:r>
            <a:r>
              <a:rPr lang="en-US" altLang="en-US" sz="2400"/>
              <a:t> between subject and observer. Subject has no knowledge of concrete observer classes. </a:t>
            </a:r>
            <a:r>
              <a:rPr lang="en-US" altLang="en-US" sz="2400">
                <a:solidFill>
                  <a:srgbClr val="CC0000"/>
                </a:solidFill>
              </a:rPr>
              <a:t>(What design principle is used?)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09600" y="3228975"/>
            <a:ext cx="81788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i="1"/>
              <a:t>Support for broadcast communication</a:t>
            </a:r>
            <a:r>
              <a:rPr lang="en-US" altLang="en-US" sz="2400"/>
              <a:t>. A subject need not specify the receivers; all interested objects receive the notification.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600" y="4572000"/>
            <a:ext cx="817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i="1"/>
              <a:t>Unexpected updates</a:t>
            </a:r>
            <a:r>
              <a:rPr lang="en-US" altLang="en-US" sz="2400"/>
              <a:t>: Observers need not be concerned about when the updates are to occur. They are not concerned about each other’s presence. In some cases this may lead to unwanted updates.</a:t>
            </a:r>
            <a:endParaRPr lang="en-US" altLang="en-US"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0" grpId="0"/>
      <p:bldP spid="1946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4D03-3F11-4C1B-A424-98530A575308}" type="slidenum">
              <a:rPr lang="en-US"/>
              <a:pPr/>
              <a:t>53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Facade</a:t>
            </a:r>
            <a:r>
              <a:rPr lang="en-US" altLang="en-US"/>
              <a:t> </a:t>
            </a:r>
            <a:r>
              <a:rPr lang="en-US" altLang="en-US">
                <a:solidFill>
                  <a:srgbClr val="993300"/>
                </a:solidFill>
              </a:rPr>
              <a:t>Pattern: Problem</a:t>
            </a:r>
            <a:endParaRPr lang="en-US" altLang="en-US"/>
          </a:p>
        </p:txBody>
      </p:sp>
      <p:grpSp>
        <p:nvGrpSpPr>
          <p:cNvPr id="23626" name="Group 74"/>
          <p:cNvGrpSpPr>
            <a:grpSpLocks/>
          </p:cNvGrpSpPr>
          <p:nvPr/>
        </p:nvGrpSpPr>
        <p:grpSpPr bwMode="auto">
          <a:xfrm>
            <a:off x="1295400" y="2209800"/>
            <a:ext cx="5486400" cy="2438400"/>
            <a:chOff x="912" y="1776"/>
            <a:chExt cx="3456" cy="1536"/>
          </a:xfrm>
        </p:grpSpPr>
        <p:sp>
          <p:nvSpPr>
            <p:cNvPr id="23619" name="Line 67"/>
            <p:cNvSpPr>
              <a:spLocks noChangeShapeType="1"/>
            </p:cNvSpPr>
            <p:nvPr/>
          </p:nvSpPr>
          <p:spPr bwMode="auto">
            <a:xfrm>
              <a:off x="2784" y="1776"/>
              <a:ext cx="1584" cy="105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25" name="Group 73"/>
            <p:cNvGrpSpPr>
              <a:grpSpLocks/>
            </p:cNvGrpSpPr>
            <p:nvPr/>
          </p:nvGrpSpPr>
          <p:grpSpPr bwMode="auto">
            <a:xfrm>
              <a:off x="912" y="1776"/>
              <a:ext cx="3312" cy="1536"/>
              <a:chOff x="912" y="1776"/>
              <a:chExt cx="3312" cy="1536"/>
            </a:xfrm>
          </p:grpSpPr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528" cy="624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63"/>
              <p:cNvSpPr>
                <a:spLocks noChangeShapeType="1"/>
              </p:cNvSpPr>
              <p:nvPr/>
            </p:nvSpPr>
            <p:spPr bwMode="auto">
              <a:xfrm flipH="1">
                <a:off x="1824" y="1776"/>
                <a:ext cx="960" cy="91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65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672" cy="1296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Line 66"/>
              <p:cNvSpPr>
                <a:spLocks noChangeShapeType="1"/>
              </p:cNvSpPr>
              <p:nvPr/>
            </p:nvSpPr>
            <p:spPr bwMode="auto">
              <a:xfrm flipH="1">
                <a:off x="2928" y="2112"/>
                <a:ext cx="1296" cy="120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68"/>
              <p:cNvSpPr>
                <a:spLocks noChangeShapeType="1"/>
              </p:cNvSpPr>
              <p:nvPr/>
            </p:nvSpPr>
            <p:spPr bwMode="auto">
              <a:xfrm flipH="1">
                <a:off x="2640" y="2112"/>
                <a:ext cx="1296" cy="67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1" name="Line 69"/>
              <p:cNvSpPr>
                <a:spLocks noChangeShapeType="1"/>
              </p:cNvSpPr>
              <p:nvPr/>
            </p:nvSpPr>
            <p:spPr bwMode="auto">
              <a:xfrm flipH="1">
                <a:off x="1920" y="1824"/>
                <a:ext cx="864" cy="148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29" name="Group 77"/>
          <p:cNvGrpSpPr>
            <a:grpSpLocks/>
          </p:cNvGrpSpPr>
          <p:nvPr/>
        </p:nvGrpSpPr>
        <p:grpSpPr bwMode="auto">
          <a:xfrm>
            <a:off x="1143000" y="1905000"/>
            <a:ext cx="7800975" cy="838200"/>
            <a:chOff x="720" y="1200"/>
            <a:chExt cx="4914" cy="528"/>
          </a:xfrm>
        </p:grpSpPr>
        <p:grpSp>
          <p:nvGrpSpPr>
            <p:cNvPr id="23622" name="Group 70"/>
            <p:cNvGrpSpPr>
              <a:grpSpLocks/>
            </p:cNvGrpSpPr>
            <p:nvPr/>
          </p:nvGrpSpPr>
          <p:grpSpPr bwMode="auto">
            <a:xfrm>
              <a:off x="720" y="1200"/>
              <a:ext cx="3600" cy="528"/>
              <a:chOff x="816" y="1584"/>
              <a:chExt cx="3600" cy="528"/>
            </a:xfrm>
          </p:grpSpPr>
          <p:sp>
            <p:nvSpPr>
              <p:cNvPr id="23606" name="Rectangle 54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768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768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768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27" name="Text Box 75"/>
            <p:cNvSpPr txBox="1">
              <a:spLocks noChangeArrowheads="1"/>
            </p:cNvSpPr>
            <p:nvPr/>
          </p:nvSpPr>
          <p:spPr bwMode="auto">
            <a:xfrm>
              <a:off x="4598" y="1223"/>
              <a:ext cx="1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Client Classes</a:t>
              </a:r>
            </a:p>
          </p:txBody>
        </p:sp>
      </p:grpSp>
      <p:grpSp>
        <p:nvGrpSpPr>
          <p:cNvPr id="23630" name="Group 78"/>
          <p:cNvGrpSpPr>
            <a:grpSpLocks/>
          </p:cNvGrpSpPr>
          <p:nvPr/>
        </p:nvGrpSpPr>
        <p:grpSpPr bwMode="auto">
          <a:xfrm>
            <a:off x="2133600" y="3657600"/>
            <a:ext cx="6483350" cy="1357313"/>
            <a:chOff x="1344" y="2304"/>
            <a:chExt cx="4084" cy="855"/>
          </a:xfrm>
        </p:grpSpPr>
        <p:grpSp>
          <p:nvGrpSpPr>
            <p:cNvPr id="23623" name="Group 71"/>
            <p:cNvGrpSpPr>
              <a:grpSpLocks/>
            </p:cNvGrpSpPr>
            <p:nvPr/>
          </p:nvGrpSpPr>
          <p:grpSpPr bwMode="auto">
            <a:xfrm>
              <a:off x="1344" y="2304"/>
              <a:ext cx="3264" cy="816"/>
              <a:chOff x="1440" y="2688"/>
              <a:chExt cx="3264" cy="816"/>
            </a:xfrm>
          </p:grpSpPr>
          <p:sp>
            <p:nvSpPr>
              <p:cNvPr id="23607" name="Rectangle 55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480" cy="192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/>
            </p:nvSpPr>
            <p:spPr bwMode="auto">
              <a:xfrm>
                <a:off x="1536" y="3312"/>
                <a:ext cx="480" cy="192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/>
            </p:nvSpPr>
            <p:spPr bwMode="auto">
              <a:xfrm>
                <a:off x="4224" y="2832"/>
                <a:ext cx="480" cy="192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480" cy="192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480" cy="192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28" name="Text Box 76"/>
            <p:cNvSpPr txBox="1">
              <a:spLocks noChangeArrowheads="1"/>
            </p:cNvSpPr>
            <p:nvPr/>
          </p:nvSpPr>
          <p:spPr bwMode="auto">
            <a:xfrm>
              <a:off x="4080" y="2928"/>
              <a:ext cx="1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Subsystem classes</a:t>
              </a:r>
            </a:p>
          </p:txBody>
        </p:sp>
      </p:grpSp>
      <p:grpSp>
        <p:nvGrpSpPr>
          <p:cNvPr id="23638" name="Group 86"/>
          <p:cNvGrpSpPr>
            <a:grpSpLocks/>
          </p:cNvGrpSpPr>
          <p:nvPr/>
        </p:nvGrpSpPr>
        <p:grpSpPr bwMode="auto">
          <a:xfrm>
            <a:off x="2514600" y="3962400"/>
            <a:ext cx="4191000" cy="838200"/>
            <a:chOff x="1584" y="2496"/>
            <a:chExt cx="2640" cy="528"/>
          </a:xfrm>
        </p:grpSpPr>
        <p:sp>
          <p:nvSpPr>
            <p:cNvPr id="23632" name="Line 80"/>
            <p:cNvSpPr>
              <a:spLocks noChangeShapeType="1"/>
            </p:cNvSpPr>
            <p:nvPr/>
          </p:nvSpPr>
          <p:spPr bwMode="auto">
            <a:xfrm>
              <a:off x="1920" y="3024"/>
              <a:ext cx="432" cy="0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37" name="Group 85"/>
            <p:cNvGrpSpPr>
              <a:grpSpLocks/>
            </p:cNvGrpSpPr>
            <p:nvPr/>
          </p:nvGrpSpPr>
          <p:grpSpPr bwMode="auto">
            <a:xfrm>
              <a:off x="1584" y="2496"/>
              <a:ext cx="2640" cy="528"/>
              <a:chOff x="1584" y="2496"/>
              <a:chExt cx="2640" cy="528"/>
            </a:xfrm>
          </p:grpSpPr>
          <p:sp>
            <p:nvSpPr>
              <p:cNvPr id="23631" name="Line 79"/>
              <p:cNvSpPr>
                <a:spLocks noChangeShapeType="1"/>
              </p:cNvSpPr>
              <p:nvPr/>
            </p:nvSpPr>
            <p:spPr bwMode="auto">
              <a:xfrm>
                <a:off x="1584" y="2496"/>
                <a:ext cx="96" cy="432"/>
              </a:xfrm>
              <a:prstGeom prst="line">
                <a:avLst/>
              </a:prstGeom>
              <a:noFill/>
              <a:ln w="9525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3" name="Line 81"/>
              <p:cNvSpPr>
                <a:spLocks noChangeShapeType="1"/>
              </p:cNvSpPr>
              <p:nvPr/>
            </p:nvSpPr>
            <p:spPr bwMode="auto">
              <a:xfrm flipV="1">
                <a:off x="1680" y="2592"/>
                <a:ext cx="768" cy="336"/>
              </a:xfrm>
              <a:prstGeom prst="line">
                <a:avLst/>
              </a:prstGeom>
              <a:noFill/>
              <a:ln w="9525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Line 82"/>
              <p:cNvSpPr>
                <a:spLocks noChangeShapeType="1"/>
              </p:cNvSpPr>
              <p:nvPr/>
            </p:nvSpPr>
            <p:spPr bwMode="auto">
              <a:xfrm flipV="1">
                <a:off x="2832" y="2640"/>
                <a:ext cx="1392" cy="384"/>
              </a:xfrm>
              <a:prstGeom prst="line">
                <a:avLst/>
              </a:prstGeom>
              <a:noFill/>
              <a:ln w="9525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5" name="Line 83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6" name="Line 84"/>
              <p:cNvSpPr>
                <a:spLocks noChangeShapeType="1"/>
              </p:cNvSpPr>
              <p:nvPr/>
            </p:nvSpPr>
            <p:spPr bwMode="auto">
              <a:xfrm>
                <a:off x="1680" y="2496"/>
                <a:ext cx="912" cy="432"/>
              </a:xfrm>
              <a:prstGeom prst="line">
                <a:avLst/>
              </a:prstGeom>
              <a:noFill/>
              <a:ln w="9525">
                <a:solidFill>
                  <a:srgbClr val="FF99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43" name="Group 91"/>
          <p:cNvGrpSpPr>
            <a:grpSpLocks/>
          </p:cNvGrpSpPr>
          <p:nvPr/>
        </p:nvGrpSpPr>
        <p:grpSpPr bwMode="auto">
          <a:xfrm>
            <a:off x="6737350" y="2286000"/>
            <a:ext cx="2406650" cy="2209800"/>
            <a:chOff x="4244" y="1440"/>
            <a:chExt cx="1516" cy="1392"/>
          </a:xfrm>
        </p:grpSpPr>
        <p:grpSp>
          <p:nvGrpSpPr>
            <p:cNvPr id="23642" name="Group 90"/>
            <p:cNvGrpSpPr>
              <a:grpSpLocks/>
            </p:cNvGrpSpPr>
            <p:nvPr/>
          </p:nvGrpSpPr>
          <p:grpSpPr bwMode="auto">
            <a:xfrm>
              <a:off x="4244" y="1440"/>
              <a:ext cx="1516" cy="836"/>
              <a:chOff x="4244" y="1440"/>
              <a:chExt cx="1516" cy="836"/>
            </a:xfrm>
          </p:grpSpPr>
          <p:sp>
            <p:nvSpPr>
              <p:cNvPr id="23639" name="Text Box 87"/>
              <p:cNvSpPr txBox="1">
                <a:spLocks noChangeArrowheads="1"/>
              </p:cNvSpPr>
              <p:nvPr/>
            </p:nvSpPr>
            <p:spPr bwMode="auto">
              <a:xfrm>
                <a:off x="4244" y="1872"/>
                <a:ext cx="15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8000"/>
                    </a:solidFill>
                  </a:rPr>
                  <a:t>Need to communicate</a:t>
                </a:r>
              </a:p>
              <a:p>
                <a:r>
                  <a:rPr lang="en-US">
                    <a:solidFill>
                      <a:srgbClr val="008000"/>
                    </a:solidFill>
                  </a:rPr>
                  <a:t>with</a:t>
                </a:r>
              </a:p>
            </p:txBody>
          </p:sp>
          <p:sp>
            <p:nvSpPr>
              <p:cNvPr id="23640" name="Line 88"/>
              <p:cNvSpPr>
                <a:spLocks noChangeShapeType="1"/>
              </p:cNvSpPr>
              <p:nvPr/>
            </p:nvSpPr>
            <p:spPr bwMode="auto">
              <a:xfrm>
                <a:off x="4992" y="144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41" name="Line 89"/>
            <p:cNvSpPr>
              <a:spLocks noChangeShapeType="1"/>
            </p:cNvSpPr>
            <p:nvPr/>
          </p:nvSpPr>
          <p:spPr bwMode="auto">
            <a:xfrm>
              <a:off x="5184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0523-7188-49AB-A2BF-E32F196BE1CA}" type="slidenum">
              <a:rPr lang="en-US"/>
              <a:pPr/>
              <a:t>54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Facade</a:t>
            </a:r>
            <a:r>
              <a:rPr lang="en-US" altLang="en-US"/>
              <a:t> </a:t>
            </a:r>
            <a:r>
              <a:rPr lang="en-US" altLang="en-US">
                <a:solidFill>
                  <a:srgbClr val="993300"/>
                </a:solidFill>
              </a:rPr>
              <a:t>Pattern: Solution</a:t>
            </a:r>
            <a:endParaRPr lang="en-US" altLang="en-US"/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1143000" y="1905000"/>
            <a:ext cx="7800975" cy="838200"/>
            <a:chOff x="720" y="1200"/>
            <a:chExt cx="4914" cy="528"/>
          </a:xfrm>
        </p:grpSpPr>
        <p:grpSp>
          <p:nvGrpSpPr>
            <p:cNvPr id="26637" name="Group 13"/>
            <p:cNvGrpSpPr>
              <a:grpSpLocks/>
            </p:cNvGrpSpPr>
            <p:nvPr/>
          </p:nvGrpSpPr>
          <p:grpSpPr bwMode="auto">
            <a:xfrm>
              <a:off x="720" y="1200"/>
              <a:ext cx="3600" cy="528"/>
              <a:chOff x="816" y="1584"/>
              <a:chExt cx="3600" cy="528"/>
            </a:xfrm>
          </p:grpSpPr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768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Rectangle 15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768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Rectangle 1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768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4598" y="1223"/>
              <a:ext cx="1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Client Classes</a:t>
              </a:r>
            </a:p>
          </p:txBody>
        </p:sp>
      </p:grpSp>
      <p:grpSp>
        <p:nvGrpSpPr>
          <p:cNvPr id="26668" name="Group 44"/>
          <p:cNvGrpSpPr>
            <a:grpSpLocks/>
          </p:cNvGrpSpPr>
          <p:nvPr/>
        </p:nvGrpSpPr>
        <p:grpSpPr bwMode="auto">
          <a:xfrm>
            <a:off x="2057400" y="4495800"/>
            <a:ext cx="6492875" cy="1366838"/>
            <a:chOff x="1296" y="2832"/>
            <a:chExt cx="4090" cy="861"/>
          </a:xfrm>
        </p:grpSpPr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7" name="Group 43"/>
            <p:cNvGrpSpPr>
              <a:grpSpLocks/>
            </p:cNvGrpSpPr>
            <p:nvPr/>
          </p:nvGrpSpPr>
          <p:grpSpPr bwMode="auto">
            <a:xfrm>
              <a:off x="1296" y="2832"/>
              <a:ext cx="4090" cy="861"/>
              <a:chOff x="1296" y="2832"/>
              <a:chExt cx="4090" cy="861"/>
            </a:xfrm>
          </p:grpSpPr>
          <p:grpSp>
            <p:nvGrpSpPr>
              <p:cNvPr id="26642" name="Group 18"/>
              <p:cNvGrpSpPr>
                <a:grpSpLocks/>
              </p:cNvGrpSpPr>
              <p:nvPr/>
            </p:nvGrpSpPr>
            <p:grpSpPr bwMode="auto">
              <a:xfrm>
                <a:off x="1296" y="2832"/>
                <a:ext cx="4090" cy="861"/>
                <a:chOff x="1344" y="2304"/>
                <a:chExt cx="4090" cy="861"/>
              </a:xfrm>
            </p:grpSpPr>
            <p:grpSp>
              <p:nvGrpSpPr>
                <p:cNvPr id="26643" name="Group 19"/>
                <p:cNvGrpSpPr>
                  <a:grpSpLocks/>
                </p:cNvGrpSpPr>
                <p:nvPr/>
              </p:nvGrpSpPr>
              <p:grpSpPr bwMode="auto">
                <a:xfrm>
                  <a:off x="1344" y="2304"/>
                  <a:ext cx="3264" cy="816"/>
                  <a:chOff x="1440" y="2688"/>
                  <a:chExt cx="3264" cy="816"/>
                </a:xfrm>
              </p:grpSpPr>
              <p:sp>
                <p:nvSpPr>
                  <p:cNvPr id="266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88"/>
                    <a:ext cx="480" cy="192"/>
                  </a:xfrm>
                  <a:prstGeom prst="rect">
                    <a:avLst/>
                  </a:prstGeom>
                  <a:solidFill>
                    <a:srgbClr val="993300"/>
                  </a:solidFill>
                  <a:ln w="9525">
                    <a:solidFill>
                      <a:srgbClr val="FF9933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4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312"/>
                    <a:ext cx="480" cy="192"/>
                  </a:xfrm>
                  <a:prstGeom prst="rect">
                    <a:avLst/>
                  </a:prstGeom>
                  <a:solidFill>
                    <a:srgbClr val="993300"/>
                  </a:solidFill>
                  <a:ln w="9525">
                    <a:solidFill>
                      <a:srgbClr val="FF9933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4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832"/>
                    <a:ext cx="480" cy="192"/>
                  </a:xfrm>
                  <a:prstGeom prst="rect">
                    <a:avLst/>
                  </a:prstGeom>
                  <a:solidFill>
                    <a:srgbClr val="993300"/>
                  </a:solidFill>
                  <a:ln w="9525">
                    <a:solidFill>
                      <a:srgbClr val="FF9933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4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480" cy="192"/>
                  </a:xfrm>
                  <a:prstGeom prst="rect">
                    <a:avLst/>
                  </a:prstGeom>
                  <a:solidFill>
                    <a:srgbClr val="993300"/>
                  </a:solidFill>
                  <a:ln w="9525">
                    <a:solidFill>
                      <a:srgbClr val="FF9933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4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312"/>
                    <a:ext cx="480" cy="192"/>
                  </a:xfrm>
                  <a:prstGeom prst="rect">
                    <a:avLst/>
                  </a:prstGeom>
                  <a:solidFill>
                    <a:srgbClr val="993300"/>
                  </a:solidFill>
                  <a:ln w="9525">
                    <a:solidFill>
                      <a:srgbClr val="FF9933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6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080" y="2928"/>
                  <a:ext cx="1354" cy="237"/>
                </a:xfrm>
                <a:prstGeom prst="rect">
                  <a:avLst/>
                </a:prstGeom>
                <a:noFill/>
                <a:ln w="9525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993300"/>
                      </a:solidFill>
                    </a:rPr>
                    <a:t>Subsystem classes</a:t>
                  </a:r>
                </a:p>
              </p:txBody>
            </p:sp>
          </p:grpSp>
          <p:grpSp>
            <p:nvGrpSpPr>
              <p:cNvPr id="26651" name="Group 27"/>
              <p:cNvGrpSpPr>
                <a:grpSpLocks/>
              </p:cNvGrpSpPr>
              <p:nvPr/>
            </p:nvGrpSpPr>
            <p:grpSpPr bwMode="auto">
              <a:xfrm>
                <a:off x="1536" y="3024"/>
                <a:ext cx="2640" cy="528"/>
                <a:chOff x="1584" y="2496"/>
                <a:chExt cx="2640" cy="528"/>
              </a:xfrm>
            </p:grpSpPr>
            <p:sp>
              <p:nvSpPr>
                <p:cNvPr id="26652" name="Line 28"/>
                <p:cNvSpPr>
                  <a:spLocks noChangeShapeType="1"/>
                </p:cNvSpPr>
                <p:nvPr/>
              </p:nvSpPr>
              <p:spPr bwMode="auto">
                <a:xfrm>
                  <a:off x="1584" y="2496"/>
                  <a:ext cx="96" cy="432"/>
                </a:xfrm>
                <a:prstGeom prst="line">
                  <a:avLst/>
                </a:prstGeom>
                <a:noFill/>
                <a:ln w="9525">
                  <a:solidFill>
                    <a:srgbClr val="FF9933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680" y="259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rgbClr val="FF9933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32" y="2640"/>
                  <a:ext cx="1392" cy="384"/>
                </a:xfrm>
                <a:prstGeom prst="line">
                  <a:avLst/>
                </a:prstGeom>
                <a:noFill/>
                <a:ln w="9525">
                  <a:solidFill>
                    <a:srgbClr val="FF9933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5" name="Line 31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9933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6" name="Line 32"/>
                <p:cNvSpPr>
                  <a:spLocks noChangeShapeType="1"/>
                </p:cNvSpPr>
                <p:nvPr/>
              </p:nvSpPr>
              <p:spPr bwMode="auto">
                <a:xfrm>
                  <a:off x="1680" y="2496"/>
                  <a:ext cx="912" cy="432"/>
                </a:xfrm>
                <a:prstGeom prst="line">
                  <a:avLst/>
                </a:prstGeom>
                <a:noFill/>
                <a:ln w="9525">
                  <a:solidFill>
                    <a:srgbClr val="FF9933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3352800" y="34290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accent2"/>
                </a:solidFill>
              </a:rPr>
              <a:t>Fac</a:t>
            </a:r>
            <a:r>
              <a:rPr lang="en-US" sz="2000" b="1">
                <a:solidFill>
                  <a:srgbClr val="993300"/>
                </a:solidFill>
              </a:rPr>
              <a:t>ade</a:t>
            </a:r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2057400" y="2209800"/>
            <a:ext cx="4114800" cy="1219200"/>
            <a:chOff x="1296" y="1392"/>
            <a:chExt cx="2592" cy="768"/>
          </a:xfrm>
        </p:grpSpPr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1296" y="1632"/>
              <a:ext cx="1104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 flipH="1">
              <a:off x="2640" y="1392"/>
              <a:ext cx="48" cy="76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 flipH="1">
              <a:off x="2976" y="1728"/>
              <a:ext cx="912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66" name="Group 42"/>
          <p:cNvGrpSpPr>
            <a:grpSpLocks/>
          </p:cNvGrpSpPr>
          <p:nvPr/>
        </p:nvGrpSpPr>
        <p:grpSpPr bwMode="auto">
          <a:xfrm>
            <a:off x="2590800" y="3886200"/>
            <a:ext cx="4191000" cy="838200"/>
            <a:chOff x="1632" y="2448"/>
            <a:chExt cx="2640" cy="528"/>
          </a:xfrm>
        </p:grpSpPr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 flipH="1">
              <a:off x="1632" y="2448"/>
              <a:ext cx="960" cy="384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 flipH="1">
              <a:off x="2544" y="2448"/>
              <a:ext cx="48" cy="48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>
              <a:off x="2640" y="2448"/>
              <a:ext cx="1632" cy="52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Design Patterns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FFE-73EE-479C-A69A-4108383E4F65}" type="slidenum">
              <a:rPr lang="en-US"/>
              <a:pPr/>
              <a:t>55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Facade</a:t>
            </a:r>
            <a:r>
              <a:rPr lang="en-US" altLang="en-US" sz="4000"/>
              <a:t> </a:t>
            </a:r>
            <a:r>
              <a:rPr lang="en-US" altLang="en-US" sz="4000">
                <a:solidFill>
                  <a:srgbClr val="993300"/>
                </a:solidFill>
              </a:rPr>
              <a:t>Pattern: Why and What?</a:t>
            </a:r>
            <a:endParaRPr lang="en-US" alt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788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Need to provide a </a:t>
            </a:r>
            <a:r>
              <a:rPr lang="en-US" altLang="en-US" sz="2400" dirty="0">
                <a:solidFill>
                  <a:srgbClr val="993300"/>
                </a:solidFill>
              </a:rPr>
              <a:t>simple interface</a:t>
            </a:r>
            <a:r>
              <a:rPr lang="en-US" altLang="en-US" sz="2400" dirty="0"/>
              <a:t> to  many, often small,  classes. </a:t>
            </a:r>
            <a:endParaRPr lang="en-US" altLang="en-US" sz="2400" i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i="1" dirty="0">
                <a:solidFill>
                  <a:srgbClr val="008000"/>
                </a:solidFill>
              </a:rPr>
              <a:t>	But not necessarily to ALL classes of the subsystem.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3400" y="3573463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Façade provides a simple default view good enough for most clients.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3400" y="4500563"/>
            <a:ext cx="8178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Facade </a:t>
            </a:r>
            <a:r>
              <a:rPr lang="en-US" altLang="en-US" sz="2400">
                <a:solidFill>
                  <a:srgbClr val="993300"/>
                </a:solidFill>
              </a:rPr>
              <a:t>decouples</a:t>
            </a:r>
            <a:r>
              <a:rPr lang="en-US" altLang="en-US" sz="2400"/>
              <a:t> a subsystem from its clients.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33400" y="1752600"/>
            <a:ext cx="741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/>
              <a:t>Subsystems often get complex as they evolve.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3400" y="5257800"/>
            <a:ext cx="817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A façade can be a single entry point to each subsystem level. This allows layering.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/>
      <p:bldP spid="22533" grpId="0"/>
      <p:bldP spid="22535" grpId="0" build="p"/>
      <p:bldP spid="225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22EE-EDEE-46D4-AED3-01EE617ACEA7}" type="slidenum">
              <a:rPr lang="en-US"/>
              <a:pPr/>
              <a:t>56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Facade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993300"/>
                </a:solidFill>
              </a:rPr>
              <a:t>Pattern: Participants and Communication</a:t>
            </a:r>
            <a:endParaRPr lang="en-US" altLang="en-US" sz="28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3013"/>
            <a:ext cx="8178800" cy="80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Clients communicate with subsystem classes by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	sending requests to façade. </a:t>
            </a:r>
            <a:endParaRPr lang="en-US" altLang="en-US" sz="2400" i="1" dirty="0">
              <a:solidFill>
                <a:srgbClr val="008000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3400" y="3529013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Façade forwards requests to the appropriate subsystem classes.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3400" y="4500563"/>
            <a:ext cx="8178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Clients do not have direct access to subsystem classes.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33400" y="1752600"/>
            <a:ext cx="741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/>
              <a:t>Participants: Façade and subsystem classes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2" grpId="0"/>
      <p:bldP spid="27653" grpId="0"/>
      <p:bldP spid="2765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2B1C-805D-40F2-8DE6-13C1C17B7000}" type="slidenum">
              <a:rPr lang="en-US"/>
              <a:pPr/>
              <a:t>57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Facade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993300"/>
                </a:solidFill>
              </a:rPr>
              <a:t>Pattern: Benefits</a:t>
            </a:r>
            <a:endParaRPr lang="en-US" altLang="en-US" sz="2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79763"/>
            <a:ext cx="8178800" cy="806450"/>
          </a:xfrm>
        </p:spPr>
        <p:txBody>
          <a:bodyPr/>
          <a:lstStyle/>
          <a:p>
            <a:r>
              <a:rPr lang="en-US" altLang="en-US" sz="2400">
                <a:solidFill>
                  <a:srgbClr val="008000"/>
                </a:solidFill>
              </a:rPr>
              <a:t>Promotes weak coupling between subsystem and its clients.</a:t>
            </a:r>
            <a:endParaRPr lang="en-US" altLang="en-US" sz="2400" i="1">
              <a:solidFill>
                <a:srgbClr val="008000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3400" y="3529013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4500563"/>
            <a:ext cx="8178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008000"/>
                </a:solidFill>
              </a:rPr>
              <a:t>Helps in layering the system. Helps eliminate circular dependencies.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33400" y="1752600"/>
            <a:ext cx="741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rgbClr val="008000"/>
                </a:solidFill>
              </a:rPr>
              <a:t>Shields clients from subsystem classes; reduces the number of objects that clients deal with.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6" grpId="0"/>
      <p:bldP spid="28677" grpId="0"/>
      <p:bldP spid="2867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2BF-1067-47AC-AB82-9A0C3F31DC61}" type="slidenum">
              <a:rPr lang="en-US"/>
              <a:pPr/>
              <a:t>58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Example: A compiler</a:t>
            </a:r>
            <a:endParaRPr lang="en-US" altLang="en-US"/>
          </a:p>
        </p:txBody>
      </p:sp>
      <p:grpSp>
        <p:nvGrpSpPr>
          <p:cNvPr id="36969" name="Group 105"/>
          <p:cNvGrpSpPr>
            <a:grpSpLocks/>
          </p:cNvGrpSpPr>
          <p:nvPr/>
        </p:nvGrpSpPr>
        <p:grpSpPr bwMode="auto">
          <a:xfrm>
            <a:off x="228600" y="5181600"/>
            <a:ext cx="5743575" cy="376238"/>
            <a:chOff x="144" y="3264"/>
            <a:chExt cx="3618" cy="237"/>
          </a:xfrm>
        </p:grpSpPr>
        <p:sp>
          <p:nvSpPr>
            <p:cNvPr id="36901" name="Text Box 37"/>
            <p:cNvSpPr txBox="1">
              <a:spLocks noChangeArrowheads="1"/>
            </p:cNvSpPr>
            <p:nvPr/>
          </p:nvSpPr>
          <p:spPr bwMode="auto">
            <a:xfrm>
              <a:off x="1776" y="3264"/>
              <a:ext cx="1986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StackMachineCodegenerator</a:t>
              </a:r>
            </a:p>
          </p:txBody>
        </p:sp>
        <p:sp>
          <p:nvSpPr>
            <p:cNvPr id="36902" name="Text Box 38"/>
            <p:cNvSpPr txBox="1">
              <a:spLocks noChangeArrowheads="1"/>
            </p:cNvSpPr>
            <p:nvPr/>
          </p:nvSpPr>
          <p:spPr bwMode="auto">
            <a:xfrm>
              <a:off x="144" y="3264"/>
              <a:ext cx="1426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RISCCodegenerator</a:t>
              </a:r>
            </a:p>
          </p:txBody>
        </p:sp>
      </p:grpSp>
      <p:grpSp>
        <p:nvGrpSpPr>
          <p:cNvPr id="36970" name="Group 106"/>
          <p:cNvGrpSpPr>
            <a:grpSpLocks/>
          </p:cNvGrpSpPr>
          <p:nvPr/>
        </p:nvGrpSpPr>
        <p:grpSpPr bwMode="auto">
          <a:xfrm>
            <a:off x="1752600" y="3657600"/>
            <a:ext cx="2438400" cy="1524000"/>
            <a:chOff x="1104" y="2304"/>
            <a:chExt cx="1536" cy="960"/>
          </a:xfrm>
        </p:grpSpPr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1152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2640" y="259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08" name="Group 44"/>
            <p:cNvGrpSpPr>
              <a:grpSpLocks/>
            </p:cNvGrpSpPr>
            <p:nvPr/>
          </p:nvGrpSpPr>
          <p:grpSpPr bwMode="auto">
            <a:xfrm>
              <a:off x="1104" y="2304"/>
              <a:ext cx="96" cy="960"/>
              <a:chOff x="1104" y="2304"/>
              <a:chExt cx="96" cy="432"/>
            </a:xfrm>
          </p:grpSpPr>
          <p:sp>
            <p:nvSpPr>
              <p:cNvPr id="36903" name="Line 3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6" name="AutoShape 42"/>
              <p:cNvSpPr>
                <a:spLocks noChangeArrowheads="1"/>
              </p:cNvSpPr>
              <p:nvPr/>
            </p:nvSpPr>
            <p:spPr bwMode="auto">
              <a:xfrm>
                <a:off x="1104" y="2448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7" name="Line 43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962" name="Group 98"/>
          <p:cNvGrpSpPr>
            <a:grpSpLocks/>
          </p:cNvGrpSpPr>
          <p:nvPr/>
        </p:nvGrpSpPr>
        <p:grpSpPr bwMode="auto">
          <a:xfrm>
            <a:off x="819150" y="1981200"/>
            <a:ext cx="1882775" cy="1671638"/>
            <a:chOff x="516" y="1248"/>
            <a:chExt cx="1186" cy="1053"/>
          </a:xfrm>
        </p:grpSpPr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816" y="1248"/>
              <a:ext cx="586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Stream</a:t>
              </a:r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516" y="1680"/>
              <a:ext cx="1186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BytecodeStream</a:t>
              </a:r>
            </a:p>
          </p:txBody>
        </p:sp>
        <p:sp>
          <p:nvSpPr>
            <p:cNvPr id="36900" name="Text Box 36"/>
            <p:cNvSpPr txBox="1">
              <a:spLocks noChangeArrowheads="1"/>
            </p:cNvSpPr>
            <p:nvPr/>
          </p:nvSpPr>
          <p:spPr bwMode="auto">
            <a:xfrm>
              <a:off x="552" y="2064"/>
              <a:ext cx="1114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CodeGenerator</a:t>
              </a:r>
            </a:p>
          </p:txBody>
        </p:sp>
        <p:grpSp>
          <p:nvGrpSpPr>
            <p:cNvPr id="36909" name="Group 45"/>
            <p:cNvGrpSpPr>
              <a:grpSpLocks/>
            </p:cNvGrpSpPr>
            <p:nvPr/>
          </p:nvGrpSpPr>
          <p:grpSpPr bwMode="auto">
            <a:xfrm>
              <a:off x="1056" y="1488"/>
              <a:ext cx="96" cy="192"/>
              <a:chOff x="1104" y="2304"/>
              <a:chExt cx="96" cy="432"/>
            </a:xfrm>
          </p:grpSpPr>
          <p:sp>
            <p:nvSpPr>
              <p:cNvPr id="36910" name="Line 4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AutoShape 47"/>
              <p:cNvSpPr>
                <a:spLocks noChangeArrowheads="1"/>
              </p:cNvSpPr>
              <p:nvPr/>
            </p:nvSpPr>
            <p:spPr bwMode="auto">
              <a:xfrm>
                <a:off x="1104" y="2448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Line 48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 flipV="1">
              <a:off x="110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31" name="Group 67"/>
          <p:cNvGrpSpPr>
            <a:grpSpLocks/>
          </p:cNvGrpSpPr>
          <p:nvPr/>
        </p:nvGrpSpPr>
        <p:grpSpPr bwMode="auto">
          <a:xfrm>
            <a:off x="4648200" y="2286000"/>
            <a:ext cx="2200275" cy="376238"/>
            <a:chOff x="2928" y="1440"/>
            <a:chExt cx="1386" cy="237"/>
          </a:xfrm>
        </p:grpSpPr>
        <p:sp>
          <p:nvSpPr>
            <p:cNvPr id="36926" name="Text Box 62"/>
            <p:cNvSpPr txBox="1">
              <a:spLocks noChangeArrowheads="1"/>
            </p:cNvSpPr>
            <p:nvPr/>
          </p:nvSpPr>
          <p:spPr bwMode="auto">
            <a:xfrm>
              <a:off x="2928" y="1440"/>
              <a:ext cx="658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Scanner</a:t>
              </a:r>
            </a:p>
          </p:txBody>
        </p:sp>
        <p:sp>
          <p:nvSpPr>
            <p:cNvPr id="36927" name="Text Box 63"/>
            <p:cNvSpPr txBox="1">
              <a:spLocks noChangeArrowheads="1"/>
            </p:cNvSpPr>
            <p:nvPr/>
          </p:nvSpPr>
          <p:spPr bwMode="auto">
            <a:xfrm>
              <a:off x="3792" y="1440"/>
              <a:ext cx="522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Token</a:t>
              </a:r>
            </a:p>
          </p:txBody>
        </p:sp>
        <p:sp>
          <p:nvSpPr>
            <p:cNvPr id="36930" name="Line 66"/>
            <p:cNvSpPr>
              <a:spLocks noChangeShapeType="1"/>
            </p:cNvSpPr>
            <p:nvPr/>
          </p:nvSpPr>
          <p:spPr bwMode="auto">
            <a:xfrm>
              <a:off x="3600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63" name="Group 99"/>
          <p:cNvGrpSpPr>
            <a:grpSpLocks/>
          </p:cNvGrpSpPr>
          <p:nvPr/>
        </p:nvGrpSpPr>
        <p:grpSpPr bwMode="auto">
          <a:xfrm>
            <a:off x="4648200" y="2895600"/>
            <a:ext cx="2327275" cy="376238"/>
            <a:chOff x="2928" y="1824"/>
            <a:chExt cx="1466" cy="237"/>
          </a:xfrm>
        </p:grpSpPr>
        <p:sp>
          <p:nvSpPr>
            <p:cNvPr id="36933" name="Text Box 69"/>
            <p:cNvSpPr txBox="1">
              <a:spLocks noChangeArrowheads="1"/>
            </p:cNvSpPr>
            <p:nvPr/>
          </p:nvSpPr>
          <p:spPr bwMode="auto">
            <a:xfrm>
              <a:off x="2928" y="1824"/>
              <a:ext cx="546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Parser</a:t>
              </a:r>
            </a:p>
          </p:txBody>
        </p:sp>
        <p:sp>
          <p:nvSpPr>
            <p:cNvPr id="36934" name="Text Box 70"/>
            <p:cNvSpPr txBox="1">
              <a:spLocks noChangeArrowheads="1"/>
            </p:cNvSpPr>
            <p:nvPr/>
          </p:nvSpPr>
          <p:spPr bwMode="auto">
            <a:xfrm>
              <a:off x="3792" y="1824"/>
              <a:ext cx="602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Symbol</a:t>
              </a:r>
            </a:p>
          </p:txBody>
        </p:sp>
      </p:grpSp>
      <p:grpSp>
        <p:nvGrpSpPr>
          <p:cNvPr id="36939" name="Group 75"/>
          <p:cNvGrpSpPr>
            <a:grpSpLocks/>
          </p:cNvGrpSpPr>
          <p:nvPr/>
        </p:nvGrpSpPr>
        <p:grpSpPr bwMode="auto">
          <a:xfrm>
            <a:off x="2667000" y="1981200"/>
            <a:ext cx="1219200" cy="1524000"/>
            <a:chOff x="1680" y="1248"/>
            <a:chExt cx="768" cy="960"/>
          </a:xfrm>
        </p:grpSpPr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2448" y="124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Line 74"/>
            <p:cNvSpPr>
              <a:spLocks noChangeShapeType="1"/>
            </p:cNvSpPr>
            <p:nvPr/>
          </p:nvSpPr>
          <p:spPr bwMode="auto">
            <a:xfrm flipH="1">
              <a:off x="1680" y="220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71" name="Group 107"/>
          <p:cNvGrpSpPr>
            <a:grpSpLocks/>
          </p:cNvGrpSpPr>
          <p:nvPr/>
        </p:nvGrpSpPr>
        <p:grpSpPr bwMode="auto">
          <a:xfrm>
            <a:off x="4267200" y="1981200"/>
            <a:ext cx="381000" cy="457200"/>
            <a:chOff x="2688" y="1248"/>
            <a:chExt cx="240" cy="288"/>
          </a:xfrm>
        </p:grpSpPr>
        <p:sp>
          <p:nvSpPr>
            <p:cNvPr id="36940" name="Line 76"/>
            <p:cNvSpPr>
              <a:spLocks noChangeShapeType="1"/>
            </p:cNvSpPr>
            <p:nvPr/>
          </p:nvSpPr>
          <p:spPr bwMode="auto">
            <a:xfrm>
              <a:off x="2688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Line 77"/>
            <p:cNvSpPr>
              <a:spLocks noChangeShapeType="1"/>
            </p:cNvSpPr>
            <p:nvPr/>
          </p:nvSpPr>
          <p:spPr bwMode="auto">
            <a:xfrm>
              <a:off x="2688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44" name="Group 80"/>
          <p:cNvGrpSpPr>
            <a:grpSpLocks/>
          </p:cNvGrpSpPr>
          <p:nvPr/>
        </p:nvGrpSpPr>
        <p:grpSpPr bwMode="auto">
          <a:xfrm>
            <a:off x="4114800" y="1981200"/>
            <a:ext cx="533400" cy="990600"/>
            <a:chOff x="2592" y="1248"/>
            <a:chExt cx="336" cy="624"/>
          </a:xfrm>
        </p:grpSpPr>
        <p:sp>
          <p:nvSpPr>
            <p:cNvPr id="36942" name="Line 78"/>
            <p:cNvSpPr>
              <a:spLocks noChangeShapeType="1"/>
            </p:cNvSpPr>
            <p:nvPr/>
          </p:nvSpPr>
          <p:spPr bwMode="auto">
            <a:xfrm>
              <a:off x="2592" y="12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68" name="Group 104"/>
          <p:cNvGrpSpPr>
            <a:grpSpLocks/>
          </p:cNvGrpSpPr>
          <p:nvPr/>
        </p:nvGrpSpPr>
        <p:grpSpPr bwMode="auto">
          <a:xfrm>
            <a:off x="4572000" y="3505200"/>
            <a:ext cx="2987675" cy="376238"/>
            <a:chOff x="2880" y="2208"/>
            <a:chExt cx="1882" cy="237"/>
          </a:xfrm>
        </p:grpSpPr>
        <p:sp>
          <p:nvSpPr>
            <p:cNvPr id="36947" name="Text Box 83"/>
            <p:cNvSpPr txBox="1">
              <a:spLocks noChangeArrowheads="1"/>
            </p:cNvSpPr>
            <p:nvPr/>
          </p:nvSpPr>
          <p:spPr bwMode="auto">
            <a:xfrm>
              <a:off x="2880" y="2208"/>
              <a:ext cx="986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PnodeBuilder</a:t>
              </a:r>
            </a:p>
          </p:txBody>
        </p:sp>
        <p:sp>
          <p:nvSpPr>
            <p:cNvPr id="36948" name="Text Box 84"/>
            <p:cNvSpPr txBox="1">
              <a:spLocks noChangeArrowheads="1"/>
            </p:cNvSpPr>
            <p:nvPr/>
          </p:nvSpPr>
          <p:spPr bwMode="auto">
            <a:xfrm>
              <a:off x="4224" y="2208"/>
              <a:ext cx="538" cy="2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Pnode</a:t>
              </a:r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3888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53" name="Group 89"/>
          <p:cNvGrpSpPr>
            <a:grpSpLocks/>
          </p:cNvGrpSpPr>
          <p:nvPr/>
        </p:nvGrpSpPr>
        <p:grpSpPr bwMode="auto">
          <a:xfrm>
            <a:off x="3962400" y="1981200"/>
            <a:ext cx="609600" cy="1752600"/>
            <a:chOff x="2496" y="1248"/>
            <a:chExt cx="384" cy="1104"/>
          </a:xfrm>
        </p:grpSpPr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2496" y="12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2496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54" name="Text Box 90"/>
          <p:cNvSpPr txBox="1">
            <a:spLocks noChangeArrowheads="1"/>
          </p:cNvSpPr>
          <p:nvPr/>
        </p:nvSpPr>
        <p:spPr bwMode="auto">
          <a:xfrm>
            <a:off x="6858000" y="4572000"/>
            <a:ext cx="1870075" cy="376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ExpressionNode</a:t>
            </a:r>
          </a:p>
        </p:txBody>
      </p:sp>
      <p:sp>
        <p:nvSpPr>
          <p:cNvPr id="36955" name="Text Box 91"/>
          <p:cNvSpPr txBox="1">
            <a:spLocks noChangeArrowheads="1"/>
          </p:cNvSpPr>
          <p:nvPr/>
        </p:nvSpPr>
        <p:spPr bwMode="auto">
          <a:xfrm>
            <a:off x="4724400" y="4495800"/>
            <a:ext cx="1781175" cy="376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StatementNode</a:t>
            </a:r>
          </a:p>
        </p:txBody>
      </p:sp>
      <p:grpSp>
        <p:nvGrpSpPr>
          <p:cNvPr id="36972" name="Group 108"/>
          <p:cNvGrpSpPr>
            <a:grpSpLocks/>
          </p:cNvGrpSpPr>
          <p:nvPr/>
        </p:nvGrpSpPr>
        <p:grpSpPr bwMode="auto">
          <a:xfrm>
            <a:off x="5257800" y="3886200"/>
            <a:ext cx="2514600" cy="685800"/>
            <a:chOff x="3312" y="2448"/>
            <a:chExt cx="1584" cy="432"/>
          </a:xfrm>
        </p:grpSpPr>
        <p:grpSp>
          <p:nvGrpSpPr>
            <p:cNvPr id="36956" name="Group 92"/>
            <p:cNvGrpSpPr>
              <a:grpSpLocks/>
            </p:cNvGrpSpPr>
            <p:nvPr/>
          </p:nvGrpSpPr>
          <p:grpSpPr bwMode="auto">
            <a:xfrm>
              <a:off x="3312" y="2448"/>
              <a:ext cx="144" cy="384"/>
              <a:chOff x="1104" y="2304"/>
              <a:chExt cx="96" cy="432"/>
            </a:xfrm>
          </p:grpSpPr>
          <p:sp>
            <p:nvSpPr>
              <p:cNvPr id="36957" name="Line 9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8" name="AutoShape 94"/>
              <p:cNvSpPr>
                <a:spLocks noChangeArrowheads="1"/>
              </p:cNvSpPr>
              <p:nvPr/>
            </p:nvSpPr>
            <p:spPr bwMode="auto">
              <a:xfrm>
                <a:off x="1104" y="2448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9" name="Line 95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60" name="Line 96"/>
            <p:cNvSpPr>
              <a:spLocks noChangeShapeType="1"/>
            </p:cNvSpPr>
            <p:nvPr/>
          </p:nvSpPr>
          <p:spPr bwMode="auto">
            <a:xfrm>
              <a:off x="3408" y="273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Line 97"/>
            <p:cNvSpPr>
              <a:spLocks noChangeShapeType="1"/>
            </p:cNvSpPr>
            <p:nvPr/>
          </p:nvSpPr>
          <p:spPr bwMode="auto">
            <a:xfrm>
              <a:off x="4896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77" name="Group 113"/>
          <p:cNvGrpSpPr>
            <a:grpSpLocks/>
          </p:cNvGrpSpPr>
          <p:nvPr/>
        </p:nvGrpSpPr>
        <p:grpSpPr bwMode="auto">
          <a:xfrm>
            <a:off x="6858000" y="2362200"/>
            <a:ext cx="1219200" cy="1295400"/>
            <a:chOff x="4320" y="1488"/>
            <a:chExt cx="768" cy="816"/>
          </a:xfrm>
        </p:grpSpPr>
        <p:sp>
          <p:nvSpPr>
            <p:cNvPr id="36964" name="Line 100"/>
            <p:cNvSpPr>
              <a:spLocks noChangeShapeType="1"/>
            </p:cNvSpPr>
            <p:nvPr/>
          </p:nvSpPr>
          <p:spPr bwMode="auto">
            <a:xfrm>
              <a:off x="5088" y="14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Line 101"/>
            <p:cNvSpPr>
              <a:spLocks noChangeShapeType="1"/>
            </p:cNvSpPr>
            <p:nvPr/>
          </p:nvSpPr>
          <p:spPr bwMode="auto">
            <a:xfrm>
              <a:off x="475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Line 102"/>
            <p:cNvSpPr>
              <a:spLocks noChangeShapeType="1"/>
            </p:cNvSpPr>
            <p:nvPr/>
          </p:nvSpPr>
          <p:spPr bwMode="auto">
            <a:xfrm flipH="1">
              <a:off x="441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Line 103"/>
            <p:cNvSpPr>
              <a:spLocks noChangeShapeType="1"/>
            </p:cNvSpPr>
            <p:nvPr/>
          </p:nvSpPr>
          <p:spPr bwMode="auto">
            <a:xfrm flipH="1">
              <a:off x="4320" y="14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75" name="Group 111"/>
          <p:cNvGrpSpPr>
            <a:grpSpLocks/>
          </p:cNvGrpSpPr>
          <p:nvPr/>
        </p:nvGrpSpPr>
        <p:grpSpPr bwMode="auto">
          <a:xfrm>
            <a:off x="3657600" y="1295400"/>
            <a:ext cx="1752600" cy="685800"/>
            <a:chOff x="2304" y="816"/>
            <a:chExt cx="1104" cy="432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2304" y="816"/>
              <a:ext cx="110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accent2"/>
                  </a:solidFill>
                </a:rPr>
                <a:t>Compiler</a:t>
              </a:r>
            </a:p>
            <a:p>
              <a:pPr algn="ctr"/>
              <a:r>
                <a:rPr lang="en-US" b="1" i="1">
                  <a:solidFill>
                    <a:schemeClr val="accent2"/>
                  </a:solidFill>
                </a:rPr>
                <a:t>Compile()</a:t>
              </a:r>
              <a:endParaRPr lang="en-US" b="1" i="1">
                <a:solidFill>
                  <a:srgbClr val="993300"/>
                </a:solidFill>
              </a:endParaRPr>
            </a:p>
          </p:txBody>
        </p:sp>
        <p:sp>
          <p:nvSpPr>
            <p:cNvPr id="36974" name="Line 110"/>
            <p:cNvSpPr>
              <a:spLocks noChangeShapeType="1"/>
            </p:cNvSpPr>
            <p:nvPr/>
          </p:nvSpPr>
          <p:spPr bwMode="auto">
            <a:xfrm>
              <a:off x="2304" y="105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80" name="Group 116"/>
          <p:cNvGrpSpPr>
            <a:grpSpLocks/>
          </p:cNvGrpSpPr>
          <p:nvPr/>
        </p:nvGrpSpPr>
        <p:grpSpPr bwMode="auto">
          <a:xfrm>
            <a:off x="4419600" y="1371600"/>
            <a:ext cx="4168775" cy="914400"/>
            <a:chOff x="2784" y="864"/>
            <a:chExt cx="2626" cy="576"/>
          </a:xfrm>
        </p:grpSpPr>
        <p:sp>
          <p:nvSpPr>
            <p:cNvPr id="36978" name="Text Box 114"/>
            <p:cNvSpPr txBox="1">
              <a:spLocks noChangeArrowheads="1"/>
            </p:cNvSpPr>
            <p:nvPr/>
          </p:nvSpPr>
          <p:spPr bwMode="auto">
            <a:xfrm>
              <a:off x="4560" y="864"/>
              <a:ext cx="85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Invocations</a:t>
              </a:r>
            </a:p>
          </p:txBody>
        </p:sp>
        <p:sp>
          <p:nvSpPr>
            <p:cNvPr id="36979" name="Line 115"/>
            <p:cNvSpPr>
              <a:spLocks noChangeShapeType="1"/>
            </p:cNvSpPr>
            <p:nvPr/>
          </p:nvSpPr>
          <p:spPr bwMode="auto">
            <a:xfrm flipH="1">
              <a:off x="2784" y="960"/>
              <a:ext cx="17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54" grpId="0" animBg="1"/>
      <p:bldP spid="3695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D02-49CB-43BE-B44F-18A560BF82DE}" type="slidenum">
              <a:rPr lang="en-US"/>
              <a:pPr/>
              <a:t>59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Façade Pattern: Code [1]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0838"/>
            <a:ext cx="1609725" cy="412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class</a:t>
            </a:r>
            <a:r>
              <a:rPr lang="en-US" altLang="en-US" sz="1400"/>
              <a:t> Scanner {</a:t>
            </a:r>
          </a:p>
          <a:p>
            <a:pPr>
              <a:lnSpc>
                <a:spcPct val="80000"/>
              </a:lnSpc>
            </a:pPr>
            <a:endParaRPr lang="en-US" altLang="en-US" sz="1400">
              <a:solidFill>
                <a:srgbClr val="CC0000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95400" y="22860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public: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676400" y="26670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Scanner (istream&amp;);</a:t>
            </a: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371600" y="41910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Private: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676400" y="31623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virtual Scanner();</a:t>
            </a: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905000" y="48006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istream&amp; _inputStream;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371600" y="51816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};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676400" y="3657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virtual Token&amp; Scan();</a:t>
            </a: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209800" y="1600200"/>
            <a:ext cx="678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Takes a stream of characters and produces a stream of tokens.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1" grpId="0" build="p"/>
      <p:bldP spid="29702" grpId="0" build="p"/>
      <p:bldP spid="29703" grpId="0" build="p"/>
      <p:bldP spid="29704" grpId="0" build="p"/>
      <p:bldP spid="29705" grpId="0" build="p"/>
      <p:bldP spid="29709" grpId="0" build="p"/>
      <p:bldP spid="297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7" y="1524000"/>
            <a:ext cx="8305800" cy="3048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Design patterns have 4 essential elements:</a:t>
            </a:r>
          </a:p>
          <a:p>
            <a:pPr marL="742950" lvl="1" indent="-285750" eaLnBrk="1" hangingPunct="1"/>
            <a:r>
              <a:rPr lang="en-US" altLang="en-US" sz="2400" dirty="0"/>
              <a:t>Pattern name: increases vocabulary of designers</a:t>
            </a:r>
          </a:p>
          <a:p>
            <a:pPr marL="742950" lvl="1" indent="-285750" eaLnBrk="1" hangingPunct="1"/>
            <a:r>
              <a:rPr lang="en-US" altLang="en-US" sz="2400" dirty="0"/>
              <a:t>Problem: intent, context, when to apply </a:t>
            </a:r>
          </a:p>
          <a:p>
            <a:pPr marL="742950" lvl="1" indent="-285750" eaLnBrk="1" hangingPunct="1"/>
            <a:r>
              <a:rPr lang="en-US" altLang="en-US" sz="2400" dirty="0"/>
              <a:t>Solution: UML-like structure, abstract code</a:t>
            </a:r>
          </a:p>
          <a:p>
            <a:pPr marL="742950" lvl="1" indent="-285750" eaLnBrk="1" hangingPunct="1"/>
            <a:r>
              <a:rPr lang="en-US" altLang="en-US" sz="2400" dirty="0"/>
              <a:t>Consequences: results and tradeoffs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4016375"/>
            <a:ext cx="576262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5D39-BF6E-4B3F-8595-5B0193263AB7}" type="slidenum">
              <a:rPr lang="en-US"/>
              <a:pPr/>
              <a:t>60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Façade Pattern: Code [2]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0838"/>
            <a:ext cx="1609725" cy="412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/>
              <a:t>class</a:t>
            </a:r>
            <a:r>
              <a:rPr lang="en-US" altLang="en-US" sz="1600"/>
              <a:t> parser {</a:t>
            </a:r>
          </a:p>
          <a:p>
            <a:pPr>
              <a:lnSpc>
                <a:spcPct val="80000"/>
              </a:lnSpc>
            </a:pP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295400" y="22860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public: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676400" y="26670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Parser ();</a:t>
            </a: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676400" y="31623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virtual ~Parser()</a:t>
            </a: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371600" y="42672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};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676400" y="3657600"/>
            <a:ext cx="579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virtual void Parse (Scanner&amp;, PNodeBuilder&amp;);</a:t>
            </a: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209800" y="1600200"/>
            <a:ext cx="612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Builds a parse tree from tokens using the  PNodeBuilder.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build="p"/>
      <p:bldP spid="31749" grpId="0" build="p"/>
      <p:bldP spid="31751" grpId="0" build="p"/>
      <p:bldP spid="31753" grpId="0" build="p"/>
      <p:bldP spid="31754" grpId="0" build="p"/>
      <p:bldP spid="3175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5F2C-D4A5-4F3C-B984-018082FF71D4}" type="slidenum">
              <a:rPr lang="en-US"/>
              <a:pPr/>
              <a:t>61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Façade Pattern: Code [3]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808413" cy="412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/>
              <a:t>class</a:t>
            </a:r>
            <a:r>
              <a:rPr lang="en-US" altLang="en-US" sz="1800"/>
              <a:t> Pnodebuilder {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62000" y="1981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public: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143000" y="2362200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/>
              <a:t>Pnodebuilder ();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>
            <a:off x="1143000" y="2857500"/>
            <a:ext cx="5181600" cy="1181100"/>
            <a:chOff x="1056" y="1992"/>
            <a:chExt cx="3264" cy="744"/>
          </a:xfrm>
        </p:grpSpPr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056" y="1992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virtual Pnode* NewVariable (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1344" y="2496"/>
              <a:ext cx="10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) const;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 b="1">
                <a:solidFill>
                  <a:srgbClr val="CC0000"/>
                </a:solidFill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1536" y="2304"/>
              <a:ext cx="244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Char* variableName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</p:grp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732213" y="1503363"/>
            <a:ext cx="493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Builds a parse tree incrementally. Parse tree </a:t>
            </a:r>
          </a:p>
          <a:p>
            <a:r>
              <a:rPr lang="en-US">
                <a:solidFill>
                  <a:srgbClr val="008000"/>
                </a:solidFill>
              </a:rPr>
              <a:t>// consists of Pnode objects.</a:t>
            </a:r>
          </a:p>
        </p:txBody>
      </p: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1143000" y="4267200"/>
            <a:ext cx="5791200" cy="1181100"/>
            <a:chOff x="1248" y="2880"/>
            <a:chExt cx="3648" cy="744"/>
          </a:xfrm>
        </p:grpSpPr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1248" y="2880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virtual Pnode* NewAssignment (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1536" y="3384"/>
              <a:ext cx="10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) const;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 b="1">
                <a:solidFill>
                  <a:srgbClr val="CC0000"/>
                </a:solidFill>
              </a:endParaRPr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728" y="3192"/>
              <a:ext cx="31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Pnode* variable, Pnode* expression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</p:grp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4800600" y="2819400"/>
            <a:ext cx="236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Node for a variable.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019800" y="4419600"/>
            <a:ext cx="286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Node for an assignment.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181600" y="5334000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Similarly...more nodes.</a:t>
            </a:r>
          </a:p>
        </p:txBody>
      </p:sp>
      <p:grpSp>
        <p:nvGrpSpPr>
          <p:cNvPr id="32790" name="Group 22"/>
          <p:cNvGrpSpPr>
            <a:grpSpLocks/>
          </p:cNvGrpSpPr>
          <p:nvPr/>
        </p:nvGrpSpPr>
        <p:grpSpPr bwMode="auto">
          <a:xfrm>
            <a:off x="685800" y="5410200"/>
            <a:ext cx="3886200" cy="1219200"/>
            <a:chOff x="480" y="3360"/>
            <a:chExt cx="2448" cy="768"/>
          </a:xfrm>
        </p:grpSpPr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480" y="3360"/>
              <a:ext cx="12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Private: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768" y="3648"/>
              <a:ext cx="21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Pnode* _node;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480" y="3888"/>
              <a:ext cx="10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};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2" grpId="0" build="p"/>
      <p:bldP spid="32773" grpId="0" build="p"/>
      <p:bldP spid="32777" grpId="0"/>
      <p:bldP spid="32783" grpId="0"/>
      <p:bldP spid="32784" grpId="0"/>
      <p:bldP spid="3278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7D34-01E9-4F75-AD30-CB9F3F80EE2F}" type="slidenum">
              <a:rPr lang="en-US"/>
              <a:pPr/>
              <a:t>62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Façade Pattern: Code [4]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808413" cy="412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/>
              <a:t>class</a:t>
            </a:r>
            <a:r>
              <a:rPr lang="en-US" altLang="en-US" sz="1800"/>
              <a:t> Pnode {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85800" y="1981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public: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286000" y="1524000"/>
            <a:ext cx="655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An interface to manipulate the program node and its children.</a:t>
            </a:r>
          </a:p>
        </p:txBody>
      </p:sp>
      <p:grpSp>
        <p:nvGrpSpPr>
          <p:cNvPr id="33825" name="Group 33"/>
          <p:cNvGrpSpPr>
            <a:grpSpLocks/>
          </p:cNvGrpSpPr>
          <p:nvPr/>
        </p:nvGrpSpPr>
        <p:grpSpPr bwMode="auto">
          <a:xfrm>
            <a:off x="685800" y="5029200"/>
            <a:ext cx="3429000" cy="1219200"/>
            <a:chOff x="432" y="3168"/>
            <a:chExt cx="2160" cy="768"/>
          </a:xfrm>
        </p:grpSpPr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432" y="3456"/>
              <a:ext cx="21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PNode();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grpSp>
          <p:nvGrpSpPr>
            <p:cNvPr id="33824" name="Group 32"/>
            <p:cNvGrpSpPr>
              <a:grpSpLocks/>
            </p:cNvGrpSpPr>
            <p:nvPr/>
          </p:nvGrpSpPr>
          <p:grpSpPr bwMode="auto">
            <a:xfrm>
              <a:off x="432" y="3168"/>
              <a:ext cx="1200" cy="768"/>
              <a:chOff x="432" y="3168"/>
              <a:chExt cx="1200" cy="768"/>
            </a:xfrm>
          </p:grpSpPr>
          <p:sp>
            <p:nvSpPr>
              <p:cNvPr id="33811" name="Rectangle 19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1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altLang="en-US"/>
                  <a:t>protected: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alt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3813" name="Rectangle 21"/>
              <p:cNvSpPr>
                <a:spLocks noChangeArrowheads="1"/>
              </p:cNvSpPr>
              <p:nvPr/>
            </p:nvSpPr>
            <p:spPr bwMode="auto">
              <a:xfrm>
                <a:off x="432" y="3696"/>
                <a:ext cx="100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altLang="en-US"/>
                  <a:t>};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altLang="en-US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914400" y="2322513"/>
            <a:ext cx="6324600" cy="915987"/>
            <a:chOff x="576" y="1463"/>
            <a:chExt cx="3984" cy="577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576" y="1800"/>
              <a:ext cx="39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virtual void GetSourcePosition (int&amp; line, int&amp; index);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624" y="1463"/>
              <a:ext cx="1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// Manipulate program node.</a:t>
              </a:r>
            </a:p>
          </p:txBody>
        </p:sp>
      </p:grpSp>
      <p:grpSp>
        <p:nvGrpSpPr>
          <p:cNvPr id="33822" name="Group 30"/>
          <p:cNvGrpSpPr>
            <a:grpSpLocks/>
          </p:cNvGrpSpPr>
          <p:nvPr/>
        </p:nvGrpSpPr>
        <p:grpSpPr bwMode="auto">
          <a:xfrm>
            <a:off x="914400" y="3276600"/>
            <a:ext cx="5181600" cy="1357313"/>
            <a:chOff x="576" y="2064"/>
            <a:chExt cx="3264" cy="855"/>
          </a:xfrm>
        </p:grpSpPr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576" y="2352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virtual void Add (Pnode*);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624" y="2064"/>
              <a:ext cx="16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// Manipulate child node.</a:t>
              </a:r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576" y="2544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virtual void Remove  (Pnode*);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720" y="2688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// ….</a:t>
              </a:r>
            </a:p>
          </p:txBody>
        </p:sp>
      </p:grpSp>
      <p:grpSp>
        <p:nvGrpSpPr>
          <p:cNvPr id="33823" name="Group 31"/>
          <p:cNvGrpSpPr>
            <a:grpSpLocks/>
          </p:cNvGrpSpPr>
          <p:nvPr/>
        </p:nvGrpSpPr>
        <p:grpSpPr bwMode="auto">
          <a:xfrm>
            <a:off x="914400" y="4648200"/>
            <a:ext cx="7842250" cy="381000"/>
            <a:chOff x="576" y="2928"/>
            <a:chExt cx="4940" cy="240"/>
          </a:xfrm>
        </p:grpSpPr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576" y="2928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virtual void traverse (Codegenerator&amp;);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3264" y="2928"/>
              <a:ext cx="2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// Traverse tree to generate code.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6" grpId="0" build="p"/>
      <p:bldP spid="3380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725E-B988-4D3F-97A9-A6CCF0BDFE46}" type="slidenum">
              <a:rPr lang="en-US"/>
              <a:pPr/>
              <a:t>63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Façade Pattern: Code [5]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808413" cy="412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/>
              <a:t>class</a:t>
            </a:r>
            <a:r>
              <a:rPr lang="en-US" altLang="en-US" sz="1800"/>
              <a:t> CodeGenerator {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1981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public: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419600" y="1447800"/>
            <a:ext cx="238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Generate bytecode.</a:t>
            </a:r>
          </a:p>
        </p:txBody>
      </p: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914400" y="2322513"/>
            <a:ext cx="6324600" cy="1625600"/>
            <a:chOff x="576" y="1463"/>
            <a:chExt cx="3984" cy="1024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576" y="1800"/>
              <a:ext cx="39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virtual void Visit (StatementNode*);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624" y="1463"/>
              <a:ext cx="1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// Manipulate program node.</a:t>
              </a: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816" y="2256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// ….</a:t>
              </a: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576" y="2016"/>
              <a:ext cx="39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virtual void Visit (ExpressionNode*);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</p:grp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609600" y="4038600"/>
            <a:ext cx="5334000" cy="1752600"/>
            <a:chOff x="384" y="2544"/>
            <a:chExt cx="3360" cy="1104"/>
          </a:xfrm>
        </p:grpSpPr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384" y="2544"/>
              <a:ext cx="12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Protected: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480" y="2784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CodeGenerator (BytecodeStream&amp;);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432" y="3408"/>
              <a:ext cx="10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};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480" y="3072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 sz="1600"/>
                <a:t>BytecodeStream&amp; _output;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A37-7C96-45D9-91E9-765FFAD6209B}" type="slidenum">
              <a:rPr lang="en-US"/>
              <a:pPr/>
              <a:t>64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Façade Pattern: Code [6]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412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/>
              <a:t>void ExpressionNode::Traverse (CodeGenerator&amp; cg) {</a:t>
            </a:r>
            <a:endParaRPr lang="en-US" altLang="en-US" sz="1600"/>
          </a:p>
          <a:p>
            <a:pPr>
              <a:lnSpc>
                <a:spcPct val="80000"/>
              </a:lnSpc>
            </a:pP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219200" y="22098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cg.Visit (this);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914400" y="2857500"/>
            <a:ext cx="632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ListIterator&lt;Pnode*&gt; i(_children);</a:t>
            </a: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914400" y="32004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For (i.First(); !i.IsDone(); i.Next();{</a:t>
            </a:r>
            <a:endParaRPr lang="en-US" altLang="en-US" sz="1600">
              <a:solidFill>
                <a:srgbClr val="CC0000"/>
              </a:solidFill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1219200" y="36576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en-US" sz="1600"/>
              <a:t>i.CurrentItem()</a:t>
            </a:r>
            <a:r>
              <a:rPr lang="en-US" altLang="en-US" sz="1600">
                <a:sym typeface="Wingdings" pitchFamily="2" charset="2"/>
              </a:rPr>
              <a:t>Traverse(cg);</a:t>
            </a:r>
            <a:endParaRPr lang="en-US" altLang="en-US" sz="1600">
              <a:solidFill>
                <a:srgbClr val="CC0000"/>
              </a:solidFill>
            </a:endParaRPr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1143000" y="4191000"/>
            <a:ext cx="2057400" cy="914400"/>
            <a:chOff x="720" y="2640"/>
            <a:chExt cx="1296" cy="576"/>
          </a:xfrm>
        </p:grpSpPr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1008" y="2640"/>
              <a:ext cx="10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};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720" y="2976"/>
              <a:ext cx="10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};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uild="p"/>
      <p:bldP spid="39943" grpId="0"/>
      <p:bldP spid="39946" grpId="0"/>
      <p:bldP spid="3995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B927-DB4F-4EA4-9FA4-03A623AA533C}" type="slidenum">
              <a:rPr lang="en-US"/>
              <a:pPr/>
              <a:t>65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Façade Pattern: Code [7]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808413" cy="412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/>
              <a:t>class</a:t>
            </a:r>
            <a:r>
              <a:rPr lang="en-US" altLang="en-US" sz="1800"/>
              <a:t> Compiler {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18288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public: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124200" y="1447800"/>
            <a:ext cx="528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Façade. Offers a simple interface to compile and</a:t>
            </a:r>
          </a:p>
          <a:p>
            <a:r>
              <a:rPr lang="en-US">
                <a:solidFill>
                  <a:srgbClr val="008000"/>
                </a:solidFill>
              </a:rPr>
              <a:t>// Generate code.</a:t>
            </a:r>
          </a:p>
        </p:txBody>
      </p:sp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1066800" y="2209800"/>
            <a:ext cx="6324600" cy="1052513"/>
            <a:chOff x="672" y="1392"/>
            <a:chExt cx="3984" cy="663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9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Compiler</a:t>
              </a:r>
              <a:r>
                <a:rPr lang="en-US" altLang="en-US" sz="1600"/>
                <a:t>();</a:t>
              </a:r>
              <a:endParaRPr lang="en-US" altLang="en-US" sz="1600">
                <a:solidFill>
                  <a:srgbClr val="CC0000"/>
                </a:solidFill>
              </a:endParaRPr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720" y="1824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}</a:t>
              </a: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672" y="1632"/>
              <a:ext cx="39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virtual void Compile (istream&amp;, BytecodeStream&amp;);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35861" name="Group 21"/>
          <p:cNvGrpSpPr>
            <a:grpSpLocks/>
          </p:cNvGrpSpPr>
          <p:nvPr/>
        </p:nvGrpSpPr>
        <p:grpSpPr bwMode="auto">
          <a:xfrm>
            <a:off x="609600" y="3200400"/>
            <a:ext cx="7543800" cy="2971800"/>
            <a:chOff x="384" y="2016"/>
            <a:chExt cx="4752" cy="1872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384" y="2016"/>
              <a:ext cx="475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en-US"/>
                <a:t>void Compiler:: Compile (istream&amp; input, BytecodeStream&amp; output) {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672" y="2256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Scanner scanner (input);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672" y="2496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PnodeBuilder builder;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672" y="2736"/>
              <a:ext cx="3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Parser parser;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672" y="2976"/>
              <a:ext cx="259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parser.Parse (scanner, builder);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672" y="3216"/>
              <a:ext cx="36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RISCCodeGenerator generator (output);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672" y="3456"/>
              <a:ext cx="36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Pnode* parseTree = builder.GetRootNode();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672" y="3648"/>
              <a:ext cx="36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</a:pPr>
              <a:r>
                <a:rPr lang="en-US" altLang="en-US"/>
                <a:t>parseTree</a:t>
              </a:r>
              <a:r>
                <a:rPr lang="en-US" altLang="en-US">
                  <a:sym typeface="Wingdings" pitchFamily="2" charset="2"/>
                </a:rPr>
                <a:t>Traverse (generator);</a:t>
              </a:r>
              <a:endParaRPr lang="en-US" altLang="en-US"/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altLang="en-US">
                <a:solidFill>
                  <a:srgbClr val="CC0000"/>
                </a:solidFill>
              </a:endParaRPr>
            </a:p>
          </p:txBody>
        </p:sp>
      </p:grp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838200" y="61722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}</a:t>
            </a:r>
          </a:p>
        </p:txBody>
      </p:sp>
      <p:grpSp>
        <p:nvGrpSpPr>
          <p:cNvPr id="35864" name="Group 24"/>
          <p:cNvGrpSpPr>
            <a:grpSpLocks/>
          </p:cNvGrpSpPr>
          <p:nvPr/>
        </p:nvGrpSpPr>
        <p:grpSpPr bwMode="auto">
          <a:xfrm>
            <a:off x="2895600" y="1981200"/>
            <a:ext cx="6257925" cy="650875"/>
            <a:chOff x="1824" y="1248"/>
            <a:chExt cx="3942" cy="410"/>
          </a:xfrm>
        </p:grpSpPr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3396" y="1248"/>
              <a:ext cx="237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Could also take a CodeGenerator</a:t>
              </a:r>
            </a:p>
            <a:p>
              <a:r>
                <a:rPr lang="en-US">
                  <a:solidFill>
                    <a:srgbClr val="993300"/>
                  </a:solidFill>
                </a:rPr>
                <a:t>Parameter for increased generality.</a:t>
              </a:r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flipV="1">
              <a:off x="1824" y="1440"/>
              <a:ext cx="14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uild="p"/>
      <p:bldP spid="35846" grpId="0"/>
      <p:bldP spid="3585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51AD-07C6-43C2-9463-C7A4448D39A4}" type="slidenum">
              <a:rPr lang="en-US"/>
              <a:pPr/>
              <a:t>66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Facade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993300"/>
                </a:solidFill>
              </a:rPr>
              <a:t>Pattern: Another Example from POS [1]</a:t>
            </a:r>
            <a:endParaRPr lang="en-US" altLang="en-US" sz="28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3192463"/>
            <a:ext cx="8178800" cy="45878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en-US" sz="2000"/>
              <a:t>Only one item can be purchased using a gift certificate. </a:t>
            </a:r>
            <a:endParaRPr lang="en-US" altLang="en-US" sz="2000" i="1">
              <a:solidFill>
                <a:srgbClr val="008000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65200" y="3851275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en-US" sz="2000"/>
              <a:t>Hence, subsequent </a:t>
            </a:r>
            <a:r>
              <a:rPr lang="en-US" altLang="en-US" sz="2000">
                <a:solidFill>
                  <a:srgbClr val="993300"/>
                </a:solidFill>
              </a:rPr>
              <a:t>enterItem</a:t>
            </a:r>
            <a:r>
              <a:rPr lang="en-US" altLang="en-US" sz="2000"/>
              <a:t> operations must be invalidated in some cases. (Which ones?)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965200" y="2438400"/>
            <a:ext cx="741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/>
              <a:t>Suppose that when a new Sale is created, it will be paid by a gift certificate</a:t>
            </a:r>
            <a:r>
              <a:rPr lang="en-US" altLang="en-US" sz="2000">
                <a:solidFill>
                  <a:srgbClr val="CC0000"/>
                </a:solidFill>
              </a:rPr>
              <a:t> </a:t>
            </a:r>
            <a:endParaRPr lang="en-US" altLang="en-US" sz="200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09600" y="1371600"/>
            <a:ext cx="741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/>
              <a:t>Assume that rules are desired to invalidate an action: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447800" y="5105400"/>
            <a:ext cx="741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i="1">
                <a:solidFill>
                  <a:srgbClr val="993300"/>
                </a:solidFill>
              </a:rPr>
              <a:t>How does a designer factor out the handling of such rules?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2" grpId="0"/>
      <p:bldP spid="37894" grpId="0" build="p"/>
      <p:bldP spid="37895" grpId="0" build="p"/>
      <p:bldP spid="3789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F879-33C2-42E9-AE4F-514EB3B4E19C}" type="slidenum">
              <a:rPr lang="en-US"/>
              <a:pPr/>
              <a:t>67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Facade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993300"/>
                </a:solidFill>
              </a:rPr>
              <a:t>Pattern: Another Example [2]</a:t>
            </a:r>
            <a:endParaRPr lang="en-US" altLang="en-US" sz="28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16313"/>
            <a:ext cx="8178800" cy="458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Calls to this façade are placed near the start of the methods that need to be validated. </a:t>
            </a:r>
            <a:endParaRPr lang="en-US" altLang="en-US" sz="2400" i="1">
              <a:solidFill>
                <a:srgbClr val="008000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09600" y="4495800"/>
            <a:ext cx="8178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en-US" sz="2000"/>
              <a:t>Example: Invoke the façade to check if a new </a:t>
            </a:r>
            <a:r>
              <a:rPr lang="en-US" altLang="en-US" sz="2000">
                <a:solidFill>
                  <a:srgbClr val="993300"/>
                </a:solidFill>
              </a:rPr>
              <a:t>salesLineItem </a:t>
            </a:r>
            <a:r>
              <a:rPr lang="en-US" altLang="en-US" sz="2000"/>
              <a:t>created by </a:t>
            </a:r>
            <a:r>
              <a:rPr lang="en-US" altLang="en-US" sz="2000">
                <a:solidFill>
                  <a:srgbClr val="993300"/>
                </a:solidFill>
              </a:rPr>
              <a:t>makeLineItem </a:t>
            </a:r>
            <a:r>
              <a:rPr lang="en-US" altLang="en-US" sz="2000"/>
              <a:t>is valid or not. (See page 370 of Larman.)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2443163"/>
            <a:ext cx="741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/>
              <a:t>It evaluates a set of rules against an operation and indicates if the rule has invalidated an operation.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09600" y="1371600"/>
            <a:ext cx="741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/>
              <a:t>Define a “rule engine” subsystem (e.g. </a:t>
            </a:r>
            <a:r>
              <a:rPr lang="en-US" altLang="en-US" sz="2400">
                <a:solidFill>
                  <a:srgbClr val="993300"/>
                </a:solidFill>
              </a:rPr>
              <a:t>POSRuleEngineFacade</a:t>
            </a:r>
            <a:r>
              <a:rPr lang="en-US" altLang="en-US" sz="240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6" grpId="0"/>
      <p:bldP spid="38917" grpId="0" build="p"/>
      <p:bldP spid="389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 are NOT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 eaLnBrk="1" hangingPunct="1"/>
            <a:r>
              <a:rPr lang="en-US" altLang="en-US" sz="2600"/>
              <a:t>Data structures that can be encoded in classes and reused </a:t>
            </a:r>
            <a:r>
              <a:rPr lang="en-US" altLang="en-US" sz="2600" i="1"/>
              <a:t>as is</a:t>
            </a:r>
            <a:r>
              <a:rPr lang="en-US" altLang="en-US" sz="2600"/>
              <a:t> (i.e., linked lists, hash tables)</a:t>
            </a:r>
          </a:p>
          <a:p>
            <a:pPr eaLnBrk="1" hangingPunct="1"/>
            <a:r>
              <a:rPr lang="en-US" altLang="en-US" sz="2600"/>
              <a:t>Complex domain-specific designs </a:t>
            </a:r>
            <a:br>
              <a:rPr lang="en-US" altLang="en-US" sz="2600"/>
            </a:br>
            <a:r>
              <a:rPr lang="en-US" altLang="en-US" sz="2600"/>
              <a:t>(for an entire application or subsystem)</a:t>
            </a:r>
          </a:p>
          <a:p>
            <a:pPr eaLnBrk="1" hangingPunct="1"/>
            <a:r>
              <a:rPr lang="en-US" altLang="en-US" sz="2600"/>
              <a:t>If they are not familiar data structures or complex domain-specific subsystems, </a:t>
            </a:r>
            <a:r>
              <a:rPr lang="en-US" altLang="en-US" sz="2600" i="1"/>
              <a:t>what are they</a:t>
            </a:r>
            <a:r>
              <a:rPr lang="en-US" altLang="en-US" sz="2600"/>
              <a:t>?</a:t>
            </a:r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2600"/>
              <a:t>They are:</a:t>
            </a:r>
          </a:p>
          <a:p>
            <a:pPr marL="742950" lvl="1" indent="-285750" eaLnBrk="1" hangingPunct="1"/>
            <a:r>
              <a:rPr lang="en-US" altLang="en-US" sz="2400"/>
              <a:t>“Descriptions of communicating objects and classes </a:t>
            </a:r>
            <a:br>
              <a:rPr lang="en-US" altLang="en-US" sz="2400"/>
            </a:br>
            <a:r>
              <a:rPr lang="en-US" altLang="en-US" sz="2400"/>
              <a:t>that are customized to solve a general design problem in a particular context.”</a:t>
            </a:r>
          </a:p>
        </p:txBody>
      </p:sp>
    </p:spTree>
    <p:extLst>
      <p:ext uri="{BB962C8B-B14F-4D97-AF65-F5344CB8AC3E}">
        <p14:creationId xmlns:p14="http://schemas.microsoft.com/office/powerpoint/2010/main" val="20214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Types of GoF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/>
              <a:t>Creational patterns: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Deal with initializing and configuring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/>
              <a:t>Structural patterns</a:t>
            </a:r>
            <a:r>
              <a:rPr lang="en-US" altLang="en-US" sz="2600" dirty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Composition of classes or objects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Decouple interface and implementation of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/>
              <a:t>Behavioral patterns</a:t>
            </a:r>
            <a:r>
              <a:rPr lang="en-US" altLang="en-US" sz="2600" dirty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Deal with dynamic interactions among societies of objects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How they distribute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2594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Design Patterns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Improves communication between designers by use of pattern names vs. the details of the patterns. </a:t>
            </a:r>
          </a:p>
          <a:p>
            <a:r>
              <a:rPr lang="en-US" sz="2600" dirty="0"/>
              <a:t>Captures experience of solving a type of problem. </a:t>
            </a:r>
          </a:p>
          <a:p>
            <a:r>
              <a:rPr lang="en-US" sz="2600" dirty="0"/>
              <a:t>Provide a way of reusing design. </a:t>
            </a:r>
          </a:p>
          <a:p>
            <a:r>
              <a:rPr lang="en-US" sz="2600" dirty="0"/>
              <a:t>Provide a mechanism for making designs more reusable. </a:t>
            </a:r>
          </a:p>
          <a:p>
            <a:r>
              <a:rPr lang="en-US" sz="2600" dirty="0"/>
              <a:t>Provides a mechanism for systematizing the reuse of things that have been seen before. </a:t>
            </a:r>
          </a:p>
          <a:p>
            <a:r>
              <a:rPr lang="en-US" sz="2600" dirty="0"/>
              <a:t>Can be used to teach good design. 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Patterns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9102-475B-4998-B06A-92AF1F47EF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B58C1CDD45143928531B634536E02" ma:contentTypeVersion="4" ma:contentTypeDescription="Create a new document." ma:contentTypeScope="" ma:versionID="1b3072c5a38337b051c013a4903b5fb3">
  <xsd:schema xmlns:xsd="http://www.w3.org/2001/XMLSchema" xmlns:xs="http://www.w3.org/2001/XMLSchema" xmlns:p="http://schemas.microsoft.com/office/2006/metadata/properties" xmlns:ns2="49b8a6a4-4c0c-4ade-8208-e9d33f271f71" targetNamespace="http://schemas.microsoft.com/office/2006/metadata/properties" ma:root="true" ma:fieldsID="84141bdca904b42d3753616df7e5741f" ns2:_="">
    <xsd:import namespace="49b8a6a4-4c0c-4ade-8208-e9d33f271f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8a6a4-4c0c-4ade-8208-e9d33f271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B9A54D-89E3-4C9E-935E-9B5EDC19D067}"/>
</file>

<file path=customXml/itemProps2.xml><?xml version="1.0" encoding="utf-8"?>
<ds:datastoreItem xmlns:ds="http://schemas.openxmlformats.org/officeDocument/2006/customXml" ds:itemID="{B47165BE-D30A-48F6-8554-6D33D3169690}"/>
</file>

<file path=customXml/itemProps3.xml><?xml version="1.0" encoding="utf-8"?>
<ds:datastoreItem xmlns:ds="http://schemas.openxmlformats.org/officeDocument/2006/customXml" ds:itemID="{471FD371-F0E5-4741-A5BB-6FA2630177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</TotalTime>
  <Words>3006</Words>
  <Application>Microsoft Office PowerPoint</Application>
  <PresentationFormat>On-screen Show (4:3)</PresentationFormat>
  <Paragraphs>760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Albertus Extra Bold</vt:lpstr>
      <vt:lpstr>Arial</vt:lpstr>
      <vt:lpstr>Arial Unicode MS</vt:lpstr>
      <vt:lpstr>Calibri</vt:lpstr>
      <vt:lpstr>Comic Sans MS</vt:lpstr>
      <vt:lpstr>Courier New</vt:lpstr>
      <vt:lpstr>Garamond</vt:lpstr>
      <vt:lpstr>Times New Roman</vt:lpstr>
      <vt:lpstr>Wingdings</vt:lpstr>
      <vt:lpstr>Office Theme</vt:lpstr>
      <vt:lpstr>BITS Pilani presentation</vt:lpstr>
      <vt:lpstr>PowerPoint Presentation</vt:lpstr>
      <vt:lpstr>Today’s Agenda</vt:lpstr>
      <vt:lpstr>PowerPoint Presentation</vt:lpstr>
      <vt:lpstr>The “gang of four” (GoF)</vt:lpstr>
      <vt:lpstr>Elements of Design Patterns</vt:lpstr>
      <vt:lpstr>Design Patterns are NOT</vt:lpstr>
      <vt:lpstr>Three Types of GoF Patterns</vt:lpstr>
      <vt:lpstr>Benefits of Design Patterns </vt:lpstr>
      <vt:lpstr>A Problem </vt:lpstr>
      <vt:lpstr>The Solution </vt:lpstr>
      <vt:lpstr>The Design Pattern: Prototype</vt:lpstr>
      <vt:lpstr>PowerPoint Presentation</vt:lpstr>
      <vt:lpstr>Describing a Design Pattern</vt:lpstr>
      <vt:lpstr>Template provided by Erich Gamma et. al</vt:lpstr>
      <vt:lpstr>Organization</vt:lpstr>
      <vt:lpstr>Software Design – Templates</vt:lpstr>
      <vt:lpstr>Software Design – Templates</vt:lpstr>
      <vt:lpstr>Software Design – Templates</vt:lpstr>
      <vt:lpstr>Software Design – Templates</vt:lpstr>
      <vt:lpstr>Software Design – Templates</vt:lpstr>
      <vt:lpstr>Patterns vs. Frameworks</vt:lpstr>
      <vt:lpstr>((Software) Design) Patterns</vt:lpstr>
      <vt:lpstr>((Software) Design) Patterns</vt:lpstr>
      <vt:lpstr>Design Patterns [1]</vt:lpstr>
      <vt:lpstr>Design Patterns [2]</vt:lpstr>
      <vt:lpstr>Key Principles</vt:lpstr>
      <vt:lpstr>Key Principles</vt:lpstr>
      <vt:lpstr>Patterns Documentation</vt:lpstr>
      <vt:lpstr>Patterns Classification</vt:lpstr>
      <vt:lpstr>Creational Patterns</vt:lpstr>
      <vt:lpstr>Creational Patterns: Singleton</vt:lpstr>
      <vt:lpstr>Creational Patterns: Singleton</vt:lpstr>
      <vt:lpstr>Structural Patterns</vt:lpstr>
      <vt:lpstr>Structural Patterns: Composite</vt:lpstr>
      <vt:lpstr>Structural Patterns: Composite</vt:lpstr>
      <vt:lpstr>Composite applied to Agate</vt:lpstr>
      <vt:lpstr>Composite Pattern  General Form</vt:lpstr>
      <vt:lpstr>Behavioural Patterns</vt:lpstr>
      <vt:lpstr>Patterns</vt:lpstr>
      <vt:lpstr>Patterns – MVC framework</vt:lpstr>
      <vt:lpstr>Observer Pattern [1]</vt:lpstr>
      <vt:lpstr>Observer Pattern –  Classification &amp; Applicability</vt:lpstr>
      <vt:lpstr>Observer Pattern [2]</vt:lpstr>
      <vt:lpstr>Observer Pattern </vt:lpstr>
      <vt:lpstr>Observer Pattern [3]</vt:lpstr>
      <vt:lpstr>Observer Pattern - Participants</vt:lpstr>
      <vt:lpstr>Class collaboration in Observer</vt:lpstr>
      <vt:lpstr>Observer Pattern - Implementation</vt:lpstr>
      <vt:lpstr>Observer Pattern - Implementation</vt:lpstr>
      <vt:lpstr>When to use the Observer Pattern? </vt:lpstr>
      <vt:lpstr>Observer Pattern: Consequences</vt:lpstr>
      <vt:lpstr>Facade Pattern: Problem</vt:lpstr>
      <vt:lpstr>Facade Pattern: Solution</vt:lpstr>
      <vt:lpstr>Facade Pattern: Why and What?</vt:lpstr>
      <vt:lpstr>Facade Pattern: Participants and Communication</vt:lpstr>
      <vt:lpstr>Facade Pattern: Benefits</vt:lpstr>
      <vt:lpstr>Example: A compiler</vt:lpstr>
      <vt:lpstr>Façade Pattern: Code [1]</vt:lpstr>
      <vt:lpstr>Façade Pattern: Code [2]</vt:lpstr>
      <vt:lpstr>Façade Pattern: Code [3]</vt:lpstr>
      <vt:lpstr>Façade Pattern: Code [4]</vt:lpstr>
      <vt:lpstr>Façade Pattern: Code [5]</vt:lpstr>
      <vt:lpstr>Façade Pattern: Code [6]</vt:lpstr>
      <vt:lpstr>Façade Pattern: Code [7]</vt:lpstr>
      <vt:lpstr>Facade Pattern: Another Example from POS [1]</vt:lpstr>
      <vt:lpstr>Facade Pattern: Another Example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160</cp:revision>
  <cp:lastPrinted>2020-10-31T07:38:23Z</cp:lastPrinted>
  <dcterms:created xsi:type="dcterms:W3CDTF">2011-09-14T09:42:05Z</dcterms:created>
  <dcterms:modified xsi:type="dcterms:W3CDTF">2022-11-05T07:00:26Z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0x010100502B58C1CDD45143928531B634536E02</vt:lpwstr>
  </property>
</Properties>
</file>