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4"/>
  </p:notesMasterIdLst>
  <p:handoutMasterIdLst>
    <p:handoutMasterId r:id="rId15"/>
  </p:handoutMasterIdLst>
  <p:sldIdLst>
    <p:sldId id="490" r:id="rId3"/>
    <p:sldId id="491" r:id="rId4"/>
    <p:sldId id="503" r:id="rId5"/>
    <p:sldId id="507" r:id="rId6"/>
    <p:sldId id="506" r:id="rId7"/>
    <p:sldId id="504" r:id="rId8"/>
    <p:sldId id="505" r:id="rId9"/>
    <p:sldId id="508" r:id="rId10"/>
    <p:sldId id="497" r:id="rId11"/>
    <p:sldId id="509" r:id="rId12"/>
    <p:sldId id="5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89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E5A1D-7CD8-44C7-8180-4599314F4D17}" type="datetimeFigureOut">
              <a:rPr lang="en-US" smtClean="0"/>
              <a:pPr/>
              <a:t>2/23/2015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8DD94-2071-4FB9-A336-91DA4875B5C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5.1.1)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Tips on use of Visibility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don't </a:t>
            </a:r>
            <a:r>
              <a:rPr lang="en-IN" dirty="0" smtClean="0"/>
              <a:t>draw visibility markers in diagrams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 smtClean="0"/>
              <a:t>them only if </a:t>
            </a:r>
            <a:r>
              <a:rPr lang="en-IN" dirty="0" smtClean="0"/>
              <a:t>you </a:t>
            </a:r>
            <a:r>
              <a:rPr lang="en-IN" dirty="0" smtClean="0"/>
              <a:t>need to highlight the differences in visibility of certain </a:t>
            </a:r>
            <a:r>
              <a:rPr lang="en-IN" dirty="0" smtClean="0"/>
              <a:t>features</a:t>
            </a:r>
          </a:p>
          <a:p>
            <a:r>
              <a:rPr lang="en-IN" dirty="0" smtClean="0"/>
              <a:t>e</a:t>
            </a:r>
            <a:r>
              <a:rPr lang="en-IN" dirty="0" smtClean="0"/>
              <a:t>ven </a:t>
            </a:r>
            <a:r>
              <a:rPr lang="en-IN" dirty="0" smtClean="0"/>
              <a:t>then, </a:t>
            </a:r>
            <a:r>
              <a:rPr lang="en-IN" dirty="0" smtClean="0"/>
              <a:t>try to </a:t>
            </a:r>
            <a:r>
              <a:rPr lang="en-IN" dirty="0" smtClean="0"/>
              <a:t>get away </a:t>
            </a:r>
            <a:r>
              <a:rPr lang="en-IN" dirty="0" smtClean="0"/>
              <a:t>with </a:t>
            </a:r>
            <a:r>
              <a:rPr lang="en-IN" dirty="0" smtClean="0"/>
              <a:t>+ and -, which at least are easy to remember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dirty="0" smtClean="0"/>
              <a:t>What is Visibility among Objects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CD-exampl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1406" y="1285860"/>
            <a:ext cx="5462117" cy="5214974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786446" y="1357299"/>
            <a:ext cx="3143272" cy="271464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Elements </a:t>
            </a:r>
            <a:r>
              <a:rPr lang="en-IN" sz="2000" dirty="0" smtClean="0"/>
              <a:t>in a UML Class diagram </a:t>
            </a:r>
            <a:r>
              <a:rPr lang="en-IN" sz="2000" dirty="0" smtClean="0"/>
              <a:t>are:</a:t>
            </a:r>
            <a:endParaRPr lang="en-IN" sz="2000" dirty="0" smtClean="0"/>
          </a:p>
          <a:p>
            <a:pPr lvl="1"/>
            <a:r>
              <a:rPr lang="en-IN" sz="1800" dirty="0" smtClean="0"/>
              <a:t>Visibility</a:t>
            </a:r>
          </a:p>
          <a:p>
            <a:pPr lvl="1"/>
            <a:r>
              <a:rPr lang="en-IN" sz="1800" dirty="0" smtClean="0"/>
              <a:t>Parameters</a:t>
            </a:r>
          </a:p>
          <a:p>
            <a:pPr lvl="1"/>
            <a:r>
              <a:rPr lang="en-IN" sz="1800" dirty="0" smtClean="0"/>
              <a:t>Compartments</a:t>
            </a:r>
          </a:p>
          <a:p>
            <a:pPr lvl="1"/>
            <a:endParaRPr lang="en-IN" dirty="0" smtClean="0"/>
          </a:p>
          <a:p>
            <a:pPr marL="0" lvl="1"/>
            <a:r>
              <a:rPr lang="en-IN" sz="2000" dirty="0" smtClean="0"/>
              <a:t>These elements are optional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Visibility in UML Class Diagrams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428596" y="4143380"/>
            <a:ext cx="4572032" cy="1714512"/>
          </a:xfrm>
          <a:prstGeom prst="snip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5072066" y="1500174"/>
            <a:ext cx="3429024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3504" y="1600200"/>
            <a:ext cx="3543296" cy="4525963"/>
          </a:xfrm>
        </p:spPr>
        <p:txBody>
          <a:bodyPr/>
          <a:lstStyle/>
          <a:p>
            <a:pPr marL="0" lvl="1">
              <a:buNone/>
            </a:pPr>
            <a:r>
              <a:rPr lang="en-IN" sz="2000" dirty="0" smtClean="0"/>
              <a:t>The </a:t>
            </a:r>
            <a:r>
              <a:rPr lang="en-IN" sz="2000" dirty="0" smtClean="0"/>
              <a:t>UML provides four abbreviations for visibility: </a:t>
            </a:r>
          </a:p>
          <a:p>
            <a:pPr marL="452438" lvl="1"/>
            <a:r>
              <a:rPr lang="en-IN" sz="1900" dirty="0" smtClean="0"/>
              <a:t>+ (public), </a:t>
            </a:r>
          </a:p>
          <a:p>
            <a:pPr marL="452438" lvl="1"/>
            <a:r>
              <a:rPr lang="en-IN" sz="1900" dirty="0" smtClean="0"/>
              <a:t>- (private), </a:t>
            </a:r>
          </a:p>
          <a:p>
            <a:pPr marL="452438" lvl="1"/>
            <a:r>
              <a:rPr lang="en-IN" sz="1900" dirty="0" smtClean="0"/>
              <a:t>~ (package), and</a:t>
            </a:r>
          </a:p>
          <a:p>
            <a:pPr marL="452438" lvl="1"/>
            <a:r>
              <a:rPr lang="en-IN" sz="1900" dirty="0" smtClean="0"/>
              <a:t># (protected)</a:t>
            </a:r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447199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 smtClean="0"/>
              <a:t>For  Systems Operations to take place messages need to pass between objects.</a:t>
            </a:r>
          </a:p>
          <a:p>
            <a:pPr algn="just"/>
            <a:endParaRPr lang="en-IN" sz="2400" dirty="0" smtClean="0"/>
          </a:p>
          <a:p>
            <a:pPr marL="180975" indent="-180975" algn="just">
              <a:buFont typeface="Arial" pitchFamily="34" charset="0"/>
              <a:buChar char="•"/>
            </a:pPr>
            <a:r>
              <a:rPr lang="en-IN" sz="2000" dirty="0" smtClean="0"/>
              <a:t>Sender Object Sends Message</a:t>
            </a:r>
          </a:p>
          <a:p>
            <a:pPr marL="180975" indent="-180975" algn="just">
              <a:buFont typeface="Arial" pitchFamily="34" charset="0"/>
              <a:buChar char="•"/>
            </a:pPr>
            <a:r>
              <a:rPr lang="en-IN" sz="2000" dirty="0" smtClean="0"/>
              <a:t>To a Received Object.</a:t>
            </a:r>
          </a:p>
          <a:p>
            <a:pPr marL="180975" indent="-180975" algn="just">
              <a:buFont typeface="Arial" pitchFamily="34" charset="0"/>
              <a:buChar char="•"/>
            </a:pPr>
            <a:endParaRPr lang="en-IN" sz="2000" dirty="0" smtClean="0"/>
          </a:p>
          <a:p>
            <a:pPr algn="just"/>
            <a:r>
              <a:rPr lang="en-IN" sz="2400" dirty="0" smtClean="0"/>
              <a:t>Sender must be visible to receiver.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Sender must have some sort of pointer or reference to Receiver.</a:t>
            </a:r>
          </a:p>
          <a:p>
            <a:pPr algn="just"/>
            <a:endParaRPr lang="en-IN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Visibility Between Objects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57224" y="1928802"/>
            <a:ext cx="7572428" cy="10715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006997"/>
          </a:xfrm>
        </p:spPr>
        <p:txBody>
          <a:bodyPr>
            <a:normAutofit/>
          </a:bodyPr>
          <a:lstStyle/>
          <a:p>
            <a:r>
              <a:rPr lang="en-IN" dirty="0" smtClean="0"/>
              <a:t>The full format of the attribute text notation is:</a:t>
            </a:r>
          </a:p>
          <a:p>
            <a:r>
              <a:rPr lang="en-IN" sz="2000" b="1" dirty="0" smtClean="0"/>
              <a:t>     </a:t>
            </a:r>
            <a:endParaRPr lang="en-IN" sz="2000" b="1" dirty="0" smtClean="0"/>
          </a:p>
          <a:p>
            <a:r>
              <a:rPr lang="en-IN" sz="2000" b="1" dirty="0" smtClean="0"/>
              <a:t> </a:t>
            </a:r>
            <a:r>
              <a:rPr lang="en-IN" sz="2000" b="1" dirty="0" smtClean="0"/>
              <a:t>     </a:t>
            </a:r>
            <a:r>
              <a:rPr lang="en-IN" sz="2000" b="1" dirty="0" smtClean="0"/>
              <a:t>    </a:t>
            </a:r>
            <a:r>
              <a:rPr lang="en-IN" sz="2000" b="1" dirty="0" smtClean="0"/>
              <a:t>Visibility </a:t>
            </a:r>
            <a:r>
              <a:rPr lang="en-IN" sz="2000" b="1" dirty="0" err="1" smtClean="0"/>
              <a:t>name:type</a:t>
            </a:r>
            <a:r>
              <a:rPr lang="en-IN" sz="2000" b="1" dirty="0" smtClean="0"/>
              <a:t> multiplicity = default [property-string</a:t>
            </a:r>
            <a:r>
              <a:rPr lang="en-IN" sz="2000" b="1" dirty="0" smtClean="0"/>
              <a:t>]</a:t>
            </a:r>
          </a:p>
          <a:p>
            <a:endParaRPr lang="en-IN" sz="2000" b="1" dirty="0" smtClean="0"/>
          </a:p>
          <a:p>
            <a:endParaRPr lang="en-IN" sz="2000" b="1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Visibility is a subject that is simple in principle but has complex subtleties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 Simple </a:t>
            </a:r>
            <a:r>
              <a:rPr lang="en-IN" dirty="0" smtClean="0"/>
              <a:t>idea is that any class has </a:t>
            </a:r>
            <a:endParaRPr lang="en-IN" dirty="0" smtClean="0"/>
          </a:p>
          <a:p>
            <a:pPr marL="1257300" lvl="1">
              <a:buFont typeface="Arial" pitchFamily="34" charset="0"/>
              <a:buChar char="•"/>
            </a:pPr>
            <a:r>
              <a:rPr lang="en-IN" sz="2800" dirty="0" smtClean="0"/>
              <a:t>public </a:t>
            </a:r>
            <a:r>
              <a:rPr lang="en-IN" sz="2800" dirty="0" smtClean="0"/>
              <a:t>and </a:t>
            </a:r>
            <a:endParaRPr lang="en-IN" sz="2800" dirty="0" smtClean="0"/>
          </a:p>
          <a:p>
            <a:pPr marL="1257300" lvl="1">
              <a:buFont typeface="Arial" pitchFamily="34" charset="0"/>
              <a:buChar char="•"/>
            </a:pPr>
            <a:r>
              <a:rPr lang="en-IN" sz="2800" dirty="0" smtClean="0"/>
              <a:t>private </a:t>
            </a:r>
            <a:r>
              <a:rPr lang="en-IN" sz="2800" dirty="0" smtClean="0"/>
              <a:t>elements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sz="2000" b="1" dirty="0" smtClean="0"/>
          </a:p>
          <a:p>
            <a:endParaRPr lang="en-IN" sz="2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Visibility</a:t>
            </a:r>
            <a:endParaRPr lang="en-IN" dirty="0"/>
          </a:p>
        </p:txBody>
      </p:sp>
      <p:sp>
        <p:nvSpPr>
          <p:cNvPr id="7" name="Frame 6"/>
          <p:cNvSpPr/>
          <p:nvPr/>
        </p:nvSpPr>
        <p:spPr>
          <a:xfrm>
            <a:off x="0" y="4357694"/>
            <a:ext cx="5786478" cy="20717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Public and Private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571745"/>
            <a:ext cx="5000660" cy="392909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However</a:t>
            </a:r>
            <a:r>
              <a:rPr lang="en-IN" sz="2400" dirty="0" smtClean="0"/>
              <a:t>, each language makes its own </a:t>
            </a:r>
            <a:r>
              <a:rPr lang="en-IN" sz="2400" dirty="0" smtClean="0"/>
              <a:t>rules.</a:t>
            </a:r>
          </a:p>
          <a:p>
            <a:pPr algn="just"/>
            <a:r>
              <a:rPr lang="en-IN" sz="2400" dirty="0" smtClean="0"/>
              <a:t>Many </a:t>
            </a:r>
            <a:r>
              <a:rPr lang="en-IN" sz="2400" dirty="0" smtClean="0"/>
              <a:t>languages use such terms as Public, private, and protected, they mean different things in different languages. </a:t>
            </a:r>
          </a:p>
          <a:p>
            <a:pPr algn="just"/>
            <a:r>
              <a:rPr lang="en-IN" sz="2400" dirty="0" smtClean="0"/>
              <a:t>These differences are Small, but they lead to confusion, especially for those of us who use more than one language. </a:t>
            </a:r>
          </a:p>
          <a:p>
            <a:pPr algn="just"/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5720" y="1357298"/>
            <a:ext cx="8729634" cy="150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dirty="0" smtClean="0"/>
              <a:t>Public elements can be used by any other </a:t>
            </a:r>
            <a:r>
              <a:rPr lang="en-IN" sz="2800" dirty="0" smtClean="0"/>
              <a:t>class</a:t>
            </a:r>
            <a:r>
              <a:rPr lang="en-IN" sz="2800" dirty="0" smtClean="0"/>
              <a:t>;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dirty="0" smtClean="0"/>
              <a:t>Private elements can be used only by the owning class.</a:t>
            </a:r>
            <a:r>
              <a:rPr lang="en-IN" sz="3200" dirty="0" smtClean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28596" y="2500306"/>
            <a:ext cx="8286808" cy="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UML and Visibility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643182"/>
            <a:ext cx="4857784" cy="3786214"/>
          </a:xfrm>
        </p:spPr>
        <p:txBody>
          <a:bodyPr>
            <a:normAutofit/>
          </a:bodyPr>
          <a:lstStyle/>
          <a:p>
            <a:r>
              <a:rPr lang="en-IN" dirty="0" smtClean="0"/>
              <a:t>Essentially</a:t>
            </a:r>
            <a:r>
              <a:rPr lang="en-IN" dirty="0" smtClean="0"/>
              <a:t>, within the UML, you can tag any attribute or </a:t>
            </a:r>
            <a:r>
              <a:rPr lang="en-IN" dirty="0" smtClean="0"/>
              <a:t>operation with </a:t>
            </a:r>
            <a:r>
              <a:rPr lang="en-IN" dirty="0" smtClean="0"/>
              <a:t>a visibility indicator. </a:t>
            </a:r>
          </a:p>
          <a:p>
            <a:r>
              <a:rPr lang="en-IN" dirty="0" smtClean="0"/>
              <a:t>You can use any marker you like, </a:t>
            </a:r>
            <a:r>
              <a:rPr lang="en-IN" dirty="0" smtClean="0"/>
              <a:t>but </a:t>
            </a:r>
            <a:r>
              <a:rPr lang="en-IN" dirty="0" smtClean="0"/>
              <a:t>its meaning is language </a:t>
            </a:r>
            <a:r>
              <a:rPr lang="en-IN" dirty="0" smtClean="0"/>
              <a:t>dependent</a:t>
            </a:r>
            <a:r>
              <a:rPr lang="en-IN" dirty="0" smtClean="0"/>
              <a:t>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1500175"/>
            <a:ext cx="8186766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UML tries to address this without getting into a horrible tangle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UML Syntax for Visibility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These </a:t>
            </a:r>
            <a:r>
              <a:rPr lang="en-IN" dirty="0" smtClean="0"/>
              <a:t>four levels are used within the UML meta-model and are defined within it, but their definitions vary subtly from those in other languages.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072066" y="1500174"/>
            <a:ext cx="3429024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143504" y="1600200"/>
            <a:ext cx="3543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UML provides four abbreviations for visibility: </a:t>
            </a:r>
          </a:p>
          <a:p>
            <a:pPr marL="452438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(public), </a:t>
            </a:r>
          </a:p>
          <a:p>
            <a:pPr marL="452438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(private), </a:t>
            </a:r>
          </a:p>
          <a:p>
            <a:pPr marL="452438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 (package), and</a:t>
            </a:r>
          </a:p>
          <a:p>
            <a:pPr marL="452438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(protected)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Visibility and programming</a:t>
            </a:r>
            <a:endParaRPr lang="en-US" altLang="en-US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/>
          </a:bodyPr>
          <a:lstStyle/>
          <a:p>
            <a:pPr marL="0" indent="12700">
              <a:buNone/>
            </a:pPr>
            <a:r>
              <a:rPr lang="en-IN" dirty="0" smtClean="0"/>
              <a:t>When you are using visibility, use the rules of the language in which you are working.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34" y="2857496"/>
            <a:ext cx="5143536" cy="3571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you are looking at a UML model from elsewhere, be wary of the meanings of the visibility markers.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aware of how those meanings can change from language to language.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2904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499</Words>
  <Application>Microsoft Office PowerPoint</Application>
  <PresentationFormat>On-screen Show (4:3)</PresentationFormat>
  <Paragraphs>177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Object Oriented Analysis &amp; Design Module-5 (RL 5.1.1)</vt:lpstr>
      <vt:lpstr>Slide 2</vt:lpstr>
      <vt:lpstr>Slide 3</vt:lpstr>
      <vt:lpstr>Slide 4</vt:lpstr>
      <vt:lpstr>Slide 5</vt:lpstr>
      <vt:lpstr>Public and Private Elements</vt:lpstr>
      <vt:lpstr>UML and Visibility</vt:lpstr>
      <vt:lpstr>UML Syntax for Visibility</vt:lpstr>
      <vt:lpstr>Visibility and programming</vt:lpstr>
      <vt:lpstr>Tips on use of Visibility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267</cp:revision>
  <dcterms:created xsi:type="dcterms:W3CDTF">2012-01-04T06:56:57Z</dcterms:created>
  <dcterms:modified xsi:type="dcterms:W3CDTF">2015-02-23T16:35:33Z</dcterms:modified>
</cp:coreProperties>
</file>