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5"/>
  </p:notesMasterIdLst>
  <p:sldIdLst>
    <p:sldId id="490" r:id="rId3"/>
    <p:sldId id="491" r:id="rId4"/>
    <p:sldId id="498" r:id="rId5"/>
    <p:sldId id="499" r:id="rId6"/>
    <p:sldId id="500" r:id="rId7"/>
    <p:sldId id="501" r:id="rId8"/>
    <p:sldId id="502" r:id="rId9"/>
    <p:sldId id="503" r:id="rId10"/>
    <p:sldId id="504" r:id="rId11"/>
    <p:sldId id="497" r:id="rId12"/>
    <p:sldId id="505" r:id="rId13"/>
    <p:sldId id="51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304" autoAdjust="0"/>
  </p:normalViewPr>
  <p:slideViewPr>
    <p:cSldViewPr>
      <p:cViewPr varScale="1">
        <p:scale>
          <a:sx n="77" d="100"/>
          <a:sy n="77" d="100"/>
        </p:scale>
        <p:origin x="-1541" y="-82"/>
      </p:cViewPr>
      <p:guideLst>
        <p:guide orient="horz" pos="2160"/>
        <p:guide pos="2880"/>
      </p:guideLst>
    </p:cSldViewPr>
  </p:slideViewPr>
  <p:notesTextViewPr>
    <p:cViewPr>
      <p:scale>
        <a:sx n="66" d="100"/>
        <a:sy n="66"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12C6E-9196-4BCE-B794-8D13639325CF}" type="datetimeFigureOut">
              <a:rPr lang="en-US" smtClean="0"/>
              <a:pPr/>
              <a:t>2/24/2015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20006-6BEC-4864-89E4-7EC98E5DF1DE}" type="slidenum">
              <a:rPr lang="en-US" smtClean="0"/>
              <a:pPr/>
              <a:t>‹#›</a:t>
            </a:fld>
            <a:endParaRPr lang="en-US"/>
          </a:p>
        </p:txBody>
      </p:sp>
    </p:spTree>
    <p:extLst>
      <p:ext uri="{BB962C8B-B14F-4D97-AF65-F5344CB8AC3E}">
        <p14:creationId xmlns:p14="http://schemas.microsoft.com/office/powerpoint/2010/main" xmlns="" val="290182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7746-5A8B-4B89-91AC-0A8C00BDE328}"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3"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smtClean="0">
                  <a:solidFill>
                    <a:srgbClr val="FFFFFF"/>
                  </a:solidFill>
                  <a:latin typeface="Arial"/>
                  <a:cs typeface="Arial"/>
                </a:rPr>
                <a:t>Pilani | Dubai</a:t>
              </a:r>
              <a:r>
                <a:rPr lang="en-US" sz="900" spc="-150" baseline="0" dirty="0" smtClean="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extLst>
      <p:ext uri="{BB962C8B-B14F-4D97-AF65-F5344CB8AC3E}">
        <p14:creationId xmlns:p14="http://schemas.microsoft.com/office/powerpoint/2010/main" xmlns="" val="1136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smtClean="0">
                  <a:solidFill>
                    <a:srgbClr val="FFFFFF"/>
                  </a:solidFill>
                  <a:latin typeface="Arial"/>
                  <a:cs typeface="Arial"/>
                </a:rPr>
                <a:t>Pilani | Dubai</a:t>
              </a:r>
              <a:r>
                <a:rPr lang="en-US" sz="900" spc="-150" baseline="0" dirty="0" smtClean="0">
                  <a:solidFill>
                    <a:srgbClr val="FFFFFF"/>
                  </a:solidFill>
                  <a:latin typeface="Arial"/>
                  <a:cs typeface="Arial"/>
                </a:rPr>
                <a:t> | Goa | Hyderabad</a:t>
              </a:r>
              <a:endParaRPr lang="en-US" sz="900" spc="-150" dirty="0">
                <a:solidFill>
                  <a:srgbClr val="FFFFFF"/>
                </a:solidFill>
                <a:latin typeface="Arial"/>
                <a:cs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smtClean="0">
                  <a:solidFill>
                    <a:srgbClr val="FFFFFF"/>
                  </a:solidFill>
                  <a:latin typeface="Arial"/>
                  <a:cs typeface="Arial"/>
                </a:rPr>
                <a:t>Pilani | Dubai</a:t>
              </a:r>
              <a:r>
                <a:rPr lang="en-US" sz="900" spc="-150" baseline="0" dirty="0" smtClean="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grpSp>
        <p:nvGrpSpPr>
          <p:cNvPr id="3"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smtClean="0">
                  <a:solidFill>
                    <a:srgbClr val="FFFFFF"/>
                  </a:solidFill>
                  <a:latin typeface="Arial"/>
                  <a:cs typeface="Arial"/>
                </a:rPr>
                <a:t>Pilani | Dubai</a:t>
              </a:r>
              <a:r>
                <a:rPr lang="en-US" sz="900" spc="-150" baseline="0" dirty="0" smtClean="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extLst>
      <p:ext uri="{BB962C8B-B14F-4D97-AF65-F5344CB8AC3E}">
        <p14:creationId xmlns:p14="http://schemas.microsoft.com/office/powerpoint/2010/main" xmlns="" val="113624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smtClean="0">
                  <a:solidFill>
                    <a:srgbClr val="FFFFFF"/>
                  </a:solidFill>
                  <a:latin typeface="Arial"/>
                  <a:cs typeface="Arial"/>
                </a:rPr>
                <a:t>Pilani | Dubai</a:t>
              </a:r>
              <a:r>
                <a:rPr lang="en-US" sz="900" spc="-150" baseline="0" dirty="0" smtClean="0">
                  <a:solidFill>
                    <a:srgbClr val="FFFFFF"/>
                  </a:solidFill>
                  <a:latin typeface="Arial"/>
                  <a:cs typeface="Arial"/>
                </a:rPr>
                <a:t> | Goa | Hyderabad</a:t>
              </a:r>
              <a:endParaRPr lang="en-US" sz="900" spc="-150" dirty="0">
                <a:solidFill>
                  <a:srgbClr val="FFFFFF"/>
                </a:solidFill>
                <a:latin typeface="Arial"/>
                <a:cs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1/5/2012</a:t>
            </a:r>
            <a:endParaRPr lang="en-US" dirty="0"/>
          </a:p>
        </p:txBody>
      </p:sp>
      <p:sp>
        <p:nvSpPr>
          <p:cNvPr id="5" name="Footer Placeholder 4"/>
          <p:cNvSpPr>
            <a:spLocks noGrp="1"/>
          </p:cNvSpPr>
          <p:nvPr>
            <p:ph type="ftr" sz="quarter" idx="11"/>
          </p:nvPr>
        </p:nvSpPr>
        <p:spPr/>
        <p:txBody>
          <a:bodyPr/>
          <a:lstStyle/>
          <a:p>
            <a:r>
              <a:rPr lang="en-US" dirty="0" smtClean="0"/>
              <a:t>EA ZC451</a:t>
            </a:r>
            <a:endParaRPr lang="en-US" dirty="0"/>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Deemed</a:t>
            </a:r>
            <a:r>
              <a:rPr lang="en-US" sz="900" baseline="0" dirty="0" smtClean="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B7746-5A8B-4B89-91AC-0A8C00BDE328}" type="datetimeFigureOut">
              <a:rPr lang="en-US" smtClean="0"/>
              <a:pPr/>
              <a:t>2/24/2015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6B7746-5A8B-4B89-91AC-0A8C00BDE328}"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6B7746-5A8B-4B89-91AC-0A8C00BDE328}" type="datetimeFigureOut">
              <a:rPr lang="en-US" smtClean="0"/>
              <a:pPr/>
              <a:t>2/24/2015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6B7746-5A8B-4B89-91AC-0A8C00BDE328}" type="datetimeFigureOut">
              <a:rPr lang="en-US" smtClean="0"/>
              <a:pPr/>
              <a:t>2/24/2015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F2A5E8-19C0-4E2C-B466-4170E3903796}" type="slidenum">
              <a:rPr lang="en-US" smtClean="0"/>
              <a:pPr/>
              <a:t>‹#›</a:t>
            </a:fld>
            <a:endParaRPr lang="en-US"/>
          </a:p>
        </p:txBody>
      </p:sp>
      <p:sp>
        <p:nvSpPr>
          <p:cNvPr id="6" name="TextBox 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pic>
        <p:nvPicPr>
          <p:cNvPr id="7" name="Picture 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8" name="Group 7"/>
          <p:cNvGrpSpPr/>
          <p:nvPr userDrawn="1"/>
        </p:nvGrpSpPr>
        <p:grpSpPr>
          <a:xfrm>
            <a:off x="2133600" y="6553200"/>
            <a:ext cx="70104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0" y="1295400"/>
            <a:ext cx="70104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B7746-5A8B-4B89-91AC-0A8C00BDE328}" type="datetimeFigureOut">
              <a:rPr lang="en-US" smtClean="0"/>
              <a:pPr/>
              <a:t>2/24/2015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7746-5A8B-4B89-91AC-0A8C00BDE328}"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7746-5A8B-4B89-91AC-0A8C00BDE328}" type="datetimeFigureOut">
              <a:rPr lang="en-US" smtClean="0"/>
              <a:pPr/>
              <a:t>2/24/2015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A5E8-19C0-4E2C-B466-4170E39037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B7746-5A8B-4B89-91AC-0A8C00BDE328}" type="datetimeFigureOut">
              <a:rPr lang="en-US" smtClean="0"/>
              <a:pPr/>
              <a:t>2/24/2015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2A5E8-19C0-4E2C-B466-4170E39037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2/24/2015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3352800"/>
            <a:ext cx="6781800" cy="1600200"/>
          </a:xfrm>
        </p:spPr>
        <p:txBody>
          <a:bodyPr/>
          <a:lstStyle/>
          <a:p>
            <a:pPr algn="ctr"/>
            <a:r>
              <a:rPr lang="en-US" sz="3200" dirty="0" smtClean="0"/>
              <a:t>Object Oriented Analysis &amp; Design</a:t>
            </a:r>
            <a:br>
              <a:rPr lang="en-US" sz="3200" dirty="0" smtClean="0"/>
            </a:br>
            <a:r>
              <a:rPr lang="en-US" sz="3200" dirty="0" smtClean="0"/>
              <a:t>Module-5 (RL 5.2.1)</a:t>
            </a:r>
            <a:endParaRPr lang="en-US" sz="3200" dirty="0"/>
          </a:p>
        </p:txBody>
      </p:sp>
      <p:sp>
        <p:nvSpPr>
          <p:cNvPr id="6" name="Content Placeholder 5"/>
          <p:cNvSpPr>
            <a:spLocks noGrp="1"/>
          </p:cNvSpPr>
          <p:nvPr>
            <p:ph sz="quarter" idx="13"/>
          </p:nvPr>
        </p:nvSpPr>
        <p:spPr>
          <a:xfrm>
            <a:off x="2514600" y="5029200"/>
            <a:ext cx="6019800" cy="10668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solidFill>
                  <a:srgbClr val="FFC000"/>
                </a:solidFill>
              </a:rPr>
              <a:t>Harvinder</a:t>
            </a:r>
            <a:r>
              <a:rPr lang="en-US" dirty="0" smtClean="0">
                <a:solidFill>
                  <a:srgbClr val="FFC000"/>
                </a:solidFill>
              </a:rPr>
              <a:t> S </a:t>
            </a:r>
            <a:r>
              <a:rPr lang="en-US" dirty="0" err="1" smtClean="0">
                <a:solidFill>
                  <a:srgbClr val="FFC000"/>
                </a:solidFill>
              </a:rPr>
              <a:t>Jabbal</a:t>
            </a:r>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p:txBody>
      </p:sp>
    </p:spTree>
    <p:extLst>
      <p:ext uri="{BB962C8B-B14F-4D97-AF65-F5344CB8AC3E}">
        <p14:creationId xmlns:p14="http://schemas.microsoft.com/office/powerpoint/2010/main" xmlns="" val="436614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altLang="en-US" dirty="0" smtClean="0"/>
              <a:t>Class Diagram from Domain Model</a:t>
            </a:r>
          </a:p>
        </p:txBody>
      </p:sp>
      <p:sp>
        <p:nvSpPr>
          <p:cNvPr id="117763" name="Rectangle 3"/>
          <p:cNvSpPr>
            <a:spLocks noGrp="1" noChangeArrowheads="1"/>
          </p:cNvSpPr>
          <p:nvPr>
            <p:ph type="body" idx="1"/>
          </p:nvPr>
        </p:nvSpPr>
        <p:spPr/>
        <p:txBody>
          <a:bodyPr/>
          <a:lstStyle/>
          <a:p>
            <a:r>
              <a:rPr lang="en-IN" dirty="0" smtClean="0"/>
              <a:t>UML design class diagrams (DCD) show software class definitions. They are based on the collaboration diagram. Attribute visibility is shown for permanent connections. Classes are shown with their simple attributes and methods listed.</a:t>
            </a:r>
            <a:endParaRPr lang="en-US" altLang="en-US" dirty="0" smtClean="0"/>
          </a:p>
        </p:txBody>
      </p:sp>
    </p:spTree>
    <p:extLst>
      <p:ext uri="{BB962C8B-B14F-4D97-AF65-F5344CB8AC3E}">
        <p14:creationId xmlns:p14="http://schemas.microsoft.com/office/powerpoint/2010/main" xmlns="" val="215290422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Class Diagrams and UP</a:t>
            </a:r>
            <a:endParaRPr lang="en-IN" dirty="0"/>
          </a:p>
        </p:txBody>
      </p:sp>
      <p:sp>
        <p:nvSpPr>
          <p:cNvPr id="3" name="Content Placeholder 2"/>
          <p:cNvSpPr>
            <a:spLocks noGrp="1"/>
          </p:cNvSpPr>
          <p:nvPr>
            <p:ph idx="1"/>
          </p:nvPr>
        </p:nvSpPr>
        <p:spPr/>
        <p:txBody>
          <a:bodyPr/>
          <a:lstStyle/>
          <a:p>
            <a:pPr>
              <a:lnSpc>
                <a:spcPct val="80000"/>
              </a:lnSpc>
            </a:pPr>
            <a:r>
              <a:rPr lang="en-US" sz="2800" dirty="0" smtClean="0"/>
              <a:t>Typical information in a DCD includes:</a:t>
            </a:r>
          </a:p>
          <a:p>
            <a:pPr lvl="1">
              <a:lnSpc>
                <a:spcPct val="80000"/>
              </a:lnSpc>
            </a:pPr>
            <a:r>
              <a:rPr lang="en-US" sz="2400" dirty="0" smtClean="0"/>
              <a:t>Classes, associations and attributes</a:t>
            </a:r>
          </a:p>
          <a:p>
            <a:pPr lvl="1">
              <a:lnSpc>
                <a:spcPct val="80000"/>
              </a:lnSpc>
            </a:pPr>
            <a:r>
              <a:rPr lang="en-US" sz="2400" dirty="0" smtClean="0"/>
              <a:t>Interfaces (with operations and constants)</a:t>
            </a:r>
          </a:p>
          <a:p>
            <a:pPr lvl="1">
              <a:lnSpc>
                <a:spcPct val="80000"/>
              </a:lnSpc>
            </a:pPr>
            <a:r>
              <a:rPr lang="en-US" sz="2400" dirty="0" smtClean="0"/>
              <a:t>Methods</a:t>
            </a:r>
          </a:p>
          <a:p>
            <a:pPr lvl="1">
              <a:lnSpc>
                <a:spcPct val="80000"/>
              </a:lnSpc>
            </a:pPr>
            <a:r>
              <a:rPr lang="en-US" sz="2400" dirty="0" smtClean="0"/>
              <a:t>Attribute type information</a:t>
            </a:r>
          </a:p>
          <a:p>
            <a:pPr lvl="1">
              <a:lnSpc>
                <a:spcPct val="80000"/>
              </a:lnSpc>
            </a:pPr>
            <a:r>
              <a:rPr lang="en-US" sz="2400" dirty="0" smtClean="0"/>
              <a:t>Navigability</a:t>
            </a:r>
          </a:p>
          <a:p>
            <a:pPr lvl="1">
              <a:lnSpc>
                <a:spcPct val="80000"/>
              </a:lnSpc>
            </a:pPr>
            <a:r>
              <a:rPr lang="en-US" sz="2400" dirty="0" smtClean="0"/>
              <a:t>Dependencies</a:t>
            </a:r>
          </a:p>
          <a:p>
            <a:pPr>
              <a:lnSpc>
                <a:spcPct val="80000"/>
              </a:lnSpc>
            </a:pPr>
            <a:r>
              <a:rPr lang="en-US" sz="2800" dirty="0" smtClean="0"/>
              <a:t>The DCD depends upon the Domain Model and</a:t>
            </a:r>
          </a:p>
          <a:p>
            <a:pPr>
              <a:lnSpc>
                <a:spcPct val="80000"/>
              </a:lnSpc>
              <a:buFontTx/>
              <a:buNone/>
            </a:pPr>
            <a:r>
              <a:rPr lang="en-US" sz="2800" dirty="0" smtClean="0"/>
              <a:t>	interaction diagrams.</a:t>
            </a:r>
          </a:p>
          <a:p>
            <a:pPr>
              <a:lnSpc>
                <a:spcPct val="80000"/>
              </a:lnSpc>
            </a:pPr>
            <a:r>
              <a:rPr lang="en-US" sz="2800" dirty="0" smtClean="0"/>
              <a:t>The UP defines a Design Model which includes</a:t>
            </a:r>
          </a:p>
          <a:p>
            <a:pPr>
              <a:lnSpc>
                <a:spcPct val="80000"/>
              </a:lnSpc>
              <a:buFontTx/>
              <a:buNone/>
            </a:pPr>
            <a:r>
              <a:rPr lang="en-US" sz="2800" dirty="0" smtClean="0"/>
              <a:t>	interaction and class diagrams.</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Acknowledgement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Slides are based on Course Text Books:</a:t>
            </a:r>
          </a:p>
          <a:p>
            <a:endParaRPr lang="en-IN" dirty="0" smtClean="0"/>
          </a:p>
          <a:p>
            <a:pPr lvl="1"/>
            <a:r>
              <a:rPr lang="en-IN" dirty="0" smtClean="0"/>
              <a:t>Applying UMP and Patterns (An Introduction to Object-Oriented Analysis and Design and Iterative Development) : Craig </a:t>
            </a:r>
            <a:r>
              <a:rPr lang="en-IN" dirty="0" err="1" smtClean="0"/>
              <a:t>Larman</a:t>
            </a:r>
            <a:endParaRPr lang="en-IN" dirty="0" smtClean="0"/>
          </a:p>
          <a:p>
            <a:pPr lvl="1"/>
            <a:r>
              <a:rPr lang="en-IN" dirty="0" smtClean="0"/>
              <a:t>UMP Distilled (A Brief Guide to the Standard Object </a:t>
            </a:r>
            <a:r>
              <a:rPr lang="en-IN" dirty="0" err="1" smtClean="0"/>
              <a:t>Modeling</a:t>
            </a:r>
            <a:r>
              <a:rPr lang="en-IN" dirty="0" smtClean="0"/>
              <a:t> </a:t>
            </a:r>
            <a:r>
              <a:rPr lang="en-IN" dirty="0" err="1" smtClean="0"/>
              <a:t>Langauge</a:t>
            </a:r>
            <a:r>
              <a:rPr lang="en-IN" dirty="0" smtClean="0"/>
              <a:t>) : Martin Fowler</a:t>
            </a:r>
          </a:p>
          <a:p>
            <a:pPr lvl="1"/>
            <a:r>
              <a:rPr lang="en-IN" dirty="0" smtClean="0"/>
              <a:t>Design Patterns (Elements of Reusable Object-Oriented Software) : Erich Gama | Richard Helm | </a:t>
            </a:r>
            <a:r>
              <a:rPr lang="en-IN" dirty="0" err="1" smtClean="0"/>
              <a:t>Rapph</a:t>
            </a:r>
            <a:r>
              <a:rPr lang="en-IN" dirty="0" smtClean="0"/>
              <a:t> Johnson | John </a:t>
            </a:r>
            <a:r>
              <a:rPr lang="en-IN" dirty="0" err="1" smtClean="0"/>
              <a:t>Vlissides</a:t>
            </a:r>
            <a:r>
              <a:rPr lang="en-IN" dirty="0" smtClean="0"/>
              <a:t> alias </a:t>
            </a:r>
            <a:r>
              <a:rPr lang="en-IN" dirty="0" err="1" smtClean="0"/>
              <a:t>GoF</a:t>
            </a:r>
            <a:r>
              <a:rPr lang="en-IN" dirty="0" smtClean="0"/>
              <a:t>.</a:t>
            </a:r>
          </a:p>
          <a:p>
            <a:pPr lvl="1"/>
            <a:r>
              <a:rPr lang="en-IN" dirty="0" smtClean="0"/>
              <a:t>http://creately.com/diagram-type/article/simple-guidelines-drawing-uml-class-diagrams</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76200" y="5029200"/>
            <a:ext cx="8763000" cy="1676400"/>
          </a:xfrm>
        </p:spPr>
        <p:txBody>
          <a:bodyPr/>
          <a:lstStyle/>
          <a:p>
            <a:r>
              <a:rPr lang="en-IN" sz="2800" dirty="0" smtClean="0"/>
              <a:t>Use Domain Model to draw Class Diagram</a:t>
            </a:r>
            <a:endParaRPr lang="en-US" sz="2800" dirty="0"/>
          </a:p>
        </p:txBody>
      </p:sp>
    </p:spTree>
    <p:extLst>
      <p:ext uri="{BB962C8B-B14F-4D97-AF65-F5344CB8AC3E}">
        <p14:creationId xmlns:p14="http://schemas.microsoft.com/office/powerpoint/2010/main" xmlns="" val="1090735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Domain Models</a:t>
            </a:r>
            <a:endParaRPr lang="en-IN" dirty="0"/>
          </a:p>
        </p:txBody>
      </p:sp>
      <p:sp>
        <p:nvSpPr>
          <p:cNvPr id="3" name="Content Placeholder 2"/>
          <p:cNvSpPr>
            <a:spLocks noGrp="1"/>
          </p:cNvSpPr>
          <p:nvPr>
            <p:ph idx="1"/>
          </p:nvPr>
        </p:nvSpPr>
        <p:spPr/>
        <p:txBody>
          <a:bodyPr/>
          <a:lstStyle/>
          <a:p>
            <a:r>
              <a:rPr lang="en-GB" dirty="0" smtClean="0">
                <a:cs typeface="Times New Roman" pitchFamily="18" charset="0"/>
              </a:rPr>
              <a:t>“A domain model captures the most important types of objects in the context of the business. The domain model represents the ‘things’ that exist or events that transpire in the business environment.” – I. Jacobsen</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Why Draw a Domain Model</a:t>
            </a:r>
            <a:endParaRPr lang="en-IN" dirty="0"/>
          </a:p>
        </p:txBody>
      </p:sp>
      <p:sp>
        <p:nvSpPr>
          <p:cNvPr id="3" name="Content Placeholder 2"/>
          <p:cNvSpPr>
            <a:spLocks noGrp="1"/>
          </p:cNvSpPr>
          <p:nvPr>
            <p:ph idx="1"/>
          </p:nvPr>
        </p:nvSpPr>
        <p:spPr/>
        <p:txBody>
          <a:bodyPr>
            <a:normAutofit fontScale="92500" lnSpcReduction="10000"/>
          </a:bodyPr>
          <a:lstStyle/>
          <a:p>
            <a:r>
              <a:rPr lang="en-GB" dirty="0" smtClean="0"/>
              <a:t>Gives a conceptual framework of the things in the problem space</a:t>
            </a:r>
          </a:p>
          <a:p>
            <a:r>
              <a:rPr lang="en-GB" dirty="0" smtClean="0"/>
              <a:t>Helps you think – focus on semantics</a:t>
            </a:r>
          </a:p>
          <a:p>
            <a:r>
              <a:rPr lang="en-GB" dirty="0" smtClean="0"/>
              <a:t>Provides a glossary of terms – noun based</a:t>
            </a:r>
          </a:p>
          <a:p>
            <a:r>
              <a:rPr lang="en-GB" dirty="0" smtClean="0"/>
              <a:t>It is a static view - meaning it allows us convey time invariant business rules</a:t>
            </a:r>
          </a:p>
          <a:p>
            <a:r>
              <a:rPr lang="en-GB" dirty="0" smtClean="0"/>
              <a:t>Foundation for use case/workflow modelling</a:t>
            </a:r>
          </a:p>
          <a:p>
            <a:r>
              <a:rPr lang="en-GB" dirty="0" smtClean="0"/>
              <a:t>Based on the defined structure, we can describe the state of the problem domain at any time.</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Features</a:t>
            </a:r>
            <a:endParaRPr lang="en-IN" dirty="0"/>
          </a:p>
        </p:txBody>
      </p:sp>
      <p:sp>
        <p:nvSpPr>
          <p:cNvPr id="3" name="Content Placeholder 2"/>
          <p:cNvSpPr>
            <a:spLocks noGrp="1"/>
          </p:cNvSpPr>
          <p:nvPr>
            <p:ph idx="1"/>
          </p:nvPr>
        </p:nvSpPr>
        <p:spPr/>
        <p:txBody>
          <a:bodyPr>
            <a:normAutofit fontScale="70000" lnSpcReduction="20000"/>
          </a:bodyPr>
          <a:lstStyle/>
          <a:p>
            <a:r>
              <a:rPr lang="en-GB" sz="3600" dirty="0" smtClean="0">
                <a:cs typeface="Times New Roman" pitchFamily="18" charset="0"/>
              </a:rPr>
              <a:t>The following features enable us to express time invariant static business rules for a domain:-</a:t>
            </a:r>
          </a:p>
          <a:p>
            <a:pPr>
              <a:buFontTx/>
              <a:buChar char="o"/>
            </a:pPr>
            <a:r>
              <a:rPr lang="en-GB" b="1" dirty="0" smtClean="0">
                <a:cs typeface="Times New Roman" pitchFamily="18" charset="0"/>
              </a:rPr>
              <a:t>Domain classes </a:t>
            </a:r>
            <a:r>
              <a:rPr lang="en-GB" dirty="0" smtClean="0">
                <a:cs typeface="Times New Roman" pitchFamily="18" charset="0"/>
              </a:rPr>
              <a:t>– each domain class denotes a type of object.</a:t>
            </a:r>
            <a:r>
              <a:rPr lang="en-GB" dirty="0" smtClean="0"/>
              <a:t> </a:t>
            </a:r>
            <a:r>
              <a:rPr lang="en-GB" dirty="0" smtClean="0">
                <a:cs typeface="Times New Roman" pitchFamily="18" charset="0"/>
              </a:rPr>
              <a:t> </a:t>
            </a:r>
            <a:endParaRPr lang="en-US" dirty="0" smtClean="0">
              <a:cs typeface="Times New Roman" pitchFamily="18" charset="0"/>
            </a:endParaRPr>
          </a:p>
          <a:p>
            <a:pPr>
              <a:buFontTx/>
              <a:buChar char="o"/>
            </a:pPr>
            <a:r>
              <a:rPr lang="en-GB" b="1" dirty="0" smtClean="0">
                <a:cs typeface="Times New Roman" pitchFamily="18" charset="0"/>
              </a:rPr>
              <a:t>Attributes</a:t>
            </a:r>
            <a:r>
              <a:rPr lang="en-GB" dirty="0" smtClean="0">
                <a:cs typeface="Times New Roman" pitchFamily="18" charset="0"/>
              </a:rPr>
              <a:t> – an attribute is the description of a named slot of a specified type in a domain class; each instance of the class separately holds a value.  </a:t>
            </a:r>
            <a:endParaRPr lang="en-US" dirty="0" smtClean="0">
              <a:cs typeface="Times New Roman" pitchFamily="18" charset="0"/>
            </a:endParaRPr>
          </a:p>
          <a:p>
            <a:pPr>
              <a:buFontTx/>
              <a:buChar char="o"/>
            </a:pPr>
            <a:r>
              <a:rPr lang="en-GB" b="1" dirty="0" smtClean="0">
                <a:cs typeface="Times New Roman" pitchFamily="18" charset="0"/>
              </a:rPr>
              <a:t>Associations </a:t>
            </a:r>
            <a:r>
              <a:rPr lang="en-GB" dirty="0" smtClean="0">
                <a:cs typeface="Times New Roman" pitchFamily="18" charset="0"/>
              </a:rPr>
              <a:t>– an association is a relationship between two (or more) domain classes that describes links between their object instances. Associations can have roles, describing the multiplicity and participation of a class in the relationship.</a:t>
            </a:r>
          </a:p>
          <a:p>
            <a:pPr>
              <a:buFontTx/>
              <a:buChar char="o"/>
            </a:pPr>
            <a:r>
              <a:rPr lang="en-GB" b="1" dirty="0" smtClean="0">
                <a:cs typeface="Times New Roman" pitchFamily="18" charset="0"/>
              </a:rPr>
              <a:t>Additional rules</a:t>
            </a:r>
            <a:r>
              <a:rPr lang="en-GB" dirty="0" smtClean="0">
                <a:cs typeface="Times New Roman" pitchFamily="18" charset="0"/>
              </a:rPr>
              <a:t> – complex rules that cannot be shown with </a:t>
            </a:r>
            <a:r>
              <a:rPr lang="en-GB" dirty="0" err="1" smtClean="0">
                <a:cs typeface="Times New Roman" pitchFamily="18" charset="0"/>
              </a:rPr>
              <a:t>symbology</a:t>
            </a:r>
            <a:r>
              <a:rPr lang="en-GB" dirty="0" smtClean="0">
                <a:cs typeface="Times New Roman" pitchFamily="18" charset="0"/>
              </a:rPr>
              <a:t> can be shown with attached notes.</a:t>
            </a:r>
            <a:endParaRPr lang="en-GB"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Classes</a:t>
            </a:r>
            <a:endParaRPr lang="en-IN" dirty="0"/>
          </a:p>
        </p:txBody>
      </p:sp>
      <p:sp>
        <p:nvSpPr>
          <p:cNvPr id="3" name="Content Placeholder 2"/>
          <p:cNvSpPr>
            <a:spLocks noGrp="1"/>
          </p:cNvSpPr>
          <p:nvPr>
            <p:ph idx="1"/>
          </p:nvPr>
        </p:nvSpPr>
        <p:spPr/>
        <p:txBody>
          <a:bodyPr>
            <a:normAutofit fontScale="85000" lnSpcReduction="10000"/>
          </a:bodyPr>
          <a:lstStyle/>
          <a:p>
            <a:pPr>
              <a:lnSpc>
                <a:spcPct val="90000"/>
              </a:lnSpc>
            </a:pPr>
            <a:r>
              <a:rPr lang="en-GB" dirty="0" smtClean="0">
                <a:cs typeface="Times New Roman" pitchFamily="18" charset="0"/>
              </a:rPr>
              <a:t>Each domain class denotes a type of object. It is a descriptor for a set of things that share common features. Classes can be:-</a:t>
            </a:r>
          </a:p>
          <a:p>
            <a:pPr>
              <a:lnSpc>
                <a:spcPct val="90000"/>
              </a:lnSpc>
              <a:buFontTx/>
              <a:buChar char="o"/>
            </a:pPr>
            <a:r>
              <a:rPr lang="en-GB" i="1" dirty="0" smtClean="0"/>
              <a:t>Business objects</a:t>
            </a:r>
            <a:r>
              <a:rPr lang="en-GB" dirty="0" smtClean="0"/>
              <a:t> - represent things that are manipulated in the business e.g. </a:t>
            </a:r>
            <a:r>
              <a:rPr lang="en-GB" i="1" dirty="0" smtClean="0"/>
              <a:t>Order</a:t>
            </a:r>
            <a:r>
              <a:rPr lang="en-GB" dirty="0" smtClean="0"/>
              <a:t>.</a:t>
            </a:r>
          </a:p>
          <a:p>
            <a:pPr>
              <a:lnSpc>
                <a:spcPct val="90000"/>
              </a:lnSpc>
              <a:buFontTx/>
              <a:buChar char="o"/>
            </a:pPr>
            <a:r>
              <a:rPr lang="en-GB" i="1" dirty="0" smtClean="0"/>
              <a:t>Real world objects – </a:t>
            </a:r>
            <a:r>
              <a:rPr lang="en-GB" dirty="0" smtClean="0"/>
              <a:t>things that the business keeps track of e.g. </a:t>
            </a:r>
            <a:r>
              <a:rPr lang="en-GB" i="1" dirty="0" smtClean="0"/>
              <a:t>Contact</a:t>
            </a:r>
            <a:r>
              <a:rPr lang="en-GB" dirty="0" smtClean="0"/>
              <a:t>, </a:t>
            </a:r>
            <a:r>
              <a:rPr lang="en-GB" i="1" dirty="0" smtClean="0"/>
              <a:t>Site</a:t>
            </a:r>
            <a:r>
              <a:rPr lang="en-GB" dirty="0" smtClean="0"/>
              <a:t>.</a:t>
            </a:r>
          </a:p>
          <a:p>
            <a:pPr>
              <a:lnSpc>
                <a:spcPct val="90000"/>
              </a:lnSpc>
              <a:buFontTx/>
              <a:buChar char="o"/>
            </a:pPr>
            <a:r>
              <a:rPr lang="en-GB" i="1" dirty="0" smtClean="0"/>
              <a:t>Events that transpire </a:t>
            </a:r>
            <a:r>
              <a:rPr lang="en-GB" dirty="0" smtClean="0"/>
              <a:t>- e.g. </a:t>
            </a:r>
            <a:r>
              <a:rPr lang="en-GB" i="1" dirty="0" smtClean="0"/>
              <a:t>sale</a:t>
            </a:r>
            <a:r>
              <a:rPr lang="en-GB" dirty="0" smtClean="0"/>
              <a:t> and </a:t>
            </a:r>
            <a:r>
              <a:rPr lang="en-GB" i="1" dirty="0" smtClean="0"/>
              <a:t>payment</a:t>
            </a:r>
            <a:r>
              <a:rPr lang="en-GB" dirty="0" smtClean="0"/>
              <a:t>.</a:t>
            </a:r>
            <a:br>
              <a:rPr lang="en-GB" dirty="0" smtClean="0"/>
            </a:br>
            <a:endParaRPr lang="en-GB" dirty="0" smtClean="0"/>
          </a:p>
          <a:p>
            <a:pPr>
              <a:lnSpc>
                <a:spcPct val="90000"/>
              </a:lnSpc>
            </a:pPr>
            <a:r>
              <a:rPr lang="en-GB" dirty="0" smtClean="0">
                <a:cs typeface="Times New Roman" pitchFamily="18" charset="0"/>
              </a:rPr>
              <a:t>A domain class has attributes and associations with other classes (discussed below). It is important that a domain class is given a good description</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Domain Modelling</a:t>
            </a:r>
            <a:endParaRPr lang="en-IN" dirty="0"/>
          </a:p>
        </p:txBody>
      </p:sp>
      <p:sp>
        <p:nvSpPr>
          <p:cNvPr id="3" name="Content Placeholder 2"/>
          <p:cNvSpPr>
            <a:spLocks noGrp="1"/>
          </p:cNvSpPr>
          <p:nvPr>
            <p:ph idx="1"/>
          </p:nvPr>
        </p:nvSpPr>
        <p:spPr/>
        <p:txBody>
          <a:bodyPr>
            <a:normAutofit fontScale="77500" lnSpcReduction="20000"/>
          </a:bodyPr>
          <a:lstStyle/>
          <a:p>
            <a:pPr>
              <a:lnSpc>
                <a:spcPct val="90000"/>
              </a:lnSpc>
              <a:buFontTx/>
              <a:buNone/>
            </a:pPr>
            <a:r>
              <a:rPr lang="en-GB" dirty="0" smtClean="0">
                <a:cs typeface="Times New Roman" pitchFamily="18" charset="0"/>
              </a:rPr>
              <a:t>Perform the following in very short iterations: </a:t>
            </a:r>
          </a:p>
          <a:p>
            <a:pPr>
              <a:lnSpc>
                <a:spcPct val="90000"/>
              </a:lnSpc>
              <a:buFontTx/>
              <a:buChar char="o"/>
            </a:pPr>
            <a:r>
              <a:rPr lang="en-GB" dirty="0" smtClean="0">
                <a:cs typeface="Times New Roman" pitchFamily="18" charset="0"/>
              </a:rPr>
              <a:t>Make a list of candidate domain classes.</a:t>
            </a:r>
            <a:endParaRPr lang="en-US" dirty="0" smtClean="0">
              <a:cs typeface="Times New Roman" pitchFamily="18" charset="0"/>
            </a:endParaRPr>
          </a:p>
          <a:p>
            <a:pPr>
              <a:lnSpc>
                <a:spcPct val="90000"/>
              </a:lnSpc>
              <a:buFontTx/>
              <a:buChar char="o"/>
            </a:pPr>
            <a:r>
              <a:rPr lang="en-GB" dirty="0" smtClean="0">
                <a:cs typeface="Times New Roman" pitchFamily="18" charset="0"/>
              </a:rPr>
              <a:t>Draw these classes in a UML class diagram.</a:t>
            </a:r>
          </a:p>
          <a:p>
            <a:pPr>
              <a:lnSpc>
                <a:spcPct val="90000"/>
              </a:lnSpc>
              <a:buFontTx/>
              <a:buChar char="o"/>
            </a:pPr>
            <a:r>
              <a:rPr lang="en-GB" dirty="0" smtClean="0">
                <a:cs typeface="Times New Roman" pitchFamily="18" charset="0"/>
              </a:rPr>
              <a:t>If possible, add brief descriptions for the classes.</a:t>
            </a:r>
          </a:p>
          <a:p>
            <a:pPr>
              <a:lnSpc>
                <a:spcPct val="90000"/>
              </a:lnSpc>
              <a:buFontTx/>
              <a:buChar char="o"/>
            </a:pPr>
            <a:r>
              <a:rPr lang="en-GB" dirty="0" smtClean="0">
                <a:cs typeface="Times New Roman" pitchFamily="18" charset="0"/>
              </a:rPr>
              <a:t>Identify any associations that are necessary.</a:t>
            </a:r>
          </a:p>
          <a:p>
            <a:pPr>
              <a:lnSpc>
                <a:spcPct val="90000"/>
              </a:lnSpc>
              <a:buFontTx/>
              <a:buChar char="o"/>
            </a:pPr>
            <a:r>
              <a:rPr lang="en-GB" dirty="0" smtClean="0">
                <a:cs typeface="Times New Roman" pitchFamily="18" charset="0"/>
              </a:rPr>
              <a:t>Decide if some domain classes are really just attributes.</a:t>
            </a:r>
          </a:p>
          <a:p>
            <a:pPr>
              <a:lnSpc>
                <a:spcPct val="90000"/>
              </a:lnSpc>
              <a:buFontTx/>
              <a:buChar char="o"/>
            </a:pPr>
            <a:r>
              <a:rPr lang="en-GB" dirty="0" smtClean="0">
                <a:cs typeface="Times New Roman" pitchFamily="18" charset="0"/>
              </a:rPr>
              <a:t>Where helpful, identify role names and multiplicity for associations.</a:t>
            </a:r>
          </a:p>
          <a:p>
            <a:pPr>
              <a:lnSpc>
                <a:spcPct val="90000"/>
              </a:lnSpc>
              <a:buFontTx/>
              <a:buChar char="o"/>
            </a:pPr>
            <a:r>
              <a:rPr lang="en-GB" dirty="0" smtClean="0">
                <a:cs typeface="Times New Roman" pitchFamily="18" charset="0"/>
              </a:rPr>
              <a:t>Add any additional static rules as UML notes that cannot be conveyed with UML symbols.</a:t>
            </a:r>
          </a:p>
          <a:p>
            <a:pPr>
              <a:lnSpc>
                <a:spcPct val="90000"/>
              </a:lnSpc>
              <a:buFontTx/>
              <a:buChar char="o"/>
            </a:pPr>
            <a:r>
              <a:rPr lang="en-GB" dirty="0" smtClean="0">
                <a:cs typeface="Times New Roman" pitchFamily="18" charset="0"/>
              </a:rPr>
              <a:t>Group diagrams/domain classes by category into packages.</a:t>
            </a:r>
          </a:p>
          <a:p>
            <a:pPr>
              <a:lnSpc>
                <a:spcPct val="90000"/>
              </a:lnSpc>
              <a:buFontTx/>
              <a:buNone/>
            </a:pPr>
            <a:r>
              <a:rPr lang="en-GB" dirty="0" smtClean="0">
                <a:cs typeface="Times New Roman" pitchFamily="18" charset="0"/>
              </a:rPr>
              <a:t>Concentrate more on just identifying domain classes in early iterations ! </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Identifying Domain Classes</a:t>
            </a:r>
            <a:endParaRPr lang="en-IN" dirty="0"/>
          </a:p>
        </p:txBody>
      </p:sp>
      <p:sp>
        <p:nvSpPr>
          <p:cNvPr id="3" name="Content Placeholder 2"/>
          <p:cNvSpPr>
            <a:spLocks noGrp="1"/>
          </p:cNvSpPr>
          <p:nvPr>
            <p:ph idx="1"/>
          </p:nvPr>
        </p:nvSpPr>
        <p:spPr/>
        <p:txBody>
          <a:bodyPr/>
          <a:lstStyle/>
          <a:p>
            <a:pPr>
              <a:lnSpc>
                <a:spcPct val="90000"/>
              </a:lnSpc>
            </a:pPr>
            <a:r>
              <a:rPr lang="en-GB" dirty="0" smtClean="0">
                <a:cs typeface="Times New Roman" pitchFamily="18" charset="0"/>
              </a:rPr>
              <a:t>An obvious way to identify domain classes is to identify nouns and phrases in textual descriptions of a domain.</a:t>
            </a:r>
            <a:endParaRPr lang="en-US" dirty="0" smtClean="0">
              <a:cs typeface="Times New Roman" pitchFamily="18" charset="0"/>
            </a:endParaRPr>
          </a:p>
          <a:p>
            <a:pPr>
              <a:lnSpc>
                <a:spcPct val="90000"/>
              </a:lnSpc>
              <a:buNone/>
            </a:pPr>
            <a:r>
              <a:rPr lang="en-GB" dirty="0" smtClean="0">
                <a:cs typeface="Times New Roman" pitchFamily="18" charset="0"/>
              </a:rPr>
              <a:t>Consider a use case description as follows:-</a:t>
            </a:r>
            <a:endParaRPr lang="en-US" dirty="0" smtClean="0">
              <a:cs typeface="Times New Roman" pitchFamily="18" charset="0"/>
            </a:endParaRPr>
          </a:p>
          <a:p>
            <a:pPr marL="714375" indent="-714375">
              <a:lnSpc>
                <a:spcPct val="90000"/>
              </a:lnSpc>
              <a:buNone/>
              <a:tabLst>
                <a:tab pos="712788" algn="l"/>
              </a:tabLst>
            </a:pPr>
            <a:r>
              <a:rPr lang="en-GB" sz="2400" dirty="0" smtClean="0">
                <a:cs typeface="Times New Roman" pitchFamily="18" charset="0"/>
              </a:rPr>
              <a:t>1.      	Customer arrives at a checkout with goods and/or services to purchase.</a:t>
            </a:r>
            <a:endParaRPr lang="en-US" sz="2400" dirty="0" smtClean="0">
              <a:cs typeface="Times New Roman" pitchFamily="18" charset="0"/>
            </a:endParaRPr>
          </a:p>
          <a:p>
            <a:pPr marL="714375" indent="-714375">
              <a:lnSpc>
                <a:spcPct val="90000"/>
              </a:lnSpc>
              <a:buNone/>
              <a:tabLst>
                <a:tab pos="712788" algn="l"/>
              </a:tabLst>
            </a:pPr>
            <a:r>
              <a:rPr lang="en-GB" sz="2400" dirty="0" smtClean="0">
                <a:cs typeface="Times New Roman" pitchFamily="18" charset="0"/>
              </a:rPr>
              <a:t>2.      	Cashier starts a new sale.</a:t>
            </a:r>
            <a:endParaRPr lang="en-US" sz="2400" dirty="0" smtClean="0">
              <a:cs typeface="Times New Roman" pitchFamily="18" charset="0"/>
            </a:endParaRPr>
          </a:p>
          <a:p>
            <a:pPr marL="714375" indent="-714375">
              <a:lnSpc>
                <a:spcPct val="90000"/>
              </a:lnSpc>
              <a:buNone/>
              <a:tabLst>
                <a:tab pos="712788" algn="l"/>
              </a:tabLst>
            </a:pPr>
            <a:r>
              <a:rPr lang="en-GB" sz="2400" dirty="0" smtClean="0">
                <a:cs typeface="Times New Roman" pitchFamily="18" charset="0"/>
              </a:rPr>
              <a:t>3.      	Cashier enters item identifier.</a:t>
            </a:r>
            <a:endParaRPr lang="en-US" sz="2400" dirty="0" smtClean="0">
              <a:cs typeface="Times New Roman" pitchFamily="18" charset="0"/>
            </a:endParaRPr>
          </a:p>
          <a:p>
            <a:pPr marL="714375" indent="-714375">
              <a:lnSpc>
                <a:spcPct val="90000"/>
              </a:lnSpc>
              <a:buNone/>
              <a:tabLst>
                <a:tab pos="712788" algn="l"/>
              </a:tabLst>
            </a:pPr>
            <a:r>
              <a:rPr lang="en-GB" sz="2400" dirty="0" smtClean="0">
                <a:cs typeface="Times New Roman" pitchFamily="18" charset="0"/>
              </a:rPr>
              <a:t>4.      	System records the sale line item and presents the item 	</a:t>
            </a:r>
            <a:r>
              <a:rPr lang="en-GB" sz="2400" b="1" dirty="0" smtClean="0">
                <a:cs typeface="Times New Roman" pitchFamily="18" charset="0"/>
              </a:rPr>
              <a:t>description, price </a:t>
            </a:r>
            <a:r>
              <a:rPr lang="en-GB" sz="2400" dirty="0" smtClean="0">
                <a:cs typeface="Times New Roman" pitchFamily="18" charset="0"/>
              </a:rPr>
              <a:t>and running </a:t>
            </a:r>
            <a:r>
              <a:rPr lang="en-GB" sz="2400" b="1" dirty="0" smtClean="0">
                <a:cs typeface="Times New Roman" pitchFamily="18" charset="0"/>
              </a:rPr>
              <a:t>total</a:t>
            </a:r>
            <a:r>
              <a:rPr lang="en-GB" sz="2400" dirty="0" smtClean="0">
                <a:cs typeface="Times New Roman" pitchFamily="18" charset="0"/>
              </a:rPr>
              <a:t>.</a:t>
            </a:r>
            <a:r>
              <a:rPr lang="en-GB" dirty="0" smtClean="0">
                <a:cs typeface="Times New Roman" pitchFamily="18" charset="0"/>
              </a:rPr>
              <a:t> </a:t>
            </a:r>
            <a:endParaRPr lang="en-US" dirty="0" smtClean="0">
              <a:cs typeface="Times New Roman" pitchFamily="18" charset="0"/>
            </a:endParaRPr>
          </a:p>
          <a:p>
            <a:pPr>
              <a:lnSpc>
                <a:spcPct val="90000"/>
              </a:lnSpc>
            </a:pP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Identifying Attributes</a:t>
            </a:r>
            <a:endParaRPr lang="en-IN" dirty="0"/>
          </a:p>
        </p:txBody>
      </p:sp>
      <p:sp>
        <p:nvSpPr>
          <p:cNvPr id="3" name="Content Placeholder 2"/>
          <p:cNvSpPr>
            <a:spLocks noGrp="1"/>
          </p:cNvSpPr>
          <p:nvPr>
            <p:ph idx="1"/>
          </p:nvPr>
        </p:nvSpPr>
        <p:spPr/>
        <p:txBody>
          <a:bodyPr/>
          <a:lstStyle/>
          <a:p>
            <a:r>
              <a:rPr lang="en-GB" dirty="0" smtClean="0">
                <a:cs typeface="Times New Roman" pitchFamily="18" charset="0"/>
              </a:rPr>
              <a:t>A domain class sounds like an attribute if: -</a:t>
            </a:r>
            <a:endParaRPr lang="en-US" dirty="0" smtClean="0">
              <a:cs typeface="Times New Roman" pitchFamily="18" charset="0"/>
            </a:endParaRPr>
          </a:p>
          <a:p>
            <a:pPr>
              <a:buFontTx/>
              <a:buChar char="o"/>
            </a:pPr>
            <a:r>
              <a:rPr lang="en-GB" dirty="0" smtClean="0"/>
              <a:t>It relies on an associated class for it’s identity – e.g. ‘order number’ class associated to an ‘order’ class. The ‘order number’ sounds suspiciously like an attribute of ‘order’.</a:t>
            </a:r>
          </a:p>
          <a:p>
            <a:pPr>
              <a:buFontTx/>
              <a:buChar char="o"/>
            </a:pPr>
            <a:r>
              <a:rPr lang="en-GB" dirty="0" smtClean="0"/>
              <a:t>It is a simple data type – e.g. ‘order number’ is a simple integer. Now it really sounds like an attribute!</a:t>
            </a:r>
          </a:p>
          <a:p>
            <a:pPr>
              <a:buFontTx/>
              <a:buNone/>
            </a:pPr>
            <a:endParaRPr lang="en-US" dirty="0" smtClean="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2761</TotalTime>
  <Words>591</Words>
  <Application>Microsoft Office PowerPoint</Application>
  <PresentationFormat>On-screen Show (4:3)</PresentationFormat>
  <Paragraphs>174</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1_Office Theme</vt:lpstr>
      <vt:lpstr>Object Oriented Analysis &amp; Design Module-5 (RL 5.2.1)</vt:lpstr>
      <vt:lpstr>Slide 2</vt:lpstr>
      <vt:lpstr>Domain Models</vt:lpstr>
      <vt:lpstr>Why Draw a Domain Model</vt:lpstr>
      <vt:lpstr>Features</vt:lpstr>
      <vt:lpstr>Domain Classes</vt:lpstr>
      <vt:lpstr>Domain Modelling</vt:lpstr>
      <vt:lpstr>Identifying Domain Classes</vt:lpstr>
      <vt:lpstr>Identifying Attributes</vt:lpstr>
      <vt:lpstr>Class Diagram from Domain Model</vt:lpstr>
      <vt:lpstr>Design Class Diagrams and UP</vt:lpstr>
      <vt:lpstr>Acknowledgement</vt:lpstr>
    </vt:vector>
  </TitlesOfParts>
  <Company>bits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 ZC451 (Lecture #2)</dc:title>
  <dc:creator>ipc</dc:creator>
  <cp:lastModifiedBy>Harvinder Jabbal</cp:lastModifiedBy>
  <cp:revision>267</cp:revision>
  <dcterms:created xsi:type="dcterms:W3CDTF">2012-01-04T06:56:57Z</dcterms:created>
  <dcterms:modified xsi:type="dcterms:W3CDTF">2015-02-24T03:50:02Z</dcterms:modified>
</cp:coreProperties>
</file>