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490" r:id="rId2"/>
    <p:sldId id="491" r:id="rId3"/>
    <p:sldId id="516" r:id="rId4"/>
    <p:sldId id="517" r:id="rId5"/>
    <p:sldId id="518" r:id="rId6"/>
    <p:sldId id="519" r:id="rId7"/>
    <p:sldId id="520" r:id="rId8"/>
    <p:sldId id="521" r:id="rId9"/>
    <p:sldId id="522" r:id="rId10"/>
    <p:sldId id="523" r:id="rId11"/>
    <p:sldId id="524" r:id="rId12"/>
    <p:sldId id="533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FF99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76" d="100"/>
          <a:sy n="76" d="100"/>
        </p:scale>
        <p:origin x="-1565" y="-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C12C6E-9196-4BCE-B794-8D13639325CF}" type="datetimeFigureOut">
              <a:rPr lang="en-US" smtClean="0"/>
              <a:pPr/>
              <a:t>2/24/2015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420006-6BEC-4864-89E4-7EC98E5DF1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018219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20006-6BEC-4864-89E4-7EC98E5DF1DE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7746-5A8B-4B89-91AC-0A8C00BDE328}" type="datetimeFigureOut">
              <a:rPr lang="en-US" smtClean="0"/>
              <a:pPr/>
              <a:t>2/24/2015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A5E8-19C0-4E2C-B466-4170E39037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7746-5A8B-4B89-91AC-0A8C00BDE328}" type="datetimeFigureOut">
              <a:rPr lang="en-US" smtClean="0"/>
              <a:pPr/>
              <a:t>2/24/2015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A5E8-19C0-4E2C-B466-4170E39037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7746-5A8B-4B89-91AC-0A8C00BDE328}" type="datetimeFigureOut">
              <a:rPr lang="en-US" smtClean="0"/>
              <a:pPr/>
              <a:t>2/24/2015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A5E8-19C0-4E2C-B466-4170E39037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bg>
      <p:bgPr>
        <a:blipFill rotWithShape="1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BITS_university_logo_whitevert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2" b="28592"/>
          <a:stretch/>
        </p:blipFill>
        <p:spPr>
          <a:xfrm>
            <a:off x="76200" y="3352800"/>
            <a:ext cx="2057400" cy="1980000"/>
          </a:xfrm>
          <a:prstGeom prst="rect">
            <a:avLst/>
          </a:prstGeom>
        </p:spPr>
      </p:pic>
      <p:grpSp>
        <p:nvGrpSpPr>
          <p:cNvPr id="3" name="Group 9"/>
          <p:cNvGrpSpPr/>
          <p:nvPr userDrawn="1"/>
        </p:nvGrpSpPr>
        <p:grpSpPr>
          <a:xfrm>
            <a:off x="-76200" y="5257800"/>
            <a:ext cx="2209800" cy="685800"/>
            <a:chOff x="76200" y="2209800"/>
            <a:chExt cx="2209800" cy="685800"/>
          </a:xfrm>
        </p:grpSpPr>
        <p:sp>
          <p:nvSpPr>
            <p:cNvPr id="11" name="TextBox 10"/>
            <p:cNvSpPr txBox="1"/>
            <p:nvPr userDrawn="1"/>
          </p:nvSpPr>
          <p:spPr>
            <a:xfrm>
              <a:off x="76200" y="2209800"/>
              <a:ext cx="220980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900" b="1" spc="-150" dirty="0" smtClean="0">
                  <a:solidFill>
                    <a:schemeClr val="bg1"/>
                  </a:solidFill>
                  <a:latin typeface="Arial"/>
                  <a:cs typeface="Arial"/>
                </a:rPr>
                <a:t>BITS</a:t>
              </a:r>
              <a:r>
                <a:rPr lang="en-US" sz="2900" spc="-150" dirty="0" smtClean="0">
                  <a:solidFill>
                    <a:schemeClr val="bg1"/>
                  </a:solidFill>
                  <a:latin typeface="Arial"/>
                  <a:cs typeface="Arial"/>
                </a:rPr>
                <a:t> Pilani</a:t>
              </a:r>
              <a:endParaRPr lang="en-US" sz="2900" spc="-15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  <p:sp>
          <p:nvSpPr>
            <p:cNvPr id="12" name="TextBox 11"/>
            <p:cNvSpPr txBox="1"/>
            <p:nvPr userDrawn="1"/>
          </p:nvSpPr>
          <p:spPr>
            <a:xfrm>
              <a:off x="228600" y="2664768"/>
              <a:ext cx="19050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spc="-150" dirty="0" smtClean="0">
                  <a:solidFill>
                    <a:srgbClr val="FFFFFF"/>
                  </a:solidFill>
                  <a:latin typeface="Arial"/>
                  <a:cs typeface="Arial"/>
                </a:rPr>
                <a:t>Pilani | Dubai</a:t>
              </a:r>
              <a:r>
                <a:rPr lang="en-US" sz="900" spc="-150" baseline="0" dirty="0" smtClean="0">
                  <a:solidFill>
                    <a:srgbClr val="FFFFFF"/>
                  </a:solidFill>
                  <a:latin typeface="Arial"/>
                  <a:cs typeface="Arial"/>
                </a:rPr>
                <a:t> | Goa | Hyderabad</a:t>
              </a:r>
              <a:endParaRPr lang="en-US" sz="900" spc="-150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2514600" y="5410200"/>
            <a:ext cx="6019800" cy="533400"/>
          </a:xfrm>
        </p:spPr>
        <p:txBody>
          <a:bodyPr anchor="b" anchorCtr="0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 smtClean="0"/>
              <a:t>Presenter details comes here</a:t>
            </a:r>
          </a:p>
          <a:p>
            <a:pPr lvl="0"/>
            <a:r>
              <a:rPr lang="en-GB" dirty="0" smtClean="0"/>
              <a:t>Date and other details can come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14600" y="3810000"/>
            <a:ext cx="6019800" cy="1524000"/>
          </a:xfrm>
        </p:spPr>
        <p:txBody>
          <a:bodyPr anchor="ctr"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Please enter the presentation title here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136243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Server\D\jyoti\FI023_BITS_v1\styleguide img\IMG_5627_b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 userDrawn="1"/>
        </p:nvSpPr>
        <p:spPr>
          <a:xfrm>
            <a:off x="0" y="4282182"/>
            <a:ext cx="9144000" cy="257581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3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7" name="Content Placeholder 16"/>
          <p:cNvSpPr>
            <a:spLocks noGrp="1"/>
          </p:cNvSpPr>
          <p:nvPr>
            <p:ph sz="quarter" idx="10" hasCustomPrompt="1"/>
          </p:nvPr>
        </p:nvSpPr>
        <p:spPr>
          <a:xfrm>
            <a:off x="304800" y="4648200"/>
            <a:ext cx="8458200" cy="1600200"/>
          </a:xfrm>
        </p:spPr>
        <p:txBody>
          <a:bodyPr>
            <a:noAutofit/>
          </a:bodyPr>
          <a:lstStyle>
            <a:lvl1pPr marL="0" indent="0">
              <a:lnSpc>
                <a:spcPts val="4200"/>
              </a:lnSpc>
              <a:spcBef>
                <a:spcPts val="0"/>
              </a:spcBef>
              <a:buNone/>
              <a:defRPr sz="40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Topic headings here </a:t>
            </a:r>
          </a:p>
          <a:p>
            <a:pPr lvl="0"/>
            <a:r>
              <a:rPr lang="en-US" dirty="0" smtClean="0"/>
              <a:t>(separator - can run in two lines)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2882900" y="677545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-12700" y="677545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5778500" y="677545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1"/>
          <p:cNvGrpSpPr/>
          <p:nvPr userDrawn="1"/>
        </p:nvGrpSpPr>
        <p:grpSpPr>
          <a:xfrm>
            <a:off x="6858000" y="762000"/>
            <a:ext cx="2209800" cy="685800"/>
            <a:chOff x="76200" y="2209800"/>
            <a:chExt cx="2209800" cy="685800"/>
          </a:xfrm>
        </p:grpSpPr>
        <p:sp>
          <p:nvSpPr>
            <p:cNvPr id="13" name="TextBox 12"/>
            <p:cNvSpPr txBox="1"/>
            <p:nvPr userDrawn="1"/>
          </p:nvSpPr>
          <p:spPr>
            <a:xfrm>
              <a:off x="76200" y="2209800"/>
              <a:ext cx="220980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900" b="1" spc="-150" dirty="0" smtClean="0">
                  <a:solidFill>
                    <a:schemeClr val="bg1"/>
                  </a:solidFill>
                  <a:latin typeface="Arial"/>
                  <a:cs typeface="Arial"/>
                </a:rPr>
                <a:t>BITS</a:t>
              </a:r>
              <a:r>
                <a:rPr lang="en-US" sz="2900" spc="-150" dirty="0" smtClean="0">
                  <a:solidFill>
                    <a:schemeClr val="bg1"/>
                  </a:solidFill>
                  <a:latin typeface="Arial"/>
                  <a:cs typeface="Arial"/>
                </a:rPr>
                <a:t> Pilani</a:t>
              </a:r>
              <a:endParaRPr lang="en-US" sz="2900" spc="-15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  <p:sp>
          <p:nvSpPr>
            <p:cNvPr id="14" name="TextBox 13"/>
            <p:cNvSpPr txBox="1"/>
            <p:nvPr userDrawn="1"/>
          </p:nvSpPr>
          <p:spPr>
            <a:xfrm>
              <a:off x="228600" y="2664768"/>
              <a:ext cx="19050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spc="-150" dirty="0" smtClean="0">
                  <a:solidFill>
                    <a:srgbClr val="FFFFFF"/>
                  </a:solidFill>
                  <a:latin typeface="Arial"/>
                  <a:cs typeface="Arial"/>
                </a:rPr>
                <a:t>Pilani | Dubai</a:t>
              </a:r>
              <a:r>
                <a:rPr lang="en-US" sz="900" spc="-150" baseline="0" dirty="0" smtClean="0">
                  <a:solidFill>
                    <a:srgbClr val="FFFFFF"/>
                  </a:solidFill>
                  <a:latin typeface="Arial"/>
                  <a:cs typeface="Arial"/>
                </a:rPr>
                <a:t> | Goa | Hyderabad</a:t>
              </a:r>
              <a:endParaRPr lang="en-US" sz="900" spc="-150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 userDrawn="1">
            <p:ph sz="half" idx="1" hasCustomPrompt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  <a:endParaRPr kumimoji="0" lang="en-GB" sz="2400" u="none" strike="noStrike" kern="1200" cap="none" spc="0" normalizeH="0" noProof="0" dirty="0" smtClean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dirty="0" smtClean="0"/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 userDrawn="1">
            <p:ph sz="half" idx="2" hasCustomPrompt="1"/>
          </p:nvPr>
        </p:nvSpPr>
        <p:spPr>
          <a:xfrm>
            <a:off x="49530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lvl="1"/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  <a:endParaRPr kumimoji="0" lang="en-GB" sz="2400" u="none" strike="noStrike" kern="1200" cap="none" spc="0" normalizeH="0" noProof="0" dirty="0" smtClean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19" name="Content Placeholder 18"/>
          <p:cNvSpPr>
            <a:spLocks noGrp="1"/>
          </p:cNvSpPr>
          <p:nvPr userDrawn="1"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2" name="Group 19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1" name="Rectangle 20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28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30" name="Rectangle 2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TextBox 32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 smtClean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 userDrawn="1">
            <p:ph sz="half" idx="1" hasCustomPrompt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  <a:endParaRPr kumimoji="0" lang="en-GB" sz="2400" u="none" strike="noStrike" kern="1200" cap="none" spc="0" normalizeH="0" noProof="0" dirty="0" smtClean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dirty="0" smtClean="0"/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 userDrawn="1">
            <p:ph sz="half" idx="2" hasCustomPrompt="1"/>
          </p:nvPr>
        </p:nvSpPr>
        <p:spPr>
          <a:xfrm>
            <a:off x="49530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lvl="1"/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  <a:endParaRPr kumimoji="0" lang="en-GB" sz="2400" u="none" strike="noStrike" kern="1200" cap="none" spc="0" normalizeH="0" noProof="0" dirty="0" smtClean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19" name="Content Placeholder 18"/>
          <p:cNvSpPr>
            <a:spLocks noGrp="1"/>
          </p:cNvSpPr>
          <p:nvPr userDrawn="1"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2" name="Group 19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1" name="Rectangle 20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28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30" name="Rectangle 2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TextBox 32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 smtClean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 userDrawn="1">
            <p:ph sz="half" idx="1" hasCustomPrompt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  <a:endParaRPr kumimoji="0" lang="en-GB" sz="2400" u="none" strike="noStrike" kern="1200" cap="none" spc="0" normalizeH="0" noProof="0" dirty="0" smtClean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dirty="0" smtClean="0"/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 userDrawn="1">
            <p:ph sz="half" idx="2" hasCustomPrompt="1"/>
          </p:nvPr>
        </p:nvSpPr>
        <p:spPr>
          <a:xfrm>
            <a:off x="49530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lvl="1"/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  <a:endParaRPr kumimoji="0" lang="en-GB" sz="2400" u="none" strike="noStrike" kern="1200" cap="none" spc="0" normalizeH="0" noProof="0" dirty="0" smtClean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19" name="Content Placeholder 18"/>
          <p:cNvSpPr>
            <a:spLocks noGrp="1"/>
          </p:cNvSpPr>
          <p:nvPr userDrawn="1"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2" name="Group 19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1" name="Rectangle 20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28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30" name="Rectangle 2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TextBox 32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 smtClean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 userDrawn="1">
            <p:ph sz="half" idx="1" hasCustomPrompt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  <a:endParaRPr kumimoji="0" lang="en-GB" sz="2400" u="none" strike="noStrike" kern="1200" cap="none" spc="0" normalizeH="0" noProof="0" dirty="0" smtClean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dirty="0" smtClean="0"/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 userDrawn="1">
            <p:ph sz="half" idx="2" hasCustomPrompt="1"/>
          </p:nvPr>
        </p:nvSpPr>
        <p:spPr>
          <a:xfrm>
            <a:off x="49530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lvl="1"/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  <a:endParaRPr kumimoji="0" lang="en-GB" sz="2400" u="none" strike="noStrike" kern="1200" cap="none" spc="0" normalizeH="0" noProof="0" dirty="0" smtClean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19" name="Content Placeholder 18"/>
          <p:cNvSpPr>
            <a:spLocks noGrp="1"/>
          </p:cNvSpPr>
          <p:nvPr userDrawn="1"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2" name="Group 19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1" name="Rectangle 20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28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30" name="Rectangle 2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TextBox 32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 smtClean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 userDrawn="1">
            <p:ph sz="half" idx="1" hasCustomPrompt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  <a:endParaRPr kumimoji="0" lang="en-GB" sz="2400" u="none" strike="noStrike" kern="1200" cap="none" spc="0" normalizeH="0" noProof="0" dirty="0" smtClean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dirty="0" smtClean="0"/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 userDrawn="1">
            <p:ph sz="half" idx="2" hasCustomPrompt="1"/>
          </p:nvPr>
        </p:nvSpPr>
        <p:spPr>
          <a:xfrm>
            <a:off x="49530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lvl="1"/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  <a:endParaRPr kumimoji="0" lang="en-GB" sz="2400" u="none" strike="noStrike" kern="1200" cap="none" spc="0" normalizeH="0" noProof="0" dirty="0" smtClean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19" name="Content Placeholder 18"/>
          <p:cNvSpPr>
            <a:spLocks noGrp="1"/>
          </p:cNvSpPr>
          <p:nvPr userDrawn="1"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2" name="Group 19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1" name="Rectangle 20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28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30" name="Rectangle 2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TextBox 32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 smtClean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4800" y="1493837"/>
            <a:ext cx="8229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  <a:endParaRPr kumimoji="0" lang="en-GB" sz="2400" u="none" strike="noStrike" kern="1200" cap="none" spc="0" normalizeH="0" noProof="0" dirty="0" smtClean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 smtClean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 smtClean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  <p:grpSp>
        <p:nvGrpSpPr>
          <p:cNvPr id="2" name="Group 11"/>
          <p:cNvGrpSpPr/>
          <p:nvPr userDrawn="1"/>
        </p:nvGrpSpPr>
        <p:grpSpPr>
          <a:xfrm>
            <a:off x="2083888" y="6550671"/>
            <a:ext cx="7060112" cy="48665"/>
            <a:chOff x="2083888" y="6550671"/>
            <a:chExt cx="7060112" cy="48665"/>
          </a:xfrm>
        </p:grpSpPr>
        <p:sp>
          <p:nvSpPr>
            <p:cNvPr id="13" name="Rectangle 12"/>
            <p:cNvSpPr/>
            <p:nvPr/>
          </p:nvSpPr>
          <p:spPr>
            <a:xfrm>
              <a:off x="4630476" y="6550672"/>
              <a:ext cx="2328591" cy="48664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907874" y="6550671"/>
              <a:ext cx="2236126" cy="45719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83888" y="6550672"/>
              <a:ext cx="2580680" cy="48664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6" name="Picture 15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grpSp>
        <p:nvGrpSpPr>
          <p:cNvPr id="4" name="Group 18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20" name="Rectangle 1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22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4" name="Rectangle 23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1/5/2012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EA ZC451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A5E8-19C0-4E2C-B466-4170E390379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extBox 16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 smtClean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  <p:pic>
        <p:nvPicPr>
          <p:cNvPr id="18" name="Picture 17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grpSp>
        <p:nvGrpSpPr>
          <p:cNvPr id="19" name="Group 18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20" name="Rectangle 1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4" name="Rectangle 23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 userDrawn="1">
            <p:ph sz="half" idx="1" hasCustomPrompt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  <a:endParaRPr kumimoji="0" lang="en-GB" sz="2400" u="none" strike="noStrike" kern="1200" cap="none" spc="0" normalizeH="0" noProof="0" dirty="0" smtClean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dirty="0" smtClean="0"/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 userDrawn="1">
            <p:ph sz="half" idx="2" hasCustomPrompt="1"/>
          </p:nvPr>
        </p:nvSpPr>
        <p:spPr>
          <a:xfrm>
            <a:off x="49530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lvl="1"/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  <a:endParaRPr kumimoji="0" lang="en-GB" sz="2400" u="none" strike="noStrike" kern="1200" cap="none" spc="0" normalizeH="0" noProof="0" dirty="0" smtClean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19" name="Content Placeholder 18"/>
          <p:cNvSpPr>
            <a:spLocks noGrp="1"/>
          </p:cNvSpPr>
          <p:nvPr userDrawn="1"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2" name="Group 19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1" name="Rectangle 20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28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30" name="Rectangle 2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TextBox 32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 smtClean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4800" y="1493837"/>
            <a:ext cx="8229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  <a:endParaRPr kumimoji="0" lang="en-GB" sz="2400" u="none" strike="noStrike" kern="1200" cap="none" spc="0" normalizeH="0" noProof="0" dirty="0" smtClean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 smtClean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 smtClean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  <p:grpSp>
        <p:nvGrpSpPr>
          <p:cNvPr id="2" name="Group 11"/>
          <p:cNvGrpSpPr/>
          <p:nvPr userDrawn="1"/>
        </p:nvGrpSpPr>
        <p:grpSpPr>
          <a:xfrm>
            <a:off x="2083888" y="6550671"/>
            <a:ext cx="7060112" cy="48665"/>
            <a:chOff x="2083888" y="6550671"/>
            <a:chExt cx="7060112" cy="48665"/>
          </a:xfrm>
        </p:grpSpPr>
        <p:sp>
          <p:nvSpPr>
            <p:cNvPr id="13" name="Rectangle 12"/>
            <p:cNvSpPr/>
            <p:nvPr/>
          </p:nvSpPr>
          <p:spPr>
            <a:xfrm>
              <a:off x="4630476" y="6550672"/>
              <a:ext cx="2328591" cy="48664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907874" y="6550671"/>
              <a:ext cx="2236126" cy="45719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83888" y="6550672"/>
              <a:ext cx="2580680" cy="48664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6" name="Picture 15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grpSp>
        <p:nvGrpSpPr>
          <p:cNvPr id="4" name="Group 18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20" name="Rectangle 1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22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4" name="Rectangle 23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4800" y="1493837"/>
            <a:ext cx="8229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  <a:endParaRPr kumimoji="0" lang="en-GB" sz="2400" u="none" strike="noStrike" kern="1200" cap="none" spc="0" normalizeH="0" noProof="0" dirty="0" smtClean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 smtClean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 smtClean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  <p:grpSp>
        <p:nvGrpSpPr>
          <p:cNvPr id="2" name="Group 11"/>
          <p:cNvGrpSpPr/>
          <p:nvPr userDrawn="1"/>
        </p:nvGrpSpPr>
        <p:grpSpPr>
          <a:xfrm>
            <a:off x="2083888" y="6550671"/>
            <a:ext cx="7060112" cy="48665"/>
            <a:chOff x="2083888" y="6550671"/>
            <a:chExt cx="7060112" cy="48665"/>
          </a:xfrm>
        </p:grpSpPr>
        <p:sp>
          <p:nvSpPr>
            <p:cNvPr id="13" name="Rectangle 12"/>
            <p:cNvSpPr/>
            <p:nvPr/>
          </p:nvSpPr>
          <p:spPr>
            <a:xfrm>
              <a:off x="4630476" y="6550672"/>
              <a:ext cx="2328591" cy="48664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907874" y="6550671"/>
              <a:ext cx="2236126" cy="45719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83888" y="6550672"/>
              <a:ext cx="2580680" cy="48664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6" name="Picture 15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grpSp>
        <p:nvGrpSpPr>
          <p:cNvPr id="4" name="Group 18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20" name="Rectangle 1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22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4" name="Rectangle 23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7746-5A8B-4B89-91AC-0A8C00BDE328}" type="datetimeFigureOut">
              <a:rPr lang="en-US" smtClean="0"/>
              <a:pPr/>
              <a:t>2/24/2015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A5E8-19C0-4E2C-B466-4170E39037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7746-5A8B-4B89-91AC-0A8C00BDE328}" type="datetimeFigureOut">
              <a:rPr lang="en-US" smtClean="0"/>
              <a:pPr/>
              <a:t>2/24/2015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A5E8-19C0-4E2C-B466-4170E39037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7746-5A8B-4B89-91AC-0A8C00BDE328}" type="datetimeFigureOut">
              <a:rPr lang="en-US" smtClean="0"/>
              <a:pPr/>
              <a:t>2/24/2015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A5E8-19C0-4E2C-B466-4170E39037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7746-5A8B-4B89-91AC-0A8C00BDE328}" type="datetimeFigureOut">
              <a:rPr lang="en-US" smtClean="0"/>
              <a:pPr/>
              <a:t>2/24/2015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A5E8-19C0-4E2C-B466-4170E390379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 smtClean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  <p:pic>
        <p:nvPicPr>
          <p:cNvPr id="7" name="Picture 6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grpSp>
        <p:nvGrpSpPr>
          <p:cNvPr id="8" name="Group 7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9" name="Rectangle 8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13" name="Rectangle 12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7746-5A8B-4B89-91AC-0A8C00BDE328}" type="datetimeFigureOut">
              <a:rPr lang="en-US" smtClean="0"/>
              <a:pPr/>
              <a:t>2/24/2015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A5E8-19C0-4E2C-B466-4170E39037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7746-5A8B-4B89-91AC-0A8C00BDE328}" type="datetimeFigureOut">
              <a:rPr lang="en-US" smtClean="0"/>
              <a:pPr/>
              <a:t>2/24/2015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A5E8-19C0-4E2C-B466-4170E39037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7746-5A8B-4B89-91AC-0A8C00BDE328}" type="datetimeFigureOut">
              <a:rPr lang="en-US" smtClean="0"/>
              <a:pPr/>
              <a:t>2/24/2015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A5E8-19C0-4E2C-B466-4170E39037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6B7746-5A8B-4B89-91AC-0A8C00BDE328}" type="datetimeFigureOut">
              <a:rPr lang="en-US" smtClean="0"/>
              <a:pPr/>
              <a:t>2/24/2015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F2A5E8-19C0-4E2C-B466-4170E390379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70" r:id="rId14"/>
    <p:sldLayoutId id="2147483671" r:id="rId15"/>
    <p:sldLayoutId id="2147483672" r:id="rId16"/>
    <p:sldLayoutId id="2147483673" r:id="rId17"/>
    <p:sldLayoutId id="2147483674" r:id="rId18"/>
    <p:sldLayoutId id="2147483675" r:id="rId19"/>
    <p:sldLayoutId id="2147483676" r:id="rId20"/>
    <p:sldLayoutId id="2147483677" r:id="rId21"/>
    <p:sldLayoutId id="2147483678" r:id="rId2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828800" y="3352800"/>
            <a:ext cx="6781800" cy="1600200"/>
          </a:xfrm>
        </p:spPr>
        <p:txBody>
          <a:bodyPr/>
          <a:lstStyle/>
          <a:p>
            <a:pPr algn="ctr"/>
            <a:r>
              <a:rPr lang="en-US" sz="3200" dirty="0" smtClean="0"/>
              <a:t>Object Oriented Analysis &amp; Design</a:t>
            </a:r>
            <a:br>
              <a:rPr lang="en-US" sz="3200" dirty="0" smtClean="0"/>
            </a:br>
            <a:r>
              <a:rPr lang="en-US" sz="3200" dirty="0" smtClean="0"/>
              <a:t>Module-5 (RL 5.2.3)</a:t>
            </a:r>
            <a:endParaRPr lang="en-US" sz="320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2514600" y="5029200"/>
            <a:ext cx="6019800" cy="1066800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>
                <a:solidFill>
                  <a:srgbClr val="FFC000"/>
                </a:solidFill>
              </a:rPr>
              <a:t>Harvinder</a:t>
            </a:r>
            <a:r>
              <a:rPr lang="en-US" dirty="0" smtClean="0">
                <a:solidFill>
                  <a:srgbClr val="FFC000"/>
                </a:solidFill>
              </a:rPr>
              <a:t> S </a:t>
            </a:r>
            <a:r>
              <a:rPr lang="en-US" dirty="0" err="1" smtClean="0">
                <a:solidFill>
                  <a:srgbClr val="FFC000"/>
                </a:solidFill>
              </a:rPr>
              <a:t>Jabbal</a:t>
            </a:r>
            <a:endParaRPr lang="en-US" dirty="0" smtClean="0">
              <a:solidFill>
                <a:srgbClr val="FFC000"/>
              </a:solidFill>
            </a:endParaRPr>
          </a:p>
          <a:p>
            <a:endParaRPr lang="en-US" dirty="0" smtClean="0">
              <a:solidFill>
                <a:srgbClr val="FFC000"/>
              </a:solidFill>
            </a:endParaRPr>
          </a:p>
          <a:p>
            <a:endParaRPr lang="en-US" dirty="0" smtClean="0">
              <a:solidFill>
                <a:srgbClr val="FFC000"/>
              </a:solidFill>
            </a:endParaRPr>
          </a:p>
          <a:p>
            <a:endParaRPr lang="en-US" dirty="0" smtClean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36614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Relationship (Figure B)</a:t>
            </a:r>
            <a:endParaRPr lang="en-IN" dirty="0"/>
          </a:p>
        </p:txBody>
      </p:sp>
      <p:pic>
        <p:nvPicPr>
          <p:cNvPr id="7170" name="Picture 2" descr="C:\Users\Harvinder\Downloads\image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14282" y="1500174"/>
            <a:ext cx="8715436" cy="3000396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285720" y="4572008"/>
            <a:ext cx="464347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 smtClean="0"/>
              <a:t>Make associations bi-directional only when collaboration occurs in both directions. The lives at association of </a:t>
            </a:r>
            <a:r>
              <a:rPr lang="en-IN" sz="2400" b="1" dirty="0" smtClean="0"/>
              <a:t>Figure B</a:t>
            </a:r>
            <a:r>
              <a:rPr lang="en-IN" sz="2400" dirty="0" smtClean="0"/>
              <a:t> is </a:t>
            </a:r>
            <a:r>
              <a:rPr lang="en-IN" sz="2400" dirty="0" err="1" smtClean="0"/>
              <a:t>uni</a:t>
            </a:r>
            <a:r>
              <a:rPr lang="en-IN" sz="2400" dirty="0" smtClean="0"/>
              <a:t>-directional.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Relationship (Figure C)</a:t>
            </a:r>
          </a:p>
        </p:txBody>
      </p:sp>
      <p:pic>
        <p:nvPicPr>
          <p:cNvPr id="8194" name="Picture 2" descr="C:\Users\Harvinder\Downloads\image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85720" y="1428736"/>
            <a:ext cx="8358246" cy="3017693"/>
          </a:xfrm>
          <a:prstGeom prst="rect">
            <a:avLst/>
          </a:prstGeom>
          <a:noFill/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142844" y="3786190"/>
            <a:ext cx="4324352" cy="2857520"/>
          </a:xfrm>
          <a:prstGeom prst="rect">
            <a:avLst/>
          </a:prstGeom>
        </p:spPr>
        <p:txBody>
          <a:bodyPr>
            <a:normAutofit fontScale="700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Replace relationships by indicating attribute types.  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In </a:t>
            </a:r>
            <a:r>
              <a:rPr kumimoji="0" lang="en-I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Figure </a:t>
            </a:r>
            <a:r>
              <a:rPr kumimoji="0" lang="en-I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you see that the customer has a </a:t>
            </a:r>
            <a:r>
              <a:rPr kumimoji="0" lang="en-IN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shippingAddress</a:t>
            </a:r>
            <a:r>
              <a:rPr kumimoji="0" lang="en-I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attribute of type Address – part of the scaffolding code to maintain the association between customer objects and address objects.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IN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3286116" y="3500438"/>
            <a:ext cx="1928826" cy="14287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 smtClean="0"/>
              <a:t>Acknowledgement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 smtClean="0"/>
              <a:t>Slides are based on Course Text Books:</a:t>
            </a:r>
          </a:p>
          <a:p>
            <a:endParaRPr lang="en-IN" dirty="0" smtClean="0"/>
          </a:p>
          <a:p>
            <a:pPr lvl="1"/>
            <a:r>
              <a:rPr lang="en-IN" dirty="0" smtClean="0"/>
              <a:t>Applying UMP and Patterns (An Introduction to Object-Oriented Analysis and Design and Iterative Development) : Craig </a:t>
            </a:r>
            <a:r>
              <a:rPr lang="en-IN" dirty="0" err="1" smtClean="0"/>
              <a:t>Larman</a:t>
            </a:r>
            <a:endParaRPr lang="en-IN" dirty="0" smtClean="0"/>
          </a:p>
          <a:p>
            <a:pPr lvl="1"/>
            <a:r>
              <a:rPr lang="en-IN" dirty="0" smtClean="0"/>
              <a:t>UMP Distilled (A Brief Guide to the Standard Object </a:t>
            </a:r>
            <a:r>
              <a:rPr lang="en-IN" dirty="0" err="1" smtClean="0"/>
              <a:t>Modeling</a:t>
            </a:r>
            <a:r>
              <a:rPr lang="en-IN" dirty="0" smtClean="0"/>
              <a:t> </a:t>
            </a:r>
            <a:r>
              <a:rPr lang="en-IN" dirty="0" err="1" smtClean="0"/>
              <a:t>Langauge</a:t>
            </a:r>
            <a:r>
              <a:rPr lang="en-IN" dirty="0" smtClean="0"/>
              <a:t>) : Martin Fowler</a:t>
            </a:r>
          </a:p>
          <a:p>
            <a:pPr lvl="1"/>
            <a:r>
              <a:rPr lang="en-IN" dirty="0" smtClean="0"/>
              <a:t>Design Patterns (Elements of Reusable Object-Oriented Software) : Erich Gama | Richard Helm | </a:t>
            </a:r>
            <a:r>
              <a:rPr lang="en-IN" dirty="0" err="1" smtClean="0"/>
              <a:t>Rapph</a:t>
            </a:r>
            <a:r>
              <a:rPr lang="en-IN" dirty="0" smtClean="0"/>
              <a:t> Johnson | John </a:t>
            </a:r>
            <a:r>
              <a:rPr lang="en-IN" dirty="0" err="1" smtClean="0"/>
              <a:t>Vlissides</a:t>
            </a:r>
            <a:r>
              <a:rPr lang="en-IN" dirty="0" smtClean="0"/>
              <a:t> alias </a:t>
            </a:r>
            <a:r>
              <a:rPr lang="en-IN" dirty="0" err="1" smtClean="0"/>
              <a:t>GoF</a:t>
            </a:r>
            <a:r>
              <a:rPr lang="en-IN" dirty="0" smtClean="0"/>
              <a:t>.</a:t>
            </a:r>
          </a:p>
          <a:p>
            <a:pPr lvl="1"/>
            <a:r>
              <a:rPr lang="en-IN" dirty="0" smtClean="0"/>
              <a:t>http://creately.com/diagram-type/article/simple-guidelines-drawing-uml-class-diagrams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76200" y="5029200"/>
            <a:ext cx="8763000" cy="1676400"/>
          </a:xfrm>
        </p:spPr>
        <p:txBody>
          <a:bodyPr/>
          <a:lstStyle/>
          <a:p>
            <a:r>
              <a:rPr lang="en-IN" sz="2800" dirty="0" smtClean="0"/>
              <a:t>Relationship among Classes in Class Diagram</a:t>
            </a:r>
            <a:endParaRPr lang="en-US" sz="2800" dirty="0"/>
          </a:p>
        </p:txBody>
      </p:sp>
    </p:spTree>
    <p:extLst>
      <p:ext uri="{BB962C8B-B14F-4D97-AF65-F5344CB8AC3E}">
        <p14:creationId xmlns="" xmlns:p14="http://schemas.microsoft.com/office/powerpoint/2010/main" val="1090735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Harvinder\Downloads\image.png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2500298" y="1500174"/>
            <a:ext cx="6491302" cy="2928957"/>
          </a:xfrm>
          <a:prstGeom prst="rect">
            <a:avLst/>
          </a:prstGeom>
          <a:noFill/>
        </p:spPr>
      </p:pic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0" y="1428736"/>
            <a:ext cx="2786050" cy="2786082"/>
          </a:xfrm>
        </p:spPr>
        <p:txBody>
          <a:bodyPr>
            <a:noAutofit/>
          </a:bodyPr>
          <a:lstStyle/>
          <a:p>
            <a:pPr marL="0"/>
            <a:r>
              <a:rPr lang="en-IN" sz="2400" dirty="0" smtClean="0">
                <a:latin typeface="+mn-lt"/>
                <a:cs typeface="+mn-cs"/>
              </a:rPr>
              <a:t>Aggregation is a specialization of association, highlighting an entire-part relationship that exists between two objects.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Aggregation and Composition</a:t>
            </a:r>
            <a:endParaRPr lang="en-IN" dirty="0"/>
          </a:p>
        </p:txBody>
      </p:sp>
      <p:sp>
        <p:nvSpPr>
          <p:cNvPr id="7" name="Content Placeholder 1"/>
          <p:cNvSpPr txBox="1">
            <a:spLocks/>
          </p:cNvSpPr>
          <p:nvPr/>
        </p:nvSpPr>
        <p:spPr>
          <a:xfrm>
            <a:off x="0" y="4429132"/>
            <a:ext cx="4929190" cy="20002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r>
              <a:rPr lang="en-IN" sz="2400" dirty="0" smtClean="0"/>
              <a:t>Composition is a much potent form of aggregation where the whole and parts have coincident lifetimes, and it is very common for the whole to manage the lifecycle of its parts.</a:t>
            </a:r>
            <a:endParaRPr lang="en-I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58204" cy="4525963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IN" dirty="0" smtClean="0"/>
              <a:t>You should be interested in both the whole and the part</a:t>
            </a:r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Depict the whole to the left of the part</a:t>
            </a:r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Apply composition to aggregates of physical items</a:t>
            </a:r>
          </a:p>
          <a:p>
            <a:pPr>
              <a:buFont typeface="Arial" pitchFamily="34" charset="0"/>
              <a:buChar char="•"/>
            </a:pP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Guideline for</a:t>
            </a:r>
          </a:p>
          <a:p>
            <a:r>
              <a:rPr lang="en-IN" dirty="0" smtClean="0"/>
              <a:t>Aggregation and Composition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0" y="1357298"/>
            <a:ext cx="5000628" cy="5500702"/>
          </a:xfrm>
        </p:spPr>
        <p:txBody>
          <a:bodyPr>
            <a:normAutofit fontScale="85000" lnSpcReduction="10000"/>
          </a:bodyPr>
          <a:lstStyle/>
          <a:p>
            <a:pPr>
              <a:buFont typeface="Arial" pitchFamily="34" charset="0"/>
              <a:buChar char="•"/>
            </a:pPr>
            <a:r>
              <a:rPr lang="en-IN" dirty="0" smtClean="0"/>
              <a:t>Inheritance models “is a” and “is like” relationships, enabling you to rather conveniently reuse data and code that already exist. </a:t>
            </a:r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When “A” inherits from “B” we say that “A” is the subclass of “B” and that “B” is the </a:t>
            </a:r>
            <a:r>
              <a:rPr lang="en-IN" dirty="0" err="1" smtClean="0"/>
              <a:t>superclass</a:t>
            </a:r>
            <a:r>
              <a:rPr lang="en-IN" dirty="0" smtClean="0"/>
              <a:t> of “A.” </a:t>
            </a:r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We have “pure inheritance” when “A” inherits all of the attributes and methods of “B”. </a:t>
            </a:r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The UML </a:t>
            </a:r>
            <a:r>
              <a:rPr lang="en-IN" dirty="0" err="1" smtClean="0"/>
              <a:t>modeling</a:t>
            </a:r>
            <a:r>
              <a:rPr lang="en-IN" dirty="0" smtClean="0"/>
              <a:t> notation for inheritance is usually depicted as a line that has a closed arrowhead, which points from the subclass right down to the </a:t>
            </a:r>
            <a:r>
              <a:rPr lang="en-IN" dirty="0" err="1" smtClean="0"/>
              <a:t>superclass</a:t>
            </a:r>
            <a:r>
              <a:rPr lang="en-IN" dirty="0" smtClean="0"/>
              <a:t>.</a:t>
            </a:r>
          </a:p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4953000" y="1357298"/>
            <a:ext cx="4038600" cy="2643207"/>
          </a:xfrm>
        </p:spPr>
        <p:txBody>
          <a:bodyPr>
            <a:normAutofit fontScale="77500" lnSpcReduction="20000"/>
          </a:bodyPr>
          <a:lstStyle/>
          <a:p>
            <a:pPr>
              <a:buFont typeface="Arial" pitchFamily="34" charset="0"/>
              <a:buChar char="•"/>
            </a:pPr>
            <a:r>
              <a:rPr lang="en-IN" dirty="0" smtClean="0"/>
              <a:t>Plus in the sentence rule for inheritance</a:t>
            </a:r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Put subclasses below </a:t>
            </a:r>
            <a:r>
              <a:rPr lang="en-IN" dirty="0" err="1" smtClean="0"/>
              <a:t>superclasses</a:t>
            </a:r>
            <a:endParaRPr lang="en-IN" dirty="0" smtClean="0"/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Ensure that you are aware of data-based inheritance</a:t>
            </a:r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A subclass must inherit everything</a:t>
            </a:r>
          </a:p>
          <a:p>
            <a:pPr>
              <a:buFont typeface="Arial" pitchFamily="34" charset="0"/>
              <a:buChar char="•"/>
            </a:pP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Inheritance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4763" indent="14288"/>
            <a:r>
              <a:rPr lang="en-IN" dirty="0" smtClean="0"/>
              <a:t>encompass all UML concepts such as </a:t>
            </a:r>
          </a:p>
          <a:p>
            <a:pPr lvl="1">
              <a:buFont typeface="Arial" pitchFamily="34" charset="0"/>
              <a:buChar char="•"/>
            </a:pPr>
            <a:r>
              <a:rPr lang="en-IN" sz="2800" dirty="0" smtClean="0"/>
              <a:t>aggregation, </a:t>
            </a:r>
          </a:p>
          <a:p>
            <a:pPr lvl="1">
              <a:buFont typeface="Arial" pitchFamily="34" charset="0"/>
              <a:buChar char="•"/>
            </a:pPr>
            <a:r>
              <a:rPr lang="en-IN" sz="2800" dirty="0" smtClean="0"/>
              <a:t>associations, </a:t>
            </a:r>
          </a:p>
          <a:p>
            <a:pPr lvl="1">
              <a:buFont typeface="Arial" pitchFamily="34" charset="0"/>
              <a:buChar char="•"/>
            </a:pPr>
            <a:r>
              <a:rPr lang="en-IN" sz="2800" dirty="0" smtClean="0"/>
              <a:t>dependencies, </a:t>
            </a:r>
          </a:p>
          <a:p>
            <a:pPr lvl="1">
              <a:buFont typeface="Arial" pitchFamily="34" charset="0"/>
              <a:buChar char="•"/>
            </a:pPr>
            <a:r>
              <a:rPr lang="en-IN" sz="2800" dirty="0" smtClean="0"/>
              <a:t>composition, </a:t>
            </a:r>
          </a:p>
          <a:p>
            <a:pPr lvl="1">
              <a:buFont typeface="Arial" pitchFamily="34" charset="0"/>
              <a:buChar char="•"/>
            </a:pPr>
            <a:r>
              <a:rPr lang="en-IN" sz="2800" dirty="0" smtClean="0"/>
              <a:t>realizations, and </a:t>
            </a:r>
          </a:p>
          <a:p>
            <a:pPr lvl="1">
              <a:buFont typeface="Arial" pitchFamily="34" charset="0"/>
              <a:buChar char="•"/>
            </a:pPr>
            <a:r>
              <a:rPr lang="en-IN" sz="2800" dirty="0" smtClean="0"/>
              <a:t>inheritance. 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IN" dirty="0" smtClean="0"/>
              <a:t>if it’s a line on a UML class diagram, it can be considered as a relationship.</a:t>
            </a:r>
          </a:p>
          <a:p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Relationship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0" y="1428736"/>
            <a:ext cx="4857752" cy="5257800"/>
          </a:xfrm>
        </p:spPr>
        <p:txBody>
          <a:bodyPr>
            <a:normAutofit lnSpcReduction="10000"/>
          </a:bodyPr>
          <a:lstStyle/>
          <a:p>
            <a:pPr>
              <a:buFont typeface="Arial" pitchFamily="34" charset="0"/>
              <a:buChar char="•"/>
            </a:pPr>
            <a:r>
              <a:rPr lang="en-IN" dirty="0" smtClean="0"/>
              <a:t>Ensure that you model relationships horizontally</a:t>
            </a:r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Collaboration means a need for a relationship</a:t>
            </a:r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Model a dependency when a relationship is in transition</a:t>
            </a:r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As a rule it is best to always indicate the multiplicity</a:t>
            </a:r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Avoid a multiplicity of “*” to avoid confusion</a:t>
            </a:r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Never model implied relationships</a:t>
            </a:r>
          </a:p>
          <a:p>
            <a:pPr>
              <a:buFont typeface="Arial" pitchFamily="34" charset="0"/>
              <a:buChar char="•"/>
            </a:pPr>
            <a:endParaRPr lang="en-IN" dirty="0" smtClean="0"/>
          </a:p>
          <a:p>
            <a:pPr>
              <a:buFont typeface="Arial" pitchFamily="34" charset="0"/>
              <a:buChar char="•"/>
            </a:pP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4643438" y="1428736"/>
            <a:ext cx="4324352" cy="2857520"/>
          </a:xfrm>
        </p:spPr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Guideline for Relationship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Relationship (Figure A)</a:t>
            </a:r>
            <a:endParaRPr lang="en-IN" dirty="0"/>
          </a:p>
        </p:txBody>
      </p:sp>
      <p:pic>
        <p:nvPicPr>
          <p:cNvPr id="6146" name="Picture 2" descr="C:\Users\Harvinder\Downloads\image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57158" y="1571612"/>
            <a:ext cx="8643998" cy="2571768"/>
          </a:xfrm>
          <a:prstGeom prst="rect">
            <a:avLst/>
          </a:prstGeom>
          <a:noFill/>
        </p:spPr>
      </p:pic>
      <p:sp>
        <p:nvSpPr>
          <p:cNvPr id="5" name="Content Placeholder 1"/>
          <p:cNvSpPr txBox="1">
            <a:spLocks/>
          </p:cNvSpPr>
          <p:nvPr/>
        </p:nvSpPr>
        <p:spPr>
          <a:xfrm>
            <a:off x="0" y="4357694"/>
            <a:ext cx="4857752" cy="232884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Depict similar relationships involving a common class as a tree.  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In </a:t>
            </a:r>
            <a:r>
              <a:rPr kumimoji="0" lang="en-I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Figure A </a:t>
            </a:r>
            <a:r>
              <a:rPr kumimoji="0" lang="en-I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you see that both Delivery and Order have a dependency on </a:t>
            </a:r>
            <a:r>
              <a:rPr kumimoji="0" lang="en-IN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OIDGenerator</a:t>
            </a:r>
            <a:r>
              <a:rPr kumimoji="0" lang="en-I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. Note how the two dependencies are drawn in combination in “tree configuration”, instead of as two separate lines, to reduce clutter in the diagram.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0" y="1600200"/>
            <a:ext cx="4857752" cy="5257800"/>
          </a:xfrm>
        </p:spPr>
        <p:txBody>
          <a:bodyPr>
            <a:normAutofit fontScale="77500" lnSpcReduction="20000"/>
          </a:bodyPr>
          <a:lstStyle/>
          <a:p>
            <a:pPr>
              <a:buFont typeface="Arial" pitchFamily="34" charset="0"/>
              <a:buChar char="•"/>
            </a:pPr>
            <a:r>
              <a:rPr lang="en-IN" dirty="0" smtClean="0"/>
              <a:t>Never model every single dependency</a:t>
            </a:r>
          </a:p>
          <a:p>
            <a:pPr>
              <a:buFont typeface="Arial" pitchFamily="34" charset="0"/>
              <a:buChar char="•"/>
            </a:pPr>
            <a:r>
              <a:rPr lang="en-IN" dirty="0" err="1" smtClean="0"/>
              <a:t>Center</a:t>
            </a:r>
            <a:r>
              <a:rPr lang="en-IN" dirty="0" smtClean="0"/>
              <a:t> names on associations</a:t>
            </a:r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Write concise association names in active voice</a:t>
            </a:r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Indicate directionality to clarify an association name</a:t>
            </a:r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Name unidirectional associations in the same direction</a:t>
            </a:r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Word association names left-to-right</a:t>
            </a:r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Indicate role names when multiple associations between two classes exist</a:t>
            </a:r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Indicate role names on recursive associations</a:t>
            </a:r>
          </a:p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4953000" y="1600201"/>
            <a:ext cx="4038600" cy="2114551"/>
          </a:xfrm>
        </p:spPr>
        <p:txBody>
          <a:bodyPr>
            <a:normAutofit fontScale="92500" lnSpcReduction="20000"/>
          </a:bodyPr>
          <a:lstStyle/>
          <a:p>
            <a:pPr>
              <a:buFont typeface="Arial" pitchFamily="34" charset="0"/>
              <a:buChar char="•"/>
            </a:pPr>
            <a:r>
              <a:rPr lang="en-IN" dirty="0" smtClean="0"/>
              <a:t>Redraw inherited associations only when something changes</a:t>
            </a:r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Question multiplicities involving minimums and maximums</a:t>
            </a:r>
          </a:p>
          <a:p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Guideline for Relationship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2397</TotalTime>
  <Words>507</Words>
  <Application>Microsoft Office PowerPoint</Application>
  <PresentationFormat>On-screen Show (4:3)</PresentationFormat>
  <Paragraphs>170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Object Oriented Analysis &amp; Design Module-5 (RL 5.2.3)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Acknowledgement</vt:lpstr>
    </vt:vector>
  </TitlesOfParts>
  <Company>bits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EA ZC451 (Lecture #2)</dc:title>
  <dc:creator>ipc</dc:creator>
  <cp:lastModifiedBy>Harvinder Jabbal</cp:lastModifiedBy>
  <cp:revision>272</cp:revision>
  <dcterms:created xsi:type="dcterms:W3CDTF">2012-01-04T06:56:57Z</dcterms:created>
  <dcterms:modified xsi:type="dcterms:W3CDTF">2015-02-24T03:59:05Z</dcterms:modified>
</cp:coreProperties>
</file>