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90" r:id="rId2"/>
    <p:sldId id="491" r:id="rId3"/>
    <p:sldId id="511" r:id="rId4"/>
    <p:sldId id="512" r:id="rId5"/>
    <p:sldId id="513" r:id="rId6"/>
    <p:sldId id="514" r:id="rId7"/>
    <p:sldId id="515" r:id="rId8"/>
    <p:sldId id="53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6" d="100"/>
          <a:sy n="76" d="100"/>
        </p:scale>
        <p:origin x="-1565"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12C6E-9196-4BCE-B794-8D13639325CF}" type="datetimeFigureOut">
              <a:rPr lang="en-US" smtClean="0"/>
              <a:pPr/>
              <a:t>2/24/2015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20006-6BEC-4864-89E4-7EC98E5DF1DE}" type="slidenum">
              <a:rPr lang="en-US" smtClean="0"/>
              <a:pPr/>
              <a:t>‹#›</a:t>
            </a:fld>
            <a:endParaRPr lang="en-US"/>
          </a:p>
        </p:txBody>
      </p:sp>
    </p:spTree>
    <p:extLst>
      <p:ext uri="{BB962C8B-B14F-4D97-AF65-F5344CB8AC3E}">
        <p14:creationId xmlns="" xmlns:p14="http://schemas.microsoft.com/office/powerpoint/2010/main" val="290182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grpSp>
        <p:nvGrpSpPr>
          <p:cNvPr id="3"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 xmlns:p14="http://schemas.microsoft.com/office/powerpoint/2010/main"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1/5/2012</a:t>
            </a:r>
            <a:endParaRPr lang="en-US" dirty="0"/>
          </a:p>
        </p:txBody>
      </p:sp>
      <p:sp>
        <p:nvSpPr>
          <p:cNvPr id="5" name="Footer Placeholder 4"/>
          <p:cNvSpPr>
            <a:spLocks noGrp="1"/>
          </p:cNvSpPr>
          <p:nvPr>
            <p:ph type="ftr" sz="quarter" idx="11"/>
          </p:nvPr>
        </p:nvSpPr>
        <p:spPr/>
        <p:txBody>
          <a:bodyPr/>
          <a:lstStyle/>
          <a:p>
            <a:r>
              <a:rPr lang="en-US" dirty="0" smtClean="0"/>
              <a:t>EA ZC451</a:t>
            </a:r>
            <a:endParaRPr lang="en-US" dirty="0"/>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B7746-5A8B-4B89-91AC-0A8C00BDE328}"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B7746-5A8B-4B89-91AC-0A8C00BDE328}" type="datetimeFigureOut">
              <a:rPr lang="en-US" smtClean="0"/>
              <a:pPr/>
              <a:t>2/24/2015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B7746-5A8B-4B89-91AC-0A8C00BDE328}" type="datetimeFigureOut">
              <a:rPr lang="en-US" smtClean="0"/>
              <a:pPr/>
              <a:t>2/24/2015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2A5E8-19C0-4E2C-B466-4170E3903796}" type="slidenum">
              <a:rPr lang="en-US" smtClean="0"/>
              <a:pPr/>
              <a:t>‹#›</a:t>
            </a:fld>
            <a:endParaRPr lang="en-US"/>
          </a:p>
        </p:txBody>
      </p:sp>
      <p:sp>
        <p:nvSpPr>
          <p:cNvPr id="6" name="TextBox 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7" name="Picture 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8" name="Group 7"/>
          <p:cNvGrpSpPr/>
          <p:nvPr userDrawn="1"/>
        </p:nvGrpSpPr>
        <p:grpSpPr>
          <a:xfrm>
            <a:off x="2133600" y="6553200"/>
            <a:ext cx="70104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0" y="1295400"/>
            <a:ext cx="70104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B7746-5A8B-4B89-91AC-0A8C00BDE328}" type="datetimeFigureOut">
              <a:rPr lang="en-US" smtClean="0"/>
              <a:pPr/>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B7746-5A8B-4B89-91AC-0A8C00BDE328}" type="datetimeFigureOut">
              <a:rPr lang="en-US" smtClean="0"/>
              <a:pPr/>
              <a:t>2/24/2015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2A5E8-19C0-4E2C-B466-4170E39037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6" r:id="rId15"/>
    <p:sldLayoutId id="2147483667" r:id="rId16"/>
    <p:sldLayoutId id="2147483668" r:id="rId17"/>
    <p:sldLayoutId id="2147483669"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3352800"/>
            <a:ext cx="6781800" cy="1600200"/>
          </a:xfrm>
        </p:spPr>
        <p:txBody>
          <a:bodyPr/>
          <a:lstStyle/>
          <a:p>
            <a:pPr algn="ctr"/>
            <a:r>
              <a:rPr lang="en-US" sz="3200" dirty="0" smtClean="0"/>
              <a:t>Object Oriented Analysis &amp; Design</a:t>
            </a:r>
            <a:br>
              <a:rPr lang="en-US" sz="3200" dirty="0" smtClean="0"/>
            </a:br>
            <a:r>
              <a:rPr lang="en-US" sz="3200" dirty="0" smtClean="0"/>
              <a:t>Module-5 (RL 5.2.4)</a:t>
            </a:r>
            <a:endParaRPr lang="en-US" sz="3200" dirty="0"/>
          </a:p>
        </p:txBody>
      </p:sp>
      <p:sp>
        <p:nvSpPr>
          <p:cNvPr id="6" name="Content Placeholder 5"/>
          <p:cNvSpPr>
            <a:spLocks noGrp="1"/>
          </p:cNvSpPr>
          <p:nvPr>
            <p:ph sz="quarter" idx="13"/>
          </p:nvPr>
        </p:nvSpPr>
        <p:spPr>
          <a:xfrm>
            <a:off x="2514600" y="5029200"/>
            <a:ext cx="6019800" cy="10668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solidFill>
                  <a:srgbClr val="FFC000"/>
                </a:solidFill>
              </a:rPr>
              <a:t>Harvinder</a:t>
            </a:r>
            <a:r>
              <a:rPr lang="en-US" dirty="0" smtClean="0">
                <a:solidFill>
                  <a:srgbClr val="FFC000"/>
                </a:solidFill>
              </a:rPr>
              <a:t> S </a:t>
            </a:r>
            <a:r>
              <a:rPr lang="en-US" dirty="0" err="1" smtClean="0">
                <a:solidFill>
                  <a:srgbClr val="FFC000"/>
                </a:solidFill>
              </a:rPr>
              <a:t>Jabbal</a:t>
            </a:r>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Tree>
    <p:extLst>
      <p:ext uri="{BB962C8B-B14F-4D97-AF65-F5344CB8AC3E}">
        <p14:creationId xmlns="" xmlns:p14="http://schemas.microsoft.com/office/powerpoint/2010/main" val="436614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6200" y="5029200"/>
            <a:ext cx="8763000" cy="1676400"/>
          </a:xfrm>
        </p:spPr>
        <p:txBody>
          <a:bodyPr/>
          <a:lstStyle/>
          <a:p>
            <a:r>
              <a:rPr lang="en-IN" sz="2800" dirty="0" smtClean="0"/>
              <a:t>Guidelines to draw Class Diagram</a:t>
            </a:r>
            <a:endParaRPr lang="en-US" sz="2800" dirty="0"/>
          </a:p>
        </p:txBody>
      </p:sp>
    </p:spTree>
    <p:extLst>
      <p:ext uri="{BB962C8B-B14F-4D97-AF65-F5344CB8AC3E}">
        <p14:creationId xmlns="" xmlns:p14="http://schemas.microsoft.com/office/powerpoint/2010/main" val="1090735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92500" lnSpcReduction="10000"/>
          </a:bodyPr>
          <a:lstStyle/>
          <a:p>
            <a:pPr marL="514350" indent="-514350">
              <a:buFont typeface="Arial" pitchFamily="34" charset="0"/>
              <a:buChar char="•"/>
            </a:pPr>
            <a:r>
              <a:rPr lang="en-IN" dirty="0" smtClean="0"/>
              <a:t>Put common terminology for names</a:t>
            </a:r>
          </a:p>
          <a:p>
            <a:pPr marL="514350" indent="-514350">
              <a:buFont typeface="Arial" pitchFamily="34" charset="0"/>
              <a:buChar char="•"/>
            </a:pPr>
            <a:r>
              <a:rPr lang="en-IN" dirty="0" smtClean="0"/>
              <a:t>Choose complete singular nouns over class names</a:t>
            </a:r>
          </a:p>
          <a:p>
            <a:pPr marL="514350" indent="-514350">
              <a:buFont typeface="Arial" pitchFamily="34" charset="0"/>
              <a:buChar char="•"/>
            </a:pPr>
            <a:r>
              <a:rPr lang="en-IN" dirty="0" smtClean="0"/>
              <a:t>Name operations with a strong verb</a:t>
            </a:r>
          </a:p>
          <a:p>
            <a:pPr marL="514350" indent="-514350">
              <a:buFont typeface="Arial" pitchFamily="34" charset="0"/>
              <a:buChar char="•"/>
            </a:pPr>
            <a:r>
              <a:rPr lang="en-IN" dirty="0" smtClean="0"/>
              <a:t>Name attributes with a domain-based noun</a:t>
            </a:r>
          </a:p>
          <a:p>
            <a:pPr marL="514350" indent="-514350">
              <a:buFont typeface="Arial" pitchFamily="34" charset="0"/>
              <a:buChar char="•"/>
            </a:pPr>
            <a:r>
              <a:rPr lang="en-IN" dirty="0" smtClean="0"/>
              <a:t>Do not model scaffolding code.  </a:t>
            </a:r>
          </a:p>
          <a:p>
            <a:pPr marL="514350" indent="-514350">
              <a:buFont typeface="Arial" pitchFamily="34" charset="0"/>
              <a:buChar char="•"/>
            </a:pPr>
            <a:endParaRPr lang="en-IN" dirty="0"/>
          </a:p>
        </p:txBody>
      </p:sp>
      <p:sp>
        <p:nvSpPr>
          <p:cNvPr id="6" name="Content Placeholder 5"/>
          <p:cNvSpPr>
            <a:spLocks noGrp="1"/>
          </p:cNvSpPr>
          <p:nvPr>
            <p:ph sz="half" idx="2"/>
          </p:nvPr>
        </p:nvSpPr>
        <p:spPr>
          <a:xfrm>
            <a:off x="4953000" y="1600201"/>
            <a:ext cx="4038600" cy="2686055"/>
          </a:xfrm>
        </p:spPr>
        <p:txBody>
          <a:bodyPr>
            <a:normAutofit fontScale="92500" lnSpcReduction="20000"/>
          </a:bodyPr>
          <a:lstStyle/>
          <a:p>
            <a:pPr>
              <a:buFont typeface="Arial" pitchFamily="34" charset="0"/>
              <a:buChar char="•"/>
            </a:pPr>
            <a:r>
              <a:rPr lang="en-IN" dirty="0" smtClean="0"/>
              <a:t>Never show classes with just two compartments</a:t>
            </a:r>
          </a:p>
          <a:p>
            <a:pPr>
              <a:buFont typeface="Arial" pitchFamily="34" charset="0"/>
              <a:buChar char="•"/>
            </a:pPr>
            <a:r>
              <a:rPr lang="en-IN" dirty="0" smtClean="0"/>
              <a:t>Label uncommon class compartments</a:t>
            </a:r>
          </a:p>
          <a:p>
            <a:pPr>
              <a:buFont typeface="Arial" pitchFamily="34" charset="0"/>
              <a:buChar char="•"/>
            </a:pPr>
            <a:r>
              <a:rPr lang="en-IN" dirty="0" smtClean="0"/>
              <a:t>Include an ellipsis ( … ) at the end of incomplete lists</a:t>
            </a:r>
          </a:p>
        </p:txBody>
      </p:sp>
      <p:sp>
        <p:nvSpPr>
          <p:cNvPr id="7" name="Content Placeholder 6"/>
          <p:cNvSpPr>
            <a:spLocks noGrp="1"/>
          </p:cNvSpPr>
          <p:nvPr>
            <p:ph sz="quarter" idx="10"/>
          </p:nvPr>
        </p:nvSpPr>
        <p:spPr/>
        <p:txBody>
          <a:bodyPr/>
          <a:lstStyle/>
          <a:p>
            <a:r>
              <a:rPr lang="en-IN" dirty="0" smtClean="0"/>
              <a:t>Guideline for Classes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0" y="1600200"/>
            <a:ext cx="5000628" cy="4525963"/>
          </a:xfrm>
        </p:spPr>
        <p:txBody>
          <a:bodyPr>
            <a:normAutofit/>
          </a:bodyPr>
          <a:lstStyle/>
          <a:p>
            <a:pPr>
              <a:buFont typeface="Arial" pitchFamily="34" charset="0"/>
              <a:buChar char="•"/>
            </a:pPr>
            <a:r>
              <a:rPr lang="en-IN" dirty="0" smtClean="0"/>
              <a:t>List static operations/ attributes before instance operations/attributes</a:t>
            </a:r>
          </a:p>
          <a:p>
            <a:pPr>
              <a:buFont typeface="Arial" pitchFamily="34" charset="0"/>
              <a:buChar char="•"/>
            </a:pPr>
            <a:r>
              <a:rPr lang="en-IN" dirty="0" smtClean="0"/>
              <a:t>List operations/attributes in decreasing visibility</a:t>
            </a:r>
          </a:p>
          <a:p>
            <a:pPr>
              <a:buFont typeface="Arial" pitchFamily="34" charset="0"/>
              <a:buChar char="•"/>
            </a:pPr>
            <a:r>
              <a:rPr lang="en-IN" dirty="0" smtClean="0"/>
              <a:t>For parameters that are objects, only list their type</a:t>
            </a:r>
          </a:p>
          <a:p>
            <a:pPr>
              <a:buFont typeface="Arial" pitchFamily="34" charset="0"/>
              <a:buChar char="•"/>
            </a:pPr>
            <a:r>
              <a:rPr lang="en-IN" dirty="0" smtClean="0"/>
              <a:t>Develop consistent method signatures</a:t>
            </a:r>
          </a:p>
          <a:p>
            <a:pPr>
              <a:buFont typeface="Arial" pitchFamily="34" charset="0"/>
              <a:buChar char="•"/>
            </a:pPr>
            <a:endParaRPr lang="en-IN" dirty="0"/>
          </a:p>
        </p:txBody>
      </p:sp>
      <p:sp>
        <p:nvSpPr>
          <p:cNvPr id="3" name="Content Placeholder 2"/>
          <p:cNvSpPr>
            <a:spLocks noGrp="1"/>
          </p:cNvSpPr>
          <p:nvPr>
            <p:ph sz="half" idx="2"/>
          </p:nvPr>
        </p:nvSpPr>
        <p:spPr>
          <a:xfrm>
            <a:off x="4953000" y="1600200"/>
            <a:ext cx="4038600" cy="2900370"/>
          </a:xfrm>
        </p:spPr>
        <p:txBody>
          <a:bodyPr>
            <a:normAutofit fontScale="92500" lnSpcReduction="20000"/>
          </a:bodyPr>
          <a:lstStyle/>
          <a:p>
            <a:pPr>
              <a:buFont typeface="Arial" pitchFamily="34" charset="0"/>
              <a:buChar char="•"/>
            </a:pPr>
            <a:r>
              <a:rPr lang="en-IN" dirty="0" smtClean="0"/>
              <a:t>Avoid stereotypes implied by language naming conventions</a:t>
            </a:r>
          </a:p>
          <a:p>
            <a:pPr>
              <a:buFont typeface="Arial" pitchFamily="34" charset="0"/>
              <a:buChar char="•"/>
            </a:pPr>
            <a:r>
              <a:rPr lang="en-IN" dirty="0" smtClean="0"/>
              <a:t>Indicate exceptions in an operation’s property string.  Exceptions can be indicated with a UML property string.</a:t>
            </a:r>
          </a:p>
          <a:p>
            <a:pPr>
              <a:buFont typeface="Arial" pitchFamily="34" charset="0"/>
              <a:buChar char="•"/>
            </a:pPr>
            <a:endParaRPr lang="en-IN" dirty="0"/>
          </a:p>
        </p:txBody>
      </p:sp>
      <p:sp>
        <p:nvSpPr>
          <p:cNvPr id="4" name="Content Placeholder 3"/>
          <p:cNvSpPr>
            <a:spLocks noGrp="1"/>
          </p:cNvSpPr>
          <p:nvPr>
            <p:ph sz="quarter" idx="10"/>
          </p:nvPr>
        </p:nvSpPr>
        <p:spPr/>
        <p:txBody>
          <a:bodyPr/>
          <a:lstStyle/>
          <a:p>
            <a:r>
              <a:rPr lang="en-IN" dirty="0" smtClean="0"/>
              <a:t>Guidelines (cont.)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arvinder\Downloads\image.png"/>
          <p:cNvPicPr>
            <a:picLocks noGrp="1" noChangeAspect="1" noChangeArrowheads="1"/>
          </p:cNvPicPr>
          <p:nvPr>
            <p:ph sz="half" idx="2"/>
          </p:nvPr>
        </p:nvPicPr>
        <p:blipFill>
          <a:blip r:embed="rId2"/>
          <a:srcRect/>
          <a:stretch>
            <a:fillRect/>
          </a:stretch>
        </p:blipFill>
        <p:spPr bwMode="auto">
          <a:xfrm>
            <a:off x="3071802" y="1357298"/>
            <a:ext cx="5753112" cy="4643470"/>
          </a:xfrm>
          <a:prstGeom prst="rect">
            <a:avLst/>
          </a:prstGeom>
          <a:noFill/>
        </p:spPr>
      </p:pic>
      <p:sp>
        <p:nvSpPr>
          <p:cNvPr id="2" name="Content Placeholder 1"/>
          <p:cNvSpPr>
            <a:spLocks noGrp="1"/>
          </p:cNvSpPr>
          <p:nvPr>
            <p:ph sz="half" idx="1"/>
          </p:nvPr>
        </p:nvSpPr>
        <p:spPr>
          <a:xfrm>
            <a:off x="0" y="1600200"/>
            <a:ext cx="3428992" cy="4972072"/>
          </a:xfrm>
        </p:spPr>
        <p:txBody>
          <a:bodyPr>
            <a:normAutofit/>
          </a:bodyPr>
          <a:lstStyle/>
          <a:p>
            <a:pPr marL="0" indent="15875"/>
            <a:r>
              <a:rPr lang="en-IN" sz="3200" dirty="0" smtClean="0"/>
              <a:t>An interface can be defined as collection of operation signature and/or attribute definitions that ideally defines a cohesive set of </a:t>
            </a:r>
            <a:r>
              <a:rPr lang="en-IN" sz="3200" dirty="0" err="1" smtClean="0"/>
              <a:t>behaviors</a:t>
            </a:r>
            <a:r>
              <a:rPr lang="en-IN" sz="3200" dirty="0" smtClean="0"/>
              <a:t>.</a:t>
            </a:r>
            <a:endParaRPr lang="en-IN" sz="3200" dirty="0"/>
          </a:p>
        </p:txBody>
      </p:sp>
      <p:sp>
        <p:nvSpPr>
          <p:cNvPr id="4" name="Content Placeholder 3"/>
          <p:cNvSpPr>
            <a:spLocks noGrp="1"/>
          </p:cNvSpPr>
          <p:nvPr>
            <p:ph sz="quarter" idx="10"/>
          </p:nvPr>
        </p:nvSpPr>
        <p:spPr/>
        <p:txBody>
          <a:bodyPr/>
          <a:lstStyle/>
          <a:p>
            <a:r>
              <a:rPr lang="en-IN" dirty="0" smtClean="0"/>
              <a:t>Interfaces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pPr>
              <a:buFont typeface="Arial" pitchFamily="34" charset="0"/>
              <a:buChar char="•"/>
            </a:pPr>
            <a:r>
              <a:rPr lang="en-IN" dirty="0" smtClean="0"/>
              <a:t>In order to realize an interface, a class or component should use the operations and attributes that are defined by the interface.  </a:t>
            </a:r>
          </a:p>
          <a:p>
            <a:pPr>
              <a:buFont typeface="Arial" pitchFamily="34" charset="0"/>
              <a:buChar char="•"/>
            </a:pPr>
            <a:r>
              <a:rPr lang="en-IN" dirty="0" smtClean="0"/>
              <a:t>Any given class or component may use zero or more interfaces and one or more classes or components can use the same interface.</a:t>
            </a:r>
            <a:endParaRPr lang="en-IN" dirty="0"/>
          </a:p>
        </p:txBody>
      </p:sp>
      <p:sp>
        <p:nvSpPr>
          <p:cNvPr id="3" name="Content Placeholder 2"/>
          <p:cNvSpPr>
            <a:spLocks noGrp="1"/>
          </p:cNvSpPr>
          <p:nvPr>
            <p:ph sz="half" idx="2"/>
          </p:nvPr>
        </p:nvSpPr>
        <p:spPr>
          <a:xfrm>
            <a:off x="4953000" y="1600201"/>
            <a:ext cx="4038600" cy="2257428"/>
          </a:xfrm>
        </p:spPr>
        <p:txBody>
          <a:bodyPr/>
          <a:lstStyle/>
          <a:p>
            <a:pPr>
              <a:buFont typeface="Arial" pitchFamily="34" charset="0"/>
              <a:buChar char="•"/>
            </a:pPr>
            <a:r>
              <a:rPr lang="en-IN" dirty="0" smtClean="0"/>
              <a:t> Interfaces are implemented, “realized” in UML parlance, by classes and components. </a:t>
            </a:r>
          </a:p>
          <a:p>
            <a:endParaRPr lang="en-IN" dirty="0"/>
          </a:p>
        </p:txBody>
      </p:sp>
      <p:sp>
        <p:nvSpPr>
          <p:cNvPr id="4" name="Content Placeholder 3"/>
          <p:cNvSpPr>
            <a:spLocks noGrp="1"/>
          </p:cNvSpPr>
          <p:nvPr>
            <p:ph sz="quarter" idx="10"/>
          </p:nvPr>
        </p:nvSpPr>
        <p:spPr/>
        <p:txBody>
          <a:bodyPr/>
          <a:lstStyle/>
          <a:p>
            <a:r>
              <a:rPr lang="en-IN" dirty="0" smtClean="0"/>
              <a:t>Interfaces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0" y="1600200"/>
            <a:ext cx="4786314" cy="4900634"/>
          </a:xfrm>
        </p:spPr>
        <p:txBody>
          <a:bodyPr>
            <a:normAutofit fontScale="85000" lnSpcReduction="20000"/>
          </a:bodyPr>
          <a:lstStyle/>
          <a:p>
            <a:pPr>
              <a:buFont typeface="Arial" pitchFamily="34" charset="0"/>
              <a:buChar char="•"/>
            </a:pPr>
            <a:r>
              <a:rPr lang="en-IN" dirty="0" smtClean="0"/>
              <a:t>Interface definitions must reflect implementation language constraints.  </a:t>
            </a:r>
          </a:p>
          <a:p>
            <a:pPr>
              <a:buFont typeface="Arial" pitchFamily="34" charset="0"/>
              <a:buChar char="•"/>
            </a:pPr>
            <a:r>
              <a:rPr lang="en-IN" dirty="0" smtClean="0"/>
              <a:t>In the example, you see that a standard class box has been used to define the interface </a:t>
            </a:r>
            <a:r>
              <a:rPr lang="en-IN" dirty="0" err="1" smtClean="0"/>
              <a:t>PersistentObject</a:t>
            </a:r>
            <a:r>
              <a:rPr lang="en-IN" dirty="0" smtClean="0"/>
              <a:t> (note the use of the &lt;&lt;interface&gt;&gt; stereotype).</a:t>
            </a:r>
          </a:p>
          <a:p>
            <a:pPr>
              <a:buFont typeface="Arial" pitchFamily="34" charset="0"/>
              <a:buChar char="•"/>
            </a:pPr>
            <a:r>
              <a:rPr lang="en-IN" dirty="0" smtClean="0"/>
              <a:t>Name interfaces according to language naming conventions</a:t>
            </a:r>
          </a:p>
          <a:p>
            <a:pPr>
              <a:buFont typeface="Arial" pitchFamily="34" charset="0"/>
              <a:buChar char="•"/>
            </a:pPr>
            <a:r>
              <a:rPr lang="en-IN" dirty="0" smtClean="0"/>
              <a:t>Apply “Lollipop” notation to indicate that a class realizes an interface</a:t>
            </a:r>
          </a:p>
          <a:p>
            <a:pPr>
              <a:buFont typeface="Arial" pitchFamily="34" charset="0"/>
              <a:buChar char="•"/>
            </a:pPr>
            <a:r>
              <a:rPr lang="en-IN" dirty="0" smtClean="0"/>
              <a:t>Define interfaces separately from your classes</a:t>
            </a:r>
          </a:p>
          <a:p>
            <a:pPr>
              <a:buFont typeface="Arial" pitchFamily="34" charset="0"/>
              <a:buChar char="•"/>
            </a:pPr>
            <a:endParaRPr lang="en-IN" dirty="0"/>
          </a:p>
        </p:txBody>
      </p:sp>
      <p:sp>
        <p:nvSpPr>
          <p:cNvPr id="3" name="Content Placeholder 2"/>
          <p:cNvSpPr>
            <a:spLocks noGrp="1"/>
          </p:cNvSpPr>
          <p:nvPr>
            <p:ph sz="half" idx="2"/>
          </p:nvPr>
        </p:nvSpPr>
        <p:spPr>
          <a:xfrm>
            <a:off x="4953000" y="1600200"/>
            <a:ext cx="4038600" cy="2828931"/>
          </a:xfrm>
        </p:spPr>
        <p:txBody>
          <a:bodyPr>
            <a:normAutofit fontScale="70000" lnSpcReduction="20000"/>
          </a:bodyPr>
          <a:lstStyle/>
          <a:p>
            <a:pPr>
              <a:buFont typeface="Arial" pitchFamily="34" charset="0"/>
              <a:buChar char="•"/>
            </a:pPr>
            <a:r>
              <a:rPr lang="en-IN" dirty="0" smtClean="0"/>
              <a:t>Do not model the operations and attributes of an interface in your classes. In the above image, you’ll notice that the shipment class does not include the attributes or operations defined by the interfaces that it realizes</a:t>
            </a:r>
          </a:p>
          <a:p>
            <a:pPr>
              <a:buFont typeface="Arial" pitchFamily="34" charset="0"/>
              <a:buChar char="•"/>
            </a:pPr>
            <a:r>
              <a:rPr lang="en-IN" dirty="0" smtClean="0"/>
              <a:t>Consider an interface to be a contract</a:t>
            </a:r>
          </a:p>
          <a:p>
            <a:endParaRPr lang="en-IN" dirty="0"/>
          </a:p>
        </p:txBody>
      </p:sp>
      <p:sp>
        <p:nvSpPr>
          <p:cNvPr id="4" name="Content Placeholder 3"/>
          <p:cNvSpPr>
            <a:spLocks noGrp="1"/>
          </p:cNvSpPr>
          <p:nvPr>
            <p:ph sz="quarter" idx="10"/>
          </p:nvPr>
        </p:nvSpPr>
        <p:spPr/>
        <p:txBody>
          <a:bodyPr/>
          <a:lstStyle/>
          <a:p>
            <a:r>
              <a:rPr lang="en-IN" dirty="0" smtClean="0"/>
              <a:t>Guideline for Interfaces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Acknowledgement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Slides are based on Course Text Books:</a:t>
            </a:r>
          </a:p>
          <a:p>
            <a:endParaRPr lang="en-IN" dirty="0" smtClean="0"/>
          </a:p>
          <a:p>
            <a:pPr lvl="1"/>
            <a:r>
              <a:rPr lang="en-IN" dirty="0" smtClean="0"/>
              <a:t>Applying UMP and Patterns (An Introduction to Object-Oriented Analysis and Design and Iterative Development) : Craig </a:t>
            </a:r>
            <a:r>
              <a:rPr lang="en-IN" dirty="0" err="1" smtClean="0"/>
              <a:t>Larman</a:t>
            </a:r>
            <a:endParaRPr lang="en-IN" dirty="0" smtClean="0"/>
          </a:p>
          <a:p>
            <a:pPr lvl="1"/>
            <a:r>
              <a:rPr lang="en-IN" dirty="0" smtClean="0"/>
              <a:t>UMP Distilled (A Brief Guide to the Standard Object </a:t>
            </a:r>
            <a:r>
              <a:rPr lang="en-IN" dirty="0" err="1" smtClean="0"/>
              <a:t>Modeling</a:t>
            </a:r>
            <a:r>
              <a:rPr lang="en-IN" dirty="0" smtClean="0"/>
              <a:t> </a:t>
            </a:r>
            <a:r>
              <a:rPr lang="en-IN" dirty="0" err="1" smtClean="0"/>
              <a:t>Langauge</a:t>
            </a:r>
            <a:r>
              <a:rPr lang="en-IN" dirty="0" smtClean="0"/>
              <a:t>) : Martin Fowler</a:t>
            </a:r>
          </a:p>
          <a:p>
            <a:pPr lvl="1"/>
            <a:r>
              <a:rPr lang="en-IN" dirty="0" smtClean="0"/>
              <a:t>Design Patterns (Elements of Reusable Object-Oriented Software) : Erich Gama | Richard Helm | </a:t>
            </a:r>
            <a:r>
              <a:rPr lang="en-IN" dirty="0" err="1" smtClean="0"/>
              <a:t>Rapph</a:t>
            </a:r>
            <a:r>
              <a:rPr lang="en-IN" dirty="0" smtClean="0"/>
              <a:t> Johnson | John </a:t>
            </a:r>
            <a:r>
              <a:rPr lang="en-IN" dirty="0" err="1" smtClean="0"/>
              <a:t>Vlissides</a:t>
            </a:r>
            <a:r>
              <a:rPr lang="en-IN" dirty="0" smtClean="0"/>
              <a:t> alias </a:t>
            </a:r>
            <a:r>
              <a:rPr lang="en-IN" dirty="0" err="1" smtClean="0"/>
              <a:t>GoF</a:t>
            </a:r>
            <a:r>
              <a:rPr lang="en-IN" dirty="0" smtClean="0"/>
              <a:t>.</a:t>
            </a:r>
          </a:p>
          <a:p>
            <a:pPr lvl="1"/>
            <a:r>
              <a:rPr lang="en-IN" dirty="0" smtClean="0"/>
              <a:t>http://creately.com/diagram-type/article/simple-guidelines-drawing-uml-class-diagrams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2395</TotalTime>
  <Words>291</Words>
  <Application>Microsoft Office PowerPoint</Application>
  <PresentationFormat>On-screen Show (4:3)</PresentationFormat>
  <Paragraphs>147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Object Oriented Analysis &amp; Design Module-5 (RL 5.2.4)</vt:lpstr>
      <vt:lpstr>Slide 2</vt:lpstr>
      <vt:lpstr>Slide 3</vt:lpstr>
      <vt:lpstr>Slide 4</vt:lpstr>
      <vt:lpstr>Slide 5</vt:lpstr>
      <vt:lpstr>Slide 6</vt:lpstr>
      <vt:lpstr>Slide 7</vt:lpstr>
      <vt:lpstr>Acknowledgement</vt:lpstr>
    </vt:vector>
  </TitlesOfParts>
  <Company>bits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ZC451 (Lecture #2)</dc:title>
  <dc:creator>ipc</dc:creator>
  <cp:lastModifiedBy>Harvinder Jabbal</cp:lastModifiedBy>
  <cp:revision>273</cp:revision>
  <dcterms:created xsi:type="dcterms:W3CDTF">2012-01-04T06:56:57Z</dcterms:created>
  <dcterms:modified xsi:type="dcterms:W3CDTF">2015-02-24T03:58:10Z</dcterms:modified>
</cp:coreProperties>
</file>