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90" r:id="rId2"/>
    <p:sldId id="491" r:id="rId3"/>
    <p:sldId id="504" r:id="rId4"/>
    <p:sldId id="505" r:id="rId5"/>
    <p:sldId id="506" r:id="rId6"/>
    <p:sldId id="507" r:id="rId7"/>
    <p:sldId id="508" r:id="rId8"/>
    <p:sldId id="51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565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8" r:id="rId14"/>
    <p:sldLayoutId id="2147483669" r:id="rId15"/>
    <p:sldLayoutId id="2147483670" r:id="rId16"/>
    <p:sldLayoutId id="2147483671" r:id="rId17"/>
    <p:sldLayoutId id="2147483672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odeling.com/style/packageDiagram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</a:t>
            </a:r>
            <a:r>
              <a:rPr lang="en-US" sz="3200" smtClean="0"/>
              <a:t>RL 5.3.2)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dirty="0" smtClean="0"/>
              <a:t>Level &amp; Partitions for Package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Harvinder\Download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4724400" cy="333375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86304" cy="4900634"/>
          </a:xfrm>
        </p:spPr>
        <p:txBody>
          <a:bodyPr>
            <a:normAutofit lnSpcReduction="10000"/>
          </a:bodyPr>
          <a:lstStyle/>
          <a:p>
            <a:endParaRPr lang="en-IN" b="1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r>
              <a:rPr lang="en-IN" sz="1600" dirty="0" smtClean="0"/>
              <a:t>Source:  Defining Layers &amp; Partitions in Architecture Topologies Craig </a:t>
            </a:r>
            <a:r>
              <a:rPr lang="en-IN" sz="1600" dirty="0" err="1" smtClean="0"/>
              <a:t>Borysowich</a:t>
            </a:r>
            <a:r>
              <a:rPr lang="en-IN" sz="1600" dirty="0" smtClean="0"/>
              <a:t> Dec 18, 2007 at toolbox.com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Ideally, this knowledge is one-way: each layer knows about the layer below it, but the converse is not true.</a:t>
            </a:r>
          </a:p>
          <a:p>
            <a:endParaRPr lang="en-IN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Levels for Package Diagram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29190" y="1500174"/>
            <a:ext cx="4038600" cy="2185989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In a layered architecture model, classes within each subsystem layer provide services to the layer above it.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b="1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r>
              <a:rPr lang="en-IN" sz="1200" dirty="0" smtClean="0"/>
              <a:t>Source:  Defining Layers &amp; Partitions in Architecture Topologies Craig </a:t>
            </a:r>
            <a:r>
              <a:rPr lang="en-IN" sz="1200" dirty="0" err="1" smtClean="0"/>
              <a:t>Borysowich</a:t>
            </a:r>
            <a:r>
              <a:rPr lang="en-IN" sz="1200" dirty="0" smtClean="0"/>
              <a:t> Dec 18, 2007 at toolbox.com</a:t>
            </a:r>
          </a:p>
          <a:p>
            <a:endParaRPr lang="en-IN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Partitions for Package Diagram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In a partitioned architecture model, subsystems collaborate with peer subsystems at the same level of abstraction.</a:t>
            </a:r>
          </a:p>
        </p:txBody>
      </p:sp>
      <p:pic>
        <p:nvPicPr>
          <p:cNvPr id="4099" name="Picture 3" descr="C:\Users\Harvinder\Download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4953000" cy="3362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600200"/>
            <a:ext cx="5000628" cy="4900634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Classes within each subsystem partition can communicate with other classes in that partition.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Selected subsystem classes (assuming weak coupling) can communicate with designated classes from subsystem partitions that are at the same level as the subject subsystem.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Partitioning effects a vertical structuring of peer subsystems. 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53000" y="1600201"/>
            <a:ext cx="4038600" cy="2114552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Like layers, each subsystem partition represents a group of classes that share similar functionality at the same level of abstraction.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Partitions for Package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b="1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r>
              <a:rPr lang="en-IN" sz="1200" dirty="0" smtClean="0"/>
              <a:t>Source:  Defining Layers &amp; Partitions in Architecture Topologies Craig </a:t>
            </a:r>
            <a:r>
              <a:rPr lang="en-IN" sz="1200" dirty="0" err="1" smtClean="0"/>
              <a:t>Borysowich</a:t>
            </a:r>
            <a:r>
              <a:rPr lang="en-IN" sz="1200" dirty="0" smtClean="0"/>
              <a:t> Dec 18, 2007 at toolbox.com</a:t>
            </a:r>
          </a:p>
          <a:p>
            <a:endParaRPr lang="en-IN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Levels and Partitions for Package Diagram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53000" y="1600201"/>
            <a:ext cx="4038600" cy="161448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Many large system architectures combine layers and partitions.</a:t>
            </a:r>
            <a:endParaRPr lang="en-IN" dirty="0"/>
          </a:p>
        </p:txBody>
      </p:sp>
      <p:pic>
        <p:nvPicPr>
          <p:cNvPr id="9" name="Picture 2" descr="C:\Users\Harvinder\Download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4038600" cy="2868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357298"/>
            <a:ext cx="4929190" cy="4900634"/>
          </a:xfrm>
        </p:spPr>
        <p:txBody>
          <a:bodyPr>
            <a:noAutofit/>
          </a:bodyPr>
          <a:lstStyle/>
          <a:p>
            <a:r>
              <a:rPr lang="en-IN" sz="1600" dirty="0" smtClean="0"/>
              <a:t>Example that combines layers and partitions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Subsystems, or components, are shown by </a:t>
            </a:r>
            <a:r>
              <a:rPr lang="en-IN" sz="1600" dirty="0" err="1" smtClean="0"/>
              <a:t>labeled</a:t>
            </a:r>
            <a:r>
              <a:rPr lang="en-IN" sz="1600" dirty="0" smtClean="0"/>
              <a:t> file folder shapes, and interfaces among subsystems are illustrated via arrows. 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Several levels of abstraction are shown:</a:t>
            </a:r>
          </a:p>
          <a:p>
            <a:endParaRPr lang="en-IN" sz="1600" i="1" dirty="0" smtClean="0"/>
          </a:p>
          <a:p>
            <a:r>
              <a:rPr lang="en-IN" sz="1600" i="1" dirty="0" smtClean="0"/>
              <a:t>User Interface</a:t>
            </a:r>
            <a:r>
              <a:rPr lang="en-IN" sz="1600" dirty="0" smtClean="0"/>
              <a:t> subsystem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At the highest level of abstraction is the </a:t>
            </a:r>
            <a:r>
              <a:rPr lang="en-IN" sz="1600" i="1" dirty="0" smtClean="0"/>
              <a:t>User Interface</a:t>
            </a:r>
            <a:r>
              <a:rPr lang="en-IN" sz="1600" dirty="0" smtClean="0"/>
              <a:t> subsystem, which provides the human-computer interface for the system.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The </a:t>
            </a:r>
            <a:r>
              <a:rPr lang="en-IN" sz="1600" i="1" dirty="0" smtClean="0"/>
              <a:t>User Interface</a:t>
            </a:r>
            <a:r>
              <a:rPr lang="en-IN" sz="1600" dirty="0" smtClean="0"/>
              <a:t> subsystem depends on </a:t>
            </a:r>
            <a:r>
              <a:rPr lang="en-IN" sz="1600" dirty="0" err="1" smtClean="0"/>
              <a:t>the</a:t>
            </a:r>
            <a:r>
              <a:rPr lang="en-IN" sz="1600" i="1" dirty="0" err="1" smtClean="0"/>
              <a:t>User</a:t>
            </a:r>
            <a:r>
              <a:rPr lang="en-IN" sz="1600" i="1" dirty="0" smtClean="0"/>
              <a:t> Interface Library</a:t>
            </a:r>
            <a:r>
              <a:rPr lang="en-IN" sz="1600" dirty="0" smtClean="0"/>
              <a:t> subsystem, which contains tools for implementing user interfaces on different platforms, to provide a user interface framework. 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In addition, it depends on the </a:t>
            </a:r>
            <a:r>
              <a:rPr lang="en-IN" sz="1600" i="1" dirty="0" smtClean="0"/>
              <a:t>Ticket Broker</a:t>
            </a:r>
            <a:r>
              <a:rPr lang="en-IN" sz="1600" dirty="0" smtClean="0"/>
              <a:t> subsystem for the business logic for brokering tickets.</a:t>
            </a:r>
          </a:p>
          <a:p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14876" y="1385886"/>
            <a:ext cx="4276724" cy="3114684"/>
          </a:xfrm>
        </p:spPr>
        <p:txBody>
          <a:bodyPr>
            <a:normAutofit fontScale="55000" lnSpcReduction="20000"/>
          </a:bodyPr>
          <a:lstStyle/>
          <a:p>
            <a:r>
              <a:rPr lang="en-IN" i="1" dirty="0" smtClean="0"/>
              <a:t>Ticket Broker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 </a:t>
            </a:r>
            <a:r>
              <a:rPr lang="en-IN" i="1" dirty="0" smtClean="0"/>
              <a:t>Ticket Broker</a:t>
            </a:r>
            <a:r>
              <a:rPr lang="en-IN" dirty="0" smtClean="0"/>
              <a:t> subsystem layer contains two partitions, one for </a:t>
            </a:r>
            <a:r>
              <a:rPr lang="en-IN" i="1" dirty="0" smtClean="0"/>
              <a:t>Ticket Broker</a:t>
            </a:r>
            <a:r>
              <a:rPr lang="en-IN" dirty="0" smtClean="0"/>
              <a:t> and one for  the </a:t>
            </a:r>
            <a:r>
              <a:rPr lang="en-IN" i="1" dirty="0" smtClean="0"/>
              <a:t>Accounting</a:t>
            </a:r>
            <a:r>
              <a:rPr lang="en-IN" dirty="0" smtClean="0"/>
              <a:t> subsystem. The Accounting subsystem organizes the modules that manage customer accounts.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Both of these depend on the </a:t>
            </a:r>
            <a:r>
              <a:rPr lang="en-IN" i="1" dirty="0" smtClean="0"/>
              <a:t>Database Interface </a:t>
            </a:r>
            <a:r>
              <a:rPr lang="en-IN" dirty="0" smtClean="0"/>
              <a:t>subsystem</a:t>
            </a:r>
            <a:r>
              <a:rPr lang="en-IN" i="1" dirty="0" smtClean="0"/>
              <a:t> </a:t>
            </a:r>
            <a:r>
              <a:rPr lang="en-IN" dirty="0" smtClean="0"/>
              <a:t>that provides persistent object services.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bottom layer contains partitions for the </a:t>
            </a:r>
            <a:r>
              <a:rPr lang="en-IN" i="1" dirty="0" smtClean="0"/>
              <a:t>Reservations Interface, Delivery Service </a:t>
            </a:r>
            <a:r>
              <a:rPr lang="en-IN" dirty="0" smtClean="0"/>
              <a:t>and </a:t>
            </a:r>
            <a:r>
              <a:rPr lang="en-IN" i="1" dirty="0" smtClean="0"/>
              <a:t>Credit Authorization Interface</a:t>
            </a:r>
            <a:r>
              <a:rPr lang="en-IN" dirty="0" smtClean="0"/>
              <a:t> subsystems, which interface with external reservation, delivery, and credit services, respectively.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Levels and Partitions for Package </a:t>
            </a:r>
            <a:r>
              <a:rPr lang="en-IN" dirty="0" smtClean="0"/>
              <a:t>Diagram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Also:</a:t>
            </a:r>
            <a:r>
              <a:rPr lang="en-IN" dirty="0" smtClean="0">
                <a:hlinkClick r:id="rId2"/>
              </a:rPr>
              <a:t> </a:t>
            </a:r>
            <a:r>
              <a:rPr lang="en-IN" dirty="0" smtClean="0"/>
              <a:t>http://agilemodeling.com/style/packageDiagram.htm</a:t>
            </a:r>
          </a:p>
          <a:p>
            <a:r>
              <a:rPr lang="en-IN" dirty="0" smtClean="0"/>
              <a:t>http://www.uml-diagrams.org/package-diagrams.htm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296</Words>
  <Application>Microsoft Office PowerPoint</Application>
  <PresentationFormat>On-screen Show (4:3)</PresentationFormat>
  <Paragraphs>187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 Oriented Analysis &amp; Design Module-5 (RL 5.3.2)</vt:lpstr>
      <vt:lpstr>Slide 2</vt:lpstr>
      <vt:lpstr>Slide 3</vt:lpstr>
      <vt:lpstr>Slide 4</vt:lpstr>
      <vt:lpstr>Slide 5</vt:lpstr>
      <vt:lpstr>Slide 6</vt:lpstr>
      <vt:lpstr>Slide 7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267</cp:revision>
  <dcterms:created xsi:type="dcterms:W3CDTF">2012-01-04T06:56:57Z</dcterms:created>
  <dcterms:modified xsi:type="dcterms:W3CDTF">2015-02-24T04:04:21Z</dcterms:modified>
</cp:coreProperties>
</file>