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0" r:id="rId2"/>
    <p:sldId id="491" r:id="rId3"/>
    <p:sldId id="500" r:id="rId4"/>
    <p:sldId id="501" r:id="rId5"/>
    <p:sldId id="502" r:id="rId6"/>
    <p:sldId id="503" r:id="rId7"/>
    <p:sldId id="51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565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odeling.com/style/packageDiagram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Module-5 (RL 5.3.3)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smtClean="0"/>
              <a:t>Showing Dependency in Package Diagram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1500174"/>
            <a:ext cx="4714876" cy="5357826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A diagram showing a package with content is allowed to show only a subset of the contained elements according to some criterion.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Members of the package may be shown </a:t>
            </a:r>
            <a:r>
              <a:rPr lang="en-IN" b="1" dirty="0" smtClean="0"/>
              <a:t>outside</a:t>
            </a:r>
            <a:r>
              <a:rPr lang="en-IN" dirty="0" smtClean="0"/>
              <a:t> of the package by branching lines from the package to the members.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 </a:t>
            </a:r>
            <a:r>
              <a:rPr lang="en-IN" b="1" dirty="0" smtClean="0"/>
              <a:t>plus sign (+) within a circle</a:t>
            </a:r>
            <a:r>
              <a:rPr lang="en-IN" dirty="0" smtClean="0"/>
              <a:t> is drawn at the end attached to the namespace (package).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This notation for packages is semantically equivalent to </a:t>
            </a:r>
            <a:r>
              <a:rPr lang="en-IN" b="1" dirty="0" smtClean="0"/>
              <a:t>composition</a:t>
            </a:r>
            <a:r>
              <a:rPr lang="en-IN" dirty="0" smtClean="0"/>
              <a:t> (which is shown using solid diamond.)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Composition of Packages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571612"/>
            <a:ext cx="335758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1500174"/>
            <a:ext cx="5143504" cy="5114948"/>
          </a:xfrm>
        </p:spPr>
        <p:txBody>
          <a:bodyPr>
            <a:normAutofit fontScale="62500" lnSpcReduction="20000"/>
          </a:bodyPr>
          <a:lstStyle/>
          <a:p>
            <a:pPr marL="1588" indent="19050"/>
            <a:r>
              <a:rPr lang="en-IN" dirty="0" smtClean="0"/>
              <a:t>The elements that can be referred to within a package using </a:t>
            </a:r>
            <a:r>
              <a:rPr lang="en-IN" b="1" dirty="0" smtClean="0"/>
              <a:t>non-qualified</a:t>
            </a:r>
            <a:r>
              <a:rPr lang="en-IN" dirty="0" smtClean="0"/>
              <a:t> names are: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owned elements,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imported elements, and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elements in enclosing (outer) namespaces.</a:t>
            </a:r>
          </a:p>
          <a:p>
            <a:pPr marL="1588" indent="19050"/>
            <a:r>
              <a:rPr lang="en-IN" sz="2900" dirty="0" smtClean="0"/>
              <a:t>Owned and imported elements may have a visibility that determines whether they are available outside the package.</a:t>
            </a:r>
          </a:p>
          <a:p>
            <a:pPr>
              <a:buFont typeface="Arial" pitchFamily="34" charset="0"/>
              <a:buChar char="•"/>
            </a:pPr>
            <a:r>
              <a:rPr lang="en-IN" sz="2900" dirty="0" smtClean="0"/>
              <a:t>If an element that is owned by a package has visibility, it could be only public or private visibility. </a:t>
            </a:r>
          </a:p>
          <a:p>
            <a:pPr>
              <a:buFont typeface="Arial" pitchFamily="34" charset="0"/>
              <a:buChar char="•"/>
            </a:pPr>
            <a:r>
              <a:rPr lang="en-IN" sz="2900" dirty="0" smtClean="0"/>
              <a:t>Protected or package visibility is not allowed. </a:t>
            </a:r>
          </a:p>
          <a:p>
            <a:pPr>
              <a:buFont typeface="Arial" pitchFamily="34" charset="0"/>
              <a:buChar char="•"/>
            </a:pPr>
            <a:r>
              <a:rPr lang="en-IN" sz="2900" dirty="0" smtClean="0"/>
              <a:t>The visibility of a package element may be indicated by preceding the name of the element by a visibility symbol ("+" for public and "-" for private).</a:t>
            </a:r>
          </a:p>
          <a:p>
            <a:pPr>
              <a:buFont typeface="Arial" pitchFamily="34" charset="0"/>
              <a:buChar char="•"/>
            </a:pPr>
            <a:r>
              <a:rPr lang="en-IN" sz="2900" dirty="0" smtClean="0"/>
              <a:t>The public elements of a package are always accessible outside the package through the use of qualified names</a:t>
            </a:r>
            <a:r>
              <a:rPr lang="en-IN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53000" y="1457324"/>
            <a:ext cx="4038600" cy="1185858"/>
          </a:xfrm>
        </p:spPr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All elements of Library Domain package are public except for Account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Elements of a Package</a:t>
            </a:r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2571743"/>
            <a:ext cx="1571636" cy="1257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1588" indent="19050"/>
            <a:r>
              <a:rPr lang="en-IN" dirty="0" smtClean="0"/>
              <a:t>Some examples of </a:t>
            </a:r>
            <a:r>
              <a:rPr lang="en-IN" b="1" dirty="0" err="1" smtClean="0"/>
              <a:t>packageable</a:t>
            </a:r>
            <a:r>
              <a:rPr lang="en-IN" b="1" dirty="0" smtClean="0"/>
              <a:t> elements </a:t>
            </a:r>
            <a:r>
              <a:rPr lang="en-IN" dirty="0" smtClean="0"/>
              <a:t>are: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Type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classifier</a:t>
            </a:r>
            <a:r>
              <a:rPr lang="en-IN" dirty="0" smtClean="0"/>
              <a:t> (--&gt; type)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class</a:t>
            </a:r>
            <a:r>
              <a:rPr lang="en-IN" dirty="0" smtClean="0"/>
              <a:t> (--&gt; classifier)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use case</a:t>
            </a:r>
            <a:r>
              <a:rPr lang="en-IN" dirty="0" smtClean="0"/>
              <a:t> (--&gt; classifier)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component</a:t>
            </a:r>
            <a:r>
              <a:rPr lang="en-IN" dirty="0" smtClean="0"/>
              <a:t> (--&gt; classifier)</a:t>
            </a:r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package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constraint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dependency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event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53000" y="1600201"/>
            <a:ext cx="4038600" cy="1757361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b="1" dirty="0" err="1" smtClean="0"/>
              <a:t>Packageable</a:t>
            </a:r>
            <a:r>
              <a:rPr lang="en-IN" b="1" dirty="0" smtClean="0"/>
              <a:t> element</a:t>
            </a:r>
            <a:r>
              <a:rPr lang="en-IN" dirty="0" smtClean="0"/>
              <a:t> is a </a:t>
            </a:r>
            <a:r>
              <a:rPr lang="en-IN" b="1" dirty="0" smtClean="0"/>
              <a:t>named element</a:t>
            </a:r>
            <a:r>
              <a:rPr lang="en-IN" dirty="0" smtClean="0"/>
              <a:t> that may be </a:t>
            </a:r>
            <a:r>
              <a:rPr lang="en-IN" b="1" dirty="0" smtClean="0"/>
              <a:t>owned</a:t>
            </a:r>
            <a:r>
              <a:rPr lang="en-IN" dirty="0" smtClean="0"/>
              <a:t> directly by a </a:t>
            </a:r>
            <a:r>
              <a:rPr lang="en-IN" b="1" dirty="0" smtClean="0"/>
              <a:t>package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 smtClean="0"/>
              <a:t>Packageable</a:t>
            </a:r>
            <a:r>
              <a:rPr lang="en-IN" dirty="0" smtClean="0"/>
              <a:t> element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214810" cy="4525963"/>
          </a:xfrm>
        </p:spPr>
        <p:txBody>
          <a:bodyPr>
            <a:normAutofit fontScale="62500" lnSpcReduction="20000"/>
          </a:bodyPr>
          <a:lstStyle/>
          <a:p>
            <a:pPr marL="0" indent="0"/>
            <a:r>
              <a:rPr lang="en-IN" dirty="0" smtClean="0"/>
              <a:t>Package can be used as a </a:t>
            </a:r>
            <a:r>
              <a:rPr lang="en-IN" b="1" dirty="0" smtClean="0"/>
              <a:t>template</a:t>
            </a:r>
            <a:r>
              <a:rPr lang="en-IN" dirty="0" smtClean="0"/>
              <a:t> for other packages.  These are called </a:t>
            </a:r>
            <a:r>
              <a:rPr lang="en-IN" b="1" dirty="0" smtClean="0"/>
              <a:t>package template</a:t>
            </a:r>
            <a:r>
              <a:rPr lang="en-IN" dirty="0" smtClean="0"/>
              <a:t> and </a:t>
            </a:r>
            <a:r>
              <a:rPr lang="en-IN" b="1" dirty="0" smtClean="0"/>
              <a:t>template package</a:t>
            </a:r>
            <a:r>
              <a:rPr lang="en-IN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b="1" dirty="0" err="1" smtClean="0"/>
              <a:t>Packageable</a:t>
            </a:r>
            <a:r>
              <a:rPr lang="en-IN" b="1" dirty="0" smtClean="0"/>
              <a:t> element</a:t>
            </a:r>
            <a:r>
              <a:rPr lang="en-IN" dirty="0" smtClean="0"/>
              <a:t> can be used as a </a:t>
            </a:r>
            <a:r>
              <a:rPr lang="en-IN" b="1" dirty="0" smtClean="0"/>
              <a:t>template parameter</a:t>
            </a:r>
            <a:r>
              <a:rPr lang="en-IN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 package template parameter may refer to any element owned or used by the package template, or templates nested within it.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 package may be </a:t>
            </a:r>
            <a:r>
              <a:rPr lang="en-IN" b="1" dirty="0" smtClean="0"/>
              <a:t>bound</a:t>
            </a:r>
            <a:r>
              <a:rPr lang="en-IN" dirty="0" smtClean="0"/>
              <a:t> to one or more template packages.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When several bindings are applied the result of bindings is produced by taking the intermediate results and merging them into the combined result using </a:t>
            </a:r>
            <a:r>
              <a:rPr lang="en-IN" b="1" dirty="0" smtClean="0"/>
              <a:t>package merge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357686" y="1600200"/>
            <a:ext cx="4633914" cy="4525963"/>
          </a:xfrm>
        </p:spPr>
        <p:txBody>
          <a:bodyPr>
            <a:normAutofit/>
          </a:bodyPr>
          <a:lstStyle/>
          <a:p>
            <a:pPr marL="0" indent="0"/>
            <a:r>
              <a:rPr lang="en-IN" sz="1800" i="1" dirty="0" smtClean="0"/>
              <a:t>Package template Service Provider and bound package Scheduler Service.</a:t>
            </a:r>
          </a:p>
          <a:p>
            <a:pPr marL="0" indent="0"/>
            <a:endParaRPr lang="en-IN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i="1" dirty="0" smtClean="0"/>
              <a:t>Package Template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285992"/>
            <a:ext cx="40481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</a:p>
          <a:p>
            <a:pPr lvl="1">
              <a:buNone/>
            </a:pPr>
            <a:endParaRPr lang="en-IN" dirty="0" smtClean="0"/>
          </a:p>
          <a:p>
            <a:r>
              <a:rPr lang="en-IN" dirty="0" smtClean="0"/>
              <a:t>Also:</a:t>
            </a:r>
            <a:r>
              <a:rPr lang="en-IN" dirty="0" smtClean="0">
                <a:hlinkClick r:id="rId2"/>
              </a:rPr>
              <a:t> </a:t>
            </a:r>
            <a:r>
              <a:rPr lang="en-IN" dirty="0" smtClean="0"/>
              <a:t>http://agilemodeling.com/style/packageDiagram.htm</a:t>
            </a:r>
          </a:p>
          <a:p>
            <a:r>
              <a:rPr lang="en-IN" dirty="0" smtClean="0"/>
              <a:t>http://www.uml-diagrams.org/package-diagrams.htm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180</Words>
  <Application>Microsoft Office PowerPoint</Application>
  <PresentationFormat>On-screen Show (4:3)</PresentationFormat>
  <Paragraphs>155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Object Oriented Analysis &amp; Design Module-5 (RL 5.3.3)</vt:lpstr>
      <vt:lpstr>Slide 2</vt:lpstr>
      <vt:lpstr>Slide 3</vt:lpstr>
      <vt:lpstr>Slide 4</vt:lpstr>
      <vt:lpstr>Slide 5</vt:lpstr>
      <vt:lpstr>Slide 6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268</cp:revision>
  <dcterms:created xsi:type="dcterms:W3CDTF">2012-01-04T06:56:57Z</dcterms:created>
  <dcterms:modified xsi:type="dcterms:W3CDTF">2015-02-24T04:06:19Z</dcterms:modified>
</cp:coreProperties>
</file>