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490" r:id="rId2"/>
    <p:sldId id="491" r:id="rId3"/>
    <p:sldId id="499" r:id="rId4"/>
    <p:sldId id="500" r:id="rId5"/>
    <p:sldId id="49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12C6E-9196-4BCE-B794-8D13639325CF}" type="datetimeFigureOut">
              <a:rPr lang="en-US" smtClean="0"/>
              <a:pPr/>
              <a:t>2/25/2015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20006-6BEC-4864-89E4-7EC98E5DF1DE}" type="slidenum">
              <a:rPr lang="en-US" smtClean="0"/>
              <a:pPr/>
              <a:t>‹#›</a:t>
            </a:fld>
            <a:endParaRPr lang="en-US"/>
          </a:p>
        </p:txBody>
      </p:sp>
    </p:spTree>
    <p:extLst>
      <p:ext uri="{BB962C8B-B14F-4D97-AF65-F5344CB8AC3E}">
        <p14:creationId xmlns:p14="http://schemas.microsoft.com/office/powerpoint/2010/main" xmlns="" val="290182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A420006-6BEC-4864-89E4-7EC98E5DF1DE}"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6B7746-5A8B-4B89-91AC-0A8C00BDE328}" type="datetimeFigureOut">
              <a:rPr lang="en-US" smtClean="0"/>
              <a:pPr/>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7746-5A8B-4B89-91AC-0A8C00BDE328}" type="datetimeFigureOut">
              <a:rPr lang="en-US" smtClean="0"/>
              <a:pPr/>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7746-5A8B-4B89-91AC-0A8C00BDE328}" type="datetimeFigureOut">
              <a:rPr lang="en-US" smtClean="0"/>
              <a:pPr/>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grpSp>
        <p:nvGrpSpPr>
          <p:cNvPr id="3"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smtClean="0">
                  <a:solidFill>
                    <a:srgbClr val="FFFFFF"/>
                  </a:solidFill>
                  <a:latin typeface="Arial"/>
                  <a:cs typeface="Arial"/>
                </a:rPr>
                <a:t>Pilani | Dubai</a:t>
              </a:r>
              <a:r>
                <a:rPr lang="en-US" sz="900" spc="-150" baseline="0" dirty="0" smtClean="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extLst>
      <p:ext uri="{BB962C8B-B14F-4D97-AF65-F5344CB8AC3E}">
        <p14:creationId xmlns:p14="http://schemas.microsoft.com/office/powerpoint/2010/main" xmlns="" val="1136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smtClean="0">
                  <a:solidFill>
                    <a:srgbClr val="FFFFFF"/>
                  </a:solidFill>
                  <a:latin typeface="Arial"/>
                  <a:cs typeface="Arial"/>
                </a:rPr>
                <a:t>Pilani | Dubai</a:t>
              </a:r>
              <a:r>
                <a:rPr lang="en-US" sz="900" spc="-150" baseline="0" dirty="0" smtClean="0">
                  <a:solidFill>
                    <a:srgbClr val="FFFFFF"/>
                  </a:solidFill>
                  <a:latin typeface="Arial"/>
                  <a:cs typeface="Arial"/>
                </a:rPr>
                <a:t> | Goa | Hyderabad</a:t>
              </a:r>
              <a:endParaRPr lang="en-US" sz="900" spc="-150" dirty="0">
                <a:solidFill>
                  <a:srgbClr val="FFFFFF"/>
                </a:solidFill>
                <a:latin typeface="Arial"/>
                <a:cs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1/5/2012</a:t>
            </a:r>
            <a:endParaRPr lang="en-US" dirty="0"/>
          </a:p>
        </p:txBody>
      </p:sp>
      <p:sp>
        <p:nvSpPr>
          <p:cNvPr id="5" name="Footer Placeholder 4"/>
          <p:cNvSpPr>
            <a:spLocks noGrp="1"/>
          </p:cNvSpPr>
          <p:nvPr>
            <p:ph type="ftr" sz="quarter" idx="11"/>
          </p:nvPr>
        </p:nvSpPr>
        <p:spPr/>
        <p:txBody>
          <a:bodyPr/>
          <a:lstStyle/>
          <a:p>
            <a:r>
              <a:rPr lang="en-US" dirty="0" smtClean="0"/>
              <a:t>EA ZC451</a:t>
            </a:r>
            <a:endParaRPr lang="en-US" dirty="0"/>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B7746-5A8B-4B89-91AC-0A8C00BDE328}" type="datetimeFigureOut">
              <a:rPr lang="en-US" smtClean="0"/>
              <a:pPr/>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6B7746-5A8B-4B89-91AC-0A8C00BDE328}" type="datetimeFigureOut">
              <a:rPr lang="en-US" smtClean="0"/>
              <a:pPr/>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6B7746-5A8B-4B89-91AC-0A8C00BDE328}" type="datetimeFigureOut">
              <a:rPr lang="en-US" smtClean="0"/>
              <a:pPr/>
              <a:t>2/25/2015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6B7746-5A8B-4B89-91AC-0A8C00BDE328}" type="datetimeFigureOut">
              <a:rPr lang="en-US" smtClean="0"/>
              <a:pPr/>
              <a:t>2/25/2015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F2A5E8-19C0-4E2C-B466-4170E3903796}" type="slidenum">
              <a:rPr lang="en-US" smtClean="0"/>
              <a:pPr/>
              <a:t>‹#›</a:t>
            </a:fld>
            <a:endParaRPr lang="en-US"/>
          </a:p>
        </p:txBody>
      </p:sp>
      <p:sp>
        <p:nvSpPr>
          <p:cNvPr id="6" name="TextBox 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pic>
        <p:nvPicPr>
          <p:cNvPr id="7" name="Picture 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8" name="Group 7"/>
          <p:cNvGrpSpPr/>
          <p:nvPr userDrawn="1"/>
        </p:nvGrpSpPr>
        <p:grpSpPr>
          <a:xfrm>
            <a:off x="2133600" y="6553200"/>
            <a:ext cx="70104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userDrawn="1"/>
        </p:nvGrpSpPr>
        <p:grpSpPr>
          <a:xfrm>
            <a:off x="0" y="1295400"/>
            <a:ext cx="70104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B7746-5A8B-4B89-91AC-0A8C00BDE328}" type="datetimeFigureOut">
              <a:rPr lang="en-US" smtClean="0"/>
              <a:pPr/>
              <a:t>2/25/2015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7746-5A8B-4B89-91AC-0A8C00BDE328}" type="datetimeFigureOut">
              <a:rPr lang="en-US" smtClean="0"/>
              <a:pPr/>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7746-5A8B-4B89-91AC-0A8C00BDE328}" type="datetimeFigureOut">
              <a:rPr lang="en-US" smtClean="0"/>
              <a:pPr/>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B7746-5A8B-4B89-91AC-0A8C00BDE328}" type="datetimeFigureOut">
              <a:rPr lang="en-US" smtClean="0"/>
              <a:pPr/>
              <a:t>2/25/2015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2A5E8-19C0-4E2C-B466-4170E39037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3352800"/>
            <a:ext cx="6781800" cy="1600200"/>
          </a:xfrm>
        </p:spPr>
        <p:txBody>
          <a:bodyPr/>
          <a:lstStyle/>
          <a:p>
            <a:pPr algn="ctr"/>
            <a:r>
              <a:rPr lang="en-US" sz="3200" dirty="0" smtClean="0"/>
              <a:t>Object Oriented Analysis &amp; Design</a:t>
            </a:r>
            <a:br>
              <a:rPr lang="en-US" sz="3200" dirty="0" smtClean="0"/>
            </a:br>
            <a:r>
              <a:rPr lang="en-US" sz="3200" dirty="0" smtClean="0"/>
              <a:t>Module-6 (RL 6.1.4)</a:t>
            </a:r>
            <a:endParaRPr lang="en-US" sz="3200" dirty="0"/>
          </a:p>
        </p:txBody>
      </p:sp>
      <p:sp>
        <p:nvSpPr>
          <p:cNvPr id="6" name="Content Placeholder 5"/>
          <p:cNvSpPr>
            <a:spLocks noGrp="1"/>
          </p:cNvSpPr>
          <p:nvPr>
            <p:ph sz="quarter" idx="13"/>
          </p:nvPr>
        </p:nvSpPr>
        <p:spPr>
          <a:xfrm>
            <a:off x="2514600" y="5029200"/>
            <a:ext cx="6019800" cy="10668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err="1" smtClean="0">
                <a:solidFill>
                  <a:srgbClr val="FFC000"/>
                </a:solidFill>
              </a:rPr>
              <a:t>Harvinder</a:t>
            </a:r>
            <a:r>
              <a:rPr lang="en-US" dirty="0" smtClean="0">
                <a:solidFill>
                  <a:srgbClr val="FFC000"/>
                </a:solidFill>
              </a:rPr>
              <a:t> S </a:t>
            </a:r>
            <a:r>
              <a:rPr lang="en-US" dirty="0" err="1" smtClean="0">
                <a:solidFill>
                  <a:srgbClr val="FFC000"/>
                </a:solidFill>
              </a:rPr>
              <a:t>Jabbal</a:t>
            </a:r>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p:txBody>
      </p:sp>
    </p:spTree>
    <p:extLst>
      <p:ext uri="{BB962C8B-B14F-4D97-AF65-F5344CB8AC3E}">
        <p14:creationId xmlns:p14="http://schemas.microsoft.com/office/powerpoint/2010/main" xmlns="" val="436614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76200" y="5029200"/>
            <a:ext cx="8763000" cy="1676400"/>
          </a:xfrm>
        </p:spPr>
        <p:txBody>
          <a:bodyPr/>
          <a:lstStyle/>
          <a:p>
            <a:r>
              <a:rPr lang="en-IN" sz="2800" dirty="0" smtClean="0"/>
              <a:t>Design Patterns : Designer’s and Programmer’s perspective</a:t>
            </a:r>
            <a:endParaRPr lang="en-US" sz="2800" dirty="0"/>
          </a:p>
        </p:txBody>
      </p:sp>
    </p:spTree>
    <p:extLst>
      <p:ext uri="{BB962C8B-B14F-4D97-AF65-F5344CB8AC3E}">
        <p14:creationId xmlns:p14="http://schemas.microsoft.com/office/powerpoint/2010/main" xmlns="" val="1090735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0" y="1600200"/>
            <a:ext cx="4495800" cy="5257800"/>
          </a:xfrm>
        </p:spPr>
        <p:txBody>
          <a:bodyPr>
            <a:normAutofit fontScale="77500" lnSpcReduction="20000"/>
          </a:bodyPr>
          <a:lstStyle/>
          <a:p>
            <a:pPr lvl="0"/>
            <a:r>
              <a:rPr lang="en-IN" b="1" dirty="0" smtClean="0"/>
              <a:t>Communication, Learning and Enhanced Insight</a:t>
            </a:r>
            <a:r>
              <a:rPr lang="en-IN" dirty="0" smtClean="0"/>
              <a:t>: Over the last </a:t>
            </a:r>
            <a:r>
              <a:rPr lang="en-IN" dirty="0" smtClean="0"/>
              <a:t>two decade </a:t>
            </a:r>
            <a:r>
              <a:rPr lang="en-IN" dirty="0" smtClean="0"/>
              <a:t>design patterns have become part of every </a:t>
            </a:r>
            <a:r>
              <a:rPr lang="en-IN" dirty="0" smtClean="0"/>
              <a:t>systems vocabulary</a:t>
            </a:r>
            <a:r>
              <a:rPr lang="en-IN" dirty="0" smtClean="0"/>
              <a:t>. </a:t>
            </a:r>
            <a:r>
              <a:rPr lang="en-IN" dirty="0" smtClean="0"/>
              <a:t>Reference to patterns in communication </a:t>
            </a:r>
            <a:r>
              <a:rPr lang="en-IN" dirty="0" smtClean="0"/>
              <a:t>helps </a:t>
            </a:r>
            <a:r>
              <a:rPr lang="en-IN" dirty="0" smtClean="0"/>
              <a:t>developers </a:t>
            </a:r>
            <a:r>
              <a:rPr lang="en-IN" dirty="0" smtClean="0"/>
              <a:t>with better insight about parts of the application or 3rd party </a:t>
            </a:r>
            <a:r>
              <a:rPr lang="en-IN" dirty="0" smtClean="0"/>
              <a:t>frameworks.</a:t>
            </a:r>
            <a:endParaRPr lang="en-IN" dirty="0" smtClean="0"/>
          </a:p>
          <a:p>
            <a:pPr lvl="0"/>
            <a:r>
              <a:rPr lang="en-IN" b="1" dirty="0" smtClean="0"/>
              <a:t>Decomposing System into Objects</a:t>
            </a:r>
            <a:r>
              <a:rPr lang="en-IN" dirty="0" smtClean="0"/>
              <a:t> : Design Patterns really helps identify less obvious abstractions. These objects are seldom found during analysis or even the early design, they’re discovered later in the course of making a design more flexible and reusable.</a:t>
            </a:r>
          </a:p>
          <a:p>
            <a:endParaRPr lang="en-IN" dirty="0">
              <a:solidFill>
                <a:srgbClr val="C00000"/>
              </a:solidFill>
            </a:endParaRPr>
          </a:p>
        </p:txBody>
      </p:sp>
      <p:sp>
        <p:nvSpPr>
          <p:cNvPr id="3" name="Content Placeholder 2"/>
          <p:cNvSpPr>
            <a:spLocks noGrp="1"/>
          </p:cNvSpPr>
          <p:nvPr>
            <p:ph sz="half" idx="2"/>
          </p:nvPr>
        </p:nvSpPr>
        <p:spPr>
          <a:xfrm>
            <a:off x="4429124" y="1600200"/>
            <a:ext cx="4562476" cy="3186121"/>
          </a:xfrm>
        </p:spPr>
        <p:txBody>
          <a:bodyPr>
            <a:normAutofit fontScale="70000" lnSpcReduction="20000"/>
          </a:bodyPr>
          <a:lstStyle/>
          <a:p>
            <a:r>
              <a:rPr lang="en-IN" b="1" dirty="0" smtClean="0"/>
              <a:t>Determining Object Granularity</a:t>
            </a:r>
            <a:r>
              <a:rPr lang="en-IN" dirty="0" smtClean="0"/>
              <a:t>: Design patterns helps in coming up with objects with different levels of granularity that makes sense. </a:t>
            </a:r>
          </a:p>
          <a:p>
            <a:pPr lvl="0"/>
            <a:r>
              <a:rPr lang="en-IN" b="1" dirty="0" smtClean="0"/>
              <a:t>Specifying Object Interface</a:t>
            </a:r>
            <a:r>
              <a:rPr lang="en-IN" dirty="0" smtClean="0"/>
              <a:t> </a:t>
            </a:r>
            <a:r>
              <a:rPr lang="en-IN" dirty="0" smtClean="0"/>
              <a:t>: </a:t>
            </a:r>
            <a:r>
              <a:rPr lang="en-IN" dirty="0" smtClean="0"/>
              <a:t>Laying down method signatures for all classes </a:t>
            </a:r>
            <a:r>
              <a:rPr lang="en-IN" dirty="0" smtClean="0"/>
              <a:t>can also be quite tricky</a:t>
            </a:r>
            <a:r>
              <a:rPr lang="en-IN" dirty="0" smtClean="0"/>
              <a:t>.  Use of Interfaces as method signatures solves this problem.  </a:t>
            </a:r>
            <a:r>
              <a:rPr lang="en-IN" dirty="0" smtClean="0"/>
              <a:t>Forget </a:t>
            </a:r>
            <a:r>
              <a:rPr lang="en-IN" dirty="0" smtClean="0"/>
              <a:t>interfaces, most of the times, </a:t>
            </a:r>
            <a:r>
              <a:rPr lang="en-IN" dirty="0" smtClean="0"/>
              <a:t>Design </a:t>
            </a:r>
            <a:r>
              <a:rPr lang="en-IN" dirty="0" smtClean="0"/>
              <a:t>Patterns really helps in this area.</a:t>
            </a:r>
          </a:p>
          <a:p>
            <a:endParaRPr lang="en-IN" dirty="0"/>
          </a:p>
        </p:txBody>
      </p:sp>
      <p:sp>
        <p:nvSpPr>
          <p:cNvPr id="4" name="Content Placeholder 3"/>
          <p:cNvSpPr>
            <a:spLocks noGrp="1"/>
          </p:cNvSpPr>
          <p:nvPr>
            <p:ph sz="quarter" idx="10"/>
          </p:nvPr>
        </p:nvSpPr>
        <p:spPr/>
        <p:txBody>
          <a:bodyPr/>
          <a:lstStyle/>
          <a:p>
            <a:r>
              <a:rPr lang="en-IN" dirty="0" smtClean="0"/>
              <a:t>Design Patterns –  Designer’s &amp; Programmer’s perspective</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0" y="1428736"/>
            <a:ext cx="4495800" cy="5257800"/>
          </a:xfrm>
        </p:spPr>
        <p:txBody>
          <a:bodyPr>
            <a:normAutofit fontScale="85000" lnSpcReduction="20000"/>
          </a:bodyPr>
          <a:lstStyle/>
          <a:p>
            <a:pPr lvl="0"/>
            <a:r>
              <a:rPr lang="en-IN" b="1" dirty="0" smtClean="0"/>
              <a:t>Specifying Object Implementation</a:t>
            </a:r>
            <a:r>
              <a:rPr lang="en-IN" dirty="0" smtClean="0"/>
              <a:t> : Design Patterns provide guidance </a:t>
            </a:r>
            <a:r>
              <a:rPr lang="en-IN" dirty="0" smtClean="0"/>
              <a:t>so that one can </a:t>
            </a:r>
            <a:r>
              <a:rPr lang="en-IN" dirty="0" smtClean="0"/>
              <a:t>Program to an interface (type) not </a:t>
            </a:r>
            <a:r>
              <a:rPr lang="en-IN" dirty="0" smtClean="0"/>
              <a:t>to an </a:t>
            </a:r>
            <a:r>
              <a:rPr lang="en-IN" dirty="0" smtClean="0"/>
              <a:t>implementation (concrete class) which can result in really good OO code.</a:t>
            </a:r>
          </a:p>
          <a:p>
            <a:pPr lvl="0"/>
            <a:r>
              <a:rPr lang="en-IN" b="1" dirty="0" smtClean="0"/>
              <a:t>Ensuring right reuse mechanism</a:t>
            </a:r>
            <a:r>
              <a:rPr lang="en-IN" dirty="0" smtClean="0"/>
              <a:t> : When to use Inheritance, when to use Composition, when to use Parameterized Types? Is delegation the right design decision in this context? Knowledge of design patterns can really come handy when making such decisions.</a:t>
            </a:r>
          </a:p>
          <a:p>
            <a:endParaRPr lang="en-IN" dirty="0"/>
          </a:p>
        </p:txBody>
      </p:sp>
      <p:sp>
        <p:nvSpPr>
          <p:cNvPr id="3" name="Content Placeholder 2"/>
          <p:cNvSpPr>
            <a:spLocks noGrp="1"/>
          </p:cNvSpPr>
          <p:nvPr>
            <p:ph sz="half" idx="2"/>
          </p:nvPr>
        </p:nvSpPr>
        <p:spPr>
          <a:xfrm>
            <a:off x="4429124" y="1500174"/>
            <a:ext cx="4562476" cy="3714776"/>
          </a:xfrm>
        </p:spPr>
        <p:txBody>
          <a:bodyPr>
            <a:normAutofit fontScale="85000" lnSpcReduction="20000"/>
          </a:bodyPr>
          <a:lstStyle/>
          <a:p>
            <a:pPr lvl="0"/>
            <a:r>
              <a:rPr lang="en-IN" b="1" dirty="0" smtClean="0"/>
              <a:t>Relating run-time and compile time structures</a:t>
            </a:r>
            <a:r>
              <a:rPr lang="en-IN" dirty="0" smtClean="0"/>
              <a:t> : Knowledge of design patterns can make some of the hidden structure obvious.</a:t>
            </a:r>
          </a:p>
          <a:p>
            <a:pPr lvl="0"/>
            <a:r>
              <a:rPr lang="en-IN" b="1" dirty="0" smtClean="0"/>
              <a:t>Designing for change</a:t>
            </a:r>
            <a:r>
              <a:rPr lang="en-IN" dirty="0" smtClean="0"/>
              <a:t> : Each design pattern lets some aspect of the system structure vary independently of other aspects, thereby making a system more robust to a particular kind of change.</a:t>
            </a:r>
          </a:p>
          <a:p>
            <a:endParaRPr lang="en-IN" dirty="0"/>
          </a:p>
        </p:txBody>
      </p:sp>
      <p:sp>
        <p:nvSpPr>
          <p:cNvPr id="4" name="Content Placeholder 3"/>
          <p:cNvSpPr>
            <a:spLocks noGrp="1"/>
          </p:cNvSpPr>
          <p:nvPr>
            <p:ph sz="quarter" idx="10"/>
          </p:nvPr>
        </p:nvSpPr>
        <p:spPr/>
        <p:txBody>
          <a:bodyPr>
            <a:normAutofit/>
          </a:bodyPr>
          <a:lstStyle/>
          <a:p>
            <a:r>
              <a:rPr lang="en-IN" dirty="0" smtClean="0"/>
              <a:t>Design Patterns – Designer’s &amp; Programmer’s perspective</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Acknowledgement</a:t>
            </a:r>
            <a:endParaRPr lang="en-IN" dirty="0"/>
          </a:p>
        </p:txBody>
      </p:sp>
      <p:sp>
        <p:nvSpPr>
          <p:cNvPr id="3" name="Content Placeholder 2"/>
          <p:cNvSpPr>
            <a:spLocks noGrp="1"/>
          </p:cNvSpPr>
          <p:nvPr>
            <p:ph idx="1"/>
          </p:nvPr>
        </p:nvSpPr>
        <p:spPr/>
        <p:txBody>
          <a:bodyPr>
            <a:normAutofit lnSpcReduction="10000"/>
          </a:bodyPr>
          <a:lstStyle/>
          <a:p>
            <a:r>
              <a:rPr lang="en-IN" dirty="0" smtClean="0"/>
              <a:t>Slides are based on Course Text Books:</a:t>
            </a:r>
          </a:p>
          <a:p>
            <a:endParaRPr lang="en-IN" dirty="0" smtClean="0"/>
          </a:p>
          <a:p>
            <a:pPr lvl="1"/>
            <a:r>
              <a:rPr lang="en-IN" dirty="0" smtClean="0"/>
              <a:t>Applying UMP and Patterns (An Introduction to Object-Oriented Analysis and Design and Iterative Development) : Craig </a:t>
            </a:r>
            <a:r>
              <a:rPr lang="en-IN" dirty="0" err="1" smtClean="0"/>
              <a:t>Larman</a:t>
            </a:r>
            <a:endParaRPr lang="en-IN" dirty="0" smtClean="0"/>
          </a:p>
          <a:p>
            <a:pPr lvl="1"/>
            <a:r>
              <a:rPr lang="en-IN" dirty="0" smtClean="0"/>
              <a:t>UMP Distilled (A Brief Guide to the Standard Object </a:t>
            </a:r>
            <a:r>
              <a:rPr lang="en-IN" dirty="0" err="1" smtClean="0"/>
              <a:t>Modeling</a:t>
            </a:r>
            <a:r>
              <a:rPr lang="en-IN" dirty="0" smtClean="0"/>
              <a:t> </a:t>
            </a:r>
            <a:r>
              <a:rPr lang="en-IN" dirty="0" err="1" smtClean="0"/>
              <a:t>Langauge</a:t>
            </a:r>
            <a:r>
              <a:rPr lang="en-IN" dirty="0" smtClean="0"/>
              <a:t>) : Martin Fowler</a:t>
            </a:r>
          </a:p>
          <a:p>
            <a:pPr lvl="1"/>
            <a:r>
              <a:rPr lang="en-IN" dirty="0" smtClean="0"/>
              <a:t>Design Patterns (Elements of Reusable Object-Oriented Software) : Erich Gama | Richard Helm | </a:t>
            </a:r>
            <a:r>
              <a:rPr lang="en-IN" dirty="0" err="1" smtClean="0"/>
              <a:t>Rapph</a:t>
            </a:r>
            <a:r>
              <a:rPr lang="en-IN" dirty="0" smtClean="0"/>
              <a:t> Johnson | John </a:t>
            </a:r>
            <a:r>
              <a:rPr lang="en-IN" dirty="0" err="1" smtClean="0"/>
              <a:t>Vlissides</a:t>
            </a:r>
            <a:r>
              <a:rPr lang="en-IN" dirty="0" smtClean="0"/>
              <a:t> alias </a:t>
            </a:r>
            <a:r>
              <a:rPr lang="en-IN" dirty="0" err="1" smtClean="0"/>
              <a:t>GoF</a:t>
            </a:r>
            <a:r>
              <a:rPr lang="en-IN" dirty="0" smtClean="0"/>
              <a:t>.</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2487</TotalTime>
  <Words>169</Words>
  <Application>Microsoft Office PowerPoint</Application>
  <PresentationFormat>On-screen Show (4:3)</PresentationFormat>
  <Paragraphs>127</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Object Oriented Analysis &amp; Design Module-6 (RL 6.1.4)</vt:lpstr>
      <vt:lpstr>Slide 2</vt:lpstr>
      <vt:lpstr>Slide 3</vt:lpstr>
      <vt:lpstr>Slide 4</vt:lpstr>
      <vt:lpstr>Acknowledgement</vt:lpstr>
    </vt:vector>
  </TitlesOfParts>
  <Company>bits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 ZC451 (Lecture #2)</dc:title>
  <dc:creator>ipc</dc:creator>
  <cp:lastModifiedBy>Harvinder Jabbal</cp:lastModifiedBy>
  <cp:revision>269</cp:revision>
  <dcterms:created xsi:type="dcterms:W3CDTF">2012-01-04T06:56:57Z</dcterms:created>
  <dcterms:modified xsi:type="dcterms:W3CDTF">2015-02-25T04:08:51Z</dcterms:modified>
</cp:coreProperties>
</file>