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90" r:id="rId2"/>
    <p:sldId id="491" r:id="rId3"/>
    <p:sldId id="497" r:id="rId4"/>
    <p:sldId id="499" r:id="rId5"/>
    <p:sldId id="500" r:id="rId6"/>
    <p:sldId id="501" r:id="rId7"/>
    <p:sldId id="502" r:id="rId8"/>
    <p:sldId id="503" r:id="rId9"/>
    <p:sldId id="49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12C6E-9196-4BCE-B794-8D13639325CF}" type="datetimeFigureOut">
              <a:rPr lang="en-US" smtClean="0"/>
              <a:pPr/>
              <a:t>2/26/2015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20006-6BEC-4864-89E4-7EC98E5DF1DE}" type="slidenum">
              <a:rPr lang="en-US" smtClean="0"/>
              <a:pPr/>
              <a:t>‹#›</a:t>
            </a:fld>
            <a:endParaRPr lang="en-US"/>
          </a:p>
        </p:txBody>
      </p:sp>
    </p:spTree>
    <p:extLst>
      <p:ext uri="{BB962C8B-B14F-4D97-AF65-F5344CB8AC3E}">
        <p14:creationId xmlns="" xmlns:p14="http://schemas.microsoft.com/office/powerpoint/2010/main" val="29018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A420006-6BEC-4864-89E4-7EC98E5DF1D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A420006-6BEC-4864-89E4-7EC98E5DF1DE}"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grpSp>
        <p:nvGrpSpPr>
          <p:cNvPr id="3"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1/5/2012</a:t>
            </a:r>
            <a:endParaRPr lang="en-US" dirty="0"/>
          </a:p>
        </p:txBody>
      </p:sp>
      <p:sp>
        <p:nvSpPr>
          <p:cNvPr id="5" name="Footer Placeholder 4"/>
          <p:cNvSpPr>
            <a:spLocks noGrp="1"/>
          </p:cNvSpPr>
          <p:nvPr>
            <p:ph type="ftr" sz="quarter" idx="11"/>
          </p:nvPr>
        </p:nvSpPr>
        <p:spPr/>
        <p:txBody>
          <a:bodyPr/>
          <a:lstStyle/>
          <a:p>
            <a:r>
              <a:rPr lang="en-US" dirty="0" smtClean="0"/>
              <a:t>EA ZC451</a:t>
            </a:r>
            <a:endParaRPr lang="en-US" dirty="0"/>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7746-5A8B-4B89-91AC-0A8C00BDE328}"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B7746-5A8B-4B89-91AC-0A8C00BDE328}"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B7746-5A8B-4B89-91AC-0A8C00BDE328}" type="datetimeFigureOut">
              <a:rPr lang="en-US" smtClean="0"/>
              <a:pPr/>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7746-5A8B-4B89-91AC-0A8C00BDE328}" type="datetimeFigureOut">
              <a:rPr lang="en-US" smtClean="0"/>
              <a:pPr/>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A5E8-19C0-4E2C-B466-4170E3903796}" type="slidenum">
              <a:rPr lang="en-US" smtClean="0"/>
              <a:pPr/>
              <a:t>‹#›</a:t>
            </a:fld>
            <a:endParaRPr lang="en-US"/>
          </a:p>
        </p:txBody>
      </p:sp>
      <p:sp>
        <p:nvSpPr>
          <p:cNvPr id="6" name="TextBox 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7" name="Picture 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8" name="Group 7"/>
          <p:cNvGrpSpPr/>
          <p:nvPr userDrawn="1"/>
        </p:nvGrpSpPr>
        <p:grpSpPr>
          <a:xfrm>
            <a:off x="2133600" y="6553200"/>
            <a:ext cx="70104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0" y="1295400"/>
            <a:ext cx="70104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7746-5A8B-4B89-91AC-0A8C00BDE328}" type="datetimeFigureOut">
              <a:rPr lang="en-US" smtClean="0"/>
              <a:pPr/>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B7746-5A8B-4B89-91AC-0A8C00BDE328}" type="datetimeFigureOut">
              <a:rPr lang="en-US" smtClean="0"/>
              <a:pPr/>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A5E8-19C0-4E2C-B466-4170E39037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3352800"/>
            <a:ext cx="6781800" cy="1600200"/>
          </a:xfrm>
        </p:spPr>
        <p:txBody>
          <a:bodyPr/>
          <a:lstStyle/>
          <a:p>
            <a:pPr algn="ctr"/>
            <a:r>
              <a:rPr lang="en-US" sz="3200" dirty="0" smtClean="0"/>
              <a:t>Object Oriented Analysis &amp; Design</a:t>
            </a:r>
            <a:br>
              <a:rPr lang="en-US" sz="3200" dirty="0" smtClean="0"/>
            </a:br>
            <a:r>
              <a:rPr lang="en-US" sz="3200" dirty="0" smtClean="0"/>
              <a:t>Module-6 (RL 6.4.9)</a:t>
            </a:r>
            <a:endParaRPr lang="en-US" sz="3200" dirty="0"/>
          </a:p>
        </p:txBody>
      </p:sp>
      <p:sp>
        <p:nvSpPr>
          <p:cNvPr id="6" name="Content Placeholder 5"/>
          <p:cNvSpPr>
            <a:spLocks noGrp="1"/>
          </p:cNvSpPr>
          <p:nvPr>
            <p:ph sz="quarter" idx="13"/>
          </p:nvPr>
        </p:nvSpPr>
        <p:spPr>
          <a:xfrm>
            <a:off x="2514600" y="5029200"/>
            <a:ext cx="6019800" cy="10668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solidFill>
                  <a:srgbClr val="FFC000"/>
                </a:solidFill>
              </a:rPr>
              <a:t>Harvinder</a:t>
            </a:r>
            <a:r>
              <a:rPr lang="en-US" dirty="0" smtClean="0">
                <a:solidFill>
                  <a:srgbClr val="FFC000"/>
                </a:solidFill>
              </a:rPr>
              <a:t> S </a:t>
            </a:r>
            <a:r>
              <a:rPr lang="en-US" dirty="0" err="1" smtClean="0">
                <a:solidFill>
                  <a:srgbClr val="FFC000"/>
                </a:solidFill>
              </a:rPr>
              <a:t>Jabbal</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Tree>
    <p:extLst>
      <p:ext uri="{BB962C8B-B14F-4D97-AF65-F5344CB8AC3E}">
        <p14:creationId xmlns="" xmlns:p14="http://schemas.microsoft.com/office/powerpoint/2010/main" val="436614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6200" y="5029200"/>
            <a:ext cx="8763000" cy="1676400"/>
          </a:xfrm>
        </p:spPr>
        <p:txBody>
          <a:bodyPr/>
          <a:lstStyle/>
          <a:p>
            <a:r>
              <a:rPr lang="en-IN" sz="2800" b="0" smtClean="0"/>
              <a:t>Application of Protected Variation Pattern to optimize the design </a:t>
            </a:r>
            <a:endParaRPr lang="en-US" sz="2800" dirty="0"/>
          </a:p>
        </p:txBody>
      </p:sp>
    </p:spTree>
    <p:extLst>
      <p:ext uri="{BB962C8B-B14F-4D97-AF65-F5344CB8AC3E}">
        <p14:creationId xmlns="" xmlns:p14="http://schemas.microsoft.com/office/powerpoint/2010/main" val="1090735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8596" y="3714752"/>
            <a:ext cx="5715040" cy="24288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762" name="Rectangle 2"/>
          <p:cNvSpPr>
            <a:spLocks noGrp="1" noChangeArrowheads="1"/>
          </p:cNvSpPr>
          <p:nvPr>
            <p:ph type="title"/>
          </p:nvPr>
        </p:nvSpPr>
        <p:spPr/>
        <p:txBody>
          <a:bodyPr/>
          <a:lstStyle/>
          <a:p>
            <a:pPr algn="l" eaLnBrk="1" hangingPunct="1"/>
            <a:r>
              <a:rPr lang="en-US" altLang="en-US" dirty="0" smtClean="0"/>
              <a:t>Protected Variation</a:t>
            </a:r>
          </a:p>
        </p:txBody>
      </p:sp>
      <p:sp>
        <p:nvSpPr>
          <p:cNvPr id="117763" name="Rectangle 3"/>
          <p:cNvSpPr>
            <a:spLocks noGrp="1" noChangeArrowheads="1"/>
          </p:cNvSpPr>
          <p:nvPr>
            <p:ph type="body" idx="1"/>
          </p:nvPr>
        </p:nvSpPr>
        <p:spPr>
          <a:xfrm>
            <a:off x="457200" y="1600201"/>
            <a:ext cx="8229600" cy="2114552"/>
          </a:xfrm>
        </p:spPr>
        <p:txBody>
          <a:bodyPr>
            <a:normAutofit fontScale="77500" lnSpcReduction="20000"/>
          </a:bodyPr>
          <a:lstStyle/>
          <a:p>
            <a:r>
              <a:rPr lang="en-IN" dirty="0" smtClean="0"/>
              <a:t>This pattern is in line with the pure fabrication and Indirections in a sense that it addresses similar concerns. </a:t>
            </a:r>
          </a:p>
          <a:p>
            <a:r>
              <a:rPr lang="en-IN" dirty="0" smtClean="0"/>
              <a:t>The principles are same like low coupling high cohesion, reuse but the focus is on protecting the existing objects from variations. i.e. creating a stable interface so to protect from variations in coupled objects.</a:t>
            </a:r>
            <a:endParaRPr lang="en-US" altLang="en-US" dirty="0" smtClean="0"/>
          </a:p>
        </p:txBody>
      </p:sp>
      <p:sp>
        <p:nvSpPr>
          <p:cNvPr id="4" name="TextBox 3"/>
          <p:cNvSpPr txBox="1"/>
          <p:nvPr/>
        </p:nvSpPr>
        <p:spPr>
          <a:xfrm>
            <a:off x="500034" y="3786190"/>
            <a:ext cx="5786478" cy="2862322"/>
          </a:xfrm>
          <a:prstGeom prst="rect">
            <a:avLst/>
          </a:prstGeom>
          <a:noFill/>
        </p:spPr>
        <p:txBody>
          <a:bodyPr wrap="square" rtlCol="0">
            <a:spAutoFit/>
          </a:bodyPr>
          <a:lstStyle/>
          <a:p>
            <a:r>
              <a:rPr lang="en-IN" sz="2000" b="1" dirty="0" smtClean="0"/>
              <a:t>Approach:     </a:t>
            </a:r>
            <a:r>
              <a:rPr lang="en-IN" sz="2000" dirty="0" smtClean="0"/>
              <a:t>“Find what varies and encapsulate it.”</a:t>
            </a:r>
          </a:p>
          <a:p>
            <a:r>
              <a:rPr lang="en-IN" sz="2000" b="1" dirty="0" smtClean="0"/>
              <a:t>Step I: </a:t>
            </a:r>
            <a:r>
              <a:rPr lang="en-IN" sz="2000" dirty="0" smtClean="0"/>
              <a:t>Closely look for elements with direct coupling and also relatively prone to change.</a:t>
            </a:r>
          </a:p>
          <a:p>
            <a:r>
              <a:rPr lang="en-IN" sz="2000" b="1" dirty="0" smtClean="0"/>
              <a:t>Step II: </a:t>
            </a:r>
            <a:r>
              <a:rPr lang="en-IN" sz="2000" dirty="0" smtClean="0"/>
              <a:t>Identify for the objects or points of predicted variation</a:t>
            </a:r>
          </a:p>
          <a:p>
            <a:r>
              <a:rPr lang="en-IN" sz="2000" b="1" dirty="0" smtClean="0"/>
              <a:t>Step III: </a:t>
            </a:r>
            <a:r>
              <a:rPr lang="en-IN" sz="2000" dirty="0" smtClean="0"/>
              <a:t>Assign these responsibilities in such a way to create a stable interface around them.</a:t>
            </a:r>
          </a:p>
          <a:p>
            <a:r>
              <a:rPr lang="en-IN" sz="2000" dirty="0" smtClean="0"/>
              <a:t/>
            </a:r>
            <a:br>
              <a:rPr lang="en-IN" sz="2000" dirty="0" smtClean="0"/>
            </a:br>
            <a:endParaRPr lang="en-IN" sz="2000" dirty="0"/>
          </a:p>
        </p:txBody>
      </p:sp>
    </p:spTree>
    <p:extLst>
      <p:ext uri="{BB962C8B-B14F-4D97-AF65-F5344CB8AC3E}">
        <p14:creationId xmlns="" xmlns:p14="http://schemas.microsoft.com/office/powerpoint/2010/main" val="21529042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smtClean="0"/>
              <a:t>Protected Variation</a:t>
            </a:r>
            <a:endParaRPr lang="en-IN" dirty="0"/>
          </a:p>
        </p:txBody>
      </p:sp>
      <p:sp>
        <p:nvSpPr>
          <p:cNvPr id="3" name="Content Placeholder 2"/>
          <p:cNvSpPr>
            <a:spLocks noGrp="1"/>
          </p:cNvSpPr>
          <p:nvPr>
            <p:ph idx="1"/>
          </p:nvPr>
        </p:nvSpPr>
        <p:spPr>
          <a:xfrm>
            <a:off x="457200" y="1600201"/>
            <a:ext cx="8229600" cy="2114552"/>
          </a:xfrm>
        </p:spPr>
        <p:txBody>
          <a:bodyPr>
            <a:normAutofit fontScale="85000" lnSpcReduction="20000"/>
          </a:bodyPr>
          <a:lstStyle/>
          <a:p>
            <a:r>
              <a:rPr lang="en-IN" dirty="0" smtClean="0"/>
              <a:t>According to </a:t>
            </a:r>
            <a:r>
              <a:rPr lang="en-IN" dirty="0" err="1" smtClean="0"/>
              <a:t>Larman</a:t>
            </a:r>
            <a:r>
              <a:rPr lang="en-IN" dirty="0" smtClean="0"/>
              <a:t>, PV (Protected Variations) is a very important and root principle motivating most of the mechanism and patterns in programming and design to provide flexibility and protection from variation, almost every design trick in his book is a specialization of the Protected Variations pattern.</a:t>
            </a:r>
            <a:endParaRPr lang="en-IN" dirty="0"/>
          </a:p>
        </p:txBody>
      </p:sp>
      <p:sp>
        <p:nvSpPr>
          <p:cNvPr id="5" name="Content Placeholder 2"/>
          <p:cNvSpPr txBox="1">
            <a:spLocks/>
          </p:cNvSpPr>
          <p:nvPr/>
        </p:nvSpPr>
        <p:spPr>
          <a:xfrm>
            <a:off x="428596" y="3786190"/>
            <a:ext cx="8072494" cy="2786082"/>
          </a:xfrm>
          <a:prstGeom prst="rect">
            <a:avLst/>
          </a:prstGeom>
        </p:spPr>
        <p:txBody>
          <a:bodyPr vert="horz" lIns="91440" tIns="45720" rIns="91440" bIns="45720" rtlCol="0">
            <a:noAutofit/>
          </a:bodyPr>
          <a:lstStyle/>
          <a:p>
            <a:r>
              <a:rPr lang="en-IN" sz="2400" dirty="0" smtClean="0"/>
              <a:t>POS. </a:t>
            </a:r>
          </a:p>
          <a:p>
            <a:pPr marL="361950" indent="-361950">
              <a:buFont typeface="Arial" pitchFamily="34" charset="0"/>
              <a:buChar char="•"/>
            </a:pPr>
            <a:r>
              <a:rPr lang="en-IN" sz="2400" dirty="0" smtClean="0"/>
              <a:t>Consider Classes:  Sale, Payment, and </a:t>
            </a:r>
            <a:r>
              <a:rPr lang="en-IN" sz="2400" dirty="0" err="1" smtClean="0"/>
              <a:t>SaleLineItem</a:t>
            </a:r>
            <a:r>
              <a:rPr lang="en-IN" sz="2400" dirty="0" smtClean="0"/>
              <a:t> etc. </a:t>
            </a:r>
          </a:p>
          <a:p>
            <a:pPr marL="361950" indent="-361950">
              <a:buFont typeface="Arial" pitchFamily="34" charset="0"/>
              <a:buChar char="•"/>
            </a:pPr>
            <a:r>
              <a:rPr lang="en-IN" sz="2400" dirty="0" smtClean="0"/>
              <a:t>Every sale amount has taxes applied to arrive at the total. </a:t>
            </a:r>
          </a:p>
          <a:p>
            <a:pPr marL="361950" indent="-361950">
              <a:buFont typeface="Arial" pitchFamily="34" charset="0"/>
              <a:buChar char="•"/>
            </a:pPr>
            <a:r>
              <a:rPr lang="en-IN" sz="2400" dirty="0" smtClean="0"/>
              <a:t>There are different tax rules at different places and tax rates are different also.</a:t>
            </a:r>
          </a:p>
          <a:p>
            <a:pPr marL="361950" indent="-361950">
              <a:buFont typeface="Arial" pitchFamily="34" charset="0"/>
              <a:buChar char="•"/>
            </a:pPr>
            <a:r>
              <a:rPr lang="en-IN" sz="2400" dirty="0" smtClean="0"/>
              <a:t>On top of this the rates and rules are bound to changes which makes the design of such systems tricky. </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smtClean="0"/>
              <a:t>Protected Variation</a:t>
            </a:r>
            <a:endParaRPr lang="en-IN" dirty="0"/>
          </a:p>
        </p:txBody>
      </p:sp>
      <p:sp>
        <p:nvSpPr>
          <p:cNvPr id="4" name="Content Placeholder 3"/>
          <p:cNvSpPr txBox="1">
            <a:spLocks noGrp="1"/>
          </p:cNvSpPr>
          <p:nvPr>
            <p:ph idx="1"/>
          </p:nvPr>
        </p:nvSpPr>
        <p:spPr>
          <a:xfrm>
            <a:off x="457200" y="1600200"/>
            <a:ext cx="8229600" cy="2259080"/>
          </a:xfrm>
          <a:prstGeom prst="rect">
            <a:avLst/>
          </a:prstGeom>
          <a:noFill/>
        </p:spPr>
        <p:txBody>
          <a:bodyPr wrap="square" rtlCol="0">
            <a:spAutoFit/>
          </a:bodyPr>
          <a:lstStyle/>
          <a:p>
            <a:pPr marL="361950" indent="-361950"/>
            <a:r>
              <a:rPr lang="en-IN" sz="2200" dirty="0" smtClean="0"/>
              <a:t>The best approach is design the tax calculation as separate system. </a:t>
            </a:r>
          </a:p>
          <a:p>
            <a:pPr marL="361950" indent="-361950"/>
            <a:r>
              <a:rPr lang="en-IN" sz="2200" dirty="0" smtClean="0"/>
              <a:t>There could be different tax calculator systems (third party) available or there could be web service providing the tax calculation services.</a:t>
            </a:r>
          </a:p>
          <a:p>
            <a:pPr marL="361950" indent="-361950"/>
            <a:r>
              <a:rPr lang="en-IN" sz="2200" dirty="0" smtClean="0"/>
              <a:t>There might be reason for having multiple systems or move to different system. </a:t>
            </a:r>
          </a:p>
        </p:txBody>
      </p:sp>
      <p:sp>
        <p:nvSpPr>
          <p:cNvPr id="5" name="TextBox 4"/>
          <p:cNvSpPr txBox="1"/>
          <p:nvPr/>
        </p:nvSpPr>
        <p:spPr>
          <a:xfrm>
            <a:off x="500034" y="3857628"/>
            <a:ext cx="5643602" cy="2462213"/>
          </a:xfrm>
          <a:prstGeom prst="rect">
            <a:avLst/>
          </a:prstGeom>
          <a:noFill/>
        </p:spPr>
        <p:txBody>
          <a:bodyPr wrap="square" rtlCol="0">
            <a:spAutoFit/>
          </a:bodyPr>
          <a:lstStyle/>
          <a:p>
            <a:pPr marL="361950" indent="-361950">
              <a:buFont typeface="Arial" pitchFamily="34" charset="0"/>
              <a:buChar char="•"/>
            </a:pPr>
            <a:r>
              <a:rPr lang="en-IN" sz="2200" dirty="0" smtClean="0"/>
              <a:t>As mentioned above, the rules, rates are the moving target and as these changes the tax calculation systems have to follow. </a:t>
            </a:r>
          </a:p>
          <a:p>
            <a:pPr marL="361950" indent="-361950">
              <a:buFont typeface="Arial" pitchFamily="34" charset="0"/>
              <a:buChar char="•"/>
            </a:pPr>
            <a:r>
              <a:rPr lang="en-IN" sz="2200" dirty="0" smtClean="0"/>
              <a:t>This is the point of variation or stability. In such scenario, the changes would </a:t>
            </a:r>
            <a:r>
              <a:rPr lang="en-IN" sz="2200" dirty="0" smtClean="0"/>
              <a:t>require </a:t>
            </a:r>
            <a:r>
              <a:rPr lang="en-IN" sz="2200" dirty="0" smtClean="0"/>
              <a:t>the consumers or users of such systems, to change also. </a:t>
            </a:r>
            <a:endParaRPr lang="en-IN"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smtClean="0"/>
              <a:t>Protected Variation</a:t>
            </a:r>
            <a:endParaRPr lang="en-IN" dirty="0"/>
          </a:p>
        </p:txBody>
      </p:sp>
      <p:sp>
        <p:nvSpPr>
          <p:cNvPr id="3" name="Content Placeholder 2"/>
          <p:cNvSpPr>
            <a:spLocks noGrp="1"/>
          </p:cNvSpPr>
          <p:nvPr>
            <p:ph idx="1"/>
          </p:nvPr>
        </p:nvSpPr>
        <p:spPr>
          <a:xfrm>
            <a:off x="457200" y="1600201"/>
            <a:ext cx="8229600" cy="2328866"/>
          </a:xfrm>
        </p:spPr>
        <p:txBody>
          <a:bodyPr>
            <a:normAutofit fontScale="77500" lnSpcReduction="20000"/>
          </a:bodyPr>
          <a:lstStyle/>
          <a:p>
            <a:pPr marL="361950" indent="-361950"/>
            <a:r>
              <a:rPr lang="en-IN" dirty="0" smtClean="0"/>
              <a:t>These changes or variations would cause the changes in POS system or it may require revision.</a:t>
            </a:r>
          </a:p>
          <a:p>
            <a:r>
              <a:rPr lang="en-IN" dirty="0" smtClean="0"/>
              <a:t>This is where the “protected Variations” pattern helps to design in such a way that the changes in the tax calculation system would not cause major problems. This is accomplished through implementation of polymorphism and indirection as depicted in the following diagram.</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smtClean="0"/>
              <a:t>Protected Variation</a:t>
            </a:r>
            <a:endParaRPr lang="en-IN" dirty="0"/>
          </a:p>
        </p:txBody>
      </p:sp>
      <p:pic>
        <p:nvPicPr>
          <p:cNvPr id="4" name="Picture 3" descr="C:\Users\Harvinder\Downloads\image.png"/>
          <p:cNvPicPr>
            <a:picLocks noChangeAspect="1" noChangeArrowheads="1"/>
          </p:cNvPicPr>
          <p:nvPr/>
        </p:nvPicPr>
        <p:blipFill>
          <a:blip r:embed="rId2"/>
          <a:srcRect/>
          <a:stretch>
            <a:fillRect/>
          </a:stretch>
        </p:blipFill>
        <p:spPr bwMode="auto">
          <a:xfrm>
            <a:off x="285720" y="1357298"/>
            <a:ext cx="8715435" cy="521497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smtClean="0"/>
              <a:t>Protected Variation</a:t>
            </a:r>
            <a:endParaRPr lang="en-IN" dirty="0"/>
          </a:p>
        </p:txBody>
      </p:sp>
      <p:graphicFrame>
        <p:nvGraphicFramePr>
          <p:cNvPr id="5" name="Content Placeholder 4"/>
          <p:cNvGraphicFramePr>
            <a:graphicFrameLocks noGrp="1"/>
          </p:cNvGraphicFramePr>
          <p:nvPr>
            <p:ph idx="1"/>
          </p:nvPr>
        </p:nvGraphicFramePr>
        <p:xfrm>
          <a:off x="457200" y="1600200"/>
          <a:ext cx="8229600" cy="2108200"/>
        </p:xfrm>
        <a:graphic>
          <a:graphicData uri="http://schemas.openxmlformats.org/drawingml/2006/table">
            <a:tbl>
              <a:tblPr firstRow="1" bandRow="1">
                <a:tableStyleId>{5C22544A-7EE6-4342-B048-85BDC9FD1C3A}</a:tableStyleId>
              </a:tblPr>
              <a:tblGrid>
                <a:gridCol w="1614470"/>
                <a:gridCol w="3357586"/>
                <a:gridCol w="3257544"/>
              </a:tblGrid>
              <a:tr h="370840">
                <a:tc>
                  <a:txBody>
                    <a:bodyPr/>
                    <a:lstStyle/>
                    <a:p>
                      <a:pPr marL="0" marR="0">
                        <a:spcBef>
                          <a:spcPts val="0"/>
                        </a:spcBef>
                        <a:spcAft>
                          <a:spcPts val="0"/>
                        </a:spcAft>
                      </a:pPr>
                      <a:r>
                        <a:rPr lang="en-IN" b="1" dirty="0">
                          <a:solidFill>
                            <a:srgbClr val="FFFFFF"/>
                          </a:solidFill>
                        </a:rPr>
                        <a:t>Class</a:t>
                      </a:r>
                      <a:endParaRPr lang="en-IN" dirty="0"/>
                    </a:p>
                  </a:txBody>
                  <a:tcPr marL="68580" marR="68580" marT="22860" marB="22860"/>
                </a:tc>
                <a:tc>
                  <a:txBody>
                    <a:bodyPr/>
                    <a:lstStyle/>
                    <a:p>
                      <a:pPr marL="0" marR="0">
                        <a:spcBef>
                          <a:spcPts val="0"/>
                        </a:spcBef>
                        <a:spcAft>
                          <a:spcPts val="0"/>
                        </a:spcAft>
                      </a:pPr>
                      <a:r>
                        <a:rPr lang="en-IN" b="1">
                          <a:solidFill>
                            <a:srgbClr val="FFFFFF"/>
                          </a:solidFill>
                        </a:rPr>
                        <a:t>Responsibility and method</a:t>
                      </a:r>
                      <a:endParaRPr lang="en-IN"/>
                    </a:p>
                  </a:txBody>
                  <a:tcPr marL="68580" marR="68580" marT="22860" marB="22860"/>
                </a:tc>
                <a:tc>
                  <a:txBody>
                    <a:bodyPr/>
                    <a:lstStyle/>
                    <a:p>
                      <a:pPr marL="0" marR="0">
                        <a:spcBef>
                          <a:spcPts val="0"/>
                        </a:spcBef>
                        <a:spcAft>
                          <a:spcPts val="0"/>
                        </a:spcAft>
                      </a:pPr>
                      <a:r>
                        <a:rPr lang="en-IN" b="1">
                          <a:solidFill>
                            <a:srgbClr val="FFFFFF"/>
                          </a:solidFill>
                        </a:rPr>
                        <a:t>Remarks</a:t>
                      </a:r>
                      <a:endParaRPr lang="en-IN"/>
                    </a:p>
                  </a:txBody>
                  <a:tcPr marL="68580" marR="68580" marT="22860" marB="22860"/>
                </a:tc>
              </a:tr>
              <a:tr h="370840">
                <a:tc>
                  <a:txBody>
                    <a:bodyPr/>
                    <a:lstStyle/>
                    <a:p>
                      <a:pPr marL="0" marR="0">
                        <a:spcBef>
                          <a:spcPts val="0"/>
                        </a:spcBef>
                        <a:spcAft>
                          <a:spcPts val="0"/>
                        </a:spcAft>
                      </a:pPr>
                      <a:r>
                        <a:rPr lang="en-IN" b="1" dirty="0" err="1">
                          <a:solidFill>
                            <a:schemeClr val="tx2"/>
                          </a:solidFill>
                        </a:rPr>
                        <a:t>ITaxCalculator</a:t>
                      </a:r>
                      <a:endParaRPr lang="en-IN" dirty="0">
                        <a:solidFill>
                          <a:schemeClr val="tx2"/>
                        </a:solidFill>
                      </a:endParaRPr>
                    </a:p>
                  </a:txBody>
                  <a:tcPr marL="68580" marR="68580" marT="22860" marB="22860"/>
                </a:tc>
                <a:tc>
                  <a:txBody>
                    <a:bodyPr/>
                    <a:lstStyle/>
                    <a:p>
                      <a:pPr marL="0" marR="0">
                        <a:spcBef>
                          <a:spcPts val="0"/>
                        </a:spcBef>
                        <a:spcAft>
                          <a:spcPts val="0"/>
                        </a:spcAft>
                      </a:pPr>
                      <a:r>
                        <a:rPr lang="en-IN"/>
                        <a:t>Facilitator for different adapters to different systems</a:t>
                      </a:r>
                    </a:p>
                  </a:txBody>
                  <a:tcPr marL="68580" marR="68580" marT="22860" marB="22860"/>
                </a:tc>
                <a:tc>
                  <a:txBody>
                    <a:bodyPr/>
                    <a:lstStyle/>
                    <a:p>
                      <a:pPr marL="0" marR="0">
                        <a:spcBef>
                          <a:spcPts val="0"/>
                        </a:spcBef>
                        <a:spcAft>
                          <a:spcPts val="0"/>
                        </a:spcAft>
                      </a:pPr>
                      <a:r>
                        <a:rPr lang="en-IN"/>
                        <a:t>Provides polymorphic behaviour and handles the variations based on the type.</a:t>
                      </a:r>
                    </a:p>
                  </a:txBody>
                  <a:tcPr marL="68580" marR="68580" marT="22860" marB="22860"/>
                </a:tc>
              </a:tr>
              <a:tr h="370840">
                <a:tc>
                  <a:txBody>
                    <a:bodyPr/>
                    <a:lstStyle/>
                    <a:p>
                      <a:pPr marL="0" marR="0">
                        <a:spcBef>
                          <a:spcPts val="0"/>
                        </a:spcBef>
                        <a:spcAft>
                          <a:spcPts val="0"/>
                        </a:spcAft>
                      </a:pPr>
                      <a:r>
                        <a:rPr lang="en-IN" b="1" dirty="0">
                          <a:solidFill>
                            <a:schemeClr val="tx2"/>
                          </a:solidFill>
                        </a:rPr>
                        <a:t>….Adapter</a:t>
                      </a:r>
                      <a:endParaRPr lang="en-IN" dirty="0">
                        <a:solidFill>
                          <a:schemeClr val="tx2"/>
                        </a:solidFill>
                      </a:endParaRPr>
                    </a:p>
                  </a:txBody>
                  <a:tcPr marL="68580" marR="68580" marT="22860" marB="22860"/>
                </a:tc>
                <a:tc>
                  <a:txBody>
                    <a:bodyPr/>
                    <a:lstStyle/>
                    <a:p>
                      <a:pPr marL="0" marR="0">
                        <a:spcBef>
                          <a:spcPts val="0"/>
                        </a:spcBef>
                        <a:spcAft>
                          <a:spcPts val="0"/>
                        </a:spcAft>
                      </a:pPr>
                      <a:r>
                        <a:rPr lang="en-IN"/>
                        <a:t>Facilitator for particular Tax System</a:t>
                      </a:r>
                    </a:p>
                  </a:txBody>
                  <a:tcPr marL="68580" marR="68580" marT="22860" marB="22860"/>
                </a:tc>
                <a:tc>
                  <a:txBody>
                    <a:bodyPr/>
                    <a:lstStyle/>
                    <a:p>
                      <a:pPr marL="0" marR="0">
                        <a:spcBef>
                          <a:spcPts val="0"/>
                        </a:spcBef>
                        <a:spcAft>
                          <a:spcPts val="0"/>
                        </a:spcAft>
                      </a:pPr>
                      <a:r>
                        <a:rPr lang="en-IN" dirty="0"/>
                        <a:t>These classes provide indirection i.e. facilitates low coupling and reuse.</a:t>
                      </a:r>
                    </a:p>
                  </a:txBody>
                  <a:tcPr marL="68580" marR="68580" marT="22860" marB="2286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Acknowledgement</a:t>
            </a:r>
            <a:endParaRPr lang="en-IN" dirty="0"/>
          </a:p>
        </p:txBody>
      </p:sp>
      <p:sp>
        <p:nvSpPr>
          <p:cNvPr id="3" name="Content Placeholder 2"/>
          <p:cNvSpPr>
            <a:spLocks noGrp="1"/>
          </p:cNvSpPr>
          <p:nvPr>
            <p:ph idx="1"/>
          </p:nvPr>
        </p:nvSpPr>
        <p:spPr/>
        <p:txBody>
          <a:bodyPr>
            <a:normAutofit lnSpcReduction="10000"/>
          </a:bodyPr>
          <a:lstStyle/>
          <a:p>
            <a:r>
              <a:rPr lang="en-IN" dirty="0" smtClean="0"/>
              <a:t>Slides are based on Course Text Books:</a:t>
            </a:r>
          </a:p>
          <a:p>
            <a:pPr lvl="1"/>
            <a:r>
              <a:rPr lang="en-IN" dirty="0" smtClean="0"/>
              <a:t>Applying UMP and Patterns (An Introduction to Object-Oriented Analysis and Design and Iterative Development) : Craig </a:t>
            </a:r>
            <a:r>
              <a:rPr lang="en-IN" dirty="0" err="1" smtClean="0"/>
              <a:t>Larman</a:t>
            </a:r>
            <a:endParaRPr lang="en-IN" dirty="0" smtClean="0"/>
          </a:p>
          <a:p>
            <a:pPr lvl="1"/>
            <a:r>
              <a:rPr lang="en-IN" dirty="0" smtClean="0"/>
              <a:t>UMP Distilled (A Brief Guide to the Standard Object </a:t>
            </a:r>
            <a:r>
              <a:rPr lang="en-IN" dirty="0" err="1" smtClean="0"/>
              <a:t>Modeling</a:t>
            </a:r>
            <a:r>
              <a:rPr lang="en-IN" dirty="0" smtClean="0"/>
              <a:t> </a:t>
            </a:r>
            <a:r>
              <a:rPr lang="en-IN" dirty="0" err="1" smtClean="0"/>
              <a:t>Langauge</a:t>
            </a:r>
            <a:r>
              <a:rPr lang="en-IN" dirty="0" smtClean="0"/>
              <a:t>) : Martin Fowler</a:t>
            </a:r>
          </a:p>
          <a:p>
            <a:pPr lvl="1"/>
            <a:r>
              <a:rPr lang="en-IN" dirty="0" smtClean="0"/>
              <a:t>Design Patterns (Elements of Reusable Object-Oriented Software) : :</a:t>
            </a:r>
            <a:r>
              <a:rPr lang="en-IN" dirty="0" err="1" smtClean="0"/>
              <a:t>GoF</a:t>
            </a:r>
            <a:r>
              <a:rPr lang="en-IN" dirty="0" smtClean="0"/>
              <a:t> </a:t>
            </a:r>
          </a:p>
          <a:p>
            <a:pPr lvl="1">
              <a:buNone/>
            </a:pPr>
            <a:r>
              <a:rPr lang="en-IN" dirty="0" smtClean="0"/>
              <a:t>	Erich Gama | Richard Helm | </a:t>
            </a:r>
          </a:p>
          <a:p>
            <a:pPr lvl="1">
              <a:buNone/>
            </a:pPr>
            <a:r>
              <a:rPr lang="en-IN" dirty="0" smtClean="0"/>
              <a:t>	Ralph Johnson | John </a:t>
            </a:r>
            <a:r>
              <a:rPr lang="en-IN" dirty="0" err="1" smtClean="0"/>
              <a:t>Vlissides</a:t>
            </a:r>
            <a:r>
              <a:rPr lang="en-IN" dirty="0" smtClean="0"/>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2732</TotalTime>
  <Words>480</Words>
  <Application>Microsoft Office PowerPoint</Application>
  <PresentationFormat>On-screen Show (4:3)</PresentationFormat>
  <Paragraphs>155</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Object Oriented Analysis &amp; Design Module-6 (RL 6.4.9)</vt:lpstr>
      <vt:lpstr>Slide 2</vt:lpstr>
      <vt:lpstr>Protected Variation</vt:lpstr>
      <vt:lpstr>Protected Variation</vt:lpstr>
      <vt:lpstr>Protected Variation</vt:lpstr>
      <vt:lpstr>Protected Variation</vt:lpstr>
      <vt:lpstr>Protected Variation</vt:lpstr>
      <vt:lpstr>Protected Variation</vt:lpstr>
      <vt:lpstr>Acknowledgement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ZC451 (Lecture #2)</dc:title>
  <dc:creator>ipc</dc:creator>
  <cp:lastModifiedBy>Harvinder Jabbal</cp:lastModifiedBy>
  <cp:revision>284</cp:revision>
  <dcterms:created xsi:type="dcterms:W3CDTF">2012-01-04T06:56:57Z</dcterms:created>
  <dcterms:modified xsi:type="dcterms:W3CDTF">2015-02-26T01:50:04Z</dcterms:modified>
</cp:coreProperties>
</file>