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404" r:id="rId3"/>
    <p:sldId id="391" r:id="rId4"/>
    <p:sldId id="392" r:id="rId5"/>
    <p:sldId id="393" r:id="rId6"/>
    <p:sldId id="338" r:id="rId7"/>
    <p:sldId id="340" r:id="rId8"/>
    <p:sldId id="341" r:id="rId9"/>
    <p:sldId id="384" r:id="rId10"/>
    <p:sldId id="406" r:id="rId11"/>
    <p:sldId id="407" r:id="rId12"/>
    <p:sldId id="399" r:id="rId13"/>
    <p:sldId id="366" r:id="rId14"/>
    <p:sldId id="356" r:id="rId1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7" d="100"/>
          <a:sy n="67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t>7/31/2015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Based on Engineers experience and intuition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Exploratory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Ad-hoc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r>
              <a:rPr lang="en-US" b="1" dirty="0" smtClean="0"/>
              <a:t>Specification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Equivalence Partitioning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Boundary Value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Decision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 smtClean="0"/>
              <a:t>Code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Control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Techniques based on nature of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Object Oriented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Component-based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Protocol Conformance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Time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 smtClean="0"/>
              <a:t>Usage based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Operational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Reliability Engineered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Progression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11760" y="1421433"/>
            <a:ext cx="1600200" cy="4959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6760" y="2133600"/>
            <a:ext cx="1295400" cy="8382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Concepts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6760" y="3124200"/>
            <a:ext cx="1295400" cy="8382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Math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6760" y="4114800"/>
            <a:ext cx="1295400" cy="8382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64160" y="2393617"/>
            <a:ext cx="1295400" cy="68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CEG/DT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764160" y="1637457"/>
            <a:ext cx="1295400" cy="68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EC/BVA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764160" y="3149625"/>
            <a:ext cx="1295400" cy="68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OATS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64160" y="4665241"/>
            <a:ext cx="1295400" cy="68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Usability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64160" y="3905785"/>
            <a:ext cx="1295400" cy="68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Data/Control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Flow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64160" y="5417953"/>
            <a:ext cx="1295400" cy="68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Exploratory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169150" y="1682080"/>
            <a:ext cx="1295400" cy="8382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169150" y="3167980"/>
            <a:ext cx="1295400" cy="838200"/>
          </a:xfrm>
          <a:prstGeom prst="rect">
            <a:avLst/>
          </a:prstGeom>
          <a:solidFill>
            <a:srgbClr val="00B05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169150" y="4653880"/>
            <a:ext cx="1295400" cy="838200"/>
          </a:xfrm>
          <a:prstGeom prst="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309048" y="4120480"/>
            <a:ext cx="1295400" cy="838200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Auto</a:t>
            </a:r>
          </a:p>
          <a:p>
            <a:pPr algn="ctr"/>
            <a:r>
              <a:rPr lang="en-US" b="1" dirty="0"/>
              <a:t>Execution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295823" y="5111080"/>
            <a:ext cx="1295400" cy="838200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Auto</a:t>
            </a:r>
          </a:p>
          <a:p>
            <a:pPr algn="ctr"/>
            <a:r>
              <a:rPr lang="en-US" b="1" dirty="0"/>
              <a:t>Generation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2173767" y="33528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330950" y="1910680"/>
            <a:ext cx="685800" cy="381000"/>
          </a:xfrm>
          <a:prstGeom prst="rightArrow">
            <a:avLst>
              <a:gd name="adj1" fmla="val 50000"/>
              <a:gd name="adj2" fmla="val 3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4330950" y="3434680"/>
            <a:ext cx="685800" cy="381000"/>
          </a:xfrm>
          <a:prstGeom prst="rightArrow">
            <a:avLst>
              <a:gd name="adj1" fmla="val 50000"/>
              <a:gd name="adj2" fmla="val 3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5626350" y="2672680"/>
            <a:ext cx="381000" cy="381000"/>
          </a:xfrm>
          <a:prstGeom prst="up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 dirty="0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616950" y="4615780"/>
            <a:ext cx="609600" cy="381000"/>
          </a:xfrm>
          <a:prstGeom prst="rightArrow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626350" y="412048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 dirty="0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6616950" y="5111080"/>
            <a:ext cx="609600" cy="381000"/>
          </a:xfrm>
          <a:prstGeom prst="rightArrow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309048" y="1682080"/>
            <a:ext cx="1295400" cy="838200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6616950" y="1910680"/>
            <a:ext cx="609600" cy="381000"/>
          </a:xfrm>
          <a:prstGeom prst="rightArrow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7766248" y="2855938"/>
            <a:ext cx="381000" cy="800100"/>
          </a:xfrm>
          <a:prstGeom prst="up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dirty="0" smtClean="0"/>
              <a:t>To </a:t>
            </a:r>
            <a:r>
              <a:rPr lang="en-US" altLang="en-US" dirty="0"/>
              <a:t>show that the software system satisfies the requirements and performs as expected. The requirements may be explicit or implicit.</a:t>
            </a:r>
          </a:p>
          <a:p>
            <a:pPr lvl="1">
              <a:buFontTx/>
              <a:buChar char="•"/>
            </a:pPr>
            <a:r>
              <a:rPr lang="en-US" altLang="en-US" sz="2400" dirty="0"/>
              <a:t>Explicit: User Interface, Specified Output</a:t>
            </a:r>
          </a:p>
          <a:p>
            <a:pPr lvl="1">
              <a:buFontTx/>
              <a:buChar char="•"/>
            </a:pPr>
            <a:r>
              <a:rPr lang="en-US" altLang="en-US" sz="2400" dirty="0"/>
              <a:t>Implicit: Error handling, performance, reliability, security</a:t>
            </a:r>
          </a:p>
          <a:p>
            <a:pPr>
              <a:buFontTx/>
              <a:buChar char="•"/>
            </a:pPr>
            <a:r>
              <a:rPr lang="en-US" altLang="en-US" dirty="0"/>
              <a:t>To have “confidence” in the software system. To assure that the software works. To demonstrate that the Software works.</a:t>
            </a:r>
          </a:p>
          <a:p>
            <a:pPr>
              <a:buFontTx/>
              <a:buChar char="•"/>
            </a:pPr>
            <a:r>
              <a:rPr lang="en-US" altLang="en-US" dirty="0"/>
              <a:t>To find defects</a:t>
            </a:r>
          </a:p>
          <a:p>
            <a:pPr>
              <a:buFontTx/>
              <a:buChar char="•"/>
            </a:pPr>
            <a:r>
              <a:rPr lang="en-US" altLang="en-US" dirty="0"/>
              <a:t>To prevent defects</a:t>
            </a:r>
          </a:p>
          <a:p>
            <a:pPr>
              <a:buFontTx/>
              <a:buChar char="•"/>
            </a:pPr>
            <a:r>
              <a:rPr lang="en-US" altLang="en-US" dirty="0"/>
              <a:t>Ensure software quality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Goals of SW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5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Testing is a process of executing a program with the intent of finding errors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What world are we talking of?</a:t>
            </a: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708869"/>
            <a:ext cx="3019224" cy="52322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Embedded Systems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62800" y="1556469"/>
            <a:ext cx="1872629" cy="52322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Multimedia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2780928"/>
            <a:ext cx="1612044" cy="52322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6550" y="2104157"/>
            <a:ext cx="1490344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Software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1404069"/>
            <a:ext cx="1731564" cy="52322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Messaging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14800" y="2933328"/>
            <a:ext cx="1883401" cy="52322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Networking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86200" y="4517504"/>
            <a:ext cx="3176382" cy="52322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Telecommunications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33600" y="3619128"/>
            <a:ext cx="1358064" cy="52322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Security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19800" y="2276872"/>
            <a:ext cx="1040670" cy="52322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Space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62800" y="4228728"/>
            <a:ext cx="1438214" cy="52322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Learning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010400" y="5355704"/>
            <a:ext cx="1357936" cy="52322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Analysis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724400" y="5584304"/>
            <a:ext cx="1542410" cy="52322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Medicine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57200" y="4365104"/>
            <a:ext cx="1541128" cy="52322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9600" y="5584304"/>
            <a:ext cx="106311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Home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057400" y="4898504"/>
            <a:ext cx="1894749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Automobile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86400" y="3619128"/>
            <a:ext cx="1038426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Travel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010400" y="3009528"/>
            <a:ext cx="2105128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chemeClr val="bg1"/>
                </a:solidFill>
              </a:rPr>
              <a:t>You Name it!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057400" y="5889104"/>
            <a:ext cx="2081275" cy="523220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Infotainment</a:t>
            </a:r>
          </a:p>
        </p:txBody>
      </p:sp>
    </p:spTree>
    <p:extLst>
      <p:ext uri="{BB962C8B-B14F-4D97-AF65-F5344CB8AC3E}">
        <p14:creationId xmlns:p14="http://schemas.microsoft.com/office/powerpoint/2010/main" val="6478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What world are we talking of?</a:t>
            </a: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708869"/>
            <a:ext cx="3019224" cy="52322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Embedded Systems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62800" y="1556469"/>
            <a:ext cx="1872629" cy="52322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Multimedia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2780928"/>
            <a:ext cx="1612044" cy="52322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6550" y="2104157"/>
            <a:ext cx="1490344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Software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1404069"/>
            <a:ext cx="1731564" cy="52322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Messaging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14800" y="2933328"/>
            <a:ext cx="1883401" cy="52322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Networking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86200" y="4517504"/>
            <a:ext cx="3176382" cy="52322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Telecommunications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33600" y="3619128"/>
            <a:ext cx="1358064" cy="52322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Security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19800" y="2276872"/>
            <a:ext cx="1040670" cy="52322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Space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62800" y="4228728"/>
            <a:ext cx="1438214" cy="52322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Learning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010400" y="5355704"/>
            <a:ext cx="1357936" cy="52322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Analysis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724400" y="5584304"/>
            <a:ext cx="1542410" cy="52322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Medicine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57200" y="4365104"/>
            <a:ext cx="1541128" cy="52322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9600" y="5584304"/>
            <a:ext cx="106311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Home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057400" y="4898504"/>
            <a:ext cx="1894749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Automobile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86400" y="3619128"/>
            <a:ext cx="1038426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Travel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010400" y="3009528"/>
            <a:ext cx="2105128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chemeClr val="bg1"/>
                </a:solidFill>
              </a:rPr>
              <a:t>You Name it!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057400" y="5889104"/>
            <a:ext cx="2081275" cy="523220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Infotainment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00" y="1970479"/>
            <a:ext cx="7762814" cy="36468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 smtClean="0"/>
              <a:t>Software is (nearly) everywhere. Thus we are talking about that “everything”.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563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Building Blocks</a:t>
            </a:r>
            <a:endParaRPr lang="en-IN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95792" y="1563073"/>
            <a:ext cx="2015968" cy="200994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 smtClean="0"/>
              <a:t>Architecture</a:t>
            </a:r>
            <a:endParaRPr lang="en-US" altLang="en-US" sz="2800" b="1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5792" y="3573016"/>
            <a:ext cx="2015968" cy="200994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/>
              <a:t>Design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11760" y="1563073"/>
            <a:ext cx="2015968" cy="200994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/>
              <a:t>Code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11760" y="3573016"/>
            <a:ext cx="2015968" cy="200994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/>
              <a:t>Specification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482592" y="2715344"/>
            <a:ext cx="1866870" cy="1861291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78000">
                <a:schemeClr val="dk1">
                  <a:shade val="93000"/>
                  <a:satMod val="130000"/>
                  <a:alpha val="4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Test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16016" y="1548240"/>
            <a:ext cx="2088488" cy="209678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 smtClean="0"/>
              <a:t>People</a:t>
            </a:r>
            <a:endParaRPr lang="en-US" altLang="en-US" sz="2800" b="1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87768" y="3645024"/>
            <a:ext cx="2088488" cy="209678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 smtClean="0"/>
              <a:t>Product</a:t>
            </a:r>
            <a:endParaRPr lang="en-US" altLang="en-US" sz="2800" b="1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04248" y="1548240"/>
            <a:ext cx="2088488" cy="209678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 smtClean="0"/>
              <a:t>Process</a:t>
            </a:r>
            <a:endParaRPr lang="en-US" altLang="en-US" sz="2800" b="1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876256" y="3645024"/>
            <a:ext cx="2088488" cy="209678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b="1" dirty="0" smtClean="0"/>
              <a:t>Technology</a:t>
            </a:r>
            <a:endParaRPr lang="en-US" altLang="en-US" sz="2800" b="1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885238" y="2720907"/>
            <a:ext cx="1934027" cy="1941709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30000"/>
                </a:schemeClr>
              </a:gs>
              <a:gs pos="100000">
                <a:schemeClr val="dk1">
                  <a:shade val="93000"/>
                  <a:satMod val="130000"/>
                  <a:alpha val="57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3600" b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65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b="1" dirty="0"/>
              <a:t>IEEE Definition</a:t>
            </a:r>
          </a:p>
          <a:p>
            <a:r>
              <a:rPr lang="en-US" altLang="en-US" sz="2000" dirty="0"/>
              <a:t>Software Engineering: (1) The application of a systematic, disciplined, quantifiable approach to the development, operation and maintenance of Software; that is the application of engineering to software (2) The study of approaches as in (1).</a:t>
            </a:r>
          </a:p>
          <a:p>
            <a:endParaRPr lang="en-US" altLang="en-US" sz="2000" dirty="0"/>
          </a:p>
          <a:p>
            <a:r>
              <a:rPr lang="en-US" altLang="en-US" sz="2000" dirty="0"/>
              <a:t>Software Engineering is the establishment and use of a sound engineering principle in order to obtain economically software that is reliable and works efficiently on real machine. </a:t>
            </a:r>
            <a:r>
              <a:rPr lang="en-US" altLang="en-US" sz="2000" b="1" dirty="0"/>
              <a:t>[Fritz Bauer]</a:t>
            </a:r>
          </a:p>
          <a:p>
            <a:endParaRPr lang="en-US" altLang="en-US" sz="2000" b="1" dirty="0"/>
          </a:p>
          <a:p>
            <a:pPr>
              <a:buFontTx/>
              <a:buChar char="•"/>
            </a:pPr>
            <a:r>
              <a:rPr lang="en-US" altLang="en-US" sz="2000" b="1" dirty="0"/>
              <a:t>Where did Software Engineering come from?</a:t>
            </a:r>
          </a:p>
          <a:p>
            <a:pPr>
              <a:buFontTx/>
              <a:buChar char="•"/>
            </a:pPr>
            <a:r>
              <a:rPr lang="en-US" altLang="en-US" sz="2000" b="1" dirty="0"/>
              <a:t>Rather why was there a thought of Software Engineering</a:t>
            </a:r>
            <a:r>
              <a:rPr lang="en-US" altLang="en-US" sz="2000" b="1" dirty="0" smtClean="0"/>
              <a:t>?</a:t>
            </a:r>
            <a:endParaRPr lang="en-US" alt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Software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5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Goals of Software Engineering</a:t>
            </a:r>
            <a:endParaRPr lang="en-IN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493837"/>
            <a:ext cx="82296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b="1" dirty="0" smtClean="0"/>
              <a:t>To </a:t>
            </a:r>
            <a:r>
              <a:rPr lang="en-US" altLang="en-US" b="1" dirty="0"/>
              <a:t>improve quality of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To improve the productivity of developers and software teams</a:t>
            </a:r>
          </a:p>
          <a:p>
            <a:endParaRPr lang="en-US" altLang="en-US" b="1" dirty="0"/>
          </a:p>
          <a:p>
            <a:r>
              <a:rPr lang="en-US" altLang="en-US" b="1" dirty="0"/>
              <a:t>And many more…</a:t>
            </a:r>
          </a:p>
          <a:p>
            <a:endParaRPr lang="en-US" altLang="en-US" b="1" dirty="0">
              <a:solidFill>
                <a:srgbClr val="0000FF"/>
              </a:solidFill>
            </a:endParaRPr>
          </a:p>
          <a:p>
            <a:pPr algn="ctr"/>
            <a:r>
              <a:rPr lang="en-US" altLang="en-US" sz="3200" b="1" dirty="0" smtClean="0">
                <a:solidFill>
                  <a:srgbClr val="0000FF"/>
                </a:solidFill>
              </a:rPr>
              <a:t>Our focus is on </a:t>
            </a:r>
            <a:r>
              <a:rPr lang="en-US" altLang="en-US" sz="3200" b="1" dirty="0">
                <a:solidFill>
                  <a:srgbClr val="0000FF"/>
                </a:solidFill>
              </a:rPr>
              <a:t>1 as a part of </a:t>
            </a:r>
            <a:r>
              <a:rPr lang="en-US" altLang="en-US" sz="3200" b="1" dirty="0" smtClean="0">
                <a:solidFill>
                  <a:srgbClr val="0000FF"/>
                </a:solidFill>
              </a:rPr>
              <a:t>our course</a:t>
            </a:r>
            <a:endParaRPr lang="en-US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en-US" sz="2000" b="1" dirty="0" smtClean="0">
                <a:solidFill>
                  <a:srgbClr val="0000FF"/>
                </a:solidFill>
              </a:rPr>
              <a:t>Reliability</a:t>
            </a:r>
            <a:endParaRPr lang="en-US" altLang="en-US" sz="2000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r>
              <a:rPr lang="en-US" altLang="en-US" sz="2000" b="1" dirty="0">
                <a:solidFill>
                  <a:srgbClr val="0000FF"/>
                </a:solidFill>
              </a:rPr>
              <a:t>Efficiency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solidFill>
                  <a:srgbClr val="0000FF"/>
                </a:solidFill>
              </a:rPr>
              <a:t>Speed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solidFill>
                  <a:srgbClr val="0000FF"/>
                </a:solidFill>
              </a:rPr>
              <a:t>Resource management</a:t>
            </a:r>
          </a:p>
          <a:p>
            <a:pPr>
              <a:buFontTx/>
              <a:buChar char="•"/>
            </a:pPr>
            <a:r>
              <a:rPr lang="en-US" altLang="en-US" sz="2000" b="1" dirty="0">
                <a:solidFill>
                  <a:srgbClr val="0000FF"/>
                </a:solidFill>
              </a:rPr>
              <a:t>Usability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solidFill>
                  <a:srgbClr val="0000FF"/>
                </a:solidFill>
              </a:rPr>
              <a:t>User friendliness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solidFill>
                  <a:srgbClr val="0000FF"/>
                </a:solidFill>
              </a:rPr>
              <a:t>Intuitive</a:t>
            </a:r>
          </a:p>
          <a:p>
            <a:pPr>
              <a:buFontTx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</a:rPr>
              <a:t>Maintainability</a:t>
            </a:r>
            <a:r>
              <a:rPr lang="en-US" altLang="en-US" sz="2000" dirty="0" smtClean="0">
                <a:solidFill>
                  <a:srgbClr val="FF0000"/>
                </a:solidFill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Should be easy to maintain</a:t>
            </a:r>
          </a:p>
          <a:p>
            <a:pPr>
              <a:buFontTx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</a:rPr>
              <a:t>Scalability</a:t>
            </a:r>
            <a:r>
              <a:rPr lang="en-US" altLang="en-US" sz="2000" dirty="0" smtClean="0">
                <a:solidFill>
                  <a:srgbClr val="FF0000"/>
                </a:solidFill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Should scale as per the requirements of the user</a:t>
            </a:r>
          </a:p>
          <a:p>
            <a:pPr>
              <a:buFontTx/>
              <a:buChar char="•"/>
            </a:pPr>
            <a:r>
              <a:rPr lang="en-US" altLang="en-US" sz="2000" b="1" dirty="0">
                <a:solidFill>
                  <a:srgbClr val="FF0000"/>
                </a:solidFill>
              </a:rPr>
              <a:t>Portability</a:t>
            </a:r>
            <a:r>
              <a:rPr lang="en-US" altLang="en-US" sz="2000" dirty="0">
                <a:solidFill>
                  <a:srgbClr val="FF0000"/>
                </a:solidFill>
              </a:rPr>
              <a:t>: Should work on various platforms/systems/hardware</a:t>
            </a:r>
          </a:p>
          <a:p>
            <a:pPr>
              <a:buFontTx/>
              <a:buChar char="•"/>
            </a:pPr>
            <a:r>
              <a:rPr lang="en-US" altLang="en-US" sz="2000" b="1" dirty="0">
                <a:solidFill>
                  <a:srgbClr val="FF0000"/>
                </a:solidFill>
              </a:rPr>
              <a:t>Security</a:t>
            </a:r>
            <a:r>
              <a:rPr lang="en-US" altLang="en-US" sz="2000" dirty="0">
                <a:solidFill>
                  <a:srgbClr val="FF0000"/>
                </a:solidFill>
              </a:rPr>
              <a:t>: Should be secure from attacks</a:t>
            </a:r>
          </a:p>
          <a:p>
            <a:pPr>
              <a:buFontTx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</a:rPr>
              <a:t>Testability</a:t>
            </a:r>
            <a:r>
              <a:rPr lang="en-US" altLang="en-US" sz="2000" dirty="0" smtClean="0">
                <a:solidFill>
                  <a:srgbClr val="FF0000"/>
                </a:solidFill>
              </a:rPr>
              <a:t>: Should </a:t>
            </a:r>
            <a:r>
              <a:rPr lang="en-US" altLang="en-US" sz="2000" dirty="0">
                <a:solidFill>
                  <a:srgbClr val="FF0000"/>
                </a:solidFill>
              </a:rPr>
              <a:t>be </a:t>
            </a:r>
            <a:r>
              <a:rPr lang="en-US" altLang="en-US" sz="2000" dirty="0" smtClean="0">
                <a:solidFill>
                  <a:srgbClr val="FF0000"/>
                </a:solidFill>
              </a:rPr>
              <a:t>testable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Software Quality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Building Blocks – A View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78573" y="1504528"/>
            <a:ext cx="3825875" cy="48768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3600" dirty="0"/>
              <a:t>Test Research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773" y="5162128"/>
            <a:ext cx="1981200" cy="121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600" dirty="0"/>
              <a:t>Math</a:t>
            </a:r>
          </a:p>
          <a:p>
            <a:pPr algn="ctr"/>
            <a:r>
              <a:rPr lang="en-US" sz="1000" dirty="0"/>
              <a:t>Set theory</a:t>
            </a:r>
          </a:p>
          <a:p>
            <a:pPr algn="ctr"/>
            <a:r>
              <a:rPr lang="en-US" sz="1000" dirty="0"/>
              <a:t>Discrete</a:t>
            </a:r>
          </a:p>
          <a:p>
            <a:pPr algn="ctr"/>
            <a:r>
              <a:rPr lang="en-US" sz="1000" dirty="0"/>
              <a:t>Combinatorial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4973" y="5162128"/>
            <a:ext cx="2438400" cy="121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600" dirty="0"/>
              <a:t>Concepts</a:t>
            </a:r>
          </a:p>
          <a:p>
            <a:pPr algn="ctr"/>
            <a:r>
              <a:rPr lang="en-US" sz="1200" dirty="0"/>
              <a:t>SW Arch, Design, Data Structures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83373" y="5162128"/>
            <a:ext cx="2438400" cy="121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600" dirty="0"/>
              <a:t>Problem</a:t>
            </a:r>
          </a:p>
          <a:p>
            <a:pPr algn="ctr"/>
            <a:r>
              <a:rPr lang="en-US" sz="1200" dirty="0"/>
              <a:t>Code coverage</a:t>
            </a:r>
          </a:p>
          <a:p>
            <a:pPr algn="ctr"/>
            <a:r>
              <a:rPr lang="en-US" sz="1200" dirty="0"/>
              <a:t>Quality</a:t>
            </a:r>
          </a:p>
          <a:p>
            <a:pPr algn="ctr"/>
            <a:r>
              <a:rPr lang="en-US" sz="1200" dirty="0"/>
              <a:t>Zero Defects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773" y="3942928"/>
            <a:ext cx="6858000" cy="121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Test Techniques Development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EC, BVA, DT, CEG, McCabe, OATS, Data Flow, Control Flow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3773" y="2723728"/>
            <a:ext cx="6858000" cy="121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Test </a:t>
            </a:r>
            <a:r>
              <a:rPr lang="en-US" sz="3600" dirty="0" smtClean="0">
                <a:solidFill>
                  <a:schemeClr val="bg1"/>
                </a:solidFill>
              </a:rPr>
              <a:t>Techniques </a:t>
            </a:r>
            <a:r>
              <a:rPr lang="en-US" sz="3600" dirty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Functional, Behavioral, IOT, Usability, Integration, Unit, Performance, Stress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773" y="1504528"/>
            <a:ext cx="4098925" cy="121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600" dirty="0"/>
              <a:t>SW Products</a:t>
            </a:r>
          </a:p>
          <a:p>
            <a:pPr algn="ctr"/>
            <a:r>
              <a:rPr lang="en-US" sz="3600" dirty="0"/>
              <a:t>SW Test Tools</a:t>
            </a:r>
          </a:p>
        </p:txBody>
      </p:sp>
    </p:spTree>
    <p:extLst>
      <p:ext uri="{BB962C8B-B14F-4D97-AF65-F5344CB8AC3E}">
        <p14:creationId xmlns:p14="http://schemas.microsoft.com/office/powerpoint/2010/main" val="34761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456</TotalTime>
  <Words>518</Words>
  <Application>Microsoft Office PowerPoint</Application>
  <PresentationFormat>On-screen Show (4:3)</PresentationFormat>
  <Paragraphs>162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pgjoshi</cp:lastModifiedBy>
  <cp:revision>114</cp:revision>
  <cp:lastPrinted>2014-01-11T02:25:52Z</cp:lastPrinted>
  <dcterms:created xsi:type="dcterms:W3CDTF">2014-01-11T00:18:07Z</dcterms:created>
  <dcterms:modified xsi:type="dcterms:W3CDTF">2015-07-31T08:32:35Z</dcterms:modified>
</cp:coreProperties>
</file>