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60" r:id="rId2"/>
    <p:sldId id="376" r:id="rId3"/>
    <p:sldId id="382" r:id="rId4"/>
    <p:sldId id="332" r:id="rId5"/>
    <p:sldId id="404" r:id="rId6"/>
    <p:sldId id="395" r:id="rId7"/>
    <p:sldId id="391" r:id="rId8"/>
    <p:sldId id="392" r:id="rId9"/>
    <p:sldId id="393" r:id="rId10"/>
    <p:sldId id="352" r:id="rId11"/>
    <p:sldId id="353" r:id="rId12"/>
    <p:sldId id="354" r:id="rId13"/>
    <p:sldId id="355" r:id="rId14"/>
    <p:sldId id="335" r:id="rId15"/>
    <p:sldId id="336" r:id="rId16"/>
    <p:sldId id="338" r:id="rId17"/>
    <p:sldId id="339" r:id="rId18"/>
    <p:sldId id="340" r:id="rId19"/>
    <p:sldId id="341" r:id="rId20"/>
    <p:sldId id="342" r:id="rId21"/>
    <p:sldId id="408" r:id="rId22"/>
    <p:sldId id="343" r:id="rId23"/>
    <p:sldId id="383" r:id="rId24"/>
    <p:sldId id="384" r:id="rId25"/>
    <p:sldId id="390" r:id="rId26"/>
    <p:sldId id="380" r:id="rId27"/>
    <p:sldId id="386" r:id="rId28"/>
    <p:sldId id="387" r:id="rId29"/>
    <p:sldId id="388" r:id="rId30"/>
    <p:sldId id="389" r:id="rId31"/>
    <p:sldId id="409" r:id="rId32"/>
    <p:sldId id="396" r:id="rId33"/>
    <p:sldId id="406" r:id="rId34"/>
    <p:sldId id="407" r:id="rId35"/>
    <p:sldId id="398" r:id="rId36"/>
    <p:sldId id="401" r:id="rId37"/>
    <p:sldId id="402" r:id="rId38"/>
    <p:sldId id="403" r:id="rId39"/>
    <p:sldId id="399" r:id="rId40"/>
    <p:sldId id="410" r:id="rId41"/>
    <p:sldId id="372" r:id="rId42"/>
    <p:sldId id="360" r:id="rId43"/>
    <p:sldId id="361" r:id="rId44"/>
    <p:sldId id="362" r:id="rId45"/>
    <p:sldId id="363" r:id="rId46"/>
    <p:sldId id="364" r:id="rId47"/>
    <p:sldId id="365" r:id="rId48"/>
    <p:sldId id="366" r:id="rId49"/>
    <p:sldId id="367" r:id="rId50"/>
    <p:sldId id="368" r:id="rId51"/>
    <p:sldId id="405" r:id="rId52"/>
    <p:sldId id="371" r:id="rId53"/>
    <p:sldId id="411" r:id="rId54"/>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67" d="100"/>
          <a:sy n="67" d="100"/>
        </p:scale>
        <p:origin x="140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84102-C295-4F2D-B835-768D7E73549C}" type="doc">
      <dgm:prSet loTypeId="urn:microsoft.com/office/officeart/2005/8/layout/cycle6" loCatId="cycle" qsTypeId="urn:microsoft.com/office/officeart/2005/8/quickstyle/3d2" qsCatId="3D" csTypeId="urn:microsoft.com/office/officeart/2005/8/colors/colorful1" csCatId="colorful" phldr="1"/>
      <dgm:spPr/>
      <dgm:t>
        <a:bodyPr/>
        <a:lstStyle/>
        <a:p>
          <a:endParaRPr lang="en-IN"/>
        </a:p>
      </dgm:t>
    </dgm:pt>
    <dgm:pt modelId="{E6B0588A-2D4F-421D-BA56-DED40A38DBF9}">
      <dgm:prSet phldrT="[Text]"/>
      <dgm:spPr/>
      <dgm:t>
        <a:bodyPr/>
        <a:lstStyle/>
        <a:p>
          <a:r>
            <a:rPr lang="en-IN" b="1" dirty="0" smtClean="0"/>
            <a:t>What</a:t>
          </a:r>
          <a:endParaRPr lang="en-IN" b="1" dirty="0"/>
        </a:p>
      </dgm:t>
    </dgm:pt>
    <dgm:pt modelId="{3712CC92-8909-47EA-91C9-FB9E0E354930}" type="parTrans" cxnId="{9CEBC68C-D241-4CB1-B106-FE57EE98CCEB}">
      <dgm:prSet/>
      <dgm:spPr/>
      <dgm:t>
        <a:bodyPr/>
        <a:lstStyle/>
        <a:p>
          <a:endParaRPr lang="en-IN" b="1"/>
        </a:p>
      </dgm:t>
    </dgm:pt>
    <dgm:pt modelId="{2DC55709-1B05-4E60-9FDE-D7E593B22721}" type="sibTrans" cxnId="{9CEBC68C-D241-4CB1-B106-FE57EE98CCEB}">
      <dgm:prSet/>
      <dgm:spPr/>
      <dgm:t>
        <a:bodyPr/>
        <a:lstStyle/>
        <a:p>
          <a:endParaRPr lang="en-IN" b="1"/>
        </a:p>
      </dgm:t>
    </dgm:pt>
    <dgm:pt modelId="{5F83197E-9B3C-47AC-BF3F-1287785AB905}">
      <dgm:prSet phldrT="[Text]"/>
      <dgm:spPr/>
      <dgm:t>
        <a:bodyPr/>
        <a:lstStyle/>
        <a:p>
          <a:r>
            <a:rPr lang="en-IN" b="1" dirty="0" smtClean="0"/>
            <a:t>When</a:t>
          </a:r>
          <a:endParaRPr lang="en-IN" b="1" dirty="0"/>
        </a:p>
      </dgm:t>
    </dgm:pt>
    <dgm:pt modelId="{2F8CC5BA-4BF7-444C-892D-D5D7E4BBBC38}" type="parTrans" cxnId="{AA85BC4B-B4CF-4C6F-BFD6-977C49B6036A}">
      <dgm:prSet/>
      <dgm:spPr/>
      <dgm:t>
        <a:bodyPr/>
        <a:lstStyle/>
        <a:p>
          <a:endParaRPr lang="en-IN" b="1"/>
        </a:p>
      </dgm:t>
    </dgm:pt>
    <dgm:pt modelId="{5A8E7BE5-1D6B-4C07-8CCE-DB94F7544DED}" type="sibTrans" cxnId="{AA85BC4B-B4CF-4C6F-BFD6-977C49B6036A}">
      <dgm:prSet/>
      <dgm:spPr/>
      <dgm:t>
        <a:bodyPr/>
        <a:lstStyle/>
        <a:p>
          <a:endParaRPr lang="en-IN" b="1"/>
        </a:p>
      </dgm:t>
    </dgm:pt>
    <dgm:pt modelId="{605B1CDE-FD64-4B09-8F79-3A75D7165B57}">
      <dgm:prSet phldrT="[Text]"/>
      <dgm:spPr/>
      <dgm:t>
        <a:bodyPr/>
        <a:lstStyle/>
        <a:p>
          <a:r>
            <a:rPr lang="en-IN" b="1" dirty="0" smtClean="0"/>
            <a:t>Where</a:t>
          </a:r>
          <a:endParaRPr lang="en-IN" b="1" dirty="0"/>
        </a:p>
      </dgm:t>
    </dgm:pt>
    <dgm:pt modelId="{3EECA447-A339-49E0-A323-FDABD60D1F2F}" type="parTrans" cxnId="{97D2FB7B-2CC4-4FE5-9B50-AADA488B2291}">
      <dgm:prSet/>
      <dgm:spPr/>
      <dgm:t>
        <a:bodyPr/>
        <a:lstStyle/>
        <a:p>
          <a:endParaRPr lang="en-IN" b="1"/>
        </a:p>
      </dgm:t>
    </dgm:pt>
    <dgm:pt modelId="{E4BE874C-713E-45AF-BEF4-0FCC68D97352}" type="sibTrans" cxnId="{97D2FB7B-2CC4-4FE5-9B50-AADA488B2291}">
      <dgm:prSet/>
      <dgm:spPr/>
      <dgm:t>
        <a:bodyPr/>
        <a:lstStyle/>
        <a:p>
          <a:endParaRPr lang="en-IN" b="1"/>
        </a:p>
      </dgm:t>
    </dgm:pt>
    <dgm:pt modelId="{EFD7F823-8DEF-462D-ACFD-6053C3210E4F}">
      <dgm:prSet phldrT="[Text]"/>
      <dgm:spPr/>
      <dgm:t>
        <a:bodyPr/>
        <a:lstStyle/>
        <a:p>
          <a:r>
            <a:rPr lang="en-IN" b="1" dirty="0" smtClean="0"/>
            <a:t>Which</a:t>
          </a:r>
          <a:endParaRPr lang="en-IN" b="1" dirty="0"/>
        </a:p>
      </dgm:t>
    </dgm:pt>
    <dgm:pt modelId="{D8A8EA77-C6B4-4A96-909F-44B799EA495C}" type="parTrans" cxnId="{1A79CBDF-A29C-49D5-B257-7EC57DE561DF}">
      <dgm:prSet/>
      <dgm:spPr/>
      <dgm:t>
        <a:bodyPr/>
        <a:lstStyle/>
        <a:p>
          <a:endParaRPr lang="en-IN" b="1"/>
        </a:p>
      </dgm:t>
    </dgm:pt>
    <dgm:pt modelId="{03547FF9-58D9-486D-8858-5B72E24825BF}" type="sibTrans" cxnId="{1A79CBDF-A29C-49D5-B257-7EC57DE561DF}">
      <dgm:prSet/>
      <dgm:spPr/>
      <dgm:t>
        <a:bodyPr/>
        <a:lstStyle/>
        <a:p>
          <a:endParaRPr lang="en-IN" b="1"/>
        </a:p>
      </dgm:t>
    </dgm:pt>
    <dgm:pt modelId="{2EEED5E3-4BDD-49EA-B9C2-61A07200D6A6}">
      <dgm:prSet phldrT="[Text]"/>
      <dgm:spPr/>
      <dgm:t>
        <a:bodyPr/>
        <a:lstStyle/>
        <a:p>
          <a:r>
            <a:rPr lang="en-IN" b="1" dirty="0" smtClean="0"/>
            <a:t>Why</a:t>
          </a:r>
          <a:endParaRPr lang="en-IN" b="1" dirty="0"/>
        </a:p>
      </dgm:t>
    </dgm:pt>
    <dgm:pt modelId="{054931DB-AE87-42E5-8E1E-A186871FD0B0}" type="parTrans" cxnId="{52BA4B12-C656-488F-9559-FFAFCE70F54D}">
      <dgm:prSet/>
      <dgm:spPr/>
      <dgm:t>
        <a:bodyPr/>
        <a:lstStyle/>
        <a:p>
          <a:endParaRPr lang="en-IN" b="1"/>
        </a:p>
      </dgm:t>
    </dgm:pt>
    <dgm:pt modelId="{6BB53AC9-963E-41A2-BDE5-3B11042527E1}" type="sibTrans" cxnId="{52BA4B12-C656-488F-9559-FFAFCE70F54D}">
      <dgm:prSet/>
      <dgm:spPr/>
      <dgm:t>
        <a:bodyPr/>
        <a:lstStyle/>
        <a:p>
          <a:endParaRPr lang="en-IN" b="1"/>
        </a:p>
      </dgm:t>
    </dgm:pt>
    <dgm:pt modelId="{4FB54519-648C-4825-8E81-6E6B3216E8EB}" type="pres">
      <dgm:prSet presAssocID="{42184102-C295-4F2D-B835-768D7E73549C}" presName="cycle" presStyleCnt="0">
        <dgm:presLayoutVars>
          <dgm:dir/>
          <dgm:resizeHandles val="exact"/>
        </dgm:presLayoutVars>
      </dgm:prSet>
      <dgm:spPr/>
      <dgm:t>
        <a:bodyPr/>
        <a:lstStyle/>
        <a:p>
          <a:endParaRPr lang="en-IN"/>
        </a:p>
      </dgm:t>
    </dgm:pt>
    <dgm:pt modelId="{15DA7806-A500-4812-9D7D-FEF649438B75}" type="pres">
      <dgm:prSet presAssocID="{E6B0588A-2D4F-421D-BA56-DED40A38DBF9}" presName="node" presStyleLbl="node1" presStyleIdx="0" presStyleCnt="5">
        <dgm:presLayoutVars>
          <dgm:bulletEnabled val="1"/>
        </dgm:presLayoutVars>
      </dgm:prSet>
      <dgm:spPr/>
      <dgm:t>
        <a:bodyPr/>
        <a:lstStyle/>
        <a:p>
          <a:endParaRPr lang="en-IN"/>
        </a:p>
      </dgm:t>
    </dgm:pt>
    <dgm:pt modelId="{C993DFAD-6A39-4E3A-AA65-950FD3E82957}" type="pres">
      <dgm:prSet presAssocID="{E6B0588A-2D4F-421D-BA56-DED40A38DBF9}" presName="spNode" presStyleCnt="0"/>
      <dgm:spPr/>
    </dgm:pt>
    <dgm:pt modelId="{F002C0B7-A7EE-4064-B0CE-66605C85BF46}" type="pres">
      <dgm:prSet presAssocID="{2DC55709-1B05-4E60-9FDE-D7E593B22721}" presName="sibTrans" presStyleLbl="sibTrans1D1" presStyleIdx="0" presStyleCnt="5"/>
      <dgm:spPr/>
      <dgm:t>
        <a:bodyPr/>
        <a:lstStyle/>
        <a:p>
          <a:endParaRPr lang="en-IN"/>
        </a:p>
      </dgm:t>
    </dgm:pt>
    <dgm:pt modelId="{4357951D-1431-49BF-AD88-9E94BB192DC0}" type="pres">
      <dgm:prSet presAssocID="{5F83197E-9B3C-47AC-BF3F-1287785AB905}" presName="node" presStyleLbl="node1" presStyleIdx="1" presStyleCnt="5">
        <dgm:presLayoutVars>
          <dgm:bulletEnabled val="1"/>
        </dgm:presLayoutVars>
      </dgm:prSet>
      <dgm:spPr/>
      <dgm:t>
        <a:bodyPr/>
        <a:lstStyle/>
        <a:p>
          <a:endParaRPr lang="en-IN"/>
        </a:p>
      </dgm:t>
    </dgm:pt>
    <dgm:pt modelId="{F7BBD061-512E-4283-B6F6-385E6E19BA21}" type="pres">
      <dgm:prSet presAssocID="{5F83197E-9B3C-47AC-BF3F-1287785AB905}" presName="spNode" presStyleCnt="0"/>
      <dgm:spPr/>
    </dgm:pt>
    <dgm:pt modelId="{423558BB-BF6B-4F90-8810-6AA2A527EF39}" type="pres">
      <dgm:prSet presAssocID="{5A8E7BE5-1D6B-4C07-8CCE-DB94F7544DED}" presName="sibTrans" presStyleLbl="sibTrans1D1" presStyleIdx="1" presStyleCnt="5"/>
      <dgm:spPr/>
      <dgm:t>
        <a:bodyPr/>
        <a:lstStyle/>
        <a:p>
          <a:endParaRPr lang="en-IN"/>
        </a:p>
      </dgm:t>
    </dgm:pt>
    <dgm:pt modelId="{80CEE658-41F1-4DFD-9917-DB38D9DB01D6}" type="pres">
      <dgm:prSet presAssocID="{605B1CDE-FD64-4B09-8F79-3A75D7165B57}" presName="node" presStyleLbl="node1" presStyleIdx="2" presStyleCnt="5">
        <dgm:presLayoutVars>
          <dgm:bulletEnabled val="1"/>
        </dgm:presLayoutVars>
      </dgm:prSet>
      <dgm:spPr/>
      <dgm:t>
        <a:bodyPr/>
        <a:lstStyle/>
        <a:p>
          <a:endParaRPr lang="en-IN"/>
        </a:p>
      </dgm:t>
    </dgm:pt>
    <dgm:pt modelId="{F6CDCC55-17E7-4418-BCB9-28A7D09A9185}" type="pres">
      <dgm:prSet presAssocID="{605B1CDE-FD64-4B09-8F79-3A75D7165B57}" presName="spNode" presStyleCnt="0"/>
      <dgm:spPr/>
    </dgm:pt>
    <dgm:pt modelId="{B9226996-2B79-4773-8A6F-DE738731BDD8}" type="pres">
      <dgm:prSet presAssocID="{E4BE874C-713E-45AF-BEF4-0FCC68D97352}" presName="sibTrans" presStyleLbl="sibTrans1D1" presStyleIdx="2" presStyleCnt="5"/>
      <dgm:spPr/>
      <dgm:t>
        <a:bodyPr/>
        <a:lstStyle/>
        <a:p>
          <a:endParaRPr lang="en-IN"/>
        </a:p>
      </dgm:t>
    </dgm:pt>
    <dgm:pt modelId="{ECD15AFF-F88C-4512-B85A-0501DAAC6303}" type="pres">
      <dgm:prSet presAssocID="{EFD7F823-8DEF-462D-ACFD-6053C3210E4F}" presName="node" presStyleLbl="node1" presStyleIdx="3" presStyleCnt="5">
        <dgm:presLayoutVars>
          <dgm:bulletEnabled val="1"/>
        </dgm:presLayoutVars>
      </dgm:prSet>
      <dgm:spPr/>
      <dgm:t>
        <a:bodyPr/>
        <a:lstStyle/>
        <a:p>
          <a:endParaRPr lang="en-IN"/>
        </a:p>
      </dgm:t>
    </dgm:pt>
    <dgm:pt modelId="{96F50F0D-F4CF-461A-B88D-F53C3B7BBB4D}" type="pres">
      <dgm:prSet presAssocID="{EFD7F823-8DEF-462D-ACFD-6053C3210E4F}" presName="spNode" presStyleCnt="0"/>
      <dgm:spPr/>
    </dgm:pt>
    <dgm:pt modelId="{5FF87246-3154-4C6E-A7B7-E24A98E9969A}" type="pres">
      <dgm:prSet presAssocID="{03547FF9-58D9-486D-8858-5B72E24825BF}" presName="sibTrans" presStyleLbl="sibTrans1D1" presStyleIdx="3" presStyleCnt="5"/>
      <dgm:spPr/>
      <dgm:t>
        <a:bodyPr/>
        <a:lstStyle/>
        <a:p>
          <a:endParaRPr lang="en-IN"/>
        </a:p>
      </dgm:t>
    </dgm:pt>
    <dgm:pt modelId="{3827DB19-4CC0-430A-9AD1-94418792021F}" type="pres">
      <dgm:prSet presAssocID="{2EEED5E3-4BDD-49EA-B9C2-61A07200D6A6}" presName="node" presStyleLbl="node1" presStyleIdx="4" presStyleCnt="5">
        <dgm:presLayoutVars>
          <dgm:bulletEnabled val="1"/>
        </dgm:presLayoutVars>
      </dgm:prSet>
      <dgm:spPr/>
      <dgm:t>
        <a:bodyPr/>
        <a:lstStyle/>
        <a:p>
          <a:endParaRPr lang="en-IN"/>
        </a:p>
      </dgm:t>
    </dgm:pt>
    <dgm:pt modelId="{14D53F51-C75B-4D7D-9B02-F93251ED1A48}" type="pres">
      <dgm:prSet presAssocID="{2EEED5E3-4BDD-49EA-B9C2-61A07200D6A6}" presName="spNode" presStyleCnt="0"/>
      <dgm:spPr/>
    </dgm:pt>
    <dgm:pt modelId="{D8F9FDDF-36DC-426C-98BF-70228C779A1C}" type="pres">
      <dgm:prSet presAssocID="{6BB53AC9-963E-41A2-BDE5-3B11042527E1}" presName="sibTrans" presStyleLbl="sibTrans1D1" presStyleIdx="4" presStyleCnt="5"/>
      <dgm:spPr/>
      <dgm:t>
        <a:bodyPr/>
        <a:lstStyle/>
        <a:p>
          <a:endParaRPr lang="en-IN"/>
        </a:p>
      </dgm:t>
    </dgm:pt>
  </dgm:ptLst>
  <dgm:cxnLst>
    <dgm:cxn modelId="{45C2F4A1-E04C-48B4-983B-BE60D08C80D2}" type="presOf" srcId="{605B1CDE-FD64-4B09-8F79-3A75D7165B57}" destId="{80CEE658-41F1-4DFD-9917-DB38D9DB01D6}" srcOrd="0" destOrd="0" presId="urn:microsoft.com/office/officeart/2005/8/layout/cycle6"/>
    <dgm:cxn modelId="{2DDEE8DA-5778-431F-8A25-2023DC837BEC}" type="presOf" srcId="{42184102-C295-4F2D-B835-768D7E73549C}" destId="{4FB54519-648C-4825-8E81-6E6B3216E8EB}" srcOrd="0" destOrd="0" presId="urn:microsoft.com/office/officeart/2005/8/layout/cycle6"/>
    <dgm:cxn modelId="{1A79CBDF-A29C-49D5-B257-7EC57DE561DF}" srcId="{42184102-C295-4F2D-B835-768D7E73549C}" destId="{EFD7F823-8DEF-462D-ACFD-6053C3210E4F}" srcOrd="3" destOrd="0" parTransId="{D8A8EA77-C6B4-4A96-909F-44B799EA495C}" sibTransId="{03547FF9-58D9-486D-8858-5B72E24825BF}"/>
    <dgm:cxn modelId="{41CC3F05-5C9A-44E8-91F7-9FBF2A671AAB}" type="presOf" srcId="{6BB53AC9-963E-41A2-BDE5-3B11042527E1}" destId="{D8F9FDDF-36DC-426C-98BF-70228C779A1C}" srcOrd="0" destOrd="0" presId="urn:microsoft.com/office/officeart/2005/8/layout/cycle6"/>
    <dgm:cxn modelId="{46C27FA1-422B-4D97-9B9A-4996030C594C}" type="presOf" srcId="{5F83197E-9B3C-47AC-BF3F-1287785AB905}" destId="{4357951D-1431-49BF-AD88-9E94BB192DC0}" srcOrd="0" destOrd="0" presId="urn:microsoft.com/office/officeart/2005/8/layout/cycle6"/>
    <dgm:cxn modelId="{FF074B8B-6DF1-401F-84E5-45465820FF07}" type="presOf" srcId="{E4BE874C-713E-45AF-BEF4-0FCC68D97352}" destId="{B9226996-2B79-4773-8A6F-DE738731BDD8}" srcOrd="0" destOrd="0" presId="urn:microsoft.com/office/officeart/2005/8/layout/cycle6"/>
    <dgm:cxn modelId="{57B1DCC3-F9AA-4B42-8DDE-A71A40403F67}" type="presOf" srcId="{E6B0588A-2D4F-421D-BA56-DED40A38DBF9}" destId="{15DA7806-A500-4812-9D7D-FEF649438B75}" srcOrd="0" destOrd="0" presId="urn:microsoft.com/office/officeart/2005/8/layout/cycle6"/>
    <dgm:cxn modelId="{2AF06AD9-A815-41AA-B5BF-89629C591AAC}" type="presOf" srcId="{2DC55709-1B05-4E60-9FDE-D7E593B22721}" destId="{F002C0B7-A7EE-4064-B0CE-66605C85BF46}" srcOrd="0" destOrd="0" presId="urn:microsoft.com/office/officeart/2005/8/layout/cycle6"/>
    <dgm:cxn modelId="{DFC17555-CD5F-44A7-8EBD-A456C413FE93}" type="presOf" srcId="{2EEED5E3-4BDD-49EA-B9C2-61A07200D6A6}" destId="{3827DB19-4CC0-430A-9AD1-94418792021F}" srcOrd="0" destOrd="0" presId="urn:microsoft.com/office/officeart/2005/8/layout/cycle6"/>
    <dgm:cxn modelId="{9CEBC68C-D241-4CB1-B106-FE57EE98CCEB}" srcId="{42184102-C295-4F2D-B835-768D7E73549C}" destId="{E6B0588A-2D4F-421D-BA56-DED40A38DBF9}" srcOrd="0" destOrd="0" parTransId="{3712CC92-8909-47EA-91C9-FB9E0E354930}" sibTransId="{2DC55709-1B05-4E60-9FDE-D7E593B22721}"/>
    <dgm:cxn modelId="{AA85BC4B-B4CF-4C6F-BFD6-977C49B6036A}" srcId="{42184102-C295-4F2D-B835-768D7E73549C}" destId="{5F83197E-9B3C-47AC-BF3F-1287785AB905}" srcOrd="1" destOrd="0" parTransId="{2F8CC5BA-4BF7-444C-892D-D5D7E4BBBC38}" sibTransId="{5A8E7BE5-1D6B-4C07-8CCE-DB94F7544DED}"/>
    <dgm:cxn modelId="{97D2FB7B-2CC4-4FE5-9B50-AADA488B2291}" srcId="{42184102-C295-4F2D-B835-768D7E73549C}" destId="{605B1CDE-FD64-4B09-8F79-3A75D7165B57}" srcOrd="2" destOrd="0" parTransId="{3EECA447-A339-49E0-A323-FDABD60D1F2F}" sibTransId="{E4BE874C-713E-45AF-BEF4-0FCC68D97352}"/>
    <dgm:cxn modelId="{F1209714-62D2-4C84-9D4D-DE8C560453B6}" type="presOf" srcId="{EFD7F823-8DEF-462D-ACFD-6053C3210E4F}" destId="{ECD15AFF-F88C-4512-B85A-0501DAAC6303}" srcOrd="0" destOrd="0" presId="urn:microsoft.com/office/officeart/2005/8/layout/cycle6"/>
    <dgm:cxn modelId="{4F5341F7-0B16-46CC-A8B3-227561D15ADD}" type="presOf" srcId="{5A8E7BE5-1D6B-4C07-8CCE-DB94F7544DED}" destId="{423558BB-BF6B-4F90-8810-6AA2A527EF39}" srcOrd="0" destOrd="0" presId="urn:microsoft.com/office/officeart/2005/8/layout/cycle6"/>
    <dgm:cxn modelId="{9CE1A104-19F2-4C3B-B357-FC8F6B7DA0C3}" type="presOf" srcId="{03547FF9-58D9-486D-8858-5B72E24825BF}" destId="{5FF87246-3154-4C6E-A7B7-E24A98E9969A}" srcOrd="0" destOrd="0" presId="urn:microsoft.com/office/officeart/2005/8/layout/cycle6"/>
    <dgm:cxn modelId="{52BA4B12-C656-488F-9559-FFAFCE70F54D}" srcId="{42184102-C295-4F2D-B835-768D7E73549C}" destId="{2EEED5E3-4BDD-49EA-B9C2-61A07200D6A6}" srcOrd="4" destOrd="0" parTransId="{054931DB-AE87-42E5-8E1E-A186871FD0B0}" sibTransId="{6BB53AC9-963E-41A2-BDE5-3B11042527E1}"/>
    <dgm:cxn modelId="{7196A01F-41C5-4E11-90E6-13D63B8C4B5C}" type="presParOf" srcId="{4FB54519-648C-4825-8E81-6E6B3216E8EB}" destId="{15DA7806-A500-4812-9D7D-FEF649438B75}" srcOrd="0" destOrd="0" presId="urn:microsoft.com/office/officeart/2005/8/layout/cycle6"/>
    <dgm:cxn modelId="{704FB452-2203-49BF-9B57-693F7BCC14E8}" type="presParOf" srcId="{4FB54519-648C-4825-8E81-6E6B3216E8EB}" destId="{C993DFAD-6A39-4E3A-AA65-950FD3E82957}" srcOrd="1" destOrd="0" presId="urn:microsoft.com/office/officeart/2005/8/layout/cycle6"/>
    <dgm:cxn modelId="{438D77FB-6ECC-437F-8F6C-3179730AAEBB}" type="presParOf" srcId="{4FB54519-648C-4825-8E81-6E6B3216E8EB}" destId="{F002C0B7-A7EE-4064-B0CE-66605C85BF46}" srcOrd="2" destOrd="0" presId="urn:microsoft.com/office/officeart/2005/8/layout/cycle6"/>
    <dgm:cxn modelId="{EBFB9C6A-5D90-4469-B66F-77B978E1D52E}" type="presParOf" srcId="{4FB54519-648C-4825-8E81-6E6B3216E8EB}" destId="{4357951D-1431-49BF-AD88-9E94BB192DC0}" srcOrd="3" destOrd="0" presId="urn:microsoft.com/office/officeart/2005/8/layout/cycle6"/>
    <dgm:cxn modelId="{B8DFBFA2-C59C-4111-BFA7-479A567F5C73}" type="presParOf" srcId="{4FB54519-648C-4825-8E81-6E6B3216E8EB}" destId="{F7BBD061-512E-4283-B6F6-385E6E19BA21}" srcOrd="4" destOrd="0" presId="urn:microsoft.com/office/officeart/2005/8/layout/cycle6"/>
    <dgm:cxn modelId="{ADACFA72-FCE9-487B-B4BD-3710752A985D}" type="presParOf" srcId="{4FB54519-648C-4825-8E81-6E6B3216E8EB}" destId="{423558BB-BF6B-4F90-8810-6AA2A527EF39}" srcOrd="5" destOrd="0" presId="urn:microsoft.com/office/officeart/2005/8/layout/cycle6"/>
    <dgm:cxn modelId="{41DDCFC6-BC0E-4AC8-B7F1-DB0D33BCF2C8}" type="presParOf" srcId="{4FB54519-648C-4825-8E81-6E6B3216E8EB}" destId="{80CEE658-41F1-4DFD-9917-DB38D9DB01D6}" srcOrd="6" destOrd="0" presId="urn:microsoft.com/office/officeart/2005/8/layout/cycle6"/>
    <dgm:cxn modelId="{FA49F97F-9153-4C81-81AD-83AFF38178B5}" type="presParOf" srcId="{4FB54519-648C-4825-8E81-6E6B3216E8EB}" destId="{F6CDCC55-17E7-4418-BCB9-28A7D09A9185}" srcOrd="7" destOrd="0" presId="urn:microsoft.com/office/officeart/2005/8/layout/cycle6"/>
    <dgm:cxn modelId="{AECA4357-5AAE-4754-A970-4A50F322683F}" type="presParOf" srcId="{4FB54519-648C-4825-8E81-6E6B3216E8EB}" destId="{B9226996-2B79-4773-8A6F-DE738731BDD8}" srcOrd="8" destOrd="0" presId="urn:microsoft.com/office/officeart/2005/8/layout/cycle6"/>
    <dgm:cxn modelId="{7E616E4F-F3E8-411E-B31F-F2CD0203FB37}" type="presParOf" srcId="{4FB54519-648C-4825-8E81-6E6B3216E8EB}" destId="{ECD15AFF-F88C-4512-B85A-0501DAAC6303}" srcOrd="9" destOrd="0" presId="urn:microsoft.com/office/officeart/2005/8/layout/cycle6"/>
    <dgm:cxn modelId="{EE5866C0-1623-4DAF-AAA6-6D3092400109}" type="presParOf" srcId="{4FB54519-648C-4825-8E81-6E6B3216E8EB}" destId="{96F50F0D-F4CF-461A-B88D-F53C3B7BBB4D}" srcOrd="10" destOrd="0" presId="urn:microsoft.com/office/officeart/2005/8/layout/cycle6"/>
    <dgm:cxn modelId="{258569F1-CF2C-44AB-812B-81A063CFF8F8}" type="presParOf" srcId="{4FB54519-648C-4825-8E81-6E6B3216E8EB}" destId="{5FF87246-3154-4C6E-A7B7-E24A98E9969A}" srcOrd="11" destOrd="0" presId="urn:microsoft.com/office/officeart/2005/8/layout/cycle6"/>
    <dgm:cxn modelId="{DE8B3425-D871-4462-8A1D-0B60605C868A}" type="presParOf" srcId="{4FB54519-648C-4825-8E81-6E6B3216E8EB}" destId="{3827DB19-4CC0-430A-9AD1-94418792021F}" srcOrd="12" destOrd="0" presId="urn:microsoft.com/office/officeart/2005/8/layout/cycle6"/>
    <dgm:cxn modelId="{9785A6C3-7C41-48A3-841D-B1B79C9CA2AC}" type="presParOf" srcId="{4FB54519-648C-4825-8E81-6E6B3216E8EB}" destId="{14D53F51-C75B-4D7D-9B02-F93251ED1A48}" srcOrd="13" destOrd="0" presId="urn:microsoft.com/office/officeart/2005/8/layout/cycle6"/>
    <dgm:cxn modelId="{334D968B-7A48-4A26-9989-42F465A4C738}" type="presParOf" srcId="{4FB54519-648C-4825-8E81-6E6B3216E8EB}" destId="{D8F9FDDF-36DC-426C-98BF-70228C779A1C}"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3298DF4-CF26-4812-ABCF-08312EE4AC03}" type="datetimeFigureOut">
              <a:rPr lang="en-US" smtClean="0"/>
              <a:t>7/31/2015</a:t>
            </a:fld>
            <a:endParaRPr lang="en-US" dirty="0"/>
          </a:p>
        </p:txBody>
      </p:sp>
      <p:sp>
        <p:nvSpPr>
          <p:cNvPr id="4" name="Slide Image Placeholder 3"/>
          <p:cNvSpPr>
            <a:spLocks noGrp="1" noRot="1" noChangeAspect="1"/>
          </p:cNvSpPr>
          <p:nvPr>
            <p:ph type="sldImg" idx="2"/>
          </p:nvPr>
        </p:nvSpPr>
        <p:spPr>
          <a:xfrm>
            <a:off x="1249363" y="1277938"/>
            <a:ext cx="4600575" cy="34512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19663"/>
            <a:ext cx="5680075" cy="40259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10738"/>
            <a:ext cx="3076575" cy="51276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10738"/>
            <a:ext cx="3076575" cy="512762"/>
          </a:xfrm>
          <a:prstGeom prst="rect">
            <a:avLst/>
          </a:prstGeom>
        </p:spPr>
        <p:txBody>
          <a:bodyPr vert="horz" lIns="91440" tIns="45720" rIns="91440" bIns="45720" rtlCol="0" anchor="b"/>
          <a:lstStyle>
            <a:lvl1pPr algn="r">
              <a:defRPr sz="1200"/>
            </a:lvl1pPr>
          </a:lstStyle>
          <a:p>
            <a:fld id="{A94B0A1E-E34D-4E5E-AD1F-C067DEA0A53F}" type="slidenum">
              <a:rPr lang="en-US" smtClean="0"/>
              <a:t>‹#›</a:t>
            </a:fld>
            <a:endParaRPr lang="en-US" dirty="0"/>
          </a:p>
        </p:txBody>
      </p:sp>
    </p:spTree>
    <p:extLst>
      <p:ext uri="{BB962C8B-B14F-4D97-AF65-F5344CB8AC3E}">
        <p14:creationId xmlns:p14="http://schemas.microsoft.com/office/powerpoint/2010/main" val="53806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4B0A1E-E34D-4E5E-AD1F-C067DEA0A53F}" type="slidenum">
              <a:rPr lang="en-US" smtClean="0"/>
              <a:t>34</a:t>
            </a:fld>
            <a:endParaRPr lang="en-US" dirty="0"/>
          </a:p>
        </p:txBody>
      </p:sp>
    </p:spTree>
    <p:extLst>
      <p:ext uri="{BB962C8B-B14F-4D97-AF65-F5344CB8AC3E}">
        <p14:creationId xmlns:p14="http://schemas.microsoft.com/office/powerpoint/2010/main" val="16730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4" name="Rectangle 13"/>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7/31/2015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90000"/>
              </a:lnSpc>
            </a:pPr>
            <a:r>
              <a:rPr lang="en-US" altLang="en-US" sz="3600" dirty="0"/>
              <a:t>Psychology of test</a:t>
            </a:r>
          </a:p>
          <a:p>
            <a:pPr lvl="1">
              <a:lnSpc>
                <a:spcPct val="90000"/>
              </a:lnSpc>
            </a:pPr>
            <a:r>
              <a:rPr lang="en-US" altLang="en-US" sz="2400" dirty="0"/>
              <a:t>Attitude to break the system</a:t>
            </a:r>
          </a:p>
          <a:p>
            <a:pPr lvl="1">
              <a:lnSpc>
                <a:spcPct val="90000"/>
              </a:lnSpc>
            </a:pPr>
            <a:r>
              <a:rPr lang="en-US" altLang="en-US" sz="2400" dirty="0"/>
              <a:t>Constructively destructive</a:t>
            </a:r>
          </a:p>
          <a:p>
            <a:pPr lvl="1">
              <a:lnSpc>
                <a:spcPct val="90000"/>
              </a:lnSpc>
            </a:pPr>
            <a:r>
              <a:rPr lang="en-US" altLang="en-US" sz="2400" dirty="0"/>
              <a:t>How come it works!</a:t>
            </a:r>
          </a:p>
          <a:p>
            <a:pPr>
              <a:lnSpc>
                <a:spcPct val="90000"/>
              </a:lnSpc>
            </a:pPr>
            <a:r>
              <a:rPr lang="en-US" altLang="en-US" sz="3600" dirty="0"/>
              <a:t>The Medical Lab</a:t>
            </a:r>
          </a:p>
          <a:p>
            <a:pPr lvl="1">
              <a:lnSpc>
                <a:spcPct val="90000"/>
              </a:lnSpc>
            </a:pPr>
            <a:r>
              <a:rPr lang="en-US" altLang="en-US" sz="2400" dirty="0"/>
              <a:t>Reports normal </a:t>
            </a:r>
            <a:r>
              <a:rPr lang="en-US" altLang="en-US" sz="2400" dirty="0">
                <a:sym typeface="Wingdings" pitchFamily="2" charset="2"/>
              </a:rPr>
              <a:t> Cannot detect the problem</a:t>
            </a:r>
          </a:p>
          <a:p>
            <a:pPr lvl="1">
              <a:lnSpc>
                <a:spcPct val="90000"/>
              </a:lnSpc>
            </a:pPr>
            <a:r>
              <a:rPr lang="en-US" altLang="en-US" sz="2400" dirty="0">
                <a:sym typeface="Wingdings" pitchFamily="2" charset="2"/>
              </a:rPr>
              <a:t>A failure would trigger the way to treat</a:t>
            </a:r>
          </a:p>
          <a:p>
            <a:pPr lvl="1">
              <a:lnSpc>
                <a:spcPct val="90000"/>
              </a:lnSpc>
            </a:pPr>
            <a:endParaRPr lang="en-US" altLang="en-US" sz="2400" dirty="0">
              <a:effectLst>
                <a:outerShdw blurRad="38100" dist="38100" dir="2700000" algn="tl">
                  <a:srgbClr val="C0C0C0"/>
                </a:outerShdw>
              </a:effectLst>
              <a:sym typeface="Wingdings" pitchFamily="2" charset="2"/>
            </a:endParaRPr>
          </a:p>
          <a:p>
            <a:pPr algn="ctr">
              <a:lnSpc>
                <a:spcPct val="90000"/>
              </a:lnSpc>
            </a:pPr>
            <a:r>
              <a:rPr lang="en-US" altLang="en-US" sz="3600" dirty="0">
                <a:solidFill>
                  <a:srgbClr val="0000FF"/>
                </a:solidFill>
                <a:effectLst>
                  <a:outerShdw blurRad="38100" dist="38100" dir="2700000" algn="tl">
                    <a:srgbClr val="C0C0C0"/>
                  </a:outerShdw>
                </a:effectLst>
                <a:sym typeface="Wingdings" pitchFamily="2" charset="2"/>
              </a:rPr>
              <a:t>We do not hope for failure we work for failures not to occur</a:t>
            </a:r>
            <a:endParaRPr lang="en-US" altLang="en-US" sz="3600" dirty="0">
              <a:solidFill>
                <a:srgbClr val="0000FF"/>
              </a:solidFill>
              <a:effectLst>
                <a:outerShdw blurRad="38100" dist="38100" dir="2700000" algn="tl">
                  <a:srgbClr val="C0C0C0"/>
                </a:outerShdw>
              </a:effectLst>
            </a:endParaRPr>
          </a:p>
          <a:p>
            <a:endParaRPr lang="en-IN" sz="3600" dirty="0"/>
          </a:p>
        </p:txBody>
      </p:sp>
      <p:sp>
        <p:nvSpPr>
          <p:cNvPr id="3" name="Content Placeholder 2"/>
          <p:cNvSpPr>
            <a:spLocks noGrp="1"/>
          </p:cNvSpPr>
          <p:nvPr>
            <p:ph sz="quarter" idx="10"/>
          </p:nvPr>
        </p:nvSpPr>
        <p:spPr/>
        <p:txBody>
          <a:bodyPr/>
          <a:lstStyle/>
          <a:p>
            <a:r>
              <a:rPr lang="en-IN" dirty="0" smtClean="0"/>
              <a:t>Psychology of Test</a:t>
            </a:r>
            <a:endParaRPr lang="en-IN" dirty="0"/>
          </a:p>
        </p:txBody>
      </p:sp>
    </p:spTree>
    <p:extLst>
      <p:ext uri="{BB962C8B-B14F-4D97-AF65-F5344CB8AC3E}">
        <p14:creationId xmlns:p14="http://schemas.microsoft.com/office/powerpoint/2010/main" val="1973216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67333"/>
            <a:ext cx="8229600" cy="4525963"/>
          </a:xfrm>
        </p:spPr>
        <p:txBody>
          <a:bodyPr>
            <a:normAutofit/>
          </a:bodyPr>
          <a:lstStyle/>
          <a:p>
            <a:r>
              <a:rPr lang="en-US" altLang="en-US" sz="4000" dirty="0" smtClean="0"/>
              <a:t>Product </a:t>
            </a:r>
            <a:r>
              <a:rPr lang="en-US" altLang="en-US" sz="4000" dirty="0"/>
              <a:t>Under Test</a:t>
            </a:r>
          </a:p>
          <a:p>
            <a:pPr lvl="1"/>
            <a:r>
              <a:rPr lang="en-US" altLang="en-US" sz="2800" dirty="0"/>
              <a:t>Software is not alone</a:t>
            </a:r>
          </a:p>
          <a:p>
            <a:pPr lvl="1"/>
            <a:r>
              <a:rPr lang="en-US" altLang="en-US" sz="2800" dirty="0"/>
              <a:t>Works with various </a:t>
            </a:r>
            <a:r>
              <a:rPr lang="en-US" altLang="en-US" sz="2800" dirty="0" smtClean="0"/>
              <a:t>systems</a:t>
            </a:r>
            <a:endParaRPr lang="en-US" altLang="en-US" sz="2800" dirty="0"/>
          </a:p>
          <a:p>
            <a:pPr lvl="1"/>
            <a:r>
              <a:rPr lang="en-US" altLang="en-US" sz="2800" dirty="0"/>
              <a:t>Various systems work with each other</a:t>
            </a:r>
          </a:p>
          <a:p>
            <a:r>
              <a:rPr lang="en-US" altLang="en-US" sz="4000" dirty="0"/>
              <a:t>Most </a:t>
            </a:r>
            <a:r>
              <a:rPr lang="en-US" altLang="en-US" sz="4000" dirty="0" smtClean="0"/>
              <a:t>vital</a:t>
            </a:r>
            <a:endParaRPr lang="en-US" altLang="en-US" sz="4000" dirty="0"/>
          </a:p>
          <a:p>
            <a:pPr lvl="1"/>
            <a:r>
              <a:rPr lang="en-US" altLang="en-US" sz="2800" dirty="0"/>
              <a:t>System must work right, always!</a:t>
            </a:r>
          </a:p>
          <a:p>
            <a:pPr lvl="1"/>
            <a:r>
              <a:rPr lang="en-US" altLang="en-US" sz="2800" dirty="0"/>
              <a:t>Available, always!</a:t>
            </a:r>
          </a:p>
          <a:p>
            <a:endParaRPr lang="en-IN" sz="4000" dirty="0"/>
          </a:p>
        </p:txBody>
      </p:sp>
      <p:sp>
        <p:nvSpPr>
          <p:cNvPr id="3" name="Content Placeholder 2"/>
          <p:cNvSpPr>
            <a:spLocks noGrp="1"/>
          </p:cNvSpPr>
          <p:nvPr>
            <p:ph sz="quarter" idx="10"/>
          </p:nvPr>
        </p:nvSpPr>
        <p:spPr/>
        <p:txBody>
          <a:bodyPr/>
          <a:lstStyle/>
          <a:p>
            <a:r>
              <a:rPr lang="en-IN" dirty="0"/>
              <a:t>P</a:t>
            </a:r>
            <a:r>
              <a:rPr lang="en-IN" dirty="0" smtClean="0"/>
              <a:t>roduct</a:t>
            </a:r>
            <a:endParaRPr lang="en-IN" dirty="0"/>
          </a:p>
        </p:txBody>
      </p:sp>
    </p:spTree>
    <p:extLst>
      <p:ext uri="{BB962C8B-B14F-4D97-AF65-F5344CB8AC3E}">
        <p14:creationId xmlns:p14="http://schemas.microsoft.com/office/powerpoint/2010/main" val="233034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sz="3600" dirty="0"/>
              <a:t>Steps to success</a:t>
            </a:r>
          </a:p>
          <a:p>
            <a:pPr lvl="1"/>
            <a:r>
              <a:rPr lang="en-US" altLang="en-US" sz="2400" dirty="0" smtClean="0"/>
              <a:t>Increase probability </a:t>
            </a:r>
            <a:r>
              <a:rPr lang="en-US" altLang="en-US" sz="2400" dirty="0"/>
              <a:t>of </a:t>
            </a:r>
            <a:r>
              <a:rPr lang="en-US" altLang="en-US" sz="2400" dirty="0" smtClean="0"/>
              <a:t>success</a:t>
            </a:r>
            <a:endParaRPr lang="en-US" altLang="en-US" sz="2400" dirty="0"/>
          </a:p>
          <a:p>
            <a:pPr lvl="1"/>
            <a:r>
              <a:rPr lang="en-US" altLang="en-US" sz="2400" dirty="0"/>
              <a:t>Bring generality and consistency</a:t>
            </a:r>
          </a:p>
          <a:p>
            <a:pPr lvl="1"/>
            <a:r>
              <a:rPr lang="en-US" altLang="en-US" sz="2400" dirty="0" smtClean="0"/>
              <a:t>Measure: What </a:t>
            </a:r>
            <a:r>
              <a:rPr lang="en-US" altLang="en-US" sz="2400" dirty="0"/>
              <a:t>you cannot measure you cannot control!</a:t>
            </a:r>
          </a:p>
          <a:p>
            <a:pPr lvl="1"/>
            <a:r>
              <a:rPr lang="en-US" altLang="en-US" sz="2400" dirty="0"/>
              <a:t>Continuously improve</a:t>
            </a:r>
          </a:p>
          <a:p>
            <a:endParaRPr lang="en-US" altLang="en-US" sz="3600" dirty="0"/>
          </a:p>
          <a:p>
            <a:pPr algn="ctr"/>
            <a:r>
              <a:rPr lang="en-US" altLang="en-US" sz="3600" dirty="0">
                <a:solidFill>
                  <a:srgbClr val="0000FF"/>
                </a:solidFill>
                <a:effectLst>
                  <a:outerShdw blurRad="38100" dist="38100" dir="2700000" algn="tl">
                    <a:srgbClr val="C0C0C0"/>
                  </a:outerShdw>
                </a:effectLst>
              </a:rPr>
              <a:t>Even making tea is a process; To make good tea requires good </a:t>
            </a:r>
            <a:r>
              <a:rPr lang="en-US" altLang="en-US" sz="3600" dirty="0" smtClean="0">
                <a:solidFill>
                  <a:srgbClr val="0000FF"/>
                </a:solidFill>
                <a:effectLst>
                  <a:outerShdw blurRad="38100" dist="38100" dir="2700000" algn="tl">
                    <a:srgbClr val="C0C0C0"/>
                  </a:outerShdw>
                </a:effectLst>
              </a:rPr>
              <a:t>process</a:t>
            </a:r>
            <a:endParaRPr lang="en-US" altLang="en-US" sz="3600" dirty="0">
              <a:solidFill>
                <a:srgbClr val="0000FF"/>
              </a:solidFill>
              <a:effectLst>
                <a:outerShdw blurRad="38100" dist="38100" dir="2700000" algn="tl">
                  <a:srgbClr val="C0C0C0"/>
                </a:outerShdw>
              </a:effectLst>
            </a:endParaRPr>
          </a:p>
          <a:p>
            <a:endParaRPr lang="en-IN" sz="3600" dirty="0"/>
          </a:p>
        </p:txBody>
      </p:sp>
      <p:sp>
        <p:nvSpPr>
          <p:cNvPr id="3" name="Content Placeholder 2"/>
          <p:cNvSpPr>
            <a:spLocks noGrp="1"/>
          </p:cNvSpPr>
          <p:nvPr>
            <p:ph sz="quarter" idx="10"/>
          </p:nvPr>
        </p:nvSpPr>
        <p:spPr/>
        <p:txBody>
          <a:bodyPr/>
          <a:lstStyle/>
          <a:p>
            <a:r>
              <a:rPr lang="en-IN" dirty="0" smtClean="0"/>
              <a:t>Process</a:t>
            </a:r>
            <a:endParaRPr lang="en-IN" dirty="0"/>
          </a:p>
        </p:txBody>
      </p:sp>
    </p:spTree>
    <p:extLst>
      <p:ext uri="{BB962C8B-B14F-4D97-AF65-F5344CB8AC3E}">
        <p14:creationId xmlns:p14="http://schemas.microsoft.com/office/powerpoint/2010/main" val="1516335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4400" dirty="0"/>
              <a:t>Something all of us look for and wish to excel</a:t>
            </a:r>
          </a:p>
          <a:p>
            <a:endParaRPr lang="en-US" altLang="en-US" sz="4400" dirty="0"/>
          </a:p>
          <a:p>
            <a:pPr algn="ctr"/>
            <a:r>
              <a:rPr lang="en-US" altLang="en-US" sz="4400" b="1" dirty="0" smtClean="0">
                <a:solidFill>
                  <a:srgbClr val="0000FF"/>
                </a:solidFill>
                <a:effectLst>
                  <a:outerShdw blurRad="38100" dist="38100" dir="2700000" algn="tl">
                    <a:srgbClr val="C0C0C0"/>
                  </a:outerShdw>
                </a:effectLst>
              </a:rPr>
              <a:t>Software </a:t>
            </a:r>
            <a:r>
              <a:rPr lang="en-US" altLang="en-US" sz="4400" b="1" dirty="0">
                <a:solidFill>
                  <a:srgbClr val="0000FF"/>
                </a:solidFill>
                <a:effectLst>
                  <a:outerShdw blurRad="38100" dist="38100" dir="2700000" algn="tl">
                    <a:srgbClr val="C0C0C0"/>
                  </a:outerShdw>
                </a:effectLst>
              </a:rPr>
              <a:t>Testing is a </a:t>
            </a:r>
            <a:r>
              <a:rPr lang="en-US" altLang="en-US" sz="4400" b="1" i="1" dirty="0">
                <a:solidFill>
                  <a:srgbClr val="FF0000"/>
                </a:solidFill>
                <a:effectLst>
                  <a:outerShdw blurRad="38100" dist="38100" dir="2700000" algn="tl">
                    <a:srgbClr val="C0C0C0"/>
                  </a:outerShdw>
                </a:effectLst>
              </a:rPr>
              <a:t>highly technical</a:t>
            </a:r>
            <a:r>
              <a:rPr lang="en-US" altLang="en-US" sz="4400" b="1" dirty="0">
                <a:solidFill>
                  <a:srgbClr val="0000FF"/>
                </a:solidFill>
                <a:effectLst>
                  <a:outerShdw blurRad="38100" dist="38100" dir="2700000" algn="tl">
                    <a:srgbClr val="C0C0C0"/>
                  </a:outerShdw>
                </a:effectLst>
              </a:rPr>
              <a:t> activity</a:t>
            </a:r>
          </a:p>
          <a:p>
            <a:endParaRPr lang="en-IN" sz="4400" dirty="0"/>
          </a:p>
        </p:txBody>
      </p:sp>
      <p:sp>
        <p:nvSpPr>
          <p:cNvPr id="3" name="Content Placeholder 2"/>
          <p:cNvSpPr>
            <a:spLocks noGrp="1"/>
          </p:cNvSpPr>
          <p:nvPr>
            <p:ph sz="quarter" idx="10"/>
          </p:nvPr>
        </p:nvSpPr>
        <p:spPr/>
        <p:txBody>
          <a:bodyPr/>
          <a:lstStyle/>
          <a:p>
            <a:r>
              <a:rPr lang="en-IN" dirty="0" smtClean="0"/>
              <a:t>Technology</a:t>
            </a:r>
            <a:endParaRPr lang="en-IN" dirty="0"/>
          </a:p>
        </p:txBody>
      </p:sp>
    </p:spTree>
    <p:extLst>
      <p:ext uri="{BB962C8B-B14F-4D97-AF65-F5344CB8AC3E}">
        <p14:creationId xmlns:p14="http://schemas.microsoft.com/office/powerpoint/2010/main" val="2223535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457200" indent="-457200">
              <a:buFont typeface="Arial" panose="020B0604020202020204" pitchFamily="34" charset="0"/>
              <a:buChar char="•"/>
            </a:pPr>
            <a:r>
              <a:rPr lang="en-IN" dirty="0" smtClean="0"/>
              <a:t>Lets look at the depth of the subject</a:t>
            </a:r>
          </a:p>
          <a:p>
            <a:pPr marL="457200" indent="-457200">
              <a:buFont typeface="Arial" panose="020B0604020202020204" pitchFamily="34" charset="0"/>
              <a:buChar char="•"/>
            </a:pPr>
            <a:r>
              <a:rPr lang="en-IN" dirty="0" smtClean="0"/>
              <a:t>Lets explore</a:t>
            </a:r>
          </a:p>
          <a:p>
            <a:pPr marL="457200" indent="-457200">
              <a:buFont typeface="Arial" panose="020B0604020202020204" pitchFamily="34" charset="0"/>
              <a:buChar char="•"/>
            </a:pPr>
            <a:r>
              <a:rPr lang="en-IN" dirty="0" smtClean="0"/>
              <a:t>Lets look at the facets</a:t>
            </a:r>
          </a:p>
          <a:p>
            <a:pPr marL="457200" indent="-457200">
              <a:buFont typeface="Arial" panose="020B0604020202020204" pitchFamily="34" charset="0"/>
              <a:buChar char="•"/>
            </a:pP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2519611"/>
            <a:ext cx="4038600" cy="2687141"/>
          </a:xfrm>
        </p:spPr>
      </p:pic>
      <p:sp>
        <p:nvSpPr>
          <p:cNvPr id="4" name="Content Placeholder 3"/>
          <p:cNvSpPr>
            <a:spLocks noGrp="1"/>
          </p:cNvSpPr>
          <p:nvPr>
            <p:ph sz="quarter" idx="10"/>
          </p:nvPr>
        </p:nvSpPr>
        <p:spPr/>
        <p:txBody>
          <a:bodyPr/>
          <a:lstStyle/>
          <a:p>
            <a:r>
              <a:rPr lang="en-IN" dirty="0" smtClean="0"/>
              <a:t>Depth of STM</a:t>
            </a:r>
            <a:endParaRPr lang="en-IN" dirty="0"/>
          </a:p>
        </p:txBody>
      </p:sp>
    </p:spTree>
    <p:extLst>
      <p:ext uri="{BB962C8B-B14F-4D97-AF65-F5344CB8AC3E}">
        <p14:creationId xmlns:p14="http://schemas.microsoft.com/office/powerpoint/2010/main" val="3883150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5" y="1844824"/>
            <a:ext cx="4281809" cy="3744416"/>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48063" y="1916832"/>
            <a:ext cx="3344235" cy="3672408"/>
          </a:xfrm>
        </p:spPr>
      </p:pic>
      <p:sp>
        <p:nvSpPr>
          <p:cNvPr id="4" name="Content Placeholder 3"/>
          <p:cNvSpPr>
            <a:spLocks noGrp="1"/>
          </p:cNvSpPr>
          <p:nvPr>
            <p:ph sz="quarter" idx="10"/>
          </p:nvPr>
        </p:nvSpPr>
        <p:spPr/>
        <p:txBody>
          <a:bodyPr/>
          <a:lstStyle/>
          <a:p>
            <a:r>
              <a:rPr lang="en-IN" dirty="0" smtClean="0"/>
              <a:t>Views of STM</a:t>
            </a:r>
            <a:endParaRPr lang="en-IN" dirty="0"/>
          </a:p>
        </p:txBody>
      </p:sp>
    </p:spTree>
    <p:extLst>
      <p:ext uri="{BB962C8B-B14F-4D97-AF65-F5344CB8AC3E}">
        <p14:creationId xmlns:p14="http://schemas.microsoft.com/office/powerpoint/2010/main" val="3401455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sz="2000" b="1" dirty="0"/>
              <a:t>IEEE Definition</a:t>
            </a:r>
          </a:p>
          <a:p>
            <a:pPr>
              <a:buFont typeface="Arial" panose="020B0604020202020204" pitchFamily="34" charset="0"/>
              <a:buChar char="•"/>
            </a:pPr>
            <a:r>
              <a:rPr lang="en-US" altLang="en-US" sz="2000" dirty="0"/>
              <a:t>Software Engineering: (1) The application of a systematic, disciplined, quantifiable approach to the development, operation and maintenance of Software; that is the application of engineering to software (2) The study of approaches as in (1).</a:t>
            </a:r>
          </a:p>
          <a:p>
            <a:endParaRPr lang="en-US" altLang="en-US" sz="2000" dirty="0"/>
          </a:p>
          <a:p>
            <a:pPr>
              <a:buFont typeface="Arial" panose="020B0604020202020204" pitchFamily="34" charset="0"/>
              <a:buChar char="•"/>
            </a:pPr>
            <a:r>
              <a:rPr lang="en-US" altLang="en-US" sz="2000" dirty="0"/>
              <a:t>Software Engineering is the establishment and use of a sound engineering principle in order to obtain economically software that is reliable and works efficiently on real machine. </a:t>
            </a:r>
            <a:r>
              <a:rPr lang="en-US" altLang="en-US" sz="2000" b="1" dirty="0"/>
              <a:t>[Fritz Bauer]</a:t>
            </a:r>
          </a:p>
          <a:p>
            <a:endParaRPr lang="en-US" altLang="en-US" sz="2000" b="1" dirty="0"/>
          </a:p>
          <a:p>
            <a:pPr>
              <a:buFontTx/>
              <a:buChar char="•"/>
            </a:pPr>
            <a:r>
              <a:rPr lang="en-US" altLang="en-US" sz="2000" b="1" dirty="0"/>
              <a:t>Where did Software Engineering come from?</a:t>
            </a:r>
          </a:p>
          <a:p>
            <a:pPr>
              <a:buFontTx/>
              <a:buChar char="•"/>
            </a:pPr>
            <a:r>
              <a:rPr lang="en-US" altLang="en-US" sz="2000" b="1" dirty="0"/>
              <a:t>Rather why was there a thought of Software Engineering</a:t>
            </a:r>
            <a:r>
              <a:rPr lang="en-US" altLang="en-US" sz="2000" b="1" dirty="0" smtClean="0"/>
              <a:t>?</a:t>
            </a:r>
            <a:endParaRPr lang="en-US" altLang="en-US" sz="2000" b="1" dirty="0"/>
          </a:p>
        </p:txBody>
      </p:sp>
      <p:sp>
        <p:nvSpPr>
          <p:cNvPr id="3" name="Content Placeholder 2"/>
          <p:cNvSpPr>
            <a:spLocks noGrp="1"/>
          </p:cNvSpPr>
          <p:nvPr>
            <p:ph sz="quarter" idx="10"/>
          </p:nvPr>
        </p:nvSpPr>
        <p:spPr/>
        <p:txBody>
          <a:bodyPr/>
          <a:lstStyle/>
          <a:p>
            <a:r>
              <a:rPr lang="en-IN" dirty="0" smtClean="0"/>
              <a:t>Software Engineering</a:t>
            </a:r>
            <a:endParaRPr lang="en-IN" dirty="0"/>
          </a:p>
        </p:txBody>
      </p:sp>
    </p:spTree>
    <p:extLst>
      <p:ext uri="{BB962C8B-B14F-4D97-AF65-F5344CB8AC3E}">
        <p14:creationId xmlns:p14="http://schemas.microsoft.com/office/powerpoint/2010/main" val="2055549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altLang="en-US" dirty="0"/>
              <a:t>Software Engineering came in the 60s; with attempts to develop large software systems various problems occurred</a:t>
            </a:r>
          </a:p>
          <a:p>
            <a:pPr>
              <a:buFontTx/>
              <a:buChar char="•"/>
            </a:pPr>
            <a:endParaRPr lang="en-US" altLang="en-US" dirty="0">
              <a:effectLst>
                <a:outerShdw blurRad="38100" dist="38100" dir="2700000" algn="tl">
                  <a:srgbClr val="C0C0C0"/>
                </a:outerShdw>
              </a:effectLst>
            </a:endParaRPr>
          </a:p>
          <a:p>
            <a:pPr>
              <a:buFontTx/>
              <a:buChar char="•"/>
            </a:pPr>
            <a:r>
              <a:rPr lang="en-US" altLang="en-US" dirty="0"/>
              <a:t>Cost Overruns</a:t>
            </a:r>
          </a:p>
          <a:p>
            <a:pPr>
              <a:buFontTx/>
              <a:buChar char="•"/>
            </a:pPr>
            <a:r>
              <a:rPr lang="en-US" altLang="en-US" dirty="0"/>
              <a:t>Late delivery</a:t>
            </a:r>
          </a:p>
          <a:p>
            <a:pPr>
              <a:buFontTx/>
              <a:buChar char="•"/>
            </a:pPr>
            <a:r>
              <a:rPr lang="en-US" altLang="en-US" dirty="0"/>
              <a:t>Lack of reliability</a:t>
            </a:r>
          </a:p>
          <a:p>
            <a:pPr>
              <a:buFontTx/>
              <a:buChar char="•"/>
            </a:pPr>
            <a:r>
              <a:rPr lang="en-US" altLang="en-US" dirty="0"/>
              <a:t>Inefficient Systems</a:t>
            </a:r>
          </a:p>
          <a:p>
            <a:pPr>
              <a:buFontTx/>
              <a:buChar char="•"/>
            </a:pPr>
            <a:r>
              <a:rPr lang="en-US" altLang="en-US" dirty="0"/>
              <a:t>Performance problems</a:t>
            </a:r>
          </a:p>
          <a:p>
            <a:pPr>
              <a:buFontTx/>
              <a:buChar char="•"/>
            </a:pPr>
            <a:r>
              <a:rPr lang="en-US" altLang="en-US" dirty="0"/>
              <a:t>Lack of usability</a:t>
            </a:r>
          </a:p>
          <a:p>
            <a:pPr>
              <a:buFontTx/>
              <a:buChar char="•"/>
            </a:pPr>
            <a:endParaRPr lang="en-US" altLang="en-US" dirty="0"/>
          </a:p>
          <a:p>
            <a:r>
              <a:rPr lang="en-US" altLang="en-US" dirty="0">
                <a:solidFill>
                  <a:srgbClr val="0000FF"/>
                </a:solidFill>
              </a:rPr>
              <a:t>The aim was to overcome the above issues and much more…</a:t>
            </a:r>
          </a:p>
          <a:p>
            <a:endParaRPr lang="en-IN" dirty="0"/>
          </a:p>
        </p:txBody>
      </p:sp>
      <p:sp>
        <p:nvSpPr>
          <p:cNvPr id="3" name="Content Placeholder 2"/>
          <p:cNvSpPr>
            <a:spLocks noGrp="1"/>
          </p:cNvSpPr>
          <p:nvPr>
            <p:ph sz="quarter" idx="10"/>
          </p:nvPr>
        </p:nvSpPr>
        <p:spPr/>
        <p:txBody>
          <a:bodyPr/>
          <a:lstStyle/>
          <a:p>
            <a:r>
              <a:rPr lang="en-IN" dirty="0" smtClean="0"/>
              <a:t>Software Engineering</a:t>
            </a:r>
            <a:endParaRPr lang="en-IN" dirty="0"/>
          </a:p>
        </p:txBody>
      </p:sp>
    </p:spTree>
    <p:extLst>
      <p:ext uri="{BB962C8B-B14F-4D97-AF65-F5344CB8AC3E}">
        <p14:creationId xmlns:p14="http://schemas.microsoft.com/office/powerpoint/2010/main" val="3431727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Goals of Software Engineering</a:t>
            </a:r>
            <a:endParaRPr lang="en-IN" dirty="0"/>
          </a:p>
        </p:txBody>
      </p:sp>
      <p:sp>
        <p:nvSpPr>
          <p:cNvPr id="4" name="Text Box 3"/>
          <p:cNvSpPr txBox="1">
            <a:spLocks noGrp="1" noChangeArrowheads="1"/>
          </p:cNvSpPr>
          <p:nvPr>
            <p:ph idx="1"/>
          </p:nvPr>
        </p:nvSpPr>
        <p:spPr bwMode="auto">
          <a:xfrm>
            <a:off x="304800" y="1493837"/>
            <a:ext cx="82296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indent="-457200">
              <a:buFont typeface="+mj-lt"/>
              <a:buAutoNum type="arabicPeriod"/>
            </a:pPr>
            <a:r>
              <a:rPr lang="en-US" altLang="en-US" dirty="0" smtClean="0"/>
              <a:t>To </a:t>
            </a:r>
            <a:r>
              <a:rPr lang="en-US" altLang="en-US" dirty="0"/>
              <a:t>improve quality of software</a:t>
            </a:r>
          </a:p>
          <a:p>
            <a:pPr marL="457200" indent="-457200">
              <a:buFont typeface="+mj-lt"/>
              <a:buAutoNum type="arabicPeriod"/>
            </a:pPr>
            <a:r>
              <a:rPr lang="en-US" altLang="en-US" dirty="0"/>
              <a:t>To improve the productivity of developers and software teams</a:t>
            </a:r>
          </a:p>
          <a:p>
            <a:endParaRPr lang="en-US" altLang="en-US" dirty="0"/>
          </a:p>
          <a:p>
            <a:r>
              <a:rPr lang="en-US" altLang="en-US" dirty="0"/>
              <a:t>And many more…</a:t>
            </a:r>
          </a:p>
          <a:p>
            <a:endParaRPr lang="en-US" altLang="en-US" b="1" dirty="0">
              <a:solidFill>
                <a:srgbClr val="0000FF"/>
              </a:solidFill>
            </a:endParaRPr>
          </a:p>
          <a:p>
            <a:pPr algn="ctr"/>
            <a:r>
              <a:rPr lang="en-US" altLang="en-US" sz="3200" b="1" dirty="0" smtClean="0">
                <a:solidFill>
                  <a:srgbClr val="0000FF"/>
                </a:solidFill>
              </a:rPr>
              <a:t>Our focus is on </a:t>
            </a:r>
            <a:r>
              <a:rPr lang="en-US" altLang="en-US" sz="3200" b="1" dirty="0">
                <a:solidFill>
                  <a:srgbClr val="0000FF"/>
                </a:solidFill>
              </a:rPr>
              <a:t>1 as a part of </a:t>
            </a:r>
            <a:r>
              <a:rPr lang="en-US" altLang="en-US" sz="3200" b="1" dirty="0" smtClean="0">
                <a:solidFill>
                  <a:srgbClr val="0000FF"/>
                </a:solidFill>
              </a:rPr>
              <a:t>our course</a:t>
            </a:r>
            <a:endParaRPr lang="en-US" altLang="en-US" sz="3200" b="1" dirty="0">
              <a:solidFill>
                <a:srgbClr val="0000FF"/>
              </a:solidFill>
            </a:endParaRPr>
          </a:p>
        </p:txBody>
      </p:sp>
    </p:spTree>
    <p:extLst>
      <p:ext uri="{BB962C8B-B14F-4D97-AF65-F5344CB8AC3E}">
        <p14:creationId xmlns:p14="http://schemas.microsoft.com/office/powerpoint/2010/main" val="242023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Tx/>
              <a:buChar char="•"/>
            </a:pPr>
            <a:r>
              <a:rPr lang="en-US" altLang="en-US" sz="2000" b="1" dirty="0" smtClean="0">
                <a:solidFill>
                  <a:srgbClr val="0000FF"/>
                </a:solidFill>
              </a:rPr>
              <a:t>Reliability</a:t>
            </a:r>
            <a:endParaRPr lang="en-US" altLang="en-US" sz="2000" b="1" dirty="0">
              <a:solidFill>
                <a:srgbClr val="0000FF"/>
              </a:solidFill>
            </a:endParaRPr>
          </a:p>
          <a:p>
            <a:pPr>
              <a:buFontTx/>
              <a:buChar char="•"/>
            </a:pPr>
            <a:r>
              <a:rPr lang="en-US" altLang="en-US" sz="2000" b="1" dirty="0">
                <a:solidFill>
                  <a:srgbClr val="0000FF"/>
                </a:solidFill>
              </a:rPr>
              <a:t>Efficiency</a:t>
            </a:r>
          </a:p>
          <a:p>
            <a:pPr lvl="1">
              <a:buFontTx/>
              <a:buChar char="•"/>
            </a:pPr>
            <a:r>
              <a:rPr lang="en-US" altLang="en-US" sz="2000" dirty="0">
                <a:solidFill>
                  <a:srgbClr val="0000FF"/>
                </a:solidFill>
              </a:rPr>
              <a:t>Speed</a:t>
            </a:r>
          </a:p>
          <a:p>
            <a:pPr lvl="1">
              <a:buFontTx/>
              <a:buChar char="•"/>
            </a:pPr>
            <a:r>
              <a:rPr lang="en-US" altLang="en-US" sz="2000" dirty="0">
                <a:solidFill>
                  <a:srgbClr val="0000FF"/>
                </a:solidFill>
              </a:rPr>
              <a:t>Resource management</a:t>
            </a:r>
          </a:p>
          <a:p>
            <a:pPr>
              <a:buFontTx/>
              <a:buChar char="•"/>
            </a:pPr>
            <a:r>
              <a:rPr lang="en-US" altLang="en-US" sz="2000" b="1" dirty="0">
                <a:solidFill>
                  <a:srgbClr val="0000FF"/>
                </a:solidFill>
              </a:rPr>
              <a:t>Usability</a:t>
            </a:r>
          </a:p>
          <a:p>
            <a:pPr lvl="1">
              <a:buFontTx/>
              <a:buChar char="•"/>
            </a:pPr>
            <a:r>
              <a:rPr lang="en-US" altLang="en-US" sz="2000" dirty="0">
                <a:solidFill>
                  <a:srgbClr val="0000FF"/>
                </a:solidFill>
              </a:rPr>
              <a:t>User friendliness</a:t>
            </a:r>
          </a:p>
          <a:p>
            <a:pPr lvl="1">
              <a:buFontTx/>
              <a:buChar char="•"/>
            </a:pPr>
            <a:r>
              <a:rPr lang="en-US" altLang="en-US" sz="2000" dirty="0">
                <a:solidFill>
                  <a:srgbClr val="0000FF"/>
                </a:solidFill>
              </a:rPr>
              <a:t>Intuitive</a:t>
            </a:r>
          </a:p>
          <a:p>
            <a:pPr>
              <a:buFontTx/>
              <a:buChar char="•"/>
            </a:pPr>
            <a:r>
              <a:rPr lang="en-US" altLang="en-US" sz="2000" b="1" dirty="0" smtClean="0">
                <a:solidFill>
                  <a:srgbClr val="FF0000"/>
                </a:solidFill>
              </a:rPr>
              <a:t>Maintainability</a:t>
            </a:r>
            <a:r>
              <a:rPr lang="en-US" altLang="en-US" sz="2000" dirty="0" smtClean="0">
                <a:solidFill>
                  <a:srgbClr val="FF0000"/>
                </a:solidFill>
              </a:rPr>
              <a:t>: </a:t>
            </a:r>
            <a:r>
              <a:rPr lang="en-US" altLang="en-US" sz="2000" dirty="0">
                <a:solidFill>
                  <a:srgbClr val="FF0000"/>
                </a:solidFill>
              </a:rPr>
              <a:t>Should be easy to maintain</a:t>
            </a:r>
          </a:p>
          <a:p>
            <a:pPr>
              <a:buFontTx/>
              <a:buChar char="•"/>
            </a:pPr>
            <a:r>
              <a:rPr lang="en-US" altLang="en-US" sz="2000" b="1" dirty="0" smtClean="0">
                <a:solidFill>
                  <a:srgbClr val="FF0000"/>
                </a:solidFill>
              </a:rPr>
              <a:t>Scalability</a:t>
            </a:r>
            <a:r>
              <a:rPr lang="en-US" altLang="en-US" sz="2000" dirty="0" smtClean="0">
                <a:solidFill>
                  <a:srgbClr val="FF0000"/>
                </a:solidFill>
              </a:rPr>
              <a:t>: </a:t>
            </a:r>
            <a:r>
              <a:rPr lang="en-US" altLang="en-US" sz="2000" dirty="0">
                <a:solidFill>
                  <a:srgbClr val="FF0000"/>
                </a:solidFill>
              </a:rPr>
              <a:t>Should scale as per the requirements of the user</a:t>
            </a:r>
          </a:p>
          <a:p>
            <a:pPr>
              <a:buFontTx/>
              <a:buChar char="•"/>
            </a:pPr>
            <a:r>
              <a:rPr lang="en-US" altLang="en-US" sz="2000" b="1" dirty="0">
                <a:solidFill>
                  <a:srgbClr val="FF0000"/>
                </a:solidFill>
              </a:rPr>
              <a:t>Portability</a:t>
            </a:r>
            <a:r>
              <a:rPr lang="en-US" altLang="en-US" sz="2000" dirty="0">
                <a:solidFill>
                  <a:srgbClr val="FF0000"/>
                </a:solidFill>
              </a:rPr>
              <a:t>: Should work on various platforms/systems/hardware</a:t>
            </a:r>
          </a:p>
          <a:p>
            <a:pPr>
              <a:buFontTx/>
              <a:buChar char="•"/>
            </a:pPr>
            <a:r>
              <a:rPr lang="en-US" altLang="en-US" sz="2000" b="1" dirty="0">
                <a:solidFill>
                  <a:srgbClr val="FF0000"/>
                </a:solidFill>
              </a:rPr>
              <a:t>Security</a:t>
            </a:r>
            <a:r>
              <a:rPr lang="en-US" altLang="en-US" sz="2000" dirty="0">
                <a:solidFill>
                  <a:srgbClr val="FF0000"/>
                </a:solidFill>
              </a:rPr>
              <a:t>: Should be secure from attacks</a:t>
            </a:r>
          </a:p>
          <a:p>
            <a:pPr>
              <a:buFontTx/>
              <a:buChar char="•"/>
            </a:pPr>
            <a:r>
              <a:rPr lang="en-US" altLang="en-US" sz="2000" b="1" dirty="0" smtClean="0">
                <a:solidFill>
                  <a:srgbClr val="FF0000"/>
                </a:solidFill>
              </a:rPr>
              <a:t>Testability</a:t>
            </a:r>
            <a:r>
              <a:rPr lang="en-US" altLang="en-US" sz="2000" dirty="0" smtClean="0">
                <a:solidFill>
                  <a:srgbClr val="FF0000"/>
                </a:solidFill>
              </a:rPr>
              <a:t>: Should </a:t>
            </a:r>
            <a:r>
              <a:rPr lang="en-US" altLang="en-US" sz="2000" dirty="0">
                <a:solidFill>
                  <a:srgbClr val="FF0000"/>
                </a:solidFill>
              </a:rPr>
              <a:t>be </a:t>
            </a:r>
            <a:r>
              <a:rPr lang="en-US" altLang="en-US" sz="2000" dirty="0" smtClean="0">
                <a:solidFill>
                  <a:srgbClr val="FF0000"/>
                </a:solidFill>
              </a:rPr>
              <a:t>testable</a:t>
            </a:r>
            <a:endParaRPr lang="en-US" altLang="en-US" sz="2000" dirty="0">
              <a:solidFill>
                <a:srgbClr val="FF0000"/>
              </a:solidFill>
            </a:endParaRPr>
          </a:p>
        </p:txBody>
      </p:sp>
      <p:sp>
        <p:nvSpPr>
          <p:cNvPr id="3" name="Content Placeholder 2"/>
          <p:cNvSpPr>
            <a:spLocks noGrp="1"/>
          </p:cNvSpPr>
          <p:nvPr>
            <p:ph sz="quarter" idx="10"/>
          </p:nvPr>
        </p:nvSpPr>
        <p:spPr/>
        <p:txBody>
          <a:bodyPr/>
          <a:lstStyle/>
          <a:p>
            <a:r>
              <a:rPr lang="en-IN" dirty="0" smtClean="0"/>
              <a:t>Software Quality Attributes</a:t>
            </a:r>
            <a:endParaRPr lang="en-IN" dirty="0"/>
          </a:p>
        </p:txBody>
      </p:sp>
    </p:spTree>
    <p:extLst>
      <p:ext uri="{BB962C8B-B14F-4D97-AF65-F5344CB8AC3E}">
        <p14:creationId xmlns:p14="http://schemas.microsoft.com/office/powerpoint/2010/main" val="2710709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t>Introduction to Software Testing</a:t>
            </a:r>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Overview of the Course</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Software Testing Techniques</a:t>
            </a:r>
            <a:endParaRPr lang="en-IN" sz="2400" b="1" dirty="0"/>
          </a:p>
        </p:txBody>
      </p:sp>
      <p:sp>
        <p:nvSpPr>
          <p:cNvPr id="10" name="Pentagon 9"/>
          <p:cNvSpPr/>
          <p:nvPr/>
        </p:nvSpPr>
        <p:spPr>
          <a:xfrm>
            <a:off x="395536" y="5589320"/>
            <a:ext cx="2016224" cy="72000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Topic 1.4</a:t>
            </a:r>
            <a:endParaRPr lang="en-IN" sz="2400" b="1" dirty="0"/>
          </a:p>
        </p:txBody>
      </p:sp>
      <p:sp>
        <p:nvSpPr>
          <p:cNvPr id="11" name="Chevron 10"/>
          <p:cNvSpPr/>
          <p:nvPr/>
        </p:nvSpPr>
        <p:spPr>
          <a:xfrm>
            <a:off x="2267744" y="5589320"/>
            <a:ext cx="6552728" cy="720000"/>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Software Testing – Quality Attributes, Types &amp; Levels</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1: Introduction to Software Testing &amp; Techniques</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altLang="en-US" sz="4000" dirty="0"/>
              <a:t>What is important to </a:t>
            </a:r>
            <a:r>
              <a:rPr lang="en-US" altLang="en-US" sz="4000" dirty="0" smtClean="0"/>
              <a:t>User?</a:t>
            </a:r>
          </a:p>
          <a:p>
            <a:pPr marL="571500" indent="-571500">
              <a:buFont typeface="Arial" panose="020B0604020202020204" pitchFamily="34" charset="0"/>
              <a:buChar char="•"/>
            </a:pPr>
            <a:r>
              <a:rPr lang="en-US" altLang="en-US" sz="4000" dirty="0" smtClean="0"/>
              <a:t>What is important to the Engineers</a:t>
            </a:r>
            <a:r>
              <a:rPr lang="en-US" altLang="en-US" sz="4000" dirty="0"/>
              <a:t>?</a:t>
            </a:r>
          </a:p>
          <a:p>
            <a:pPr marL="571500" indent="-571500">
              <a:buFont typeface="Arial" panose="020B0604020202020204" pitchFamily="34" charset="0"/>
              <a:buChar char="•"/>
            </a:pPr>
            <a:r>
              <a:rPr lang="en-US" altLang="en-US" sz="4000" dirty="0"/>
              <a:t>What is important for </a:t>
            </a:r>
            <a:r>
              <a:rPr lang="en-US" altLang="en-US" sz="4000" dirty="0" smtClean="0"/>
              <a:t>Mission Critical </a:t>
            </a:r>
            <a:r>
              <a:rPr lang="en-US" altLang="en-US" sz="4000" dirty="0"/>
              <a:t>System and a Word Processor</a:t>
            </a:r>
            <a:r>
              <a:rPr lang="en-US" altLang="en-US" sz="4000" dirty="0" smtClean="0"/>
              <a:t>?</a:t>
            </a:r>
          </a:p>
          <a:p>
            <a:pPr marL="971550" lvl="1" indent="-571500">
              <a:buFont typeface="Arial" panose="020B0604020202020204" pitchFamily="34" charset="0"/>
              <a:buChar char="•"/>
            </a:pPr>
            <a:r>
              <a:rPr lang="en-US" altLang="en-US" sz="3200" dirty="0" smtClean="0"/>
              <a:t>Compare say Space Shuttle software and a Text Editor</a:t>
            </a:r>
            <a:endParaRPr lang="en-US" altLang="en-US" sz="3200" dirty="0"/>
          </a:p>
          <a:p>
            <a:pPr marL="571500" indent="-571500">
              <a:buFont typeface="Arial" panose="020B0604020202020204" pitchFamily="34" charset="0"/>
              <a:buChar char="•"/>
            </a:pPr>
            <a:endParaRPr lang="en-IN" sz="4000" dirty="0"/>
          </a:p>
        </p:txBody>
      </p:sp>
      <p:sp>
        <p:nvSpPr>
          <p:cNvPr id="3" name="Content Placeholder 2"/>
          <p:cNvSpPr>
            <a:spLocks noGrp="1"/>
          </p:cNvSpPr>
          <p:nvPr>
            <p:ph sz="quarter" idx="10"/>
          </p:nvPr>
        </p:nvSpPr>
        <p:spPr/>
        <p:txBody>
          <a:bodyPr/>
          <a:lstStyle/>
          <a:p>
            <a:r>
              <a:rPr lang="en-IN" dirty="0" smtClean="0"/>
              <a:t>Software Quality Attributes</a:t>
            </a:r>
            <a:endParaRPr lang="en-IN" dirty="0"/>
          </a:p>
        </p:txBody>
      </p:sp>
    </p:spTree>
    <p:extLst>
      <p:ext uri="{BB962C8B-B14F-4D97-AF65-F5344CB8AC3E}">
        <p14:creationId xmlns:p14="http://schemas.microsoft.com/office/powerpoint/2010/main" val="1490627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839287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1.2: Overview of the Course</a:t>
            </a:r>
            <a:endParaRPr lang="en-IN" dirty="0"/>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Make everything as simple as possible, but not simpler</a:t>
            </a:r>
          </a:p>
          <a:p>
            <a:pPr algn="r"/>
            <a:r>
              <a:rPr lang="en-IN" sz="1600" dirty="0"/>
              <a:t>- Albert Einstein</a:t>
            </a:r>
          </a:p>
          <a:p>
            <a:r>
              <a:rPr lang="en-IN" dirty="0"/>
              <a:t>I hear and I forget, I see and I remember, I do and I understand</a:t>
            </a:r>
          </a:p>
          <a:p>
            <a:pPr algn="r"/>
            <a:r>
              <a:rPr lang="en-IN" sz="1600" dirty="0"/>
              <a:t>- Confucius</a:t>
            </a:r>
          </a:p>
          <a:p>
            <a:r>
              <a:rPr lang="en-US" altLang="en-US" dirty="0"/>
              <a:t>“… You can know the name of a bird in all the languages of the world, but when you’re finished, you’ll know absolutely nothing whatever about the bird. You’ll only know about humans in different places, and what they call the bird, So let’s look at the bird and see what it’s doing – that’s what counts”</a:t>
            </a:r>
          </a:p>
          <a:p>
            <a:pPr lvl="1" algn="r"/>
            <a:r>
              <a:rPr lang="en-US" altLang="en-US" dirty="0"/>
              <a:t>Richard P Feynman (Book: What Do </a:t>
            </a:r>
            <a:r>
              <a:rPr lang="en-US" altLang="en-US" u="sng" dirty="0"/>
              <a:t>You</a:t>
            </a:r>
            <a:r>
              <a:rPr lang="en-US" altLang="en-US" dirty="0"/>
              <a:t> Care What Other People Think)</a:t>
            </a:r>
          </a:p>
          <a:p>
            <a:endParaRPr lang="en-IN" dirty="0"/>
          </a:p>
        </p:txBody>
      </p:sp>
      <p:sp>
        <p:nvSpPr>
          <p:cNvPr id="3" name="Content Placeholder 2"/>
          <p:cNvSpPr>
            <a:spLocks noGrp="1"/>
          </p:cNvSpPr>
          <p:nvPr>
            <p:ph sz="quarter" idx="10"/>
          </p:nvPr>
        </p:nvSpPr>
        <p:spPr/>
        <p:txBody>
          <a:bodyPr/>
          <a:lstStyle/>
          <a:p>
            <a:r>
              <a:rPr lang="en-IN" dirty="0" smtClean="0"/>
              <a:t>Learning Principles</a:t>
            </a:r>
            <a:endParaRPr lang="en-IN" dirty="0"/>
          </a:p>
        </p:txBody>
      </p:sp>
    </p:spTree>
    <p:extLst>
      <p:ext uri="{BB962C8B-B14F-4D97-AF65-F5344CB8AC3E}">
        <p14:creationId xmlns:p14="http://schemas.microsoft.com/office/powerpoint/2010/main" val="4220169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Blocks – A View</a:t>
            </a:r>
            <a:endParaRPr lang="en-IN" dirty="0"/>
          </a:p>
        </p:txBody>
      </p:sp>
      <p:sp>
        <p:nvSpPr>
          <p:cNvPr id="4" name="Rectangle 2"/>
          <p:cNvSpPr>
            <a:spLocks noChangeArrowheads="1"/>
          </p:cNvSpPr>
          <p:nvPr/>
        </p:nvSpPr>
        <p:spPr bwMode="auto">
          <a:xfrm>
            <a:off x="4778573" y="1504528"/>
            <a:ext cx="3825875" cy="4876800"/>
          </a:xfrm>
          <a:prstGeom prst="rect">
            <a:avLst/>
          </a:prstGeom>
          <a:ln>
            <a:solidFill>
              <a:schemeClr val="tx1">
                <a:alpha val="50000"/>
              </a:schemeClr>
            </a:solidFill>
            <a:headEnd/>
            <a:tailEnd/>
          </a:ln>
          <a:extLst/>
        </p:spPr>
        <p:style>
          <a:lnRef idx="0">
            <a:schemeClr val="accent6"/>
          </a:lnRef>
          <a:fillRef idx="3">
            <a:schemeClr val="accent6"/>
          </a:fillRef>
          <a:effectRef idx="3">
            <a:schemeClr val="accent6"/>
          </a:effectRef>
          <a:fontRef idx="minor">
            <a:schemeClr val="lt1"/>
          </a:fontRef>
        </p:style>
        <p:txBody>
          <a:bodyPr wrap="none"/>
          <a:lstStyle/>
          <a:p>
            <a:pPr algn="ctr"/>
            <a:r>
              <a:rPr lang="en-US" sz="3600" dirty="0"/>
              <a:t>Test Research</a:t>
            </a:r>
          </a:p>
        </p:txBody>
      </p:sp>
      <p:sp>
        <p:nvSpPr>
          <p:cNvPr id="5" name="Rectangle 4"/>
          <p:cNvSpPr>
            <a:spLocks noChangeArrowheads="1"/>
          </p:cNvSpPr>
          <p:nvPr/>
        </p:nvSpPr>
        <p:spPr bwMode="auto">
          <a:xfrm>
            <a:off x="663773" y="5162128"/>
            <a:ext cx="19812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Math</a:t>
            </a:r>
          </a:p>
          <a:p>
            <a:pPr algn="ctr"/>
            <a:r>
              <a:rPr lang="en-US" sz="1000" dirty="0"/>
              <a:t>Set theory</a:t>
            </a:r>
          </a:p>
          <a:p>
            <a:pPr algn="ctr"/>
            <a:r>
              <a:rPr lang="en-US" sz="1000" dirty="0"/>
              <a:t>Discrete</a:t>
            </a:r>
          </a:p>
          <a:p>
            <a:pPr algn="ctr"/>
            <a:r>
              <a:rPr lang="en-US" sz="1000" dirty="0"/>
              <a:t>Combinatorial</a:t>
            </a:r>
          </a:p>
        </p:txBody>
      </p:sp>
      <p:sp>
        <p:nvSpPr>
          <p:cNvPr id="6" name="Rectangle 5"/>
          <p:cNvSpPr>
            <a:spLocks noChangeArrowheads="1"/>
          </p:cNvSpPr>
          <p:nvPr/>
        </p:nvSpPr>
        <p:spPr bwMode="auto">
          <a:xfrm>
            <a:off x="2644973" y="5162128"/>
            <a:ext cx="24384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Concepts</a:t>
            </a:r>
          </a:p>
          <a:p>
            <a:pPr algn="ctr"/>
            <a:r>
              <a:rPr lang="en-US" sz="1200" dirty="0"/>
              <a:t>SW Arch, Design, Data Structures</a:t>
            </a:r>
          </a:p>
        </p:txBody>
      </p:sp>
      <p:sp>
        <p:nvSpPr>
          <p:cNvPr id="7" name="Rectangle 6"/>
          <p:cNvSpPr>
            <a:spLocks noChangeArrowheads="1"/>
          </p:cNvSpPr>
          <p:nvPr/>
        </p:nvSpPr>
        <p:spPr bwMode="auto">
          <a:xfrm>
            <a:off x="5083373" y="5162128"/>
            <a:ext cx="24384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Problem</a:t>
            </a:r>
          </a:p>
          <a:p>
            <a:pPr algn="ctr"/>
            <a:r>
              <a:rPr lang="en-US" sz="1200" dirty="0"/>
              <a:t>Code coverage</a:t>
            </a:r>
          </a:p>
          <a:p>
            <a:pPr algn="ctr"/>
            <a:r>
              <a:rPr lang="en-US" sz="1200" dirty="0"/>
              <a:t>Quality</a:t>
            </a:r>
          </a:p>
          <a:p>
            <a:pPr algn="ctr"/>
            <a:r>
              <a:rPr lang="en-US" sz="1200" dirty="0"/>
              <a:t>Zero Defects</a:t>
            </a:r>
          </a:p>
        </p:txBody>
      </p:sp>
      <p:sp>
        <p:nvSpPr>
          <p:cNvPr id="8" name="Rectangle 7"/>
          <p:cNvSpPr>
            <a:spLocks noChangeArrowheads="1"/>
          </p:cNvSpPr>
          <p:nvPr/>
        </p:nvSpPr>
        <p:spPr bwMode="auto">
          <a:xfrm>
            <a:off x="663773" y="3942928"/>
            <a:ext cx="6858000" cy="1219200"/>
          </a:xfrm>
          <a:prstGeom prst="rect">
            <a:avLst/>
          </a:prstGeom>
          <a:ln>
            <a:solidFill>
              <a:schemeClr val="tx1">
                <a:alpha val="50000"/>
              </a:schemeClr>
            </a:solidFill>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3600" dirty="0">
                <a:solidFill>
                  <a:schemeClr val="bg1"/>
                </a:solidFill>
              </a:rPr>
              <a:t>Test Techniques Development</a:t>
            </a:r>
          </a:p>
          <a:p>
            <a:pPr algn="ctr"/>
            <a:r>
              <a:rPr lang="en-US" sz="1600" dirty="0">
                <a:solidFill>
                  <a:schemeClr val="bg1"/>
                </a:solidFill>
              </a:rPr>
              <a:t>EC, BVA, DT, CEG, McCabe, OATS, Data Flow, Control Flow</a:t>
            </a:r>
          </a:p>
        </p:txBody>
      </p:sp>
      <p:sp>
        <p:nvSpPr>
          <p:cNvPr id="9" name="Rectangle 8"/>
          <p:cNvSpPr>
            <a:spLocks noChangeArrowheads="1"/>
          </p:cNvSpPr>
          <p:nvPr/>
        </p:nvSpPr>
        <p:spPr bwMode="auto">
          <a:xfrm>
            <a:off x="663773" y="2723728"/>
            <a:ext cx="6858000" cy="1219200"/>
          </a:xfrm>
          <a:prstGeom prst="rect">
            <a:avLst/>
          </a:prstGeom>
          <a:ln>
            <a:solidFill>
              <a:schemeClr val="tx1">
                <a:alpha val="50000"/>
              </a:schemeClr>
            </a:solidFill>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3600" dirty="0">
                <a:solidFill>
                  <a:schemeClr val="bg1"/>
                </a:solidFill>
              </a:rPr>
              <a:t>Test </a:t>
            </a:r>
            <a:r>
              <a:rPr lang="en-US" sz="3600" dirty="0" smtClean="0">
                <a:solidFill>
                  <a:schemeClr val="bg1"/>
                </a:solidFill>
              </a:rPr>
              <a:t>Techniques </a:t>
            </a:r>
            <a:r>
              <a:rPr lang="en-US" sz="3600" dirty="0">
                <a:solidFill>
                  <a:schemeClr val="bg1"/>
                </a:solidFill>
              </a:rPr>
              <a:t>Application</a:t>
            </a:r>
          </a:p>
          <a:p>
            <a:pPr algn="ctr"/>
            <a:r>
              <a:rPr lang="en-US" sz="1400" dirty="0">
                <a:solidFill>
                  <a:schemeClr val="bg1"/>
                </a:solidFill>
              </a:rPr>
              <a:t>Functional, Behavioral, IOT, Usability, Integration, Unit, Performance, Stress </a:t>
            </a:r>
          </a:p>
        </p:txBody>
      </p:sp>
      <p:sp>
        <p:nvSpPr>
          <p:cNvPr id="10" name="Rectangle 9"/>
          <p:cNvSpPr>
            <a:spLocks noChangeArrowheads="1"/>
          </p:cNvSpPr>
          <p:nvPr/>
        </p:nvSpPr>
        <p:spPr bwMode="auto">
          <a:xfrm>
            <a:off x="663773" y="1504528"/>
            <a:ext cx="4098925" cy="1219200"/>
          </a:xfrm>
          <a:prstGeom prst="rect">
            <a:avLst/>
          </a:prstGeom>
          <a:ln>
            <a:solidFill>
              <a:schemeClr val="tx1">
                <a:alpha val="50000"/>
              </a:schemeClr>
            </a:solidFill>
            <a:headEnd/>
            <a:tailEnd/>
          </a:ln>
          <a:extLst/>
        </p:spPr>
        <p:style>
          <a:lnRef idx="0">
            <a:schemeClr val="dk1"/>
          </a:lnRef>
          <a:fillRef idx="3">
            <a:schemeClr val="dk1"/>
          </a:fillRef>
          <a:effectRef idx="3">
            <a:schemeClr val="dk1"/>
          </a:effectRef>
          <a:fontRef idx="minor">
            <a:schemeClr val="lt1"/>
          </a:fontRef>
        </p:style>
        <p:txBody>
          <a:bodyPr wrap="none" anchor="ctr"/>
          <a:lstStyle/>
          <a:p>
            <a:pPr algn="ctr"/>
            <a:r>
              <a:rPr lang="en-US" sz="3600" dirty="0"/>
              <a:t>SW Products</a:t>
            </a:r>
          </a:p>
          <a:p>
            <a:pPr algn="ctr"/>
            <a:r>
              <a:rPr lang="en-US" sz="3600" dirty="0"/>
              <a:t>SW Test Tools</a:t>
            </a:r>
          </a:p>
        </p:txBody>
      </p:sp>
    </p:spTree>
    <p:extLst>
      <p:ext uri="{BB962C8B-B14F-4D97-AF65-F5344CB8AC3E}">
        <p14:creationId xmlns:p14="http://schemas.microsoft.com/office/powerpoint/2010/main" val="3476153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06856176"/>
              </p:ext>
            </p:extLst>
          </p:nvPr>
        </p:nvGraphicFramePr>
        <p:xfrm>
          <a:off x="304800" y="1493838"/>
          <a:ext cx="8443664" cy="4815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lstStyle/>
          <a:p>
            <a:r>
              <a:rPr lang="en-IN" dirty="0" smtClean="0"/>
              <a:t>Ask the Questions!</a:t>
            </a:r>
            <a:endParaRPr lang="en-IN" dirty="0"/>
          </a:p>
        </p:txBody>
      </p:sp>
      <p:sp>
        <p:nvSpPr>
          <p:cNvPr id="2" name="Rounded Rectangle 1"/>
          <p:cNvSpPr/>
          <p:nvPr/>
        </p:nvSpPr>
        <p:spPr>
          <a:xfrm>
            <a:off x="3779912" y="3402136"/>
            <a:ext cx="1584176" cy="1008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200" b="1" dirty="0" smtClean="0"/>
              <a:t>How</a:t>
            </a:r>
            <a:endParaRPr lang="en-US" sz="3200" b="1" dirty="0"/>
          </a:p>
        </p:txBody>
      </p:sp>
    </p:spTree>
    <p:extLst>
      <p:ext uri="{BB962C8B-B14F-4D97-AF65-F5344CB8AC3E}">
        <p14:creationId xmlns:p14="http://schemas.microsoft.com/office/powerpoint/2010/main" val="3599387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0" indent="-457200">
              <a:buFont typeface="Arial" panose="020B0604020202020204" pitchFamily="34" charset="0"/>
              <a:buChar char="•"/>
            </a:pPr>
            <a:r>
              <a:rPr lang="en-IN" sz="3100" dirty="0" smtClean="0"/>
              <a:t>Modules</a:t>
            </a:r>
          </a:p>
          <a:p>
            <a:pPr marL="1257300" lvl="2" indent="-457200"/>
            <a:r>
              <a:rPr lang="en-IN" sz="2600" dirty="0" smtClean="0"/>
              <a:t>Course is divided into Modules</a:t>
            </a:r>
          </a:p>
          <a:p>
            <a:pPr marL="457200" indent="-457200">
              <a:buFont typeface="Arial" panose="020B0604020202020204" pitchFamily="34" charset="0"/>
              <a:buChar char="•"/>
            </a:pPr>
            <a:r>
              <a:rPr lang="en-IN" sz="3100" dirty="0" smtClean="0"/>
              <a:t>Topics</a:t>
            </a:r>
          </a:p>
          <a:p>
            <a:pPr marL="1257300" lvl="2" indent="-457200"/>
            <a:r>
              <a:rPr lang="en-IN" sz="2600" dirty="0" smtClean="0"/>
              <a:t>Each module is divided into Topics</a:t>
            </a:r>
          </a:p>
          <a:p>
            <a:pPr marL="1257300" lvl="2" indent="-457200"/>
            <a:endParaRPr lang="en-IN" dirty="0"/>
          </a:p>
          <a:p>
            <a:pPr marL="1257300" lvl="2" indent="-457200"/>
            <a:endParaRPr lang="en-IN" dirty="0" smtClean="0"/>
          </a:p>
          <a:p>
            <a:pPr marL="1257300" lvl="2" indent="-457200"/>
            <a:endParaRPr lang="en-IN" dirty="0"/>
          </a:p>
          <a:p>
            <a:pPr marL="1257300" lvl="2" indent="-457200"/>
            <a:endParaRPr lang="en-IN" dirty="0" smtClean="0"/>
          </a:p>
          <a:p>
            <a:pPr marL="1257300" lvl="2" indent="-457200"/>
            <a:endParaRPr lang="en-IN" dirty="0"/>
          </a:p>
          <a:p>
            <a:pPr marL="1257300" lvl="2" indent="-457200"/>
            <a:endParaRPr lang="en-IN" dirty="0" smtClean="0"/>
          </a:p>
          <a:p>
            <a:pPr marL="457200" indent="-457200">
              <a:buFont typeface="Arial" panose="020B0604020202020204" pitchFamily="34" charset="0"/>
              <a:buChar char="•"/>
            </a:pPr>
            <a:endParaRPr lang="en-IN" dirty="0" smtClean="0"/>
          </a:p>
          <a:p>
            <a:pPr marL="457200" indent="-457200">
              <a:buFont typeface="Arial" panose="020B0604020202020204" pitchFamily="34" charset="0"/>
              <a:buChar char="•"/>
            </a:pPr>
            <a:endParaRPr lang="en-IN" dirty="0" smtClean="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sz="3100" dirty="0" smtClean="0"/>
          </a:p>
          <a:p>
            <a:pPr marL="457200" indent="-457200">
              <a:buFont typeface="Arial" panose="020B0604020202020204" pitchFamily="34" charset="0"/>
              <a:buChar char="•"/>
            </a:pPr>
            <a:r>
              <a:rPr lang="en-IN" sz="3100" dirty="0" smtClean="0"/>
              <a:t>Self Study &amp; Quick Review</a:t>
            </a:r>
          </a:p>
          <a:p>
            <a:pPr marL="857250" lvl="1" indent="-457200">
              <a:buFont typeface="Arial" panose="020B0604020202020204" pitchFamily="34" charset="0"/>
              <a:buChar char="•"/>
            </a:pPr>
            <a:r>
              <a:rPr lang="en-IN" sz="2300" dirty="0" smtClean="0"/>
              <a:t>Every Module has Self Study &amp; a Quick Review</a:t>
            </a:r>
          </a:p>
        </p:txBody>
      </p:sp>
      <p:sp>
        <p:nvSpPr>
          <p:cNvPr id="3" name="Content Placeholder 2"/>
          <p:cNvSpPr>
            <a:spLocks noGrp="1"/>
          </p:cNvSpPr>
          <p:nvPr>
            <p:ph sz="quarter" idx="10"/>
          </p:nvPr>
        </p:nvSpPr>
        <p:spPr/>
        <p:txBody>
          <a:bodyPr/>
          <a:lstStyle/>
          <a:p>
            <a:r>
              <a:rPr lang="en-IN" dirty="0" smtClean="0"/>
              <a:t>Our Course Structure</a:t>
            </a:r>
            <a:endParaRPr lang="en-IN" dirty="0"/>
          </a:p>
        </p:txBody>
      </p:sp>
      <p:sp>
        <p:nvSpPr>
          <p:cNvPr id="4" name="Rounded Rectangle 3"/>
          <p:cNvSpPr/>
          <p:nvPr/>
        </p:nvSpPr>
        <p:spPr>
          <a:xfrm>
            <a:off x="1259632" y="3717032"/>
            <a:ext cx="1872208" cy="57606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smtClean="0"/>
              <a:t>Module x</a:t>
            </a:r>
            <a:endParaRPr lang="en-IN" sz="2000" b="1" dirty="0"/>
          </a:p>
        </p:txBody>
      </p:sp>
      <p:sp>
        <p:nvSpPr>
          <p:cNvPr id="5" name="Pentagon 4"/>
          <p:cNvSpPr/>
          <p:nvPr/>
        </p:nvSpPr>
        <p:spPr>
          <a:xfrm>
            <a:off x="4644008" y="2924944"/>
            <a:ext cx="1872208" cy="576064"/>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t>Topic x.1</a:t>
            </a:r>
            <a:endParaRPr lang="en-IN" sz="2000" b="1" dirty="0"/>
          </a:p>
        </p:txBody>
      </p:sp>
      <p:sp>
        <p:nvSpPr>
          <p:cNvPr id="6" name="Pentagon 5"/>
          <p:cNvSpPr/>
          <p:nvPr/>
        </p:nvSpPr>
        <p:spPr>
          <a:xfrm>
            <a:off x="4644008" y="3717032"/>
            <a:ext cx="1872208" cy="576064"/>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b="1" dirty="0" smtClean="0"/>
              <a:t>Topic x.2</a:t>
            </a:r>
            <a:endParaRPr lang="en-IN" sz="2000" b="1" dirty="0"/>
          </a:p>
        </p:txBody>
      </p:sp>
      <p:sp>
        <p:nvSpPr>
          <p:cNvPr id="7" name="Pentagon 6"/>
          <p:cNvSpPr/>
          <p:nvPr/>
        </p:nvSpPr>
        <p:spPr>
          <a:xfrm>
            <a:off x="4644008" y="4509120"/>
            <a:ext cx="1872208" cy="576064"/>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000" b="1" dirty="0" smtClean="0"/>
              <a:t>Topic x.3</a:t>
            </a:r>
            <a:endParaRPr lang="en-IN" sz="2000" b="1" dirty="0"/>
          </a:p>
        </p:txBody>
      </p:sp>
      <p:sp>
        <p:nvSpPr>
          <p:cNvPr id="8" name="Left Brace 7"/>
          <p:cNvSpPr/>
          <p:nvPr/>
        </p:nvSpPr>
        <p:spPr>
          <a:xfrm>
            <a:off x="3707904" y="2852936"/>
            <a:ext cx="576064" cy="223224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3726645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97436762"/>
              </p:ext>
            </p:extLst>
          </p:nvPr>
        </p:nvGraphicFramePr>
        <p:xfrm>
          <a:off x="251520" y="1377590"/>
          <a:ext cx="8640960" cy="4931729"/>
        </p:xfrm>
        <a:graphic>
          <a:graphicData uri="http://schemas.openxmlformats.org/drawingml/2006/table">
            <a:tbl>
              <a:tblPr firstRow="1">
                <a:tableStyleId>{69CF1AB2-1976-4502-BF36-3FF5EA218861}</a:tableStyleId>
              </a:tblPr>
              <a:tblGrid>
                <a:gridCol w="864096"/>
                <a:gridCol w="2016224"/>
                <a:gridCol w="5760640"/>
              </a:tblGrid>
              <a:tr h="288720">
                <a:tc>
                  <a:txBody>
                    <a:bodyPr/>
                    <a:lstStyle/>
                    <a:p>
                      <a:pPr algn="ctr">
                        <a:lnSpc>
                          <a:spcPct val="115000"/>
                        </a:lnSpc>
                        <a:spcAft>
                          <a:spcPts val="1000"/>
                        </a:spcAft>
                      </a:pPr>
                      <a:r>
                        <a:rPr lang="en-IN" sz="1400" dirty="0">
                          <a:effectLst/>
                        </a:rPr>
                        <a:t>Module No</a:t>
                      </a:r>
                      <a:endParaRPr lang="en-IN" sz="1400" b="1"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Module Title</a:t>
                      </a:r>
                      <a:endParaRPr lang="en-IN" sz="1400" b="1"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Objectives</a:t>
                      </a:r>
                      <a:endParaRPr lang="en-IN" sz="1400" b="1" dirty="0">
                        <a:solidFill>
                          <a:srgbClr val="00000A"/>
                        </a:solidFill>
                        <a:effectLst/>
                        <a:latin typeface="Liberation Serif"/>
                        <a:cs typeface="Lohit Hindi"/>
                      </a:endParaRPr>
                    </a:p>
                  </a:txBody>
                  <a:tcPr marL="16626" marR="20321" marT="20321" marB="20321"/>
                </a:tc>
              </a:tr>
              <a:tr h="888215">
                <a:tc>
                  <a:txBody>
                    <a:bodyPr/>
                    <a:lstStyle/>
                    <a:p>
                      <a:pPr algn="ctr">
                        <a:lnSpc>
                          <a:spcPct val="115000"/>
                        </a:lnSpc>
                        <a:spcAft>
                          <a:spcPts val="1000"/>
                        </a:spcAft>
                      </a:pPr>
                      <a:r>
                        <a:rPr lang="en-IN" sz="1400" dirty="0">
                          <a:effectLst/>
                        </a:rPr>
                        <a:t>1</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Introduction to Software Testing &amp; Techniques</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Introduce the course and course handout. Bring a perspective of need and motivation for this course. Provide an overview of the course, quality attributes, levels and types of Testing</a:t>
                      </a:r>
                      <a:endParaRPr lang="en-IN" sz="1400" dirty="0">
                        <a:solidFill>
                          <a:srgbClr val="00000A"/>
                        </a:solidFill>
                        <a:effectLst/>
                        <a:latin typeface="Liberation Serif"/>
                        <a:cs typeface="Lohit Hindi"/>
                      </a:endParaRPr>
                    </a:p>
                  </a:txBody>
                  <a:tcPr marL="16626" marR="20321" marT="20321" marB="20321"/>
                </a:tc>
              </a:tr>
              <a:tr h="1090149">
                <a:tc>
                  <a:txBody>
                    <a:bodyPr/>
                    <a:lstStyle/>
                    <a:p>
                      <a:pPr algn="ctr">
                        <a:lnSpc>
                          <a:spcPct val="115000"/>
                        </a:lnSpc>
                        <a:spcAft>
                          <a:spcPts val="1000"/>
                        </a:spcAft>
                      </a:pPr>
                      <a:r>
                        <a:rPr lang="en-IN" sz="1400" dirty="0">
                          <a:effectLst/>
                        </a:rPr>
                        <a:t>2</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Mathematics and Formal Methods</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Provide a base to the software testing techniques in form of mathematics and formal methods. Review topics of permutation/combination, discrete mathematics and graph theory. Focus is on the relevance to software testing.</a:t>
                      </a:r>
                      <a:endParaRPr lang="en-IN" sz="1400" dirty="0">
                        <a:solidFill>
                          <a:srgbClr val="00000A"/>
                        </a:solidFill>
                        <a:effectLst/>
                        <a:latin typeface="Liberation Serif"/>
                        <a:cs typeface="Lohit Hindi"/>
                      </a:endParaRPr>
                    </a:p>
                  </a:txBody>
                  <a:tcPr marL="16626" marR="20321" marT="20321" marB="20321"/>
                </a:tc>
              </a:tr>
              <a:tr h="1090149">
                <a:tc>
                  <a:txBody>
                    <a:bodyPr/>
                    <a:lstStyle/>
                    <a:p>
                      <a:pPr algn="ctr">
                        <a:lnSpc>
                          <a:spcPct val="115000"/>
                        </a:lnSpc>
                        <a:spcAft>
                          <a:spcPts val="1000"/>
                        </a:spcAft>
                      </a:pPr>
                      <a:r>
                        <a:rPr lang="en-IN" sz="1400" dirty="0">
                          <a:effectLst/>
                        </a:rPr>
                        <a:t>3</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Specification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Bring an approach to look at the system from specification perspective. Learn the relevant techniques for testing specifications – Equivalence Class, Boundary Value Analysis, Combinatorial, Decision Tables and Domain Testing</a:t>
                      </a:r>
                      <a:endParaRPr lang="en-IN" sz="1400" dirty="0">
                        <a:solidFill>
                          <a:srgbClr val="00000A"/>
                        </a:solidFill>
                        <a:effectLst/>
                        <a:latin typeface="Liberation Serif"/>
                        <a:cs typeface="Lohit Hindi"/>
                      </a:endParaRPr>
                    </a:p>
                  </a:txBody>
                  <a:tcPr marL="16626" marR="20321" marT="20321" marB="20321"/>
                </a:tc>
              </a:tr>
              <a:tr h="686281">
                <a:tc>
                  <a:txBody>
                    <a:bodyPr/>
                    <a:lstStyle/>
                    <a:p>
                      <a:pPr algn="ctr">
                        <a:lnSpc>
                          <a:spcPct val="115000"/>
                        </a:lnSpc>
                        <a:spcAft>
                          <a:spcPts val="1000"/>
                        </a:spcAft>
                      </a:pPr>
                      <a:r>
                        <a:rPr lang="en-IN" sz="1400" dirty="0">
                          <a:effectLst/>
                        </a:rPr>
                        <a:t>4</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Code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Take a code level approach to testing and assuring quality. Learn the relevant techniques for testing code – Path Based Testing and Data Flow Testing</a:t>
                      </a:r>
                      <a:endParaRPr lang="en-IN" sz="1400" dirty="0">
                        <a:solidFill>
                          <a:srgbClr val="00000A"/>
                        </a:solidFill>
                        <a:effectLst/>
                        <a:latin typeface="Liberation Serif"/>
                        <a:cs typeface="Lohit Hindi"/>
                      </a:endParaRPr>
                    </a:p>
                  </a:txBody>
                  <a:tcPr marL="16626" marR="20321" marT="20321" marB="20321"/>
                </a:tc>
              </a:tr>
              <a:tr h="888215">
                <a:tc>
                  <a:txBody>
                    <a:bodyPr/>
                    <a:lstStyle/>
                    <a:p>
                      <a:pPr algn="ctr">
                        <a:lnSpc>
                          <a:spcPct val="115000"/>
                        </a:lnSpc>
                        <a:spcAft>
                          <a:spcPts val="1000"/>
                        </a:spcAft>
                      </a:pPr>
                      <a:r>
                        <a:rPr lang="en-IN" sz="1400" dirty="0">
                          <a:effectLst/>
                        </a:rPr>
                        <a:t>5</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Model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Introduce Model Based Testing. Various Model for Software testing, their choice and techniques. Learn Finite State Machine, Petri Nets and State Charts. Learn to use these to derive testing cases</a:t>
                      </a:r>
                      <a:endParaRPr lang="en-IN" sz="1400" dirty="0">
                        <a:solidFill>
                          <a:srgbClr val="00000A"/>
                        </a:solidFill>
                        <a:effectLst/>
                        <a:latin typeface="Liberation Serif"/>
                        <a:cs typeface="Lohit Hindi"/>
                      </a:endParaRPr>
                    </a:p>
                  </a:txBody>
                  <a:tcPr marL="16626" marR="20321" marT="20321" marB="20321"/>
                </a:tc>
              </a:tr>
            </a:tbl>
          </a:graphicData>
        </a:graphic>
      </p:graphicFrame>
      <p:sp>
        <p:nvSpPr>
          <p:cNvPr id="3" name="Content Placeholder 2"/>
          <p:cNvSpPr>
            <a:spLocks noGrp="1"/>
          </p:cNvSpPr>
          <p:nvPr>
            <p:ph sz="quarter" idx="10"/>
          </p:nvPr>
        </p:nvSpPr>
        <p:spPr/>
        <p:txBody>
          <a:bodyPr/>
          <a:lstStyle/>
          <a:p>
            <a:r>
              <a:rPr lang="en-IN" dirty="0" smtClean="0"/>
              <a:t>Modules</a:t>
            </a:r>
            <a:endParaRPr lang="en-IN" dirty="0"/>
          </a:p>
        </p:txBody>
      </p:sp>
    </p:spTree>
    <p:extLst>
      <p:ext uri="{BB962C8B-B14F-4D97-AF65-F5344CB8AC3E}">
        <p14:creationId xmlns:p14="http://schemas.microsoft.com/office/powerpoint/2010/main" val="3813482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4969038"/>
              </p:ext>
            </p:extLst>
          </p:nvPr>
        </p:nvGraphicFramePr>
        <p:xfrm>
          <a:off x="251520" y="1377590"/>
          <a:ext cx="8640960" cy="4931730"/>
        </p:xfrm>
        <a:graphic>
          <a:graphicData uri="http://schemas.openxmlformats.org/drawingml/2006/table">
            <a:tbl>
              <a:tblPr firstRow="1">
                <a:tableStyleId>{69CF1AB2-1976-4502-BF36-3FF5EA218861}</a:tableStyleId>
              </a:tblPr>
              <a:tblGrid>
                <a:gridCol w="936104"/>
                <a:gridCol w="2088232"/>
                <a:gridCol w="5616624"/>
              </a:tblGrid>
              <a:tr h="359427">
                <a:tc>
                  <a:txBody>
                    <a:bodyPr/>
                    <a:lstStyle/>
                    <a:p>
                      <a:pPr algn="ctr">
                        <a:lnSpc>
                          <a:spcPct val="115000"/>
                        </a:lnSpc>
                        <a:spcAft>
                          <a:spcPts val="1000"/>
                        </a:spcAft>
                      </a:pPr>
                      <a:r>
                        <a:rPr lang="en-IN" sz="1400" dirty="0">
                          <a:effectLst/>
                        </a:rPr>
                        <a:t>Module No</a:t>
                      </a:r>
                      <a:endParaRPr lang="en-IN" sz="1400"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Module Title</a:t>
                      </a:r>
                      <a:endParaRPr lang="en-IN" sz="1400"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Objectives</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6</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Object Oriented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Understand the issues in OO Software Testing. Learn techniques and sublets of Unit, Integration and Systems Testing of OO Software. GUI Testing for OO Software</a:t>
                      </a:r>
                      <a:endParaRPr lang="en-IN" sz="1400" dirty="0">
                        <a:solidFill>
                          <a:srgbClr val="00000A"/>
                        </a:solidFill>
                        <a:effectLst/>
                        <a:latin typeface="Liberation Serif"/>
                        <a:cs typeface="Lohit Hindi"/>
                      </a:endParaRPr>
                    </a:p>
                  </a:txBody>
                  <a:tcPr marL="16626" marR="20321" marT="20321" marB="20321"/>
                </a:tc>
              </a:tr>
              <a:tr h="667779">
                <a:tc>
                  <a:txBody>
                    <a:bodyPr/>
                    <a:lstStyle/>
                    <a:p>
                      <a:pPr algn="ctr">
                        <a:lnSpc>
                          <a:spcPct val="115000"/>
                        </a:lnSpc>
                        <a:spcAft>
                          <a:spcPts val="1000"/>
                        </a:spcAft>
                      </a:pPr>
                      <a:r>
                        <a:rPr lang="en-IN" sz="1400" dirty="0">
                          <a:effectLst/>
                        </a:rPr>
                        <a:t>7</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Integration &amp; System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Overview and need for Integration and Systems Testing of Software. Learn the techniques of Integration and Systems Testing</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8</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Life-Cycle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Provide an overview from a life-cycle perspective of Software and Software Products. Agile Testing and Agile Model-Driven Development. Role of Test engineers in life-cycle-based testing</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9</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Test Adequacy &amp; Enhancement</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Learn the need for test adequacy and need for enhancement of test cases. Various techniques and criteria for measuring of test adequacy (data and control flow). Using the criteria to enhance test cases.</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10</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Test Case Minimization, Prioritization and Optimization</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Explore and understand the need for minimization and prioritization. Review the regression test problem. Selection of test cases for regression.</a:t>
                      </a:r>
                      <a:endParaRPr lang="en-IN" sz="1400" dirty="0">
                        <a:solidFill>
                          <a:srgbClr val="00000A"/>
                        </a:solidFill>
                        <a:effectLst/>
                        <a:latin typeface="Liberation Serif"/>
                        <a:cs typeface="Lohit Hindi"/>
                      </a:endParaRPr>
                    </a:p>
                  </a:txBody>
                  <a:tcPr marL="16626" marR="20321" marT="20321" marB="20321"/>
                </a:tc>
              </a:tr>
            </a:tbl>
          </a:graphicData>
        </a:graphic>
      </p:graphicFrame>
      <p:sp>
        <p:nvSpPr>
          <p:cNvPr id="3" name="Content Placeholder 2"/>
          <p:cNvSpPr>
            <a:spLocks noGrp="1"/>
          </p:cNvSpPr>
          <p:nvPr>
            <p:ph sz="quarter" idx="10"/>
          </p:nvPr>
        </p:nvSpPr>
        <p:spPr/>
        <p:txBody>
          <a:bodyPr/>
          <a:lstStyle/>
          <a:p>
            <a:r>
              <a:rPr lang="en-IN" dirty="0" smtClean="0"/>
              <a:t>Modules</a:t>
            </a:r>
            <a:endParaRPr lang="en-IN" dirty="0"/>
          </a:p>
        </p:txBody>
      </p:sp>
    </p:spTree>
    <p:extLst>
      <p:ext uri="{BB962C8B-B14F-4D97-AF65-F5344CB8AC3E}">
        <p14:creationId xmlns:p14="http://schemas.microsoft.com/office/powerpoint/2010/main" val="316513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26224210"/>
              </p:ext>
            </p:extLst>
          </p:nvPr>
        </p:nvGraphicFramePr>
        <p:xfrm>
          <a:off x="274526" y="1484784"/>
          <a:ext cx="8617954" cy="1822196"/>
        </p:xfrm>
        <a:graphic>
          <a:graphicData uri="http://schemas.openxmlformats.org/drawingml/2006/table">
            <a:tbl>
              <a:tblPr>
                <a:tableStyleId>{5C22544A-7EE6-4342-B048-85BDC9FD1C3A}</a:tableStyleId>
              </a:tblPr>
              <a:tblGrid>
                <a:gridCol w="986058"/>
                <a:gridCol w="7631896"/>
              </a:tblGrid>
              <a:tr h="0">
                <a:tc>
                  <a:txBody>
                    <a:bodyPr/>
                    <a:lstStyle/>
                    <a:p>
                      <a:pPr algn="ctr">
                        <a:lnSpc>
                          <a:spcPct val="115000"/>
                        </a:lnSpc>
                        <a:spcAft>
                          <a:spcPts val="1000"/>
                        </a:spcAft>
                      </a:pPr>
                      <a:r>
                        <a:rPr lang="en-IN" sz="2400" dirty="0">
                          <a:effectLst/>
                        </a:rPr>
                        <a:t>T1</a:t>
                      </a:r>
                      <a:endParaRPr lang="en-IN" sz="36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400" dirty="0">
                          <a:effectLst/>
                        </a:rPr>
                        <a:t>Software Testing – A Craftsman’s Approach, Fourth Edition, Paul C Jorgenson, CRC Press</a:t>
                      </a:r>
                      <a:endParaRPr lang="en-IN" sz="3600" dirty="0">
                        <a:solidFill>
                          <a:srgbClr val="00000A"/>
                        </a:solidFill>
                        <a:effectLst/>
                        <a:latin typeface="Liberation Serif"/>
                        <a:cs typeface="Lohit Hindi"/>
                      </a:endParaRPr>
                    </a:p>
                  </a:txBody>
                  <a:tcPr marL="28575" marR="34925" marT="34925" marB="34925"/>
                </a:tc>
              </a:tr>
              <a:tr h="0">
                <a:tc>
                  <a:txBody>
                    <a:bodyPr/>
                    <a:lstStyle/>
                    <a:p>
                      <a:pPr algn="ctr">
                        <a:lnSpc>
                          <a:spcPct val="115000"/>
                        </a:lnSpc>
                        <a:spcAft>
                          <a:spcPts val="1000"/>
                        </a:spcAft>
                      </a:pPr>
                      <a:r>
                        <a:rPr lang="en-IN" sz="2400" dirty="0">
                          <a:effectLst/>
                        </a:rPr>
                        <a:t>T2</a:t>
                      </a:r>
                      <a:endParaRPr lang="en-IN" sz="36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400" dirty="0">
                          <a:effectLst/>
                        </a:rPr>
                        <a:t>Foundations of Software Testing, Second Edition, Aditya P Mathur, Pearson</a:t>
                      </a:r>
                      <a:endParaRPr lang="en-IN" sz="3600" dirty="0">
                        <a:solidFill>
                          <a:srgbClr val="00000A"/>
                        </a:solidFill>
                        <a:effectLst/>
                        <a:latin typeface="Liberation Serif"/>
                        <a:cs typeface="Lohit Hindi"/>
                      </a:endParaRPr>
                    </a:p>
                  </a:txBody>
                  <a:tcPr marL="28575" marR="34925" marT="34925" marB="34925"/>
                </a:tc>
              </a:tr>
            </a:tbl>
          </a:graphicData>
        </a:graphic>
      </p:graphicFrame>
      <p:sp>
        <p:nvSpPr>
          <p:cNvPr id="3" name="Content Placeholder 2"/>
          <p:cNvSpPr>
            <a:spLocks noGrp="1"/>
          </p:cNvSpPr>
          <p:nvPr>
            <p:ph sz="quarter" idx="10"/>
          </p:nvPr>
        </p:nvSpPr>
        <p:spPr/>
        <p:txBody>
          <a:bodyPr/>
          <a:lstStyle/>
          <a:p>
            <a:r>
              <a:rPr lang="en-IN" dirty="0" smtClean="0"/>
              <a:t>Text Books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333" y="3389870"/>
            <a:ext cx="2307186" cy="3025239"/>
          </a:xfrm>
          <a:prstGeom prst="rect">
            <a:avLst/>
          </a:prstGeom>
          <a:ln>
            <a:solidFill>
              <a:schemeClr val="accent1">
                <a:alpha val="58000"/>
              </a:schemeClr>
            </a:solidFill>
          </a:ln>
        </p:spPr>
      </p:pic>
      <p:pic>
        <p:nvPicPr>
          <p:cNvPr id="2050" name="Picture 2" descr="http://images.tandf.co.uk/common/jackets/amazon/978146656/97814665606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2163216" cy="316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550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1.1: Introduction to Software Testing</a:t>
            </a:r>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6764734"/>
              </p:ext>
            </p:extLst>
          </p:nvPr>
        </p:nvGraphicFramePr>
        <p:xfrm>
          <a:off x="251520" y="1412776"/>
          <a:ext cx="8641680" cy="2930218"/>
        </p:xfrm>
        <a:graphic>
          <a:graphicData uri="http://schemas.openxmlformats.org/drawingml/2006/table">
            <a:tbl>
              <a:tblPr>
                <a:tableStyleId>{5C22544A-7EE6-4342-B048-85BDC9FD1C3A}</a:tableStyleId>
              </a:tblPr>
              <a:tblGrid>
                <a:gridCol w="988773"/>
                <a:gridCol w="7652907"/>
              </a:tblGrid>
              <a:tr h="658247">
                <a:tc>
                  <a:txBody>
                    <a:bodyPr/>
                    <a:lstStyle/>
                    <a:p>
                      <a:pPr algn="ctr">
                        <a:lnSpc>
                          <a:spcPct val="115000"/>
                        </a:lnSpc>
                        <a:spcAft>
                          <a:spcPts val="1000"/>
                        </a:spcAft>
                      </a:pPr>
                      <a:r>
                        <a:rPr lang="en-IN" sz="2000" dirty="0">
                          <a:effectLst/>
                        </a:rPr>
                        <a:t>R1</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smtClean="0">
                          <a:effectLst/>
                        </a:rPr>
                        <a:t>The Art of Software Testing, Third Edition, Glenford J. Myers, Tom Badget, Corey Sandler, </a:t>
                      </a:r>
                      <a:endParaRPr lang="en-IN" sz="3200" dirty="0">
                        <a:solidFill>
                          <a:srgbClr val="00000A"/>
                        </a:solidFill>
                        <a:effectLst/>
                        <a:latin typeface="Liberation Serif"/>
                        <a:cs typeface="Lohit Hindi"/>
                      </a:endParaRPr>
                    </a:p>
                  </a:txBody>
                  <a:tcPr marL="28575" marR="34925" marT="34925" marB="34925"/>
                </a:tc>
              </a:tr>
              <a:tr h="658247">
                <a:tc>
                  <a:txBody>
                    <a:bodyPr/>
                    <a:lstStyle/>
                    <a:p>
                      <a:pPr algn="ctr">
                        <a:lnSpc>
                          <a:spcPct val="115000"/>
                        </a:lnSpc>
                        <a:spcAft>
                          <a:spcPts val="1000"/>
                        </a:spcAft>
                      </a:pPr>
                      <a:r>
                        <a:rPr lang="en-IN" sz="2000" dirty="0">
                          <a:effectLst/>
                        </a:rPr>
                        <a:t>R2</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smtClean="0">
                          <a:effectLst/>
                        </a:rPr>
                        <a:t>Software Testing and Quality Assurance – Theory and Practice, Kshirasagar Naik, Priyadarshi Tripathy, Wiley, 2013</a:t>
                      </a:r>
                      <a:endParaRPr lang="en-IN" sz="3200" dirty="0">
                        <a:solidFill>
                          <a:srgbClr val="00000A"/>
                        </a:solidFill>
                        <a:effectLst/>
                        <a:latin typeface="Liberation Serif"/>
                        <a:cs typeface="Lohit Hindi"/>
                      </a:endParaRPr>
                    </a:p>
                  </a:txBody>
                  <a:tcPr marL="28575" marR="34925" marT="34925" marB="34925"/>
                </a:tc>
              </a:tr>
              <a:tr h="658247">
                <a:tc>
                  <a:txBody>
                    <a:bodyPr/>
                    <a:lstStyle/>
                    <a:p>
                      <a:pPr algn="ctr">
                        <a:lnSpc>
                          <a:spcPct val="115000"/>
                        </a:lnSpc>
                        <a:spcAft>
                          <a:spcPts val="1000"/>
                        </a:spcAft>
                      </a:pPr>
                      <a:r>
                        <a:rPr lang="en-IN" sz="2000" dirty="0">
                          <a:effectLst/>
                        </a:rPr>
                        <a:t>R3</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a:effectLst/>
                        </a:rPr>
                        <a:t>Testing Object Oriented Systems: Models, Patterns and Tools, Robert V Binder, Addison Wesley</a:t>
                      </a:r>
                      <a:endParaRPr lang="en-IN" sz="3200" dirty="0">
                        <a:solidFill>
                          <a:srgbClr val="00000A"/>
                        </a:solidFill>
                        <a:effectLst/>
                        <a:latin typeface="Liberation Serif"/>
                        <a:cs typeface="Lohit Hindi"/>
                      </a:endParaRPr>
                    </a:p>
                  </a:txBody>
                  <a:tcPr marL="28575" marR="34925" marT="34925" marB="34925"/>
                </a:tc>
              </a:tr>
              <a:tr h="617548">
                <a:tc>
                  <a:txBody>
                    <a:bodyPr/>
                    <a:lstStyle/>
                    <a:p>
                      <a:pPr algn="ctr">
                        <a:lnSpc>
                          <a:spcPct val="115000"/>
                        </a:lnSpc>
                        <a:spcAft>
                          <a:spcPts val="1000"/>
                        </a:spcAft>
                      </a:pPr>
                      <a:r>
                        <a:rPr lang="en-IN" sz="2000" dirty="0">
                          <a:effectLst/>
                        </a:rPr>
                        <a:t>R4</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a:effectLst/>
                        </a:rPr>
                        <a:t>Guide to Software Engineering Body of Knowledge, Version 3, IEEE</a:t>
                      </a:r>
                      <a:endParaRPr lang="en-IN" sz="3200" dirty="0">
                        <a:solidFill>
                          <a:srgbClr val="00000A"/>
                        </a:solidFill>
                        <a:effectLst/>
                        <a:latin typeface="Liberation Serif"/>
                        <a:cs typeface="Lohit Hindi"/>
                      </a:endParaRPr>
                    </a:p>
                  </a:txBody>
                  <a:tcPr marL="28575" marR="34925" marT="34925" marB="34925"/>
                </a:tc>
              </a:tr>
            </a:tbl>
          </a:graphicData>
        </a:graphic>
      </p:graphicFrame>
      <p:sp>
        <p:nvSpPr>
          <p:cNvPr id="3" name="Content Placeholder 2"/>
          <p:cNvSpPr>
            <a:spLocks noGrp="1"/>
          </p:cNvSpPr>
          <p:nvPr>
            <p:ph sz="quarter" idx="10"/>
          </p:nvPr>
        </p:nvSpPr>
        <p:spPr/>
        <p:txBody>
          <a:bodyPr/>
          <a:lstStyle/>
          <a:p>
            <a:r>
              <a:rPr lang="en-IN" dirty="0" smtClean="0"/>
              <a:t>References</a:t>
            </a:r>
            <a:endParaRPr lang="en-IN" dirty="0"/>
          </a:p>
        </p:txBody>
      </p:sp>
      <p:pic>
        <p:nvPicPr>
          <p:cNvPr id="6" name="Picture 5"/>
          <p:cNvPicPr>
            <a:picLocks/>
          </p:cNvPicPr>
          <p:nvPr/>
        </p:nvPicPr>
        <p:blipFill>
          <a:blip r:embed="rId2">
            <a:extLst>
              <a:ext uri="{28A0092B-C50C-407E-A947-70E740481C1C}">
                <a14:useLocalDpi xmlns:a14="http://schemas.microsoft.com/office/drawing/2010/main" val="0"/>
              </a:ext>
            </a:extLst>
          </a:blip>
          <a:stretch>
            <a:fillRect/>
          </a:stretch>
        </p:blipFill>
        <p:spPr>
          <a:xfrm>
            <a:off x="4572000" y="4293096"/>
            <a:ext cx="1548000" cy="2268000"/>
          </a:xfrm>
          <a:prstGeom prst="rect">
            <a:avLst/>
          </a:prstGeom>
          <a:ln>
            <a:solidFill>
              <a:schemeClr val="tx1">
                <a:alpha val="50000"/>
              </a:schemeClr>
            </a:solidFill>
          </a:ln>
        </p:spPr>
      </p:pic>
      <p:pic>
        <p:nvPicPr>
          <p:cNvPr id="4098" name="Picture 2" descr="http://cfile21.uf.tistory.com/image/2254D43F53CDBCC91012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260694"/>
            <a:ext cx="1600200" cy="2286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0" name="Picture 4" descr="http://img6a.flixcart.com/image/book/9/3/5/software-testing-and-quality-assurance-theory-and-practice-400x400-imadyan6jkfkbtnv.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294342"/>
            <a:ext cx="1512168" cy="231238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ecx.images-amazon.com/images/I/51wVTyfhNbL._SY344_BO1,204,203,200_.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3568" y="4293096"/>
            <a:ext cx="1545178" cy="230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8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4191022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 Software Test Techniques</a:t>
            </a:r>
            <a:endParaRPr lang="en-IN" dirty="0"/>
          </a:p>
        </p:txBody>
      </p:sp>
    </p:spTree>
    <p:extLst>
      <p:ext uri="{BB962C8B-B14F-4D97-AF65-F5344CB8AC3E}">
        <p14:creationId xmlns:p14="http://schemas.microsoft.com/office/powerpoint/2010/main" val="2227388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Based on Engineers experience and intuition</a:t>
            </a:r>
          </a:p>
          <a:p>
            <a:pPr>
              <a:buFont typeface="Arial" panose="020B0604020202020204" pitchFamily="34" charset="0"/>
              <a:buChar char="•"/>
            </a:pPr>
            <a:r>
              <a:rPr lang="en-US" dirty="0" smtClean="0"/>
              <a:t>Exploratory</a:t>
            </a:r>
          </a:p>
          <a:p>
            <a:pPr>
              <a:buFont typeface="Arial" panose="020B0604020202020204" pitchFamily="34" charset="0"/>
              <a:buChar char="•"/>
            </a:pPr>
            <a:r>
              <a:rPr lang="en-US" dirty="0" smtClean="0"/>
              <a:t>Ad-hoc</a:t>
            </a:r>
          </a:p>
          <a:p>
            <a:pPr>
              <a:buFont typeface="Arial" panose="020B0604020202020204" pitchFamily="34" charset="0"/>
              <a:buChar char="•"/>
            </a:pPr>
            <a:endParaRPr lang="en-US" dirty="0" smtClean="0"/>
          </a:p>
          <a:p>
            <a:pPr marL="0" indent="0"/>
            <a:r>
              <a:rPr lang="en-US" b="1" dirty="0" smtClean="0"/>
              <a:t>Specification Based Techniques</a:t>
            </a:r>
          </a:p>
          <a:p>
            <a:pPr>
              <a:buFont typeface="Arial" panose="020B0604020202020204" pitchFamily="34" charset="0"/>
              <a:buChar char="•"/>
            </a:pPr>
            <a:r>
              <a:rPr lang="en-US" dirty="0" smtClean="0"/>
              <a:t>Equivalence Partitioning</a:t>
            </a:r>
          </a:p>
          <a:p>
            <a:pPr>
              <a:buFont typeface="Arial" panose="020B0604020202020204" pitchFamily="34" charset="0"/>
              <a:buChar char="•"/>
            </a:pPr>
            <a:r>
              <a:rPr lang="en-US" dirty="0" smtClean="0"/>
              <a:t>Boundary Value Analysis</a:t>
            </a:r>
          </a:p>
          <a:p>
            <a:pPr>
              <a:buFont typeface="Arial" panose="020B0604020202020204" pitchFamily="34" charset="0"/>
              <a:buChar char="•"/>
            </a:pPr>
            <a:r>
              <a:rPr lang="en-US" dirty="0" smtClean="0"/>
              <a:t>Decision Tables</a:t>
            </a:r>
          </a:p>
          <a:p>
            <a:pPr>
              <a:buFont typeface="Arial" panose="020B0604020202020204" pitchFamily="34" charset="0"/>
              <a:buChar char="•"/>
            </a:pPr>
            <a:r>
              <a:rPr lang="en-US" dirty="0" smtClean="0"/>
              <a:t>…</a:t>
            </a:r>
          </a:p>
          <a:p>
            <a:pPr>
              <a:buFont typeface="Arial" panose="020B0604020202020204" pitchFamily="34" charset="0"/>
              <a:buChar char="•"/>
            </a:pPr>
            <a:endParaRPr lang="en-US" dirty="0"/>
          </a:p>
          <a:p>
            <a:pPr marL="0" indent="0"/>
            <a:r>
              <a:rPr lang="en-US" b="1" dirty="0" smtClean="0"/>
              <a:t>Code Based Techniques</a:t>
            </a:r>
          </a:p>
          <a:p>
            <a:pPr>
              <a:buFont typeface="Arial" panose="020B0604020202020204" pitchFamily="34" charset="0"/>
              <a:buChar char="•"/>
            </a:pPr>
            <a:r>
              <a:rPr lang="en-US" dirty="0" smtClean="0"/>
              <a:t>Control Flow</a:t>
            </a:r>
          </a:p>
          <a:p>
            <a:pPr>
              <a:buFont typeface="Arial" panose="020B0604020202020204" pitchFamily="34" charset="0"/>
              <a:buChar char="•"/>
            </a:pPr>
            <a:r>
              <a:rPr lang="en-US" dirty="0" smtClean="0"/>
              <a:t>Data Flow</a:t>
            </a:r>
          </a:p>
          <a:p>
            <a:pPr>
              <a:buFont typeface="Arial" panose="020B0604020202020204" pitchFamily="34" charset="0"/>
              <a:buChar char="•"/>
            </a:pP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Test Techniques</a:t>
            </a:r>
            <a:endParaRPr lang="en-US" dirty="0"/>
          </a:p>
        </p:txBody>
      </p:sp>
    </p:spTree>
    <p:extLst>
      <p:ext uri="{BB962C8B-B14F-4D97-AF65-F5344CB8AC3E}">
        <p14:creationId xmlns:p14="http://schemas.microsoft.com/office/powerpoint/2010/main" val="3939046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Techniques based on nature of application</a:t>
            </a:r>
          </a:p>
          <a:p>
            <a:pPr>
              <a:buFont typeface="Arial" panose="020B0604020202020204" pitchFamily="34" charset="0"/>
              <a:buChar char="•"/>
            </a:pPr>
            <a:r>
              <a:rPr lang="en-US" dirty="0" smtClean="0"/>
              <a:t>Object Oriented</a:t>
            </a:r>
          </a:p>
          <a:p>
            <a:pPr>
              <a:buFont typeface="Arial" panose="020B0604020202020204" pitchFamily="34" charset="0"/>
              <a:buChar char="•"/>
            </a:pPr>
            <a:r>
              <a:rPr lang="en-US" dirty="0" smtClean="0"/>
              <a:t>Component-based</a:t>
            </a:r>
          </a:p>
          <a:p>
            <a:pPr>
              <a:buFont typeface="Arial" panose="020B0604020202020204" pitchFamily="34" charset="0"/>
              <a:buChar char="•"/>
            </a:pPr>
            <a:r>
              <a:rPr lang="en-US" dirty="0" smtClean="0"/>
              <a:t>Web-based</a:t>
            </a:r>
          </a:p>
          <a:p>
            <a:pPr>
              <a:buFont typeface="Arial" panose="020B0604020202020204" pitchFamily="34" charset="0"/>
              <a:buChar char="•"/>
            </a:pPr>
            <a:r>
              <a:rPr lang="en-US" dirty="0" smtClean="0"/>
              <a:t>GUI</a:t>
            </a:r>
          </a:p>
          <a:p>
            <a:pPr>
              <a:buFont typeface="Arial" panose="020B0604020202020204" pitchFamily="34" charset="0"/>
              <a:buChar char="•"/>
            </a:pPr>
            <a:r>
              <a:rPr lang="en-US" dirty="0" smtClean="0"/>
              <a:t>Protocol Conformance</a:t>
            </a:r>
          </a:p>
          <a:p>
            <a:pPr>
              <a:buFont typeface="Arial" panose="020B0604020202020204" pitchFamily="34" charset="0"/>
              <a:buChar char="•"/>
            </a:pPr>
            <a:r>
              <a:rPr lang="en-US" dirty="0" smtClean="0"/>
              <a:t>Real Time Systems</a:t>
            </a:r>
          </a:p>
          <a:p>
            <a:pPr>
              <a:buFont typeface="Arial" panose="020B0604020202020204" pitchFamily="34" charset="0"/>
              <a:buChar char="•"/>
            </a:pPr>
            <a:endParaRPr lang="en-US" dirty="0"/>
          </a:p>
          <a:p>
            <a:pPr marL="0" indent="0"/>
            <a:r>
              <a:rPr lang="en-US" b="1" dirty="0" smtClean="0"/>
              <a:t>Usage based testing</a:t>
            </a:r>
          </a:p>
          <a:p>
            <a:pPr>
              <a:buFont typeface="Arial" panose="020B0604020202020204" pitchFamily="34" charset="0"/>
              <a:buChar char="•"/>
            </a:pPr>
            <a:r>
              <a:rPr lang="en-US" dirty="0" smtClean="0"/>
              <a:t>Operational Profile</a:t>
            </a:r>
          </a:p>
          <a:p>
            <a:pPr>
              <a:buFont typeface="Arial" panose="020B0604020202020204" pitchFamily="34" charset="0"/>
              <a:buChar char="•"/>
            </a:pPr>
            <a:r>
              <a:rPr lang="en-US" dirty="0" smtClean="0"/>
              <a:t>Reliability Engineered Testing</a:t>
            </a:r>
            <a:endParaRPr lang="en-US" dirty="0"/>
          </a:p>
        </p:txBody>
      </p:sp>
      <p:sp>
        <p:nvSpPr>
          <p:cNvPr id="3" name="Content Placeholder 2"/>
          <p:cNvSpPr>
            <a:spLocks noGrp="1"/>
          </p:cNvSpPr>
          <p:nvPr>
            <p:ph sz="quarter" idx="10"/>
          </p:nvPr>
        </p:nvSpPr>
        <p:spPr/>
        <p:txBody>
          <a:bodyPr/>
          <a:lstStyle/>
          <a:p>
            <a:r>
              <a:rPr lang="en-US" dirty="0" smtClean="0"/>
              <a:t>Test Techniques</a:t>
            </a:r>
            <a:endParaRPr lang="en-US" dirty="0"/>
          </a:p>
        </p:txBody>
      </p:sp>
    </p:spTree>
    <p:extLst>
      <p:ext uri="{BB962C8B-B14F-4D97-AF65-F5344CB8AC3E}">
        <p14:creationId xmlns:p14="http://schemas.microsoft.com/office/powerpoint/2010/main" val="3938839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Testing Methods</a:t>
            </a:r>
            <a:endParaRPr lang="en-IN" dirty="0"/>
          </a:p>
        </p:txBody>
      </p:sp>
      <p:sp>
        <p:nvSpPr>
          <p:cNvPr id="4" name="Text Box 4"/>
          <p:cNvSpPr txBox="1">
            <a:spLocks noChangeArrowheads="1"/>
          </p:cNvSpPr>
          <p:nvPr/>
        </p:nvSpPr>
        <p:spPr bwMode="auto">
          <a:xfrm>
            <a:off x="304800" y="3840832"/>
            <a:ext cx="8515672"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sz="2800" b="1" u="sng" dirty="0">
                <a:latin typeface="Arial" panose="020B0604020202020204" pitchFamily="34" charset="0"/>
                <a:cs typeface="Arial" panose="020B0604020202020204" pitchFamily="34" charset="0"/>
              </a:rPr>
              <a:t>Testing methods</a:t>
            </a:r>
          </a:p>
          <a:p>
            <a:pPr>
              <a:spcBef>
                <a:spcPts val="600"/>
              </a:spcBef>
              <a:spcAft>
                <a:spcPts val="600"/>
              </a:spcAft>
            </a:pPr>
            <a:r>
              <a:rPr lang="en-US" altLang="en-US" sz="2400" dirty="0">
                <a:latin typeface="Arial" panose="020B0604020202020204" pitchFamily="34" charset="0"/>
                <a:cs typeface="Arial" panose="020B0604020202020204" pitchFamily="34" charset="0"/>
              </a:rPr>
              <a:t>Based on the source of information used for testing</a:t>
            </a:r>
          </a:p>
          <a:p>
            <a:pPr>
              <a:spcBef>
                <a:spcPts val="600"/>
              </a:spcBef>
              <a:spcAft>
                <a:spcPts val="600"/>
              </a:spcAft>
              <a:buFontTx/>
              <a:buChar char="•"/>
            </a:pPr>
            <a:r>
              <a:rPr lang="en-US" altLang="en-US" sz="2400" dirty="0">
                <a:latin typeface="Arial" panose="020B0604020202020204" pitchFamily="34" charset="0"/>
                <a:cs typeface="Arial" panose="020B0604020202020204" pitchFamily="34" charset="0"/>
              </a:rPr>
              <a:t>No information is used</a:t>
            </a:r>
          </a:p>
          <a:p>
            <a:pPr>
              <a:spcBef>
                <a:spcPts val="600"/>
              </a:spcBef>
              <a:spcAft>
                <a:spcPts val="600"/>
              </a:spcAft>
              <a:buFontTx/>
              <a:buChar char="•"/>
            </a:pPr>
            <a:r>
              <a:rPr lang="en-US" altLang="en-US" sz="2400" dirty="0">
                <a:latin typeface="Arial" panose="020B0604020202020204" pitchFamily="34" charset="0"/>
                <a:cs typeface="Arial" panose="020B0604020202020204" pitchFamily="34" charset="0"/>
              </a:rPr>
              <a:t>Specification </a:t>
            </a:r>
            <a:r>
              <a:rPr lang="en-US" altLang="en-US" sz="2400" dirty="0" smtClean="0">
                <a:latin typeface="Arial" panose="020B0604020202020204" pitchFamily="34" charset="0"/>
                <a:cs typeface="Arial" panose="020B0604020202020204" pitchFamily="34" charset="0"/>
              </a:rPr>
              <a:t>(Example: Requirements specification)</a:t>
            </a:r>
            <a:endParaRPr lang="en-US" altLang="en-US" sz="2400" dirty="0">
              <a:latin typeface="Arial" panose="020B0604020202020204" pitchFamily="34" charset="0"/>
              <a:cs typeface="Arial" panose="020B0604020202020204" pitchFamily="34" charset="0"/>
            </a:endParaRPr>
          </a:p>
          <a:p>
            <a:pPr>
              <a:spcBef>
                <a:spcPts val="600"/>
              </a:spcBef>
              <a:spcAft>
                <a:spcPts val="600"/>
              </a:spcAft>
              <a:buFontTx/>
              <a:buChar char="•"/>
            </a:pPr>
            <a:r>
              <a:rPr lang="en-US" altLang="en-US" sz="2400" dirty="0" smtClean="0">
                <a:latin typeface="Arial" panose="020B0604020202020204" pitchFamily="34" charset="0"/>
                <a:cs typeface="Arial" panose="020B0604020202020204" pitchFamily="34" charset="0"/>
              </a:rPr>
              <a:t>Design or LLD or Source Code (Internals of a program)</a:t>
            </a:r>
            <a:endParaRPr lang="en-US" altLang="en-US" sz="2400" dirty="0">
              <a:latin typeface="Arial" panose="020B0604020202020204" pitchFamily="34" charset="0"/>
              <a:cs typeface="Arial" panose="020B0604020202020204" pitchFamily="34" charset="0"/>
            </a:endParaRPr>
          </a:p>
        </p:txBody>
      </p:sp>
      <p:sp>
        <p:nvSpPr>
          <p:cNvPr id="5" name="Rectangle 5"/>
          <p:cNvSpPr>
            <a:spLocks noChangeArrowheads="1"/>
          </p:cNvSpPr>
          <p:nvPr/>
        </p:nvSpPr>
        <p:spPr bwMode="auto">
          <a:xfrm>
            <a:off x="3200400" y="1935832"/>
            <a:ext cx="2286000" cy="13716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Software Program</a:t>
            </a:r>
          </a:p>
        </p:txBody>
      </p:sp>
      <p:sp>
        <p:nvSpPr>
          <p:cNvPr id="6" name="AutoShape 6"/>
          <p:cNvSpPr>
            <a:spLocks noChangeArrowheads="1"/>
          </p:cNvSpPr>
          <p:nvPr/>
        </p:nvSpPr>
        <p:spPr bwMode="auto">
          <a:xfrm>
            <a:off x="1905000" y="2393032"/>
            <a:ext cx="1295400" cy="533400"/>
          </a:xfrm>
          <a:prstGeom prst="rightArrow">
            <a:avLst>
              <a:gd name="adj1" fmla="val 50000"/>
              <a:gd name="adj2" fmla="val 60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7" name="AutoShape 7"/>
          <p:cNvSpPr>
            <a:spLocks noChangeArrowheads="1"/>
          </p:cNvSpPr>
          <p:nvPr/>
        </p:nvSpPr>
        <p:spPr bwMode="auto">
          <a:xfrm>
            <a:off x="5486400" y="2316832"/>
            <a:ext cx="1295400" cy="533400"/>
          </a:xfrm>
          <a:prstGeom prst="rightArrow">
            <a:avLst>
              <a:gd name="adj1" fmla="val 50000"/>
              <a:gd name="adj2" fmla="val 60714"/>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8" name="Text Box 8"/>
          <p:cNvSpPr txBox="1">
            <a:spLocks noChangeArrowheads="1"/>
          </p:cNvSpPr>
          <p:nvPr/>
        </p:nvSpPr>
        <p:spPr bwMode="auto">
          <a:xfrm>
            <a:off x="1974850" y="2048545"/>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Input</a:t>
            </a:r>
          </a:p>
        </p:txBody>
      </p:sp>
      <p:sp>
        <p:nvSpPr>
          <p:cNvPr id="9" name="Text Box 9"/>
          <p:cNvSpPr txBox="1">
            <a:spLocks noChangeArrowheads="1"/>
          </p:cNvSpPr>
          <p:nvPr/>
        </p:nvSpPr>
        <p:spPr bwMode="auto">
          <a:xfrm>
            <a:off x="5562600" y="2012032"/>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Output</a:t>
            </a:r>
          </a:p>
        </p:txBody>
      </p:sp>
      <p:sp>
        <p:nvSpPr>
          <p:cNvPr id="10" name="Text Box 10"/>
          <p:cNvSpPr txBox="1">
            <a:spLocks noChangeArrowheads="1"/>
          </p:cNvSpPr>
          <p:nvPr/>
        </p:nvSpPr>
        <p:spPr bwMode="auto">
          <a:xfrm>
            <a:off x="2209800" y="2962945"/>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X</a:t>
            </a:r>
          </a:p>
        </p:txBody>
      </p:sp>
      <p:sp>
        <p:nvSpPr>
          <p:cNvPr id="11" name="Text Box 11"/>
          <p:cNvSpPr txBox="1">
            <a:spLocks noChangeArrowheads="1"/>
          </p:cNvSpPr>
          <p:nvPr/>
        </p:nvSpPr>
        <p:spPr bwMode="auto">
          <a:xfrm>
            <a:off x="4098925" y="3343945"/>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a:t>
            </a:r>
          </a:p>
        </p:txBody>
      </p:sp>
      <p:sp>
        <p:nvSpPr>
          <p:cNvPr id="12" name="Text Box 12"/>
          <p:cNvSpPr txBox="1">
            <a:spLocks noChangeArrowheads="1"/>
          </p:cNvSpPr>
          <p:nvPr/>
        </p:nvSpPr>
        <p:spPr bwMode="auto">
          <a:xfrm>
            <a:off x="5835650" y="2886745"/>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Y</a:t>
            </a:r>
          </a:p>
        </p:txBody>
      </p:sp>
    </p:spTree>
    <p:extLst>
      <p:ext uri="{BB962C8B-B14F-4D97-AF65-F5344CB8AC3E}">
        <p14:creationId xmlns:p14="http://schemas.microsoft.com/office/powerpoint/2010/main" val="654701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600" dirty="0" smtClean="0">
                <a:latin typeface="Courier New" panose="02070309020205020404" pitchFamily="49" charset="0"/>
                <a:cs typeface="Courier New" panose="02070309020205020404" pitchFamily="49" charset="0"/>
              </a:rPr>
              <a:t>	#</a:t>
            </a:r>
            <a:r>
              <a:rPr lang="en-IN" sz="1600" dirty="0">
                <a:latin typeface="Courier New" panose="02070309020205020404" pitchFamily="49" charset="0"/>
                <a:cs typeface="Courier New" panose="02070309020205020404" pitchFamily="49" charset="0"/>
              </a:rPr>
              <a:t>include &lt;iostream&gt; int main() { int a, b, c; // initialize the three number to zero a=b=c=0; int max=0; // Indicate the program purpose std::cout &lt;&lt; "Program computes max of three integers" &lt;&lt; std::endl; // Ask for input of numbers std::cout &lt;&lt; "Enter the values for a, b, &amp; c one on each line" &lt;&lt; std::endl; std::cin &gt;&gt; a; std::cin &gt;&gt; b; std::cin &gt;&gt; c; // Start with a as max max=a; //Logic to find the max. Compare with other two. if(a&lt;b) { max = b; } if(max&lt;c) { max=c; } // Output the result of the computation std::cout &lt;&lt; "Max of three is " &lt;&lt; max &lt;&lt; std::endl; } // End of program</a:t>
            </a:r>
          </a:p>
        </p:txBody>
      </p:sp>
      <p:sp>
        <p:nvSpPr>
          <p:cNvPr id="3" name="Content Placeholder 2"/>
          <p:cNvSpPr>
            <a:spLocks noGrp="1"/>
          </p:cNvSpPr>
          <p:nvPr>
            <p:ph sz="quarter" idx="10"/>
          </p:nvPr>
        </p:nvSpPr>
        <p:spPr/>
        <p:txBody>
          <a:bodyPr/>
          <a:lstStyle/>
          <a:p>
            <a:r>
              <a:rPr lang="en-IN" dirty="0" smtClean="0"/>
              <a:t>A Simple Example </a:t>
            </a:r>
            <a:endParaRPr lang="en-IN" dirty="0"/>
          </a:p>
        </p:txBody>
      </p:sp>
    </p:spTree>
    <p:extLst>
      <p:ext uri="{BB962C8B-B14F-4D97-AF65-F5344CB8AC3E}">
        <p14:creationId xmlns:p14="http://schemas.microsoft.com/office/powerpoint/2010/main" val="2175211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ts val="0"/>
              </a:spcBef>
            </a:pPr>
            <a:r>
              <a:rPr lang="en-IN" sz="900" dirty="0">
                <a:latin typeface="Courier New" panose="02070309020205020404" pitchFamily="49" charset="0"/>
                <a:cs typeface="Courier New" panose="02070309020205020404" pitchFamily="49" charset="0"/>
              </a:rPr>
              <a:t>#include &lt;iostream&gt;</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int</a:t>
            </a:r>
          </a:p>
          <a:p>
            <a:pPr>
              <a:spcBef>
                <a:spcPts val="0"/>
              </a:spcBef>
            </a:pPr>
            <a:r>
              <a:rPr lang="en-IN" sz="900" dirty="0">
                <a:latin typeface="Courier New" panose="02070309020205020404" pitchFamily="49" charset="0"/>
                <a:cs typeface="Courier New" panose="02070309020205020404" pitchFamily="49" charset="0"/>
              </a:rPr>
              <a:t>main()</a:t>
            </a:r>
          </a:p>
          <a:p>
            <a:pPr>
              <a:spcBef>
                <a:spcPts val="0"/>
              </a:spcBef>
            </a:pPr>
            <a:r>
              <a:rPr lang="en-IN" sz="900" dirty="0">
                <a:latin typeface="Courier New" panose="02070309020205020404" pitchFamily="49" charset="0"/>
                <a:cs typeface="Courier New" panose="02070309020205020404" pitchFamily="49" charset="0"/>
              </a:rPr>
              <a:t>{</a:t>
            </a:r>
          </a:p>
          <a:p>
            <a:pPr>
              <a:spcBef>
                <a:spcPts val="0"/>
              </a:spcBef>
            </a:pPr>
            <a:r>
              <a:rPr lang="en-IN" sz="900" dirty="0">
                <a:latin typeface="Courier New" panose="02070309020205020404" pitchFamily="49" charset="0"/>
                <a:cs typeface="Courier New" panose="02070309020205020404" pitchFamily="49" charset="0"/>
              </a:rPr>
              <a:t>  int a, b, c;</a:t>
            </a:r>
          </a:p>
          <a:p>
            <a:pPr>
              <a:spcBef>
                <a:spcPts val="0"/>
              </a:spcBef>
            </a:pPr>
            <a:r>
              <a:rPr lang="en-IN" sz="900" dirty="0">
                <a:latin typeface="Courier New" panose="02070309020205020404" pitchFamily="49" charset="0"/>
                <a:cs typeface="Courier New" panose="02070309020205020404" pitchFamily="49" charset="0"/>
              </a:rPr>
              <a:t>  // initialize the three number to zero</a:t>
            </a:r>
          </a:p>
          <a:p>
            <a:pPr>
              <a:spcBef>
                <a:spcPts val="0"/>
              </a:spcBef>
            </a:pPr>
            <a:r>
              <a:rPr lang="en-IN" sz="900" dirty="0">
                <a:latin typeface="Courier New" panose="02070309020205020404" pitchFamily="49" charset="0"/>
                <a:cs typeface="Courier New" panose="02070309020205020404" pitchFamily="49" charset="0"/>
              </a:rPr>
              <a:t>  a=b=c=0;</a:t>
            </a:r>
          </a:p>
          <a:p>
            <a:pPr>
              <a:spcBef>
                <a:spcPts val="0"/>
              </a:spcBef>
            </a:pPr>
            <a:r>
              <a:rPr lang="en-IN" sz="900" dirty="0">
                <a:latin typeface="Courier New" panose="02070309020205020404" pitchFamily="49" charset="0"/>
                <a:cs typeface="Courier New" panose="02070309020205020404" pitchFamily="49" charset="0"/>
              </a:rPr>
              <a:t>  int max=0;</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 Indicate the program purpose</a:t>
            </a:r>
          </a:p>
          <a:p>
            <a:pPr>
              <a:spcBef>
                <a:spcPts val="0"/>
              </a:spcBef>
            </a:pPr>
            <a:r>
              <a:rPr lang="en-IN" sz="900" dirty="0">
                <a:latin typeface="Courier New" panose="02070309020205020404" pitchFamily="49" charset="0"/>
                <a:cs typeface="Courier New" panose="02070309020205020404" pitchFamily="49" charset="0"/>
              </a:rPr>
              <a:t>  std::cout &lt;&lt; "Program computes max of three integers" &lt;&lt; std::endl;</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 Ask for input of numbers</a:t>
            </a:r>
          </a:p>
          <a:p>
            <a:pPr>
              <a:spcBef>
                <a:spcPts val="0"/>
              </a:spcBef>
            </a:pPr>
            <a:r>
              <a:rPr lang="en-IN" sz="900" dirty="0">
                <a:latin typeface="Courier New" panose="02070309020205020404" pitchFamily="49" charset="0"/>
                <a:cs typeface="Courier New" panose="02070309020205020404" pitchFamily="49" charset="0"/>
              </a:rPr>
              <a:t>  std::cout &lt;&lt; "Enter the values for a, b, &amp; c one on each line" &lt;&lt; std::endl;</a:t>
            </a:r>
          </a:p>
          <a:p>
            <a:pPr>
              <a:spcBef>
                <a:spcPts val="0"/>
              </a:spcBef>
            </a:pPr>
            <a:r>
              <a:rPr lang="en-IN" sz="900" dirty="0">
                <a:latin typeface="Courier New" panose="02070309020205020404" pitchFamily="49" charset="0"/>
                <a:cs typeface="Courier New" panose="02070309020205020404" pitchFamily="49" charset="0"/>
              </a:rPr>
              <a:t>  std::cin &gt;&gt; a;</a:t>
            </a:r>
          </a:p>
          <a:p>
            <a:pPr>
              <a:spcBef>
                <a:spcPts val="0"/>
              </a:spcBef>
            </a:pPr>
            <a:r>
              <a:rPr lang="en-IN" sz="900" dirty="0">
                <a:latin typeface="Courier New" panose="02070309020205020404" pitchFamily="49" charset="0"/>
                <a:cs typeface="Courier New" panose="02070309020205020404" pitchFamily="49" charset="0"/>
              </a:rPr>
              <a:t>  std::cin &gt;&gt; b;</a:t>
            </a:r>
          </a:p>
          <a:p>
            <a:pPr>
              <a:spcBef>
                <a:spcPts val="0"/>
              </a:spcBef>
            </a:pPr>
            <a:r>
              <a:rPr lang="en-IN" sz="900" dirty="0">
                <a:latin typeface="Courier New" panose="02070309020205020404" pitchFamily="49" charset="0"/>
                <a:cs typeface="Courier New" panose="02070309020205020404" pitchFamily="49" charset="0"/>
              </a:rPr>
              <a:t>  std::cin &gt;&gt; c;</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  // Start with a as max</a:t>
            </a:r>
          </a:p>
          <a:p>
            <a:pPr>
              <a:spcBef>
                <a:spcPts val="0"/>
              </a:spcBef>
            </a:pPr>
            <a:r>
              <a:rPr lang="en-IN" sz="900" dirty="0">
                <a:latin typeface="Courier New" panose="02070309020205020404" pitchFamily="49" charset="0"/>
                <a:cs typeface="Courier New" panose="02070309020205020404" pitchFamily="49" charset="0"/>
              </a:rPr>
              <a:t>  max=a;</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  //Logic to find the max. Compare with other two.</a:t>
            </a:r>
          </a:p>
          <a:p>
            <a:pPr>
              <a:spcBef>
                <a:spcPts val="0"/>
              </a:spcBef>
            </a:pPr>
            <a:r>
              <a:rPr lang="en-IN" sz="900" dirty="0">
                <a:latin typeface="Courier New" panose="02070309020205020404" pitchFamily="49" charset="0"/>
                <a:cs typeface="Courier New" panose="02070309020205020404" pitchFamily="49" charset="0"/>
              </a:rPr>
              <a:t>  if(a&lt;b) {</a:t>
            </a:r>
          </a:p>
          <a:p>
            <a:pPr>
              <a:spcBef>
                <a:spcPts val="0"/>
              </a:spcBef>
            </a:pPr>
            <a:r>
              <a:rPr lang="en-IN" sz="900" dirty="0">
                <a:latin typeface="Courier New" panose="02070309020205020404" pitchFamily="49" charset="0"/>
                <a:cs typeface="Courier New" panose="02070309020205020404" pitchFamily="49" charset="0"/>
              </a:rPr>
              <a:t>    max = b;</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if(max&lt;c) {</a:t>
            </a:r>
          </a:p>
          <a:p>
            <a:pPr>
              <a:spcBef>
                <a:spcPts val="0"/>
              </a:spcBef>
            </a:pPr>
            <a:r>
              <a:rPr lang="en-IN" sz="900" dirty="0">
                <a:latin typeface="Courier New" panose="02070309020205020404" pitchFamily="49" charset="0"/>
                <a:cs typeface="Courier New" panose="02070309020205020404" pitchFamily="49" charset="0"/>
              </a:rPr>
              <a:t>    max=c;</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  // Output the result of the computation</a:t>
            </a:r>
          </a:p>
          <a:p>
            <a:pPr>
              <a:spcBef>
                <a:spcPts val="0"/>
              </a:spcBef>
            </a:pPr>
            <a:r>
              <a:rPr lang="en-IN" sz="900" dirty="0">
                <a:latin typeface="Courier New" panose="02070309020205020404" pitchFamily="49" charset="0"/>
                <a:cs typeface="Courier New" panose="02070309020205020404" pitchFamily="49" charset="0"/>
              </a:rPr>
              <a:t>  std::cout &lt;&lt; "Max of three is " &lt;&lt; max &lt;&lt; std::endl;</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 End of program</a:t>
            </a:r>
          </a:p>
          <a:p>
            <a:pPr>
              <a:spcBef>
                <a:spcPts val="0"/>
              </a:spcBef>
            </a:pPr>
            <a:endParaRPr lang="en-IN" sz="9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0"/>
          </p:nvPr>
        </p:nvSpPr>
        <p:spPr/>
        <p:txBody>
          <a:bodyPr/>
          <a:lstStyle/>
          <a:p>
            <a:r>
              <a:rPr lang="en-IN" dirty="0" smtClean="0"/>
              <a:t>A Simple Example</a:t>
            </a:r>
            <a:endParaRPr lang="en-IN" dirty="0"/>
          </a:p>
        </p:txBody>
      </p:sp>
    </p:spTree>
    <p:extLst>
      <p:ext uri="{BB962C8B-B14F-4D97-AF65-F5344CB8AC3E}">
        <p14:creationId xmlns:p14="http://schemas.microsoft.com/office/powerpoint/2010/main" val="1010154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ts val="0"/>
              </a:spcBef>
            </a:pP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dev/stm </a:t>
            </a: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./a.out </a:t>
            </a:r>
            <a:endParaRPr lang="en-IN" sz="1400" dirty="0" smtClean="0">
              <a:latin typeface="Courier New" panose="02070309020205020404" pitchFamily="49" charset="0"/>
              <a:cs typeface="Courier New" panose="02070309020205020404" pitchFamily="49" charset="0"/>
            </a:endParaRPr>
          </a:p>
          <a:p>
            <a:pPr>
              <a:spcBef>
                <a:spcPts val="0"/>
              </a:spcBef>
            </a:pPr>
            <a:r>
              <a:rPr lang="en-IN" sz="1400" dirty="0">
                <a:latin typeface="Courier New" panose="02070309020205020404" pitchFamily="49" charset="0"/>
                <a:cs typeface="Courier New" panose="02070309020205020404" pitchFamily="49" charset="0"/>
              </a:rPr>
              <a:t>	</a:t>
            </a:r>
            <a:r>
              <a:rPr lang="en-IN" sz="1400" dirty="0" smtClean="0">
                <a:latin typeface="Courier New" panose="02070309020205020404" pitchFamily="49" charset="0"/>
                <a:cs typeface="Courier New" panose="02070309020205020404" pitchFamily="49" charset="0"/>
              </a:rPr>
              <a:t>Program </a:t>
            </a:r>
            <a:r>
              <a:rPr lang="en-IN" sz="1400" dirty="0">
                <a:latin typeface="Courier New" panose="02070309020205020404" pitchFamily="49" charset="0"/>
                <a:cs typeface="Courier New" panose="02070309020205020404" pitchFamily="49" charset="0"/>
              </a:rPr>
              <a:t>computes max of three integers</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Enter the values for a, b, &amp; c one on each line</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3</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4</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Max of three is 5</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~/dev/stm </a:t>
            </a: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./a.out </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Program computes max of three integers</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Enter the values for a, b, &amp; c one on each line</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34</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54</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89</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Max of three is 89</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~/dev/stm </a:t>
            </a: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./a.out </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Program computes max of three integers</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Enter the values for a, b, &amp; c one on each line</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56</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57</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99</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Max of three is 99</a:t>
            </a:r>
            <a:br>
              <a:rPr lang="en-IN" sz="1400" dirty="0">
                <a:latin typeface="Courier New" panose="02070309020205020404" pitchFamily="49" charset="0"/>
                <a:cs typeface="Courier New" panose="02070309020205020404" pitchFamily="49" charset="0"/>
              </a:rPr>
            </a:br>
            <a:r>
              <a:rPr lang="en-IN" sz="1400" dirty="0" smtClean="0">
                <a:latin typeface="Courier New" panose="02070309020205020404" pitchFamily="49" charset="0"/>
                <a:cs typeface="Courier New" panose="02070309020205020404" pitchFamily="49" charset="0"/>
              </a:rPr>
              <a:t>~/dev/stm$ </a:t>
            </a:r>
            <a:endParaRPr lang="en-IN" sz="14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0"/>
          </p:nvPr>
        </p:nvSpPr>
        <p:spPr/>
        <p:txBody>
          <a:bodyPr/>
          <a:lstStyle/>
          <a:p>
            <a:r>
              <a:rPr lang="en-IN" dirty="0" smtClean="0"/>
              <a:t>A Simple Example – Output</a:t>
            </a:r>
            <a:endParaRPr lang="en-IN" dirty="0"/>
          </a:p>
        </p:txBody>
      </p:sp>
    </p:spTree>
    <p:extLst>
      <p:ext uri="{BB962C8B-B14F-4D97-AF65-F5344CB8AC3E}">
        <p14:creationId xmlns:p14="http://schemas.microsoft.com/office/powerpoint/2010/main" val="2445461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r>
              <a:rPr lang="en-IN" dirty="0" smtClean="0"/>
              <a:t>Progression</a:t>
            </a:r>
            <a:endParaRPr lang="en-IN" dirty="0"/>
          </a:p>
        </p:txBody>
      </p:sp>
      <p:sp>
        <p:nvSpPr>
          <p:cNvPr id="4" name="Rounded Rectangle 3"/>
          <p:cNvSpPr/>
          <p:nvPr/>
        </p:nvSpPr>
        <p:spPr>
          <a:xfrm>
            <a:off x="2611760" y="1421433"/>
            <a:ext cx="1600200" cy="4959895"/>
          </a:xfrm>
          <a:prstGeom prst="roundRect">
            <a:avLst/>
          </a:prstGeom>
        </p:spPr>
        <p:style>
          <a:lnRef idx="2">
            <a:schemeClr val="dk1"/>
          </a:lnRef>
          <a:fillRef idx="1">
            <a:schemeClr val="lt1"/>
          </a:fillRef>
          <a:effectRef idx="0">
            <a:schemeClr val="dk1"/>
          </a:effectRef>
          <a:fontRef idx="minor">
            <a:schemeClr val="dk1"/>
          </a:fontRef>
        </p:style>
        <p:txBody>
          <a:bodyPr rtlCol="0" anchor="b" anchorCtr="1"/>
          <a:lstStyle/>
          <a:p>
            <a:pPr algn="ctr"/>
            <a:r>
              <a:rPr lang="en-US" dirty="0" smtClean="0"/>
              <a:t>…</a:t>
            </a:r>
            <a:endParaRPr lang="en-US" dirty="0"/>
          </a:p>
        </p:txBody>
      </p:sp>
      <p:sp>
        <p:nvSpPr>
          <p:cNvPr id="5" name="Rectangle 4"/>
          <p:cNvSpPr>
            <a:spLocks noChangeArrowheads="1"/>
          </p:cNvSpPr>
          <p:nvPr/>
        </p:nvSpPr>
        <p:spPr bwMode="auto">
          <a:xfrm>
            <a:off x="706760" y="21336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Concepts</a:t>
            </a:r>
          </a:p>
        </p:txBody>
      </p:sp>
      <p:sp>
        <p:nvSpPr>
          <p:cNvPr id="6" name="Rectangle 5"/>
          <p:cNvSpPr>
            <a:spLocks noChangeArrowheads="1"/>
          </p:cNvSpPr>
          <p:nvPr/>
        </p:nvSpPr>
        <p:spPr bwMode="auto">
          <a:xfrm>
            <a:off x="706760" y="31242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Math</a:t>
            </a:r>
          </a:p>
        </p:txBody>
      </p:sp>
      <p:sp>
        <p:nvSpPr>
          <p:cNvPr id="7" name="Rectangle 6"/>
          <p:cNvSpPr>
            <a:spLocks noChangeArrowheads="1"/>
          </p:cNvSpPr>
          <p:nvPr/>
        </p:nvSpPr>
        <p:spPr bwMode="auto">
          <a:xfrm>
            <a:off x="706760" y="41148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Problem</a:t>
            </a:r>
          </a:p>
        </p:txBody>
      </p:sp>
      <p:sp>
        <p:nvSpPr>
          <p:cNvPr id="8" name="Rectangle 7"/>
          <p:cNvSpPr>
            <a:spLocks noChangeArrowheads="1"/>
          </p:cNvSpPr>
          <p:nvPr/>
        </p:nvSpPr>
        <p:spPr bwMode="auto">
          <a:xfrm>
            <a:off x="2764160" y="2393617"/>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CEG/DT</a:t>
            </a:r>
          </a:p>
        </p:txBody>
      </p:sp>
      <p:sp>
        <p:nvSpPr>
          <p:cNvPr id="9" name="Rectangle 9"/>
          <p:cNvSpPr>
            <a:spLocks noChangeArrowheads="1"/>
          </p:cNvSpPr>
          <p:nvPr/>
        </p:nvSpPr>
        <p:spPr bwMode="auto">
          <a:xfrm>
            <a:off x="2764160" y="1637457"/>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EC/BVA</a:t>
            </a:r>
          </a:p>
        </p:txBody>
      </p:sp>
      <p:sp>
        <p:nvSpPr>
          <p:cNvPr id="10" name="Rectangle 10"/>
          <p:cNvSpPr>
            <a:spLocks noChangeArrowheads="1"/>
          </p:cNvSpPr>
          <p:nvPr/>
        </p:nvSpPr>
        <p:spPr bwMode="auto">
          <a:xfrm>
            <a:off x="2764160" y="3149625"/>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OATS</a:t>
            </a:r>
          </a:p>
        </p:txBody>
      </p:sp>
      <p:sp>
        <p:nvSpPr>
          <p:cNvPr id="11" name="Rectangle 11"/>
          <p:cNvSpPr>
            <a:spLocks noChangeArrowheads="1"/>
          </p:cNvSpPr>
          <p:nvPr/>
        </p:nvSpPr>
        <p:spPr bwMode="auto">
          <a:xfrm>
            <a:off x="2764160" y="4665241"/>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600" b="1" dirty="0">
                <a:solidFill>
                  <a:schemeClr val="bg1"/>
                </a:solidFill>
              </a:rPr>
              <a:t>Usability</a:t>
            </a:r>
          </a:p>
        </p:txBody>
      </p:sp>
      <p:sp>
        <p:nvSpPr>
          <p:cNvPr id="12" name="Rectangle 12"/>
          <p:cNvSpPr>
            <a:spLocks noChangeArrowheads="1"/>
          </p:cNvSpPr>
          <p:nvPr/>
        </p:nvSpPr>
        <p:spPr bwMode="auto">
          <a:xfrm>
            <a:off x="2764160" y="3905785"/>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400" b="1" dirty="0">
                <a:solidFill>
                  <a:schemeClr val="bg1"/>
                </a:solidFill>
              </a:rPr>
              <a:t>Data/Control</a:t>
            </a:r>
          </a:p>
          <a:p>
            <a:pPr algn="ctr"/>
            <a:r>
              <a:rPr lang="en-US" sz="1400" b="1" dirty="0">
                <a:solidFill>
                  <a:schemeClr val="bg1"/>
                </a:solidFill>
              </a:rPr>
              <a:t>Flow</a:t>
            </a:r>
          </a:p>
        </p:txBody>
      </p:sp>
      <p:sp>
        <p:nvSpPr>
          <p:cNvPr id="13" name="Rectangle 13"/>
          <p:cNvSpPr>
            <a:spLocks noChangeArrowheads="1"/>
          </p:cNvSpPr>
          <p:nvPr/>
        </p:nvSpPr>
        <p:spPr bwMode="auto">
          <a:xfrm>
            <a:off x="2764160" y="5417953"/>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600" b="1" dirty="0">
                <a:solidFill>
                  <a:schemeClr val="bg1"/>
                </a:solidFill>
              </a:rPr>
              <a:t>Exploratory</a:t>
            </a:r>
          </a:p>
        </p:txBody>
      </p:sp>
      <p:sp>
        <p:nvSpPr>
          <p:cNvPr id="14" name="Rectangle 14"/>
          <p:cNvSpPr>
            <a:spLocks noChangeArrowheads="1"/>
          </p:cNvSpPr>
          <p:nvPr/>
        </p:nvSpPr>
        <p:spPr bwMode="auto">
          <a:xfrm>
            <a:off x="5169150" y="1682080"/>
            <a:ext cx="1295400" cy="838200"/>
          </a:xfrm>
          <a:prstGeom prst="rect">
            <a:avLst/>
          </a:prstGeom>
          <a:solidFill>
            <a:srgbClr val="FF0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solidFill>
                  <a:schemeClr val="bg1"/>
                </a:solidFill>
              </a:rPr>
              <a:t>Product</a:t>
            </a:r>
          </a:p>
          <a:p>
            <a:pPr algn="ctr"/>
            <a:r>
              <a:rPr lang="en-US" b="1" dirty="0">
                <a:solidFill>
                  <a:schemeClr val="bg1"/>
                </a:solidFill>
              </a:rPr>
              <a:t>Testing</a:t>
            </a:r>
          </a:p>
        </p:txBody>
      </p:sp>
      <p:sp>
        <p:nvSpPr>
          <p:cNvPr id="15" name="Rectangle 15"/>
          <p:cNvSpPr>
            <a:spLocks noChangeArrowheads="1"/>
          </p:cNvSpPr>
          <p:nvPr/>
        </p:nvSpPr>
        <p:spPr bwMode="auto">
          <a:xfrm>
            <a:off x="5169150" y="3167980"/>
            <a:ext cx="1295400" cy="838200"/>
          </a:xfrm>
          <a:prstGeom prst="rect">
            <a:avLst/>
          </a:prstGeom>
          <a:solidFill>
            <a:srgbClr val="00B05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solidFill>
                  <a:schemeClr val="bg1"/>
                </a:solidFill>
              </a:rPr>
              <a:t>Testing</a:t>
            </a:r>
          </a:p>
          <a:p>
            <a:pPr algn="ctr"/>
            <a:r>
              <a:rPr lang="en-US" b="1" dirty="0">
                <a:solidFill>
                  <a:schemeClr val="bg1"/>
                </a:solidFill>
              </a:rPr>
              <a:t>Tools</a:t>
            </a:r>
          </a:p>
        </p:txBody>
      </p:sp>
      <p:sp>
        <p:nvSpPr>
          <p:cNvPr id="16" name="Rectangle 16"/>
          <p:cNvSpPr>
            <a:spLocks noChangeArrowheads="1"/>
          </p:cNvSpPr>
          <p:nvPr/>
        </p:nvSpPr>
        <p:spPr bwMode="auto">
          <a:xfrm>
            <a:off x="5169150" y="4653880"/>
            <a:ext cx="1295400" cy="838200"/>
          </a:xfrm>
          <a:prstGeom prst="rect">
            <a:avLst/>
          </a:prstGeom>
          <a:solidFill>
            <a:srgbClr val="C00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600" b="1" dirty="0">
                <a:solidFill>
                  <a:schemeClr val="bg1"/>
                </a:solidFill>
              </a:rPr>
              <a:t>Test</a:t>
            </a:r>
          </a:p>
          <a:p>
            <a:pPr algn="ctr"/>
            <a:r>
              <a:rPr lang="en-US" sz="1600" b="1" dirty="0">
                <a:solidFill>
                  <a:schemeClr val="bg1"/>
                </a:solidFill>
              </a:rPr>
              <a:t>Automation</a:t>
            </a:r>
          </a:p>
        </p:txBody>
      </p:sp>
      <p:sp>
        <p:nvSpPr>
          <p:cNvPr id="17" name="Rectangle 17"/>
          <p:cNvSpPr>
            <a:spLocks noChangeArrowheads="1"/>
          </p:cNvSpPr>
          <p:nvPr/>
        </p:nvSpPr>
        <p:spPr bwMode="auto">
          <a:xfrm>
            <a:off x="7309048" y="41204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Auto</a:t>
            </a:r>
          </a:p>
          <a:p>
            <a:pPr algn="ctr"/>
            <a:r>
              <a:rPr lang="en-US" b="1" dirty="0"/>
              <a:t>Execution</a:t>
            </a:r>
          </a:p>
        </p:txBody>
      </p:sp>
      <p:sp>
        <p:nvSpPr>
          <p:cNvPr id="18" name="Rectangle 18"/>
          <p:cNvSpPr>
            <a:spLocks noChangeArrowheads="1"/>
          </p:cNvSpPr>
          <p:nvPr/>
        </p:nvSpPr>
        <p:spPr bwMode="auto">
          <a:xfrm>
            <a:off x="7295823" y="51110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Auto</a:t>
            </a:r>
          </a:p>
          <a:p>
            <a:pPr algn="ctr"/>
            <a:r>
              <a:rPr lang="en-US" b="1" dirty="0"/>
              <a:t>Generation</a:t>
            </a:r>
          </a:p>
        </p:txBody>
      </p:sp>
      <p:sp>
        <p:nvSpPr>
          <p:cNvPr id="19" name="AutoShape 20"/>
          <p:cNvSpPr>
            <a:spLocks noChangeArrowheads="1"/>
          </p:cNvSpPr>
          <p:nvPr/>
        </p:nvSpPr>
        <p:spPr bwMode="auto">
          <a:xfrm>
            <a:off x="2173767" y="3352800"/>
            <a:ext cx="381000" cy="381000"/>
          </a:xfrm>
          <a:prstGeom prst="right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0" name="AutoShape 21"/>
          <p:cNvSpPr>
            <a:spLocks noChangeArrowheads="1"/>
          </p:cNvSpPr>
          <p:nvPr/>
        </p:nvSpPr>
        <p:spPr bwMode="auto">
          <a:xfrm>
            <a:off x="4330950" y="1910680"/>
            <a:ext cx="685800" cy="381000"/>
          </a:xfrm>
          <a:prstGeom prst="rightArrow">
            <a:avLst>
              <a:gd name="adj1" fmla="val 50000"/>
              <a:gd name="adj2" fmla="val 3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1" name="AutoShape 22"/>
          <p:cNvSpPr>
            <a:spLocks noChangeArrowheads="1"/>
          </p:cNvSpPr>
          <p:nvPr/>
        </p:nvSpPr>
        <p:spPr bwMode="auto">
          <a:xfrm>
            <a:off x="4330950" y="3434680"/>
            <a:ext cx="685800" cy="381000"/>
          </a:xfrm>
          <a:prstGeom prst="rightArrow">
            <a:avLst>
              <a:gd name="adj1" fmla="val 50000"/>
              <a:gd name="adj2" fmla="val 3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2" name="AutoShape 23"/>
          <p:cNvSpPr>
            <a:spLocks noChangeArrowheads="1"/>
          </p:cNvSpPr>
          <p:nvPr/>
        </p:nvSpPr>
        <p:spPr bwMode="auto">
          <a:xfrm>
            <a:off x="5626350" y="2672680"/>
            <a:ext cx="381000" cy="381000"/>
          </a:xfrm>
          <a:prstGeom prst="up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
        <p:nvSpPr>
          <p:cNvPr id="23" name="AutoShape 24"/>
          <p:cNvSpPr>
            <a:spLocks noChangeArrowheads="1"/>
          </p:cNvSpPr>
          <p:nvPr/>
        </p:nvSpPr>
        <p:spPr bwMode="auto">
          <a:xfrm>
            <a:off x="6616950" y="46157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4" name="AutoShape 25"/>
          <p:cNvSpPr>
            <a:spLocks noChangeArrowheads="1"/>
          </p:cNvSpPr>
          <p:nvPr/>
        </p:nvSpPr>
        <p:spPr bwMode="auto">
          <a:xfrm>
            <a:off x="5626350" y="4120480"/>
            <a:ext cx="381000" cy="457200"/>
          </a:xfrm>
          <a:prstGeom prst="down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
        <p:nvSpPr>
          <p:cNvPr id="25" name="AutoShape 26"/>
          <p:cNvSpPr>
            <a:spLocks noChangeArrowheads="1"/>
          </p:cNvSpPr>
          <p:nvPr/>
        </p:nvSpPr>
        <p:spPr bwMode="auto">
          <a:xfrm>
            <a:off x="6616950" y="51110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6" name="Rectangle 25"/>
          <p:cNvSpPr>
            <a:spLocks noChangeArrowheads="1"/>
          </p:cNvSpPr>
          <p:nvPr/>
        </p:nvSpPr>
        <p:spPr bwMode="auto">
          <a:xfrm>
            <a:off x="7309048" y="16820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600" b="1" dirty="0">
                <a:solidFill>
                  <a:schemeClr val="bg1"/>
                </a:solidFill>
              </a:rPr>
              <a:t>Test</a:t>
            </a:r>
          </a:p>
          <a:p>
            <a:pPr algn="ctr"/>
            <a:r>
              <a:rPr lang="en-US" sz="1600" b="1" dirty="0">
                <a:solidFill>
                  <a:schemeClr val="bg1"/>
                </a:solidFill>
              </a:rPr>
              <a:t>Reports</a:t>
            </a:r>
          </a:p>
        </p:txBody>
      </p:sp>
      <p:sp>
        <p:nvSpPr>
          <p:cNvPr id="27" name="AutoShape 28"/>
          <p:cNvSpPr>
            <a:spLocks noChangeArrowheads="1"/>
          </p:cNvSpPr>
          <p:nvPr/>
        </p:nvSpPr>
        <p:spPr bwMode="auto">
          <a:xfrm>
            <a:off x="6616950" y="19106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8" name="AutoShape 23"/>
          <p:cNvSpPr>
            <a:spLocks noChangeArrowheads="1"/>
          </p:cNvSpPr>
          <p:nvPr/>
        </p:nvSpPr>
        <p:spPr bwMode="auto">
          <a:xfrm>
            <a:off x="7766248" y="2855938"/>
            <a:ext cx="381000" cy="800100"/>
          </a:xfrm>
          <a:prstGeom prst="up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Tree>
    <p:extLst>
      <p:ext uri="{BB962C8B-B14F-4D97-AF65-F5344CB8AC3E}">
        <p14:creationId xmlns:p14="http://schemas.microsoft.com/office/powerpoint/2010/main" val="4259848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600" dirty="0" smtClean="0"/>
              <a:t>Software Testing &amp; Methodologies</a:t>
            </a:r>
          </a:p>
          <a:p>
            <a:pPr marL="457200" indent="-457200">
              <a:buFont typeface="Arial" panose="020B0604020202020204" pitchFamily="34" charset="0"/>
              <a:buChar char="•"/>
            </a:pPr>
            <a:r>
              <a:rPr lang="en-US" altLang="en-US" dirty="0" smtClean="0"/>
              <a:t>What is </a:t>
            </a:r>
            <a:r>
              <a:rPr lang="en-US" altLang="en-US" dirty="0"/>
              <a:t>your view?</a:t>
            </a:r>
          </a:p>
          <a:p>
            <a:pPr marL="457200" indent="-457200">
              <a:buFont typeface="Arial" panose="020B0604020202020204" pitchFamily="34" charset="0"/>
              <a:buChar char="•"/>
            </a:pPr>
            <a:r>
              <a:rPr lang="en-US" altLang="en-US" dirty="0"/>
              <a:t>What do you think it </a:t>
            </a:r>
            <a:r>
              <a:rPr lang="en-US" altLang="en-US" dirty="0" smtClean="0"/>
              <a:t>is all about?</a:t>
            </a:r>
            <a:endParaRPr lang="en-US" altLang="en-US" dirty="0"/>
          </a:p>
          <a:p>
            <a:pPr marL="457200" indent="-457200">
              <a:buFont typeface="Arial" panose="020B0604020202020204" pitchFamily="34" charset="0"/>
              <a:buChar char="•"/>
            </a:pPr>
            <a:r>
              <a:rPr lang="en-US" altLang="en-US" dirty="0"/>
              <a:t>What do you wish to learn?</a:t>
            </a:r>
          </a:p>
          <a:p>
            <a:pPr marL="457200" indent="-457200">
              <a:buFont typeface="Arial" panose="020B0604020202020204" pitchFamily="34" charset="0"/>
              <a:buChar char="•"/>
            </a:pPr>
            <a:r>
              <a:rPr lang="en-US" altLang="en-US" dirty="0"/>
              <a:t>Why do you want to learn?</a:t>
            </a:r>
          </a:p>
          <a:p>
            <a:pPr marL="457200" indent="-457200">
              <a:buFont typeface="Arial" panose="020B0604020202020204" pitchFamily="34" charset="0"/>
              <a:buChar char="•"/>
            </a:pPr>
            <a:r>
              <a:rPr lang="en-US" altLang="en-US" dirty="0"/>
              <a:t>Is it </a:t>
            </a:r>
            <a:r>
              <a:rPr lang="en-US" altLang="en-US" dirty="0" smtClean="0"/>
              <a:t>important? How </a:t>
            </a:r>
            <a:r>
              <a:rPr lang="en-US" altLang="en-US" dirty="0"/>
              <a:t>important is it?</a:t>
            </a:r>
          </a:p>
          <a:p>
            <a:pPr marL="457200" indent="-457200">
              <a:buFont typeface="Arial" panose="020B0604020202020204" pitchFamily="34" charset="0"/>
              <a:buChar char="•"/>
            </a:pPr>
            <a:r>
              <a:rPr lang="en-US" altLang="en-US" dirty="0"/>
              <a:t>Why do </a:t>
            </a:r>
            <a:r>
              <a:rPr lang="en-US" altLang="en-US" dirty="0" smtClean="0"/>
              <a:t>you </a:t>
            </a:r>
            <a:r>
              <a:rPr lang="en-US" altLang="en-US" dirty="0"/>
              <a:t>do it?</a:t>
            </a:r>
          </a:p>
          <a:p>
            <a:pPr marL="457200" indent="-457200">
              <a:buFont typeface="Arial" panose="020B0604020202020204" pitchFamily="34" charset="0"/>
              <a:buChar char="•"/>
            </a:pPr>
            <a:r>
              <a:rPr lang="en-US" altLang="en-US" dirty="0"/>
              <a:t>What does it tell you?</a:t>
            </a:r>
          </a:p>
          <a:p>
            <a:pPr marL="457200" indent="-457200">
              <a:buFont typeface="Arial" panose="020B0604020202020204" pitchFamily="34" charset="0"/>
              <a:buChar char="•"/>
            </a:pPr>
            <a:r>
              <a:rPr lang="en-US" altLang="en-US" dirty="0"/>
              <a:t>Is there a career in it</a:t>
            </a:r>
            <a:r>
              <a:rPr lang="en-US" altLang="en-US" dirty="0" smtClean="0"/>
              <a:t>?</a:t>
            </a:r>
            <a:endParaRPr lang="en-US" altLang="en-US" dirty="0"/>
          </a:p>
        </p:txBody>
      </p:sp>
      <p:sp>
        <p:nvSpPr>
          <p:cNvPr id="3" name="Content Placeholder 2"/>
          <p:cNvSpPr>
            <a:spLocks noGrp="1"/>
          </p:cNvSpPr>
          <p:nvPr>
            <p:ph sz="quarter" idx="10"/>
          </p:nvPr>
        </p:nvSpPr>
        <p:spPr/>
        <p:txBody>
          <a:bodyPr/>
          <a:lstStyle/>
          <a:p>
            <a:r>
              <a:rPr lang="en-IN" dirty="0" smtClean="0"/>
              <a:t>Software Testing Methodologies</a:t>
            </a:r>
            <a:endParaRPr lang="en-IN" dirty="0"/>
          </a:p>
        </p:txBody>
      </p:sp>
    </p:spTree>
    <p:extLst>
      <p:ext uri="{BB962C8B-B14F-4D97-AF65-F5344CB8AC3E}">
        <p14:creationId xmlns:p14="http://schemas.microsoft.com/office/powerpoint/2010/main" val="682827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468235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1.4: </a:t>
            </a:r>
            <a:r>
              <a:rPr lang="en-IN" dirty="0"/>
              <a:t>Software Testing – Quality Attributes, Types &amp; </a:t>
            </a:r>
            <a:r>
              <a:rPr lang="en-IN" dirty="0" smtClean="0"/>
              <a:t>Levels</a:t>
            </a:r>
            <a:endParaRPr lang="en-IN" dirty="0"/>
          </a:p>
        </p:txBody>
      </p:sp>
    </p:spTree>
    <p:extLst>
      <p:ext uri="{BB962C8B-B14F-4D97-AF65-F5344CB8AC3E}">
        <p14:creationId xmlns:p14="http://schemas.microsoft.com/office/powerpoint/2010/main" val="10999777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sz="2200" b="1" dirty="0"/>
              <a:t>Modular</a:t>
            </a:r>
          </a:p>
          <a:p>
            <a:pPr>
              <a:buFontTx/>
              <a:buChar char="•"/>
            </a:pPr>
            <a:r>
              <a:rPr lang="en-US" altLang="en-US" sz="2200" dirty="0"/>
              <a:t>Structure chart based</a:t>
            </a:r>
          </a:p>
          <a:p>
            <a:pPr>
              <a:buFontTx/>
              <a:buChar char="•"/>
            </a:pPr>
            <a:r>
              <a:rPr lang="en-US" altLang="en-US" sz="2200" dirty="0"/>
              <a:t>Broken down into various modules and has call relationships i.e. (set of modules + call relationships)</a:t>
            </a:r>
          </a:p>
          <a:p>
            <a:pPr>
              <a:buFontTx/>
              <a:buChar char="•"/>
            </a:pPr>
            <a:r>
              <a:rPr lang="en-US" altLang="en-US" sz="2200" dirty="0"/>
              <a:t>Executes in a sequence</a:t>
            </a:r>
          </a:p>
          <a:p>
            <a:pPr>
              <a:buFontTx/>
              <a:buChar char="•"/>
            </a:pPr>
            <a:r>
              <a:rPr lang="en-US" altLang="en-US" sz="2200" dirty="0"/>
              <a:t>Uses a modular design </a:t>
            </a:r>
            <a:r>
              <a:rPr lang="en-US" altLang="en-US" sz="2200" dirty="0" smtClean="0"/>
              <a:t>pattern</a:t>
            </a:r>
          </a:p>
          <a:p>
            <a:pPr marL="0" indent="0"/>
            <a:endParaRPr lang="en-US" altLang="en-US" sz="2200" dirty="0" smtClean="0"/>
          </a:p>
          <a:p>
            <a:r>
              <a:rPr lang="en-US" altLang="en-US" sz="2200" b="1" dirty="0" smtClean="0"/>
              <a:t>Object </a:t>
            </a:r>
            <a:r>
              <a:rPr lang="en-US" altLang="en-US" sz="2200" b="1" dirty="0"/>
              <a:t>Oriented Design</a:t>
            </a:r>
          </a:p>
          <a:p>
            <a:pPr>
              <a:buFontTx/>
              <a:buChar char="•"/>
            </a:pPr>
            <a:r>
              <a:rPr lang="en-US" altLang="en-US" sz="2200" dirty="0">
                <a:sym typeface="Wingdings" pitchFamily="2" charset="2"/>
              </a:rPr>
              <a:t>Class diagram = Set of Classes + relationships</a:t>
            </a:r>
          </a:p>
          <a:p>
            <a:pPr>
              <a:buFontTx/>
              <a:buChar char="•"/>
            </a:pPr>
            <a:r>
              <a:rPr lang="en-US" altLang="en-US" sz="2200" dirty="0">
                <a:sym typeface="Wingdings" pitchFamily="2" charset="2"/>
              </a:rPr>
              <a:t>Inheritance</a:t>
            </a:r>
          </a:p>
          <a:p>
            <a:pPr>
              <a:buFontTx/>
              <a:buChar char="•"/>
            </a:pPr>
            <a:r>
              <a:rPr lang="en-US" altLang="en-US" sz="2200" dirty="0">
                <a:sym typeface="Wingdings" pitchFamily="2" charset="2"/>
              </a:rPr>
              <a:t>Association</a:t>
            </a:r>
          </a:p>
          <a:p>
            <a:pPr>
              <a:buFontTx/>
              <a:buChar char="•"/>
            </a:pPr>
            <a:r>
              <a:rPr lang="en-US" altLang="en-US" sz="2200" dirty="0">
                <a:sym typeface="Wingdings" pitchFamily="2" charset="2"/>
              </a:rPr>
              <a:t>Aggregation</a:t>
            </a:r>
          </a:p>
          <a:p>
            <a:endParaRPr lang="en-IN" sz="2200" dirty="0"/>
          </a:p>
        </p:txBody>
      </p:sp>
      <p:sp>
        <p:nvSpPr>
          <p:cNvPr id="3" name="Content Placeholder 2"/>
          <p:cNvSpPr>
            <a:spLocks noGrp="1"/>
          </p:cNvSpPr>
          <p:nvPr>
            <p:ph sz="quarter" idx="10"/>
          </p:nvPr>
        </p:nvSpPr>
        <p:spPr/>
        <p:txBody>
          <a:bodyPr/>
          <a:lstStyle/>
          <a:p>
            <a:r>
              <a:rPr lang="en-IN" dirty="0" smtClean="0"/>
              <a:t>High Level Design</a:t>
            </a:r>
            <a:endParaRPr lang="en-IN" dirty="0"/>
          </a:p>
        </p:txBody>
      </p:sp>
    </p:spTree>
    <p:extLst>
      <p:ext uri="{BB962C8B-B14F-4D97-AF65-F5344CB8AC3E}">
        <p14:creationId xmlns:p14="http://schemas.microsoft.com/office/powerpoint/2010/main" val="4021905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altLang="en-US" b="1" dirty="0" smtClean="0">
                <a:sym typeface="Wingdings" pitchFamily="2" charset="2"/>
              </a:rPr>
              <a:t>Low Level Design</a:t>
            </a:r>
          </a:p>
          <a:p>
            <a:pPr>
              <a:buFontTx/>
              <a:buChar char="•"/>
            </a:pPr>
            <a:r>
              <a:rPr lang="en-US" altLang="en-US" dirty="0" smtClean="0">
                <a:sym typeface="Wingdings" pitchFamily="2" charset="2"/>
              </a:rPr>
              <a:t>Major </a:t>
            </a:r>
            <a:r>
              <a:rPr lang="en-US" altLang="en-US" dirty="0">
                <a:sym typeface="Wingdings" pitchFamily="2" charset="2"/>
              </a:rPr>
              <a:t>Algorithms</a:t>
            </a:r>
          </a:p>
          <a:p>
            <a:pPr>
              <a:buFontTx/>
              <a:buChar char="•"/>
            </a:pPr>
            <a:r>
              <a:rPr lang="en-US" altLang="en-US" dirty="0">
                <a:sym typeface="Wingdings" pitchFamily="2" charset="2"/>
              </a:rPr>
              <a:t>Data structures</a:t>
            </a:r>
          </a:p>
          <a:p>
            <a:pPr>
              <a:buFontTx/>
              <a:buChar char="•"/>
            </a:pPr>
            <a:endParaRPr lang="en-US" altLang="en-US" dirty="0">
              <a:sym typeface="Wingdings" pitchFamily="2" charset="2"/>
            </a:endParaRPr>
          </a:p>
          <a:p>
            <a:r>
              <a:rPr lang="en-US" altLang="en-US" b="1" dirty="0">
                <a:sym typeface="Wingdings" pitchFamily="2" charset="2"/>
              </a:rPr>
              <a:t>Implementation</a:t>
            </a:r>
          </a:p>
          <a:p>
            <a:pPr>
              <a:buFontTx/>
              <a:buChar char="•"/>
            </a:pPr>
            <a:r>
              <a:rPr lang="en-US" altLang="en-US" dirty="0">
                <a:sym typeface="Wingdings" pitchFamily="2" charset="2"/>
              </a:rPr>
              <a:t>Choice of programming language</a:t>
            </a:r>
          </a:p>
          <a:p>
            <a:pPr>
              <a:buFontTx/>
              <a:buChar char="•"/>
            </a:pPr>
            <a:r>
              <a:rPr lang="en-US" altLang="en-US" dirty="0">
                <a:sym typeface="Wingdings" pitchFamily="2" charset="2"/>
              </a:rPr>
              <a:t>Coding</a:t>
            </a:r>
          </a:p>
          <a:p>
            <a:pPr>
              <a:buFontTx/>
              <a:buChar char="•"/>
            </a:pPr>
            <a:r>
              <a:rPr lang="en-US" altLang="en-US" dirty="0">
                <a:sym typeface="Wingdings" pitchFamily="2" charset="2"/>
              </a:rPr>
              <a:t>Low level algorithms</a:t>
            </a:r>
          </a:p>
          <a:p>
            <a:pPr>
              <a:buFontTx/>
              <a:buChar char="•"/>
            </a:pPr>
            <a:r>
              <a:rPr lang="en-US" altLang="en-US" dirty="0">
                <a:sym typeface="Wingdings" pitchFamily="2" charset="2"/>
              </a:rPr>
              <a:t>Low level data structures</a:t>
            </a:r>
          </a:p>
          <a:p>
            <a:pPr>
              <a:buFontTx/>
              <a:buChar char="•"/>
            </a:pPr>
            <a:r>
              <a:rPr lang="en-US" altLang="en-US" dirty="0">
                <a:sym typeface="Wingdings" pitchFamily="2" charset="2"/>
              </a:rPr>
              <a:t>Specific code constructs</a:t>
            </a:r>
          </a:p>
          <a:p>
            <a:endParaRPr lang="en-IN" dirty="0"/>
          </a:p>
        </p:txBody>
      </p:sp>
      <p:sp>
        <p:nvSpPr>
          <p:cNvPr id="3" name="Content Placeholder 2"/>
          <p:cNvSpPr>
            <a:spLocks noGrp="1"/>
          </p:cNvSpPr>
          <p:nvPr>
            <p:ph sz="quarter" idx="10"/>
          </p:nvPr>
        </p:nvSpPr>
        <p:spPr/>
        <p:txBody>
          <a:bodyPr/>
          <a:lstStyle/>
          <a:p>
            <a:r>
              <a:rPr lang="en-IN" dirty="0" smtClean="0"/>
              <a:t>Low Level Design</a:t>
            </a:r>
            <a:endParaRPr lang="en-IN" dirty="0"/>
          </a:p>
        </p:txBody>
      </p:sp>
    </p:spTree>
    <p:extLst>
      <p:ext uri="{BB962C8B-B14F-4D97-AF65-F5344CB8AC3E}">
        <p14:creationId xmlns:p14="http://schemas.microsoft.com/office/powerpoint/2010/main" val="4209311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r>
              <a:rPr lang="en-US" altLang="en-US" sz="2200" b="1" dirty="0"/>
              <a:t>Error</a:t>
            </a:r>
          </a:p>
          <a:p>
            <a:pPr>
              <a:buFont typeface="Arial" panose="020B0604020202020204" pitchFamily="34" charset="0"/>
              <a:buChar char="•"/>
            </a:pPr>
            <a:r>
              <a:rPr lang="en-US" altLang="en-US" sz="2200" dirty="0"/>
              <a:t>An error is a mistake. Errors propagate. A requirements error may (will) get magnified as design and still amplified in later </a:t>
            </a:r>
            <a:r>
              <a:rPr lang="en-US" altLang="en-US" sz="2200" dirty="0" smtClean="0"/>
              <a:t>phases</a:t>
            </a:r>
            <a:endParaRPr lang="en-US" altLang="en-US" sz="2200" dirty="0"/>
          </a:p>
          <a:p>
            <a:pPr>
              <a:buFont typeface="Arial" panose="020B0604020202020204" pitchFamily="34" charset="0"/>
              <a:buChar char="•"/>
            </a:pPr>
            <a:endParaRPr lang="en-US" altLang="en-US" dirty="0"/>
          </a:p>
          <a:p>
            <a:pPr marL="0" indent="0"/>
            <a:r>
              <a:rPr lang="en-US" altLang="en-US" sz="2200" b="1" dirty="0"/>
              <a:t>Fault</a:t>
            </a:r>
          </a:p>
          <a:p>
            <a:pPr>
              <a:buFont typeface="Arial" panose="020B0604020202020204" pitchFamily="34" charset="0"/>
              <a:buChar char="•"/>
            </a:pPr>
            <a:r>
              <a:rPr lang="en-US" altLang="en-US" sz="2200" dirty="0"/>
              <a:t>A fault is a result of an error. Fault aka. Defect, is an expression of error, where representation is a mode of expression ex: narrative text, dataflow diagrams </a:t>
            </a:r>
            <a:r>
              <a:rPr lang="en-US" altLang="en-US" sz="2200" dirty="0" smtClean="0"/>
              <a:t>etc</a:t>
            </a:r>
          </a:p>
          <a:p>
            <a:pPr lvl="1">
              <a:buFont typeface="Arial" panose="020B0604020202020204" pitchFamily="34" charset="0"/>
              <a:buChar char="•"/>
            </a:pPr>
            <a:r>
              <a:rPr lang="en-US" altLang="en-US" dirty="0" smtClean="0"/>
              <a:t>Faults </a:t>
            </a:r>
            <a:r>
              <a:rPr lang="en-US" altLang="en-US" dirty="0"/>
              <a:t>of omission: Occurs when something is missed </a:t>
            </a:r>
            <a:r>
              <a:rPr lang="en-US" altLang="en-US" dirty="0" smtClean="0"/>
              <a:t>out</a:t>
            </a:r>
          </a:p>
          <a:p>
            <a:pPr lvl="1">
              <a:buFont typeface="Arial" panose="020B0604020202020204" pitchFamily="34" charset="0"/>
              <a:buChar char="•"/>
            </a:pPr>
            <a:r>
              <a:rPr lang="en-US" altLang="en-US" dirty="0" smtClean="0"/>
              <a:t>Faults </a:t>
            </a:r>
            <a:r>
              <a:rPr lang="en-US" altLang="en-US" dirty="0"/>
              <a:t>of commission: Occurs when some representation is incorrect</a:t>
            </a:r>
          </a:p>
          <a:p>
            <a:pPr>
              <a:buFont typeface="Arial" panose="020B0604020202020204" pitchFamily="34" charset="0"/>
              <a:buChar char="•"/>
            </a:pPr>
            <a:endParaRPr lang="en-US" altLang="en-US" dirty="0"/>
          </a:p>
          <a:p>
            <a:pPr marL="0" indent="0"/>
            <a:r>
              <a:rPr lang="en-US" altLang="en-US" sz="2200" b="1" dirty="0"/>
              <a:t>Failure</a:t>
            </a:r>
          </a:p>
          <a:p>
            <a:pPr>
              <a:buFont typeface="Arial" panose="020B0604020202020204" pitchFamily="34" charset="0"/>
              <a:buChar char="•"/>
            </a:pPr>
            <a:r>
              <a:rPr lang="en-US" altLang="en-US" sz="2200" dirty="0"/>
              <a:t>A failures occurs when a fault executes. </a:t>
            </a:r>
            <a:endParaRPr lang="en-US" altLang="en-US" sz="2200" dirty="0" smtClean="0"/>
          </a:p>
          <a:p>
            <a:pPr lvl="1">
              <a:buFont typeface="Arial" panose="020B0604020202020204" pitchFamily="34" charset="0"/>
              <a:buChar char="•"/>
            </a:pPr>
            <a:r>
              <a:rPr lang="en-US" altLang="en-US" dirty="0" smtClean="0"/>
              <a:t>How </a:t>
            </a:r>
            <a:r>
              <a:rPr lang="en-US" altLang="en-US" dirty="0"/>
              <a:t>do we relate this to faults of commission and omission?</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Basic Definitions</a:t>
            </a:r>
            <a:endParaRPr lang="en-IN" dirty="0"/>
          </a:p>
        </p:txBody>
      </p:sp>
    </p:spTree>
    <p:extLst>
      <p:ext uri="{BB962C8B-B14F-4D97-AF65-F5344CB8AC3E}">
        <p14:creationId xmlns:p14="http://schemas.microsoft.com/office/powerpoint/2010/main" val="42571510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r>
              <a:rPr lang="en-US" altLang="en-US" sz="2200" b="1" dirty="0"/>
              <a:t>Incident</a:t>
            </a:r>
          </a:p>
          <a:p>
            <a:pPr>
              <a:buFont typeface="Arial" panose="020B0604020202020204" pitchFamily="34" charset="0"/>
              <a:buChar char="•"/>
            </a:pPr>
            <a:r>
              <a:rPr lang="en-US" altLang="en-US" sz="2200" dirty="0"/>
              <a:t>An incident occurs when a failure occurs. An incident is the symptom associated with a failure that alerts the user the occurrence of a failure</a:t>
            </a:r>
          </a:p>
          <a:p>
            <a:pPr>
              <a:buFont typeface="Arial" panose="020B0604020202020204" pitchFamily="34" charset="0"/>
              <a:buChar char="•"/>
            </a:pPr>
            <a:endParaRPr lang="en-US" altLang="en-US" dirty="0"/>
          </a:p>
          <a:p>
            <a:pPr marL="0" indent="0"/>
            <a:r>
              <a:rPr lang="en-US" altLang="en-US" sz="2200" b="1" dirty="0"/>
              <a:t>Test</a:t>
            </a:r>
          </a:p>
          <a:p>
            <a:pPr>
              <a:buFont typeface="Arial" panose="020B0604020202020204" pitchFamily="34" charset="0"/>
              <a:buChar char="•"/>
            </a:pPr>
            <a:r>
              <a:rPr lang="en-US" altLang="en-US" sz="2200" dirty="0"/>
              <a:t>Testing is concerned with errors, faults, failures and incidents. A test is an act of exercising testing cases with two </a:t>
            </a:r>
            <a:r>
              <a:rPr lang="en-US" altLang="en-US" sz="2200" dirty="0" smtClean="0"/>
              <a:t>goals,</a:t>
            </a:r>
          </a:p>
          <a:p>
            <a:pPr lvl="1">
              <a:buFont typeface="Arial" panose="020B0604020202020204" pitchFamily="34" charset="0"/>
              <a:buChar char="•"/>
            </a:pPr>
            <a:r>
              <a:rPr lang="en-US" altLang="en-US" dirty="0" smtClean="0"/>
              <a:t>to </a:t>
            </a:r>
            <a:r>
              <a:rPr lang="en-US" altLang="en-US" dirty="0"/>
              <a:t>find </a:t>
            </a:r>
            <a:r>
              <a:rPr lang="en-US" altLang="en-US" dirty="0" smtClean="0"/>
              <a:t>failures</a:t>
            </a:r>
          </a:p>
          <a:p>
            <a:pPr lvl="1">
              <a:buFont typeface="Arial" panose="020B0604020202020204" pitchFamily="34" charset="0"/>
              <a:buChar char="•"/>
            </a:pPr>
            <a:r>
              <a:rPr lang="en-US" altLang="en-US" dirty="0" smtClean="0"/>
              <a:t>to </a:t>
            </a:r>
            <a:r>
              <a:rPr lang="en-US" altLang="en-US" dirty="0"/>
              <a:t>demonstrate correct execution</a:t>
            </a:r>
          </a:p>
          <a:p>
            <a:pPr>
              <a:buFont typeface="Arial" panose="020B0604020202020204" pitchFamily="34" charset="0"/>
              <a:buChar char="•"/>
            </a:pPr>
            <a:endParaRPr lang="en-US" altLang="en-US" dirty="0"/>
          </a:p>
          <a:p>
            <a:pPr marL="0" indent="0"/>
            <a:r>
              <a:rPr lang="en-US" altLang="en-US" sz="2200" b="1" dirty="0"/>
              <a:t>Test Case</a:t>
            </a:r>
          </a:p>
          <a:p>
            <a:pPr>
              <a:buFont typeface="Arial" panose="020B0604020202020204" pitchFamily="34" charset="0"/>
              <a:buChar char="•"/>
            </a:pPr>
            <a:r>
              <a:rPr lang="en-US" altLang="en-US" sz="2200" dirty="0"/>
              <a:t>A test case has an identity and is associated with a program behaviour. A test case also has a set of inputs and a list of expected </a:t>
            </a:r>
            <a:r>
              <a:rPr lang="en-US" altLang="en-US" sz="2200" dirty="0" smtClean="0"/>
              <a:t>outputs</a:t>
            </a:r>
            <a:endParaRPr lang="en-US" altLang="en-US" sz="2200" dirty="0"/>
          </a:p>
        </p:txBody>
      </p:sp>
      <p:sp>
        <p:nvSpPr>
          <p:cNvPr id="3" name="Content Placeholder 2"/>
          <p:cNvSpPr>
            <a:spLocks noGrp="1"/>
          </p:cNvSpPr>
          <p:nvPr>
            <p:ph sz="quarter" idx="10"/>
          </p:nvPr>
        </p:nvSpPr>
        <p:spPr/>
        <p:txBody>
          <a:bodyPr/>
          <a:lstStyle/>
          <a:p>
            <a:r>
              <a:rPr lang="en-IN" dirty="0" smtClean="0"/>
              <a:t>Basic Definitions</a:t>
            </a:r>
            <a:endParaRPr lang="en-IN" dirty="0"/>
          </a:p>
        </p:txBody>
      </p:sp>
    </p:spTree>
    <p:extLst>
      <p:ext uri="{BB962C8B-B14F-4D97-AF65-F5344CB8AC3E}">
        <p14:creationId xmlns:p14="http://schemas.microsoft.com/office/powerpoint/2010/main" val="1356586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Char char="•"/>
            </a:pPr>
            <a:r>
              <a:rPr lang="en-US" altLang="en-US" sz="4000" dirty="0"/>
              <a:t>High probability of finding a defect which is yet to be discovered</a:t>
            </a:r>
          </a:p>
          <a:p>
            <a:pPr>
              <a:buFontTx/>
              <a:buChar char="•"/>
            </a:pPr>
            <a:r>
              <a:rPr lang="en-US" altLang="en-US" sz="4000" dirty="0"/>
              <a:t>It is not redundant</a:t>
            </a:r>
          </a:p>
          <a:p>
            <a:pPr>
              <a:buFontTx/>
              <a:buChar char="•"/>
            </a:pPr>
            <a:r>
              <a:rPr lang="en-US" altLang="en-US" sz="4000" dirty="0"/>
              <a:t>“Best of the Breed”. </a:t>
            </a:r>
          </a:p>
          <a:p>
            <a:pPr>
              <a:buFontTx/>
              <a:buChar char="•"/>
            </a:pPr>
            <a:r>
              <a:rPr lang="en-US" altLang="en-US" sz="4000" dirty="0"/>
              <a:t>Neither too simple nor too </a:t>
            </a:r>
            <a:r>
              <a:rPr lang="en-US" altLang="en-US" sz="4000" dirty="0" smtClean="0"/>
              <a:t>complex</a:t>
            </a:r>
          </a:p>
        </p:txBody>
      </p:sp>
      <p:sp>
        <p:nvSpPr>
          <p:cNvPr id="3" name="Content Placeholder 2"/>
          <p:cNvSpPr>
            <a:spLocks noGrp="1"/>
          </p:cNvSpPr>
          <p:nvPr>
            <p:ph sz="quarter" idx="10"/>
          </p:nvPr>
        </p:nvSpPr>
        <p:spPr/>
        <p:txBody>
          <a:bodyPr/>
          <a:lstStyle/>
          <a:p>
            <a:r>
              <a:rPr lang="en-IN" dirty="0" smtClean="0"/>
              <a:t>Good Test Case</a:t>
            </a:r>
            <a:endParaRPr lang="en-IN" dirty="0"/>
          </a:p>
        </p:txBody>
      </p:sp>
    </p:spTree>
    <p:extLst>
      <p:ext uri="{BB962C8B-B14F-4D97-AF65-F5344CB8AC3E}">
        <p14:creationId xmlns:p14="http://schemas.microsoft.com/office/powerpoint/2010/main" val="1629338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Char char="•"/>
            </a:pPr>
            <a:r>
              <a:rPr lang="en-US" altLang="en-US" sz="2800" b="1" dirty="0" smtClean="0"/>
              <a:t>A </a:t>
            </a:r>
            <a:r>
              <a:rPr lang="en-US" altLang="en-US" sz="2800" b="1" dirty="0"/>
              <a:t>unique ID</a:t>
            </a:r>
          </a:p>
          <a:p>
            <a:pPr>
              <a:buFontTx/>
              <a:buChar char="•"/>
            </a:pPr>
            <a:r>
              <a:rPr lang="en-US" altLang="en-US" sz="2800" b="1" dirty="0"/>
              <a:t>An input</a:t>
            </a:r>
          </a:p>
          <a:p>
            <a:pPr lvl="1">
              <a:buFontTx/>
              <a:buChar char="•"/>
            </a:pPr>
            <a:r>
              <a:rPr lang="en-US" altLang="en-US" sz="1800" u="sng" dirty="0"/>
              <a:t>Precondition</a:t>
            </a:r>
            <a:r>
              <a:rPr lang="en-US" altLang="en-US" sz="1800" dirty="0"/>
              <a:t>: Circumstances that hold prior to execution of the test case</a:t>
            </a:r>
          </a:p>
          <a:p>
            <a:pPr lvl="1">
              <a:buFontTx/>
              <a:buChar char="•"/>
            </a:pPr>
            <a:r>
              <a:rPr lang="en-US" altLang="en-US" sz="1800" u="sng" dirty="0"/>
              <a:t>Actual inputs</a:t>
            </a:r>
            <a:r>
              <a:rPr lang="en-US" altLang="en-US" sz="1800" dirty="0"/>
              <a:t>: The actual inputs for a particular test case/method</a:t>
            </a:r>
          </a:p>
          <a:p>
            <a:pPr>
              <a:buFontTx/>
              <a:buChar char="•"/>
            </a:pPr>
            <a:r>
              <a:rPr lang="en-US" altLang="en-US" sz="2800" b="1" dirty="0"/>
              <a:t>Expected Output</a:t>
            </a:r>
          </a:p>
          <a:p>
            <a:pPr lvl="1">
              <a:buFontTx/>
              <a:buChar char="•"/>
            </a:pPr>
            <a:r>
              <a:rPr lang="en-US" altLang="en-US" sz="1800" u="sng" dirty="0"/>
              <a:t>Postconditions</a:t>
            </a:r>
            <a:r>
              <a:rPr lang="en-US" altLang="en-US" sz="1800" dirty="0"/>
              <a:t>: Circumstances that hold after the execution of the test</a:t>
            </a:r>
          </a:p>
          <a:p>
            <a:pPr lvl="1">
              <a:buFontTx/>
              <a:buChar char="•"/>
            </a:pPr>
            <a:r>
              <a:rPr lang="en-US" altLang="en-US" sz="1800" u="sng" dirty="0"/>
              <a:t>Actual outputs</a:t>
            </a:r>
            <a:r>
              <a:rPr lang="en-US" altLang="en-US" sz="1800" dirty="0"/>
              <a:t>: The actual outputs</a:t>
            </a:r>
          </a:p>
          <a:p>
            <a:pPr>
              <a:buFontTx/>
              <a:buChar char="•"/>
            </a:pPr>
            <a:r>
              <a:rPr lang="en-US" altLang="en-US" sz="2800" b="1" dirty="0"/>
              <a:t>Verdict</a:t>
            </a:r>
            <a:r>
              <a:rPr lang="en-US" altLang="en-US" sz="2800" dirty="0"/>
              <a:t>: A final </a:t>
            </a:r>
            <a:r>
              <a:rPr lang="en-US" altLang="en-US" sz="2800" dirty="0" smtClean="0"/>
              <a:t>PASS/FAIL/INDETERMINATE </a:t>
            </a:r>
            <a:r>
              <a:rPr lang="en-US" altLang="en-US" sz="2800" dirty="0"/>
              <a:t>statement for the test activity</a:t>
            </a:r>
          </a:p>
        </p:txBody>
      </p:sp>
      <p:sp>
        <p:nvSpPr>
          <p:cNvPr id="3" name="Content Placeholder 2"/>
          <p:cNvSpPr>
            <a:spLocks noGrp="1"/>
          </p:cNvSpPr>
          <p:nvPr>
            <p:ph sz="quarter" idx="10"/>
          </p:nvPr>
        </p:nvSpPr>
        <p:spPr/>
        <p:txBody>
          <a:bodyPr/>
          <a:lstStyle/>
          <a:p>
            <a:r>
              <a:rPr lang="en-IN" dirty="0" smtClean="0"/>
              <a:t>A Test Case</a:t>
            </a:r>
            <a:endParaRPr lang="en-IN" dirty="0"/>
          </a:p>
        </p:txBody>
      </p:sp>
    </p:spTree>
    <p:extLst>
      <p:ext uri="{BB962C8B-B14F-4D97-AF65-F5344CB8AC3E}">
        <p14:creationId xmlns:p14="http://schemas.microsoft.com/office/powerpoint/2010/main" val="2064798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Tx/>
              <a:buChar char="•"/>
            </a:pPr>
            <a:r>
              <a:rPr lang="en-US" altLang="en-US" dirty="0" smtClean="0"/>
              <a:t>To </a:t>
            </a:r>
            <a:r>
              <a:rPr lang="en-US" altLang="en-US" dirty="0"/>
              <a:t>show that the software system satisfies the requirements and performs as expected. The requirements may be explicit or implicit.</a:t>
            </a:r>
          </a:p>
          <a:p>
            <a:pPr lvl="1">
              <a:buFontTx/>
              <a:buChar char="•"/>
            </a:pPr>
            <a:r>
              <a:rPr lang="en-US" altLang="en-US" sz="2400" dirty="0"/>
              <a:t>Explicit: User Interface, Specified Output</a:t>
            </a:r>
          </a:p>
          <a:p>
            <a:pPr lvl="1">
              <a:buFontTx/>
              <a:buChar char="•"/>
            </a:pPr>
            <a:r>
              <a:rPr lang="en-US" altLang="en-US" sz="2400" dirty="0"/>
              <a:t>Implicit: Error handling, performance, reliability, security</a:t>
            </a:r>
          </a:p>
          <a:p>
            <a:pPr>
              <a:buFontTx/>
              <a:buChar char="•"/>
            </a:pPr>
            <a:r>
              <a:rPr lang="en-US" altLang="en-US" dirty="0"/>
              <a:t>To have “confidence” in the software system. To assure that the software works. To demonstrate that the Software works.</a:t>
            </a:r>
          </a:p>
          <a:p>
            <a:pPr>
              <a:buFontTx/>
              <a:buChar char="•"/>
            </a:pPr>
            <a:r>
              <a:rPr lang="en-US" altLang="en-US" dirty="0"/>
              <a:t>To find defects</a:t>
            </a:r>
          </a:p>
          <a:p>
            <a:pPr>
              <a:buFontTx/>
              <a:buChar char="•"/>
            </a:pPr>
            <a:r>
              <a:rPr lang="en-US" altLang="en-US" dirty="0"/>
              <a:t>To prevent defects</a:t>
            </a:r>
          </a:p>
          <a:p>
            <a:pPr>
              <a:buFontTx/>
              <a:buChar char="•"/>
            </a:pPr>
            <a:r>
              <a:rPr lang="en-US" altLang="en-US" dirty="0"/>
              <a:t>Ensure software quality</a:t>
            </a:r>
          </a:p>
          <a:p>
            <a:endParaRPr lang="en-IN" dirty="0"/>
          </a:p>
        </p:txBody>
      </p:sp>
      <p:sp>
        <p:nvSpPr>
          <p:cNvPr id="3" name="Content Placeholder 2"/>
          <p:cNvSpPr>
            <a:spLocks noGrp="1"/>
          </p:cNvSpPr>
          <p:nvPr>
            <p:ph sz="quarter" idx="10"/>
          </p:nvPr>
        </p:nvSpPr>
        <p:spPr/>
        <p:txBody>
          <a:bodyPr/>
          <a:lstStyle/>
          <a:p>
            <a:r>
              <a:rPr lang="en-IN" dirty="0" smtClean="0"/>
              <a:t>Goals of SW Testing</a:t>
            </a:r>
            <a:endParaRPr lang="en-IN" dirty="0"/>
          </a:p>
        </p:txBody>
      </p:sp>
    </p:spTree>
    <p:extLst>
      <p:ext uri="{BB962C8B-B14F-4D97-AF65-F5344CB8AC3E}">
        <p14:creationId xmlns:p14="http://schemas.microsoft.com/office/powerpoint/2010/main" val="11385855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a:buFontTx/>
              <a:buChar char="•"/>
            </a:pPr>
            <a:r>
              <a:rPr lang="en-US" altLang="en-US" dirty="0"/>
              <a:t>Software Testing (exhaustive) is a very time consuming activity</a:t>
            </a:r>
          </a:p>
          <a:p>
            <a:pPr>
              <a:buFontTx/>
              <a:buChar char="•"/>
            </a:pPr>
            <a:r>
              <a:rPr lang="en-US" altLang="en-US" dirty="0"/>
              <a:t>Software testing </a:t>
            </a:r>
            <a:r>
              <a:rPr lang="en-US" altLang="en-US" dirty="0" smtClean="0"/>
              <a:t>can be most </a:t>
            </a:r>
            <a:r>
              <a:rPr lang="en-US" altLang="en-US" dirty="0"/>
              <a:t>expensive activity in Software development and maintenance</a:t>
            </a:r>
          </a:p>
          <a:p>
            <a:endParaRPr lang="en-IN" dirty="0"/>
          </a:p>
        </p:txBody>
      </p:sp>
      <p:sp>
        <p:nvSpPr>
          <p:cNvPr id="4" name="Content Placeholder 3"/>
          <p:cNvSpPr>
            <a:spLocks noGrp="1"/>
          </p:cNvSpPr>
          <p:nvPr>
            <p:ph sz="quarter" idx="10"/>
          </p:nvPr>
        </p:nvSpPr>
        <p:spPr/>
        <p:txBody>
          <a:bodyPr/>
          <a:lstStyle/>
          <a:p>
            <a:r>
              <a:rPr lang="en-IN" dirty="0" smtClean="0"/>
              <a:t>Cost of fixing</a:t>
            </a:r>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772816"/>
            <a:ext cx="468052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348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4800" dirty="0" smtClean="0"/>
              <a:t>Testing is a process of executing a program with the intent of finding errors</a:t>
            </a:r>
            <a:endParaRPr lang="en-US" sz="4800" dirty="0"/>
          </a:p>
        </p:txBody>
      </p:sp>
      <p:sp>
        <p:nvSpPr>
          <p:cNvPr id="3" name="Content Placeholder 2"/>
          <p:cNvSpPr>
            <a:spLocks noGrp="1"/>
          </p:cNvSpPr>
          <p:nvPr>
            <p:ph sz="quarter" idx="10"/>
          </p:nvPr>
        </p:nvSpPr>
        <p:spPr/>
        <p:txBody>
          <a:bodyPr/>
          <a:lstStyle/>
          <a:p>
            <a:r>
              <a:rPr lang="en-US" dirty="0" smtClean="0"/>
              <a:t>A definition</a:t>
            </a:r>
            <a:endParaRPr lang="en-US" dirty="0"/>
          </a:p>
        </p:txBody>
      </p:sp>
    </p:spTree>
    <p:extLst>
      <p:ext uri="{BB962C8B-B14F-4D97-AF65-F5344CB8AC3E}">
        <p14:creationId xmlns:p14="http://schemas.microsoft.com/office/powerpoint/2010/main" val="2555699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b="1" dirty="0" smtClean="0"/>
              <a:t>Test Levels based on Target of Test</a:t>
            </a:r>
            <a:endParaRPr lang="en-US" altLang="en-US" b="1" dirty="0"/>
          </a:p>
          <a:p>
            <a:pPr>
              <a:buFontTx/>
              <a:buChar char="•"/>
            </a:pPr>
            <a:r>
              <a:rPr lang="en-US" altLang="en-US" sz="1800" dirty="0"/>
              <a:t>Unit testing</a:t>
            </a:r>
          </a:p>
          <a:p>
            <a:pPr>
              <a:buFontTx/>
              <a:buChar char="•"/>
            </a:pPr>
            <a:r>
              <a:rPr lang="en-US" altLang="en-US" sz="1800" dirty="0"/>
              <a:t>Integration testing</a:t>
            </a:r>
          </a:p>
          <a:p>
            <a:pPr>
              <a:buFontTx/>
              <a:buChar char="•"/>
            </a:pPr>
            <a:r>
              <a:rPr lang="en-US" altLang="en-US" sz="1800" dirty="0"/>
              <a:t>Sub-system testing</a:t>
            </a:r>
          </a:p>
          <a:p>
            <a:pPr>
              <a:buFontTx/>
              <a:buChar char="•"/>
            </a:pPr>
            <a:r>
              <a:rPr lang="en-US" altLang="en-US" sz="1800" dirty="0"/>
              <a:t>System testing</a:t>
            </a:r>
          </a:p>
          <a:p>
            <a:pPr>
              <a:buFontTx/>
              <a:buChar char="•"/>
            </a:pPr>
            <a:r>
              <a:rPr lang="en-US" altLang="en-US" sz="1800" dirty="0"/>
              <a:t>Acceptance testing</a:t>
            </a:r>
          </a:p>
          <a:p>
            <a:pPr>
              <a:buFontTx/>
              <a:buChar char="•"/>
            </a:pPr>
            <a:r>
              <a:rPr lang="en-US" altLang="en-US" sz="1800" dirty="0"/>
              <a:t>Alpha/Beta Testing</a:t>
            </a:r>
          </a:p>
          <a:p>
            <a:pPr>
              <a:buFontTx/>
              <a:buChar char="•"/>
            </a:pPr>
            <a:r>
              <a:rPr lang="en-US" altLang="en-US" sz="1800" dirty="0"/>
              <a:t>Field </a:t>
            </a:r>
            <a:r>
              <a:rPr lang="en-US" altLang="en-US" sz="1800" dirty="0" smtClean="0"/>
              <a:t>testing</a:t>
            </a:r>
            <a:endParaRPr lang="en-US" altLang="en-US" sz="1800" dirty="0"/>
          </a:p>
          <a:p>
            <a:endParaRPr lang="en-US" altLang="en-US" b="1" dirty="0" smtClean="0"/>
          </a:p>
          <a:p>
            <a:r>
              <a:rPr lang="en-US" altLang="en-US" b="1" dirty="0" smtClean="0"/>
              <a:t>Types </a:t>
            </a:r>
            <a:r>
              <a:rPr lang="en-US" altLang="en-US" b="1" dirty="0"/>
              <a:t>based on execution</a:t>
            </a:r>
          </a:p>
          <a:p>
            <a:pPr>
              <a:buFontTx/>
              <a:buChar char="•"/>
            </a:pPr>
            <a:r>
              <a:rPr lang="en-US" altLang="en-US" sz="1800" dirty="0"/>
              <a:t>Dynamic Testing (Execution based testing)</a:t>
            </a:r>
          </a:p>
          <a:p>
            <a:pPr>
              <a:buFontTx/>
              <a:buChar char="•"/>
            </a:pPr>
            <a:r>
              <a:rPr lang="en-US" altLang="en-US" sz="1800" dirty="0"/>
              <a:t>Static Testing (No execution is involved</a:t>
            </a:r>
            <a:r>
              <a:rPr lang="en-US" altLang="en-US" sz="1800" dirty="0" smtClean="0"/>
              <a:t>)</a:t>
            </a:r>
            <a:endParaRPr lang="en-US" altLang="en-US" sz="1800" dirty="0"/>
          </a:p>
        </p:txBody>
      </p:sp>
      <p:sp>
        <p:nvSpPr>
          <p:cNvPr id="3" name="Content Placeholder 2"/>
          <p:cNvSpPr>
            <a:spLocks noGrp="1"/>
          </p:cNvSpPr>
          <p:nvPr>
            <p:ph sz="quarter" idx="10"/>
          </p:nvPr>
        </p:nvSpPr>
        <p:spPr/>
        <p:txBody>
          <a:bodyPr/>
          <a:lstStyle/>
          <a:p>
            <a:r>
              <a:rPr lang="en-IN" dirty="0" smtClean="0"/>
              <a:t>Testing Types &amp; Levels</a:t>
            </a:r>
            <a:endParaRPr lang="en-IN" dirty="0"/>
          </a:p>
        </p:txBody>
      </p:sp>
    </p:spTree>
    <p:extLst>
      <p:ext uri="{BB962C8B-B14F-4D97-AF65-F5344CB8AC3E}">
        <p14:creationId xmlns:p14="http://schemas.microsoft.com/office/powerpoint/2010/main" val="3514742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b="1" dirty="0"/>
              <a:t>Test Levels based on </a:t>
            </a:r>
            <a:r>
              <a:rPr lang="en-US" altLang="en-US" b="1" dirty="0" smtClean="0"/>
              <a:t>Objective of Testing</a:t>
            </a:r>
            <a:endParaRPr lang="en-US" altLang="en-US" b="1" dirty="0"/>
          </a:p>
          <a:p>
            <a:pPr>
              <a:buFontTx/>
              <a:buChar char="•"/>
            </a:pPr>
            <a:r>
              <a:rPr lang="en-US" altLang="en-US" dirty="0" smtClean="0"/>
              <a:t>Acceptance</a:t>
            </a:r>
          </a:p>
          <a:p>
            <a:pPr>
              <a:buFontTx/>
              <a:buChar char="•"/>
            </a:pPr>
            <a:r>
              <a:rPr lang="en-US" altLang="en-US" dirty="0" smtClean="0"/>
              <a:t>Installation testing</a:t>
            </a:r>
          </a:p>
          <a:p>
            <a:pPr>
              <a:buFontTx/>
              <a:buChar char="•"/>
            </a:pPr>
            <a:r>
              <a:rPr lang="en-US" altLang="en-US" dirty="0" smtClean="0"/>
              <a:t>Alpha/Beta Testing</a:t>
            </a:r>
          </a:p>
          <a:p>
            <a:pPr>
              <a:buFontTx/>
              <a:buChar char="•"/>
            </a:pPr>
            <a:r>
              <a:rPr lang="en-US" altLang="en-US" dirty="0" smtClean="0"/>
              <a:t>Conformance/IOT</a:t>
            </a:r>
          </a:p>
          <a:p>
            <a:pPr>
              <a:buFontTx/>
              <a:buChar char="•"/>
            </a:pPr>
            <a:r>
              <a:rPr lang="en-US" altLang="en-US" dirty="0" smtClean="0"/>
              <a:t>Reliability</a:t>
            </a:r>
          </a:p>
          <a:p>
            <a:pPr>
              <a:buFontTx/>
              <a:buChar char="•"/>
            </a:pPr>
            <a:r>
              <a:rPr lang="en-US" altLang="en-US" dirty="0" smtClean="0"/>
              <a:t>Regression</a:t>
            </a:r>
          </a:p>
          <a:p>
            <a:pPr>
              <a:buFontTx/>
              <a:buChar char="•"/>
            </a:pPr>
            <a:r>
              <a:rPr lang="en-US" altLang="en-US" dirty="0" smtClean="0"/>
              <a:t>Performance</a:t>
            </a:r>
          </a:p>
          <a:p>
            <a:pPr>
              <a:buFontTx/>
              <a:buChar char="•"/>
            </a:pPr>
            <a:r>
              <a:rPr lang="en-US" altLang="en-US" dirty="0" smtClean="0"/>
              <a:t>Stress</a:t>
            </a:r>
          </a:p>
          <a:p>
            <a:pPr>
              <a:buFontTx/>
              <a:buChar char="•"/>
            </a:pPr>
            <a:r>
              <a:rPr lang="en-US" altLang="en-US" dirty="0" smtClean="0"/>
              <a:t>Usability</a:t>
            </a:r>
            <a:endParaRPr lang="en-US" altLang="en-US" dirty="0"/>
          </a:p>
          <a:p>
            <a:endParaRPr lang="en-US" dirty="0"/>
          </a:p>
        </p:txBody>
      </p:sp>
      <p:sp>
        <p:nvSpPr>
          <p:cNvPr id="3" name="Content Placeholder 2"/>
          <p:cNvSpPr>
            <a:spLocks noGrp="1"/>
          </p:cNvSpPr>
          <p:nvPr>
            <p:ph sz="quarter" idx="10"/>
          </p:nvPr>
        </p:nvSpPr>
        <p:spPr/>
        <p:txBody>
          <a:bodyPr/>
          <a:lstStyle/>
          <a:p>
            <a:r>
              <a:rPr lang="en-US" dirty="0" smtClean="0"/>
              <a:t>Testing Types &amp; Levels </a:t>
            </a:r>
            <a:endParaRPr lang="en-US" dirty="0"/>
          </a:p>
        </p:txBody>
      </p:sp>
    </p:spTree>
    <p:extLst>
      <p:ext uri="{BB962C8B-B14F-4D97-AF65-F5344CB8AC3E}">
        <p14:creationId xmlns:p14="http://schemas.microsoft.com/office/powerpoint/2010/main" val="2734942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71500" indent="-571500">
              <a:buFont typeface="Arial" panose="020B0604020202020204" pitchFamily="34" charset="0"/>
              <a:buChar char="•"/>
            </a:pPr>
            <a:r>
              <a:rPr lang="en-US" altLang="en-US" sz="3600" dirty="0"/>
              <a:t>Test Suite is a set of test cases for a particular software system or a </a:t>
            </a:r>
            <a:r>
              <a:rPr lang="en-US" altLang="en-US" sz="3600" dirty="0" smtClean="0"/>
              <a:t>product</a:t>
            </a:r>
          </a:p>
          <a:p>
            <a:pPr marL="571500" indent="-571500">
              <a:buFont typeface="Arial" panose="020B0604020202020204" pitchFamily="34" charset="0"/>
              <a:buChar char="•"/>
            </a:pPr>
            <a:r>
              <a:rPr lang="en-US" altLang="en-US" sz="3600" dirty="0" smtClean="0"/>
              <a:t>A </a:t>
            </a:r>
            <a:r>
              <a:rPr lang="en-US" altLang="en-US" sz="3600" i="1" dirty="0"/>
              <a:t>typical</a:t>
            </a:r>
            <a:r>
              <a:rPr lang="en-US" altLang="en-US" sz="3600" dirty="0"/>
              <a:t> Test Suite contains</a:t>
            </a:r>
          </a:p>
          <a:p>
            <a:pPr lvl="1">
              <a:buFontTx/>
              <a:buChar char="•"/>
            </a:pPr>
            <a:r>
              <a:rPr lang="en-US" altLang="en-US" sz="3600" dirty="0"/>
              <a:t>Random tests</a:t>
            </a:r>
          </a:p>
          <a:p>
            <a:pPr lvl="1">
              <a:buFontTx/>
              <a:buChar char="•"/>
            </a:pPr>
            <a:r>
              <a:rPr lang="en-US" altLang="en-US" sz="3600" dirty="0"/>
              <a:t>Specification based tests</a:t>
            </a:r>
          </a:p>
          <a:p>
            <a:pPr lvl="1">
              <a:buFontTx/>
              <a:buChar char="•"/>
            </a:pPr>
            <a:r>
              <a:rPr lang="en-US" altLang="en-US" sz="3600" dirty="0"/>
              <a:t>Code Based tests</a:t>
            </a:r>
            <a:endParaRPr lang="en-US" altLang="en-US" sz="3200" dirty="0"/>
          </a:p>
          <a:p>
            <a:endParaRPr lang="en-IN" sz="3600" dirty="0"/>
          </a:p>
        </p:txBody>
      </p:sp>
      <p:sp>
        <p:nvSpPr>
          <p:cNvPr id="3" name="Content Placeholder 2"/>
          <p:cNvSpPr>
            <a:spLocks noGrp="1"/>
          </p:cNvSpPr>
          <p:nvPr>
            <p:ph sz="quarter" idx="10"/>
          </p:nvPr>
        </p:nvSpPr>
        <p:spPr/>
        <p:txBody>
          <a:bodyPr/>
          <a:lstStyle/>
          <a:p>
            <a:r>
              <a:rPr lang="en-IN" dirty="0" smtClean="0"/>
              <a:t>Test Suites</a:t>
            </a:r>
            <a:endParaRPr lang="en-IN" dirty="0"/>
          </a:p>
        </p:txBody>
      </p:sp>
    </p:spTree>
    <p:extLst>
      <p:ext uri="{BB962C8B-B14F-4D97-AF65-F5344CB8AC3E}">
        <p14:creationId xmlns:p14="http://schemas.microsoft.com/office/powerpoint/2010/main" val="14664222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615655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4000" dirty="0" smtClean="0"/>
              <a:t>Make a judgement about quality or acceptability</a:t>
            </a:r>
          </a:p>
          <a:p>
            <a:pPr>
              <a:buFont typeface="Arial" panose="020B0604020202020204" pitchFamily="34" charset="0"/>
              <a:buChar char="•"/>
            </a:pPr>
            <a:r>
              <a:rPr lang="en-IN" sz="4000" dirty="0" smtClean="0"/>
              <a:t>To discover Problems</a:t>
            </a:r>
            <a:endParaRPr lang="en-IN" sz="4000" dirty="0"/>
          </a:p>
        </p:txBody>
      </p:sp>
      <p:sp>
        <p:nvSpPr>
          <p:cNvPr id="3" name="Content Placeholder 2"/>
          <p:cNvSpPr>
            <a:spLocks noGrp="1"/>
          </p:cNvSpPr>
          <p:nvPr>
            <p:ph sz="quarter" idx="10"/>
          </p:nvPr>
        </p:nvSpPr>
        <p:spPr/>
        <p:txBody>
          <a:bodyPr/>
          <a:lstStyle/>
          <a:p>
            <a:r>
              <a:rPr lang="en-IN" dirty="0" smtClean="0"/>
              <a:t>Why do we test?</a:t>
            </a:r>
            <a:endParaRPr lang="en-IN" dirty="0"/>
          </a:p>
        </p:txBody>
      </p:sp>
    </p:spTree>
    <p:extLst>
      <p:ext uri="{BB962C8B-B14F-4D97-AF65-F5344CB8AC3E}">
        <p14:creationId xmlns:p14="http://schemas.microsoft.com/office/powerpoint/2010/main" val="2255072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What world are we talking of?</a:t>
            </a:r>
            <a:endParaRPr lang="en-IN" dirty="0"/>
          </a:p>
        </p:txBody>
      </p:sp>
      <p:sp>
        <p:nvSpPr>
          <p:cNvPr id="4" name="Text Box 3"/>
          <p:cNvSpPr txBox="1">
            <a:spLocks noChangeArrowheads="1"/>
          </p:cNvSpPr>
          <p:nvPr/>
        </p:nvSpPr>
        <p:spPr bwMode="auto">
          <a:xfrm>
            <a:off x="228600" y="1708869"/>
            <a:ext cx="301922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Embedded Systems</a:t>
            </a:r>
          </a:p>
        </p:txBody>
      </p:sp>
      <p:sp>
        <p:nvSpPr>
          <p:cNvPr id="5" name="Text Box 4"/>
          <p:cNvSpPr txBox="1">
            <a:spLocks noChangeArrowheads="1"/>
          </p:cNvSpPr>
          <p:nvPr/>
        </p:nvSpPr>
        <p:spPr bwMode="auto">
          <a:xfrm>
            <a:off x="7162800" y="1556469"/>
            <a:ext cx="1872629" cy="52322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Multimedia</a:t>
            </a:r>
          </a:p>
        </p:txBody>
      </p:sp>
      <p:sp>
        <p:nvSpPr>
          <p:cNvPr id="6" name="Text Box 5"/>
          <p:cNvSpPr txBox="1">
            <a:spLocks noChangeArrowheads="1"/>
          </p:cNvSpPr>
          <p:nvPr/>
        </p:nvSpPr>
        <p:spPr bwMode="auto">
          <a:xfrm>
            <a:off x="838200" y="2780928"/>
            <a:ext cx="1612044" cy="52322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Hardware</a:t>
            </a:r>
          </a:p>
        </p:txBody>
      </p:sp>
      <p:sp>
        <p:nvSpPr>
          <p:cNvPr id="7" name="Text Box 6"/>
          <p:cNvSpPr txBox="1">
            <a:spLocks noChangeArrowheads="1"/>
          </p:cNvSpPr>
          <p:nvPr/>
        </p:nvSpPr>
        <p:spPr bwMode="auto">
          <a:xfrm>
            <a:off x="2876550" y="2104157"/>
            <a:ext cx="1490344"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Software</a:t>
            </a:r>
          </a:p>
        </p:txBody>
      </p:sp>
      <p:sp>
        <p:nvSpPr>
          <p:cNvPr id="8" name="Text Box 7"/>
          <p:cNvSpPr txBox="1">
            <a:spLocks noChangeArrowheads="1"/>
          </p:cNvSpPr>
          <p:nvPr/>
        </p:nvSpPr>
        <p:spPr bwMode="auto">
          <a:xfrm>
            <a:off x="4572000" y="1404069"/>
            <a:ext cx="173156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Messaging</a:t>
            </a:r>
          </a:p>
        </p:txBody>
      </p:sp>
      <p:sp>
        <p:nvSpPr>
          <p:cNvPr id="9" name="Text Box 8"/>
          <p:cNvSpPr txBox="1">
            <a:spLocks noChangeArrowheads="1"/>
          </p:cNvSpPr>
          <p:nvPr/>
        </p:nvSpPr>
        <p:spPr bwMode="auto">
          <a:xfrm>
            <a:off x="4114800" y="2933328"/>
            <a:ext cx="1883401" cy="52322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Networking</a:t>
            </a:r>
          </a:p>
        </p:txBody>
      </p:sp>
      <p:sp>
        <p:nvSpPr>
          <p:cNvPr id="10" name="Text Box 9"/>
          <p:cNvSpPr txBox="1">
            <a:spLocks noChangeArrowheads="1"/>
          </p:cNvSpPr>
          <p:nvPr/>
        </p:nvSpPr>
        <p:spPr bwMode="auto">
          <a:xfrm>
            <a:off x="3886200" y="4517504"/>
            <a:ext cx="3176382" cy="52322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Telecommunications</a:t>
            </a:r>
          </a:p>
        </p:txBody>
      </p:sp>
      <p:sp>
        <p:nvSpPr>
          <p:cNvPr id="11" name="Text Box 10"/>
          <p:cNvSpPr txBox="1">
            <a:spLocks noChangeArrowheads="1"/>
          </p:cNvSpPr>
          <p:nvPr/>
        </p:nvSpPr>
        <p:spPr bwMode="auto">
          <a:xfrm>
            <a:off x="2133600" y="3619128"/>
            <a:ext cx="1358064" cy="52322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Security</a:t>
            </a:r>
          </a:p>
        </p:txBody>
      </p:sp>
      <p:sp>
        <p:nvSpPr>
          <p:cNvPr id="12" name="Text Box 11"/>
          <p:cNvSpPr txBox="1">
            <a:spLocks noChangeArrowheads="1"/>
          </p:cNvSpPr>
          <p:nvPr/>
        </p:nvSpPr>
        <p:spPr bwMode="auto">
          <a:xfrm>
            <a:off x="6019800" y="2276872"/>
            <a:ext cx="1040670" cy="523220"/>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Space</a:t>
            </a:r>
          </a:p>
        </p:txBody>
      </p:sp>
      <p:sp>
        <p:nvSpPr>
          <p:cNvPr id="13" name="Text Box 12"/>
          <p:cNvSpPr txBox="1">
            <a:spLocks noChangeArrowheads="1"/>
          </p:cNvSpPr>
          <p:nvPr/>
        </p:nvSpPr>
        <p:spPr bwMode="auto">
          <a:xfrm>
            <a:off x="7162800" y="4228728"/>
            <a:ext cx="1438214" cy="523220"/>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Learning</a:t>
            </a:r>
          </a:p>
        </p:txBody>
      </p:sp>
      <p:sp>
        <p:nvSpPr>
          <p:cNvPr id="14" name="Text Box 13"/>
          <p:cNvSpPr txBox="1">
            <a:spLocks noChangeArrowheads="1"/>
          </p:cNvSpPr>
          <p:nvPr/>
        </p:nvSpPr>
        <p:spPr bwMode="auto">
          <a:xfrm>
            <a:off x="7010400" y="5355704"/>
            <a:ext cx="1357936" cy="52322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Analysis</a:t>
            </a:r>
          </a:p>
        </p:txBody>
      </p:sp>
      <p:sp>
        <p:nvSpPr>
          <p:cNvPr id="15" name="Text Box 14"/>
          <p:cNvSpPr txBox="1">
            <a:spLocks noChangeArrowheads="1"/>
          </p:cNvSpPr>
          <p:nvPr/>
        </p:nvSpPr>
        <p:spPr bwMode="auto">
          <a:xfrm>
            <a:off x="4724400" y="5584304"/>
            <a:ext cx="1542410" cy="52322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Medicine</a:t>
            </a:r>
          </a:p>
        </p:txBody>
      </p:sp>
      <p:sp>
        <p:nvSpPr>
          <p:cNvPr id="16" name="Text Box 15"/>
          <p:cNvSpPr txBox="1">
            <a:spLocks noChangeArrowheads="1"/>
          </p:cNvSpPr>
          <p:nvPr/>
        </p:nvSpPr>
        <p:spPr bwMode="auto">
          <a:xfrm>
            <a:off x="457200" y="4365104"/>
            <a:ext cx="1541128" cy="523220"/>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Database</a:t>
            </a:r>
          </a:p>
        </p:txBody>
      </p:sp>
      <p:sp>
        <p:nvSpPr>
          <p:cNvPr id="17" name="Text Box 16"/>
          <p:cNvSpPr txBox="1">
            <a:spLocks noChangeArrowheads="1"/>
          </p:cNvSpPr>
          <p:nvPr/>
        </p:nvSpPr>
        <p:spPr bwMode="auto">
          <a:xfrm>
            <a:off x="609600" y="5584304"/>
            <a:ext cx="1063112" cy="52322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Home</a:t>
            </a:r>
          </a:p>
        </p:txBody>
      </p:sp>
      <p:sp>
        <p:nvSpPr>
          <p:cNvPr id="18" name="Text Box 17"/>
          <p:cNvSpPr txBox="1">
            <a:spLocks noChangeArrowheads="1"/>
          </p:cNvSpPr>
          <p:nvPr/>
        </p:nvSpPr>
        <p:spPr bwMode="auto">
          <a:xfrm>
            <a:off x="2057400" y="4898504"/>
            <a:ext cx="1894749" cy="52322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Automobile</a:t>
            </a:r>
          </a:p>
        </p:txBody>
      </p:sp>
      <p:sp>
        <p:nvSpPr>
          <p:cNvPr id="19" name="Text Box 18"/>
          <p:cNvSpPr txBox="1">
            <a:spLocks noChangeArrowheads="1"/>
          </p:cNvSpPr>
          <p:nvPr/>
        </p:nvSpPr>
        <p:spPr bwMode="auto">
          <a:xfrm>
            <a:off x="5486400" y="3619128"/>
            <a:ext cx="1038426"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Travel</a:t>
            </a:r>
          </a:p>
        </p:txBody>
      </p:sp>
      <p:sp>
        <p:nvSpPr>
          <p:cNvPr id="20" name="Text Box 19"/>
          <p:cNvSpPr txBox="1">
            <a:spLocks noChangeArrowheads="1"/>
          </p:cNvSpPr>
          <p:nvPr/>
        </p:nvSpPr>
        <p:spPr bwMode="auto">
          <a:xfrm>
            <a:off x="7010400" y="3009528"/>
            <a:ext cx="2105128" cy="523220"/>
          </a:xfrm>
          <a:prstGeom prst="rect">
            <a:avLst/>
          </a:prstGeom>
          <a:gradFill rotWithShape="1">
            <a:gsLst>
              <a:gs pos="0">
                <a:srgbClr val="FF0000"/>
              </a:gs>
              <a:gs pos="100000">
                <a:srgbClr val="FF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bg1"/>
                </a:solidFill>
              </a:rPr>
              <a:t>You Name it!</a:t>
            </a:r>
          </a:p>
        </p:txBody>
      </p:sp>
      <p:sp>
        <p:nvSpPr>
          <p:cNvPr id="21" name="Text Box 20"/>
          <p:cNvSpPr txBox="1">
            <a:spLocks noChangeArrowheads="1"/>
          </p:cNvSpPr>
          <p:nvPr/>
        </p:nvSpPr>
        <p:spPr bwMode="auto">
          <a:xfrm>
            <a:off x="2057400" y="5889104"/>
            <a:ext cx="2081275" cy="52322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Infotainment</a:t>
            </a:r>
          </a:p>
        </p:txBody>
      </p:sp>
    </p:spTree>
    <p:extLst>
      <p:ext uri="{BB962C8B-B14F-4D97-AF65-F5344CB8AC3E}">
        <p14:creationId xmlns:p14="http://schemas.microsoft.com/office/powerpoint/2010/main" val="647835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What world are we talking of?</a:t>
            </a:r>
            <a:endParaRPr lang="en-IN" dirty="0"/>
          </a:p>
        </p:txBody>
      </p:sp>
      <p:sp>
        <p:nvSpPr>
          <p:cNvPr id="4" name="Text Box 3"/>
          <p:cNvSpPr txBox="1">
            <a:spLocks noChangeArrowheads="1"/>
          </p:cNvSpPr>
          <p:nvPr/>
        </p:nvSpPr>
        <p:spPr bwMode="auto">
          <a:xfrm>
            <a:off x="228600" y="1708869"/>
            <a:ext cx="301922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Embedded Systems</a:t>
            </a:r>
          </a:p>
        </p:txBody>
      </p:sp>
      <p:sp>
        <p:nvSpPr>
          <p:cNvPr id="5" name="Text Box 4"/>
          <p:cNvSpPr txBox="1">
            <a:spLocks noChangeArrowheads="1"/>
          </p:cNvSpPr>
          <p:nvPr/>
        </p:nvSpPr>
        <p:spPr bwMode="auto">
          <a:xfrm>
            <a:off x="7162800" y="1556469"/>
            <a:ext cx="1872629" cy="52322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Multimedia</a:t>
            </a:r>
          </a:p>
        </p:txBody>
      </p:sp>
      <p:sp>
        <p:nvSpPr>
          <p:cNvPr id="6" name="Text Box 5"/>
          <p:cNvSpPr txBox="1">
            <a:spLocks noChangeArrowheads="1"/>
          </p:cNvSpPr>
          <p:nvPr/>
        </p:nvSpPr>
        <p:spPr bwMode="auto">
          <a:xfrm>
            <a:off x="838200" y="2780928"/>
            <a:ext cx="1612044" cy="52322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Hardware</a:t>
            </a:r>
          </a:p>
        </p:txBody>
      </p:sp>
      <p:sp>
        <p:nvSpPr>
          <p:cNvPr id="7" name="Text Box 6"/>
          <p:cNvSpPr txBox="1">
            <a:spLocks noChangeArrowheads="1"/>
          </p:cNvSpPr>
          <p:nvPr/>
        </p:nvSpPr>
        <p:spPr bwMode="auto">
          <a:xfrm>
            <a:off x="2876550" y="2104157"/>
            <a:ext cx="1490344"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Software</a:t>
            </a:r>
          </a:p>
        </p:txBody>
      </p:sp>
      <p:sp>
        <p:nvSpPr>
          <p:cNvPr id="8" name="Text Box 7"/>
          <p:cNvSpPr txBox="1">
            <a:spLocks noChangeArrowheads="1"/>
          </p:cNvSpPr>
          <p:nvPr/>
        </p:nvSpPr>
        <p:spPr bwMode="auto">
          <a:xfrm>
            <a:off x="4572000" y="1404069"/>
            <a:ext cx="173156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Messaging</a:t>
            </a:r>
          </a:p>
        </p:txBody>
      </p:sp>
      <p:sp>
        <p:nvSpPr>
          <p:cNvPr id="9" name="Text Box 8"/>
          <p:cNvSpPr txBox="1">
            <a:spLocks noChangeArrowheads="1"/>
          </p:cNvSpPr>
          <p:nvPr/>
        </p:nvSpPr>
        <p:spPr bwMode="auto">
          <a:xfrm>
            <a:off x="4114800" y="2933328"/>
            <a:ext cx="1883401" cy="52322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Networking</a:t>
            </a:r>
          </a:p>
        </p:txBody>
      </p:sp>
      <p:sp>
        <p:nvSpPr>
          <p:cNvPr id="10" name="Text Box 9"/>
          <p:cNvSpPr txBox="1">
            <a:spLocks noChangeArrowheads="1"/>
          </p:cNvSpPr>
          <p:nvPr/>
        </p:nvSpPr>
        <p:spPr bwMode="auto">
          <a:xfrm>
            <a:off x="3886200" y="4517504"/>
            <a:ext cx="3176382" cy="52322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Telecommunications</a:t>
            </a:r>
          </a:p>
        </p:txBody>
      </p:sp>
      <p:sp>
        <p:nvSpPr>
          <p:cNvPr id="11" name="Text Box 10"/>
          <p:cNvSpPr txBox="1">
            <a:spLocks noChangeArrowheads="1"/>
          </p:cNvSpPr>
          <p:nvPr/>
        </p:nvSpPr>
        <p:spPr bwMode="auto">
          <a:xfrm>
            <a:off x="2133600" y="3619128"/>
            <a:ext cx="1358064" cy="52322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Security</a:t>
            </a:r>
          </a:p>
        </p:txBody>
      </p:sp>
      <p:sp>
        <p:nvSpPr>
          <p:cNvPr id="12" name="Text Box 11"/>
          <p:cNvSpPr txBox="1">
            <a:spLocks noChangeArrowheads="1"/>
          </p:cNvSpPr>
          <p:nvPr/>
        </p:nvSpPr>
        <p:spPr bwMode="auto">
          <a:xfrm>
            <a:off x="6019800" y="2276872"/>
            <a:ext cx="1040670" cy="523220"/>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Space</a:t>
            </a:r>
          </a:p>
        </p:txBody>
      </p:sp>
      <p:sp>
        <p:nvSpPr>
          <p:cNvPr id="13" name="Text Box 12"/>
          <p:cNvSpPr txBox="1">
            <a:spLocks noChangeArrowheads="1"/>
          </p:cNvSpPr>
          <p:nvPr/>
        </p:nvSpPr>
        <p:spPr bwMode="auto">
          <a:xfrm>
            <a:off x="7162800" y="4228728"/>
            <a:ext cx="1438214" cy="523220"/>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Learning</a:t>
            </a:r>
          </a:p>
        </p:txBody>
      </p:sp>
      <p:sp>
        <p:nvSpPr>
          <p:cNvPr id="14" name="Text Box 13"/>
          <p:cNvSpPr txBox="1">
            <a:spLocks noChangeArrowheads="1"/>
          </p:cNvSpPr>
          <p:nvPr/>
        </p:nvSpPr>
        <p:spPr bwMode="auto">
          <a:xfrm>
            <a:off x="7010400" y="5355704"/>
            <a:ext cx="1357936" cy="52322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Analysis</a:t>
            </a:r>
          </a:p>
        </p:txBody>
      </p:sp>
      <p:sp>
        <p:nvSpPr>
          <p:cNvPr id="15" name="Text Box 14"/>
          <p:cNvSpPr txBox="1">
            <a:spLocks noChangeArrowheads="1"/>
          </p:cNvSpPr>
          <p:nvPr/>
        </p:nvSpPr>
        <p:spPr bwMode="auto">
          <a:xfrm>
            <a:off x="4724400" y="5584304"/>
            <a:ext cx="1542410" cy="52322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Medicine</a:t>
            </a:r>
          </a:p>
        </p:txBody>
      </p:sp>
      <p:sp>
        <p:nvSpPr>
          <p:cNvPr id="16" name="Text Box 15"/>
          <p:cNvSpPr txBox="1">
            <a:spLocks noChangeArrowheads="1"/>
          </p:cNvSpPr>
          <p:nvPr/>
        </p:nvSpPr>
        <p:spPr bwMode="auto">
          <a:xfrm>
            <a:off x="457200" y="4365104"/>
            <a:ext cx="1541128" cy="523220"/>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Database</a:t>
            </a:r>
          </a:p>
        </p:txBody>
      </p:sp>
      <p:sp>
        <p:nvSpPr>
          <p:cNvPr id="17" name="Text Box 16"/>
          <p:cNvSpPr txBox="1">
            <a:spLocks noChangeArrowheads="1"/>
          </p:cNvSpPr>
          <p:nvPr/>
        </p:nvSpPr>
        <p:spPr bwMode="auto">
          <a:xfrm>
            <a:off x="609600" y="5584304"/>
            <a:ext cx="1063112" cy="52322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Home</a:t>
            </a:r>
          </a:p>
        </p:txBody>
      </p:sp>
      <p:sp>
        <p:nvSpPr>
          <p:cNvPr id="18" name="Text Box 17"/>
          <p:cNvSpPr txBox="1">
            <a:spLocks noChangeArrowheads="1"/>
          </p:cNvSpPr>
          <p:nvPr/>
        </p:nvSpPr>
        <p:spPr bwMode="auto">
          <a:xfrm>
            <a:off x="2057400" y="4898504"/>
            <a:ext cx="1894749" cy="52322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Automobile</a:t>
            </a:r>
          </a:p>
        </p:txBody>
      </p:sp>
      <p:sp>
        <p:nvSpPr>
          <p:cNvPr id="19" name="Text Box 18"/>
          <p:cNvSpPr txBox="1">
            <a:spLocks noChangeArrowheads="1"/>
          </p:cNvSpPr>
          <p:nvPr/>
        </p:nvSpPr>
        <p:spPr bwMode="auto">
          <a:xfrm>
            <a:off x="5486400" y="3619128"/>
            <a:ext cx="1038426"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Travel</a:t>
            </a:r>
          </a:p>
        </p:txBody>
      </p:sp>
      <p:sp>
        <p:nvSpPr>
          <p:cNvPr id="20" name="Text Box 19"/>
          <p:cNvSpPr txBox="1">
            <a:spLocks noChangeArrowheads="1"/>
          </p:cNvSpPr>
          <p:nvPr/>
        </p:nvSpPr>
        <p:spPr bwMode="auto">
          <a:xfrm>
            <a:off x="7010400" y="3009528"/>
            <a:ext cx="2105128" cy="523220"/>
          </a:xfrm>
          <a:prstGeom prst="rect">
            <a:avLst/>
          </a:prstGeom>
          <a:gradFill rotWithShape="1">
            <a:gsLst>
              <a:gs pos="0">
                <a:srgbClr val="FF0000"/>
              </a:gs>
              <a:gs pos="100000">
                <a:srgbClr val="FF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bg1"/>
                </a:solidFill>
              </a:rPr>
              <a:t>You Name it!</a:t>
            </a:r>
          </a:p>
        </p:txBody>
      </p:sp>
      <p:sp>
        <p:nvSpPr>
          <p:cNvPr id="21" name="Text Box 20"/>
          <p:cNvSpPr txBox="1">
            <a:spLocks noChangeArrowheads="1"/>
          </p:cNvSpPr>
          <p:nvPr/>
        </p:nvSpPr>
        <p:spPr bwMode="auto">
          <a:xfrm>
            <a:off x="2057400" y="5889104"/>
            <a:ext cx="2081275" cy="52322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Infotainment</a:t>
            </a:r>
          </a:p>
        </p:txBody>
      </p:sp>
      <p:sp>
        <p:nvSpPr>
          <p:cNvPr id="22" name="Rectangle 21"/>
          <p:cNvSpPr/>
          <p:nvPr/>
        </p:nvSpPr>
        <p:spPr>
          <a:xfrm>
            <a:off x="838200" y="1970479"/>
            <a:ext cx="7762814" cy="36468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4800" b="1" dirty="0" smtClean="0"/>
              <a:t>Software is (nearly) everywhere. Thus we are talking about that “everything”.</a:t>
            </a:r>
            <a:endParaRPr lang="en-IN" sz="4800" b="1" dirty="0"/>
          </a:p>
        </p:txBody>
      </p:sp>
    </p:spTree>
    <p:extLst>
      <p:ext uri="{BB962C8B-B14F-4D97-AF65-F5344CB8AC3E}">
        <p14:creationId xmlns:p14="http://schemas.microsoft.com/office/powerpoint/2010/main" val="5639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Blocks</a:t>
            </a:r>
            <a:endParaRPr lang="en-IN" dirty="0"/>
          </a:p>
        </p:txBody>
      </p:sp>
      <p:sp>
        <p:nvSpPr>
          <p:cNvPr id="4" name="Oval 3"/>
          <p:cNvSpPr>
            <a:spLocks noChangeArrowheads="1"/>
          </p:cNvSpPr>
          <p:nvPr/>
        </p:nvSpPr>
        <p:spPr bwMode="auto">
          <a:xfrm>
            <a:off x="395792" y="1563073"/>
            <a:ext cx="2015968" cy="200994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altLang="en-US" sz="2800" b="1" dirty="0" smtClean="0"/>
              <a:t>Architecture</a:t>
            </a:r>
            <a:endParaRPr lang="en-US" altLang="en-US" sz="2800" b="1" dirty="0"/>
          </a:p>
        </p:txBody>
      </p:sp>
      <p:sp>
        <p:nvSpPr>
          <p:cNvPr id="5" name="Oval 4"/>
          <p:cNvSpPr>
            <a:spLocks noChangeArrowheads="1"/>
          </p:cNvSpPr>
          <p:nvPr/>
        </p:nvSpPr>
        <p:spPr bwMode="auto">
          <a:xfrm>
            <a:off x="395792" y="3573016"/>
            <a:ext cx="2015968" cy="2009943"/>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sz="2800" b="1" dirty="0"/>
              <a:t>Design</a:t>
            </a:r>
          </a:p>
        </p:txBody>
      </p:sp>
      <p:sp>
        <p:nvSpPr>
          <p:cNvPr id="6" name="Oval 5"/>
          <p:cNvSpPr>
            <a:spLocks noChangeArrowheads="1"/>
          </p:cNvSpPr>
          <p:nvPr/>
        </p:nvSpPr>
        <p:spPr bwMode="auto">
          <a:xfrm>
            <a:off x="2411760" y="1563073"/>
            <a:ext cx="2015968" cy="2009943"/>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altLang="en-US" sz="2800" b="1" dirty="0"/>
              <a:t>Code</a:t>
            </a:r>
          </a:p>
        </p:txBody>
      </p:sp>
      <p:sp>
        <p:nvSpPr>
          <p:cNvPr id="7" name="Oval 6"/>
          <p:cNvSpPr>
            <a:spLocks noChangeArrowheads="1"/>
          </p:cNvSpPr>
          <p:nvPr/>
        </p:nvSpPr>
        <p:spPr bwMode="auto">
          <a:xfrm>
            <a:off x="2411760" y="3573016"/>
            <a:ext cx="2015968" cy="2009943"/>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en-US" sz="2800" b="1" dirty="0"/>
              <a:t>Specification</a:t>
            </a:r>
          </a:p>
        </p:txBody>
      </p:sp>
      <p:sp>
        <p:nvSpPr>
          <p:cNvPr id="8" name="Oval 7"/>
          <p:cNvSpPr>
            <a:spLocks noChangeArrowheads="1"/>
          </p:cNvSpPr>
          <p:nvPr/>
        </p:nvSpPr>
        <p:spPr bwMode="auto">
          <a:xfrm>
            <a:off x="1482592" y="2715344"/>
            <a:ext cx="1866870" cy="1861291"/>
          </a:xfrm>
          <a:prstGeom prst="ellipse">
            <a:avLst/>
          </a:prstGeom>
          <a:gradFill>
            <a:gsLst>
              <a:gs pos="0">
                <a:schemeClr val="dk1">
                  <a:shade val="51000"/>
                  <a:satMod val="130000"/>
                </a:schemeClr>
              </a:gs>
              <a:gs pos="78000">
                <a:schemeClr val="dk1">
                  <a:shade val="93000"/>
                  <a:satMod val="130000"/>
                  <a:alpha val="40000"/>
                </a:schemeClr>
              </a:gs>
              <a:gs pos="100000">
                <a:schemeClr val="dk1">
                  <a:shade val="94000"/>
                  <a:satMod val="135000"/>
                </a:schemeClr>
              </a:gs>
            </a:gsLst>
          </a:gradFill>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altLang="en-US" sz="3600" b="1" dirty="0">
                <a:solidFill>
                  <a:srgbClr val="FF0000"/>
                </a:solidFill>
              </a:rPr>
              <a:t>Test</a:t>
            </a:r>
          </a:p>
        </p:txBody>
      </p:sp>
      <p:sp>
        <p:nvSpPr>
          <p:cNvPr id="9" name="Oval 8"/>
          <p:cNvSpPr>
            <a:spLocks noChangeArrowheads="1"/>
          </p:cNvSpPr>
          <p:nvPr/>
        </p:nvSpPr>
        <p:spPr bwMode="auto">
          <a:xfrm>
            <a:off x="4716016" y="1548240"/>
            <a:ext cx="2088488" cy="20967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altLang="en-US" sz="2800" b="1" dirty="0" smtClean="0"/>
              <a:t>People</a:t>
            </a:r>
            <a:endParaRPr lang="en-US" altLang="en-US" sz="2800" b="1" dirty="0"/>
          </a:p>
        </p:txBody>
      </p:sp>
      <p:sp>
        <p:nvSpPr>
          <p:cNvPr id="10" name="Oval 9"/>
          <p:cNvSpPr>
            <a:spLocks noChangeArrowheads="1"/>
          </p:cNvSpPr>
          <p:nvPr/>
        </p:nvSpPr>
        <p:spPr bwMode="auto">
          <a:xfrm>
            <a:off x="4787768" y="3645024"/>
            <a:ext cx="2088488" cy="209678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sz="2800" b="1" dirty="0" smtClean="0"/>
              <a:t>Product</a:t>
            </a:r>
            <a:endParaRPr lang="en-US" altLang="en-US" sz="2800" b="1" dirty="0"/>
          </a:p>
        </p:txBody>
      </p:sp>
      <p:sp>
        <p:nvSpPr>
          <p:cNvPr id="11" name="Oval 10"/>
          <p:cNvSpPr>
            <a:spLocks noChangeArrowheads="1"/>
          </p:cNvSpPr>
          <p:nvPr/>
        </p:nvSpPr>
        <p:spPr bwMode="auto">
          <a:xfrm>
            <a:off x="6804248" y="1548240"/>
            <a:ext cx="2088488" cy="2096784"/>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altLang="en-US" sz="2800" b="1" dirty="0" smtClean="0"/>
              <a:t>Process</a:t>
            </a:r>
            <a:endParaRPr lang="en-US" altLang="en-US" sz="2800" b="1" dirty="0"/>
          </a:p>
        </p:txBody>
      </p:sp>
      <p:sp>
        <p:nvSpPr>
          <p:cNvPr id="12" name="Oval 11"/>
          <p:cNvSpPr>
            <a:spLocks noChangeArrowheads="1"/>
          </p:cNvSpPr>
          <p:nvPr/>
        </p:nvSpPr>
        <p:spPr bwMode="auto">
          <a:xfrm>
            <a:off x="6876256" y="3645024"/>
            <a:ext cx="2088488" cy="209678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en-US" sz="2800" b="1" dirty="0" smtClean="0"/>
              <a:t>Technology</a:t>
            </a:r>
            <a:endParaRPr lang="en-US" altLang="en-US" sz="2800" b="1" dirty="0"/>
          </a:p>
        </p:txBody>
      </p:sp>
      <p:sp>
        <p:nvSpPr>
          <p:cNvPr id="13" name="Oval 12"/>
          <p:cNvSpPr>
            <a:spLocks noChangeArrowheads="1"/>
          </p:cNvSpPr>
          <p:nvPr/>
        </p:nvSpPr>
        <p:spPr bwMode="auto">
          <a:xfrm>
            <a:off x="5885238" y="2720907"/>
            <a:ext cx="1934027" cy="1941709"/>
          </a:xfrm>
          <a:prstGeom prst="ellipse">
            <a:avLst/>
          </a:prstGeom>
          <a:gradFill>
            <a:gsLst>
              <a:gs pos="0">
                <a:schemeClr val="dk1">
                  <a:shade val="51000"/>
                  <a:satMod val="130000"/>
                  <a:alpha val="30000"/>
                </a:schemeClr>
              </a:gs>
              <a:gs pos="100000">
                <a:schemeClr val="dk1">
                  <a:shade val="93000"/>
                  <a:satMod val="130000"/>
                  <a:alpha val="57000"/>
                </a:schemeClr>
              </a:gs>
              <a:gs pos="100000">
                <a:schemeClr val="dk1">
                  <a:shade val="94000"/>
                  <a:satMod val="135000"/>
                </a:schemeClr>
              </a:gs>
            </a:gsLst>
          </a:gradFill>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altLang="en-US" sz="3600" b="1" dirty="0">
                <a:solidFill>
                  <a:srgbClr val="FF0000"/>
                </a:solidFill>
              </a:rPr>
              <a:t>Test</a:t>
            </a:r>
          </a:p>
        </p:txBody>
      </p:sp>
    </p:spTree>
    <p:extLst>
      <p:ext uri="{BB962C8B-B14F-4D97-AF65-F5344CB8AC3E}">
        <p14:creationId xmlns:p14="http://schemas.microsoft.com/office/powerpoint/2010/main" val="95657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AAOC ZC222-L1</Template>
  <TotalTime>465</TotalTime>
  <Words>2278</Words>
  <Application>Microsoft Office PowerPoint</Application>
  <PresentationFormat>On-screen Show (4:3)</PresentationFormat>
  <Paragraphs>478</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Courier New</vt:lpstr>
      <vt:lpstr>Liberation Serif</vt:lpstr>
      <vt:lpstr>Lohit Hindi</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pgjoshi</cp:lastModifiedBy>
  <cp:revision>122</cp:revision>
  <cp:lastPrinted>2014-01-11T02:25:52Z</cp:lastPrinted>
  <dcterms:created xsi:type="dcterms:W3CDTF">2014-01-11T00:18:07Z</dcterms:created>
  <dcterms:modified xsi:type="dcterms:W3CDTF">2015-07-31T09:54:02Z</dcterms:modified>
</cp:coreProperties>
</file>