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476" r:id="rId3"/>
    <p:sldId id="481" r:id="rId4"/>
    <p:sldId id="482" r:id="rId5"/>
    <p:sldId id="486" r:id="rId6"/>
    <p:sldId id="488" r:id="rId7"/>
    <p:sldId id="489" r:id="rId8"/>
    <p:sldId id="490" r:id="rId9"/>
    <p:sldId id="491" r:id="rId10"/>
    <p:sldId id="492" r:id="rId11"/>
    <p:sldId id="494" r:id="rId12"/>
    <p:sldId id="495" r:id="rId13"/>
    <p:sldId id="496" r:id="rId14"/>
    <p:sldId id="498" r:id="rId15"/>
    <p:sldId id="499" r:id="rId16"/>
    <p:sldId id="500" r:id="rId17"/>
    <p:sldId id="501" r:id="rId18"/>
    <p:sldId id="502" r:id="rId19"/>
    <p:sldId id="503" r:id="rId20"/>
    <p:sldId id="506" r:id="rId21"/>
    <p:sldId id="475" r:id="rId2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59" d="100"/>
          <a:sy n="59" d="100"/>
        </p:scale>
        <p:origin x="4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341FF-5337-4632-AFDA-78F53EC5248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Subset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 is subset of B if and only if all elements of A are also in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Proper subset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 is a proper subset of B if and only if there is at least one element in B which is not in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Equal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Each is a subset of the 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r>
              <a:rPr lang="en-IN" dirty="0" smtClean="0"/>
              <a:t>Look up the notations in the book T1 Chapter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graph (also known as linear Graph) is an abstract mathematical structure defined from two sets – set of nodes and set of edges that form connections between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 Computer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smtClean="0"/>
              <a:t>A Graph G = (V,E) is composed of a finite (and nonempty) set V of nodes and a set of E of unordered pairs of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87824" y="5157192"/>
          <a:ext cx="232825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5157192"/>
                        <a:ext cx="232825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63863" y="5794375"/>
          <a:ext cx="2232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180800" imgH="241200" progId="Equation.3">
                  <p:embed/>
                </p:oleObj>
              </mc:Choice>
              <mc:Fallback>
                <p:oleObj name="Equation" r:id="rId5" imgW="1180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3863" y="5794375"/>
                        <a:ext cx="22320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3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Nodes and Edges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Connection between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63688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1196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73224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6368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8396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32240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3968" y="573325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483768" y="2891610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932040" y="2891610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3768" y="4365104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2378315" y="3146197"/>
            <a:ext cx="2011106" cy="964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0"/>
          </p:cNvCxnSpPr>
          <p:nvPr/>
        </p:nvCxnSpPr>
        <p:spPr>
          <a:xfrm>
            <a:off x="4644008" y="4725144"/>
            <a:ext cx="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848" y="2891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30762" y="34917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083162" y="43651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67066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226906" y="493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21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Nodes as program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Edges</a:t>
            </a:r>
          </a:p>
          <a:p>
            <a:pPr lvl="2"/>
            <a:r>
              <a:rPr lang="en-IN" dirty="0" smtClean="0"/>
              <a:t>Flow of control</a:t>
            </a:r>
          </a:p>
          <a:p>
            <a:pPr lvl="2"/>
            <a:r>
              <a:rPr lang="en-IN" dirty="0" smtClean="0"/>
              <a:t>Define/use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63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Indicates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Social scientists</a:t>
            </a:r>
          </a:p>
          <a:p>
            <a:pPr lvl="2"/>
            <a:r>
              <a:rPr lang="en-IN" dirty="0" smtClean="0"/>
              <a:t>Social interactions</a:t>
            </a:r>
          </a:p>
          <a:p>
            <a:pPr lvl="2"/>
            <a:r>
              <a:rPr lang="en-IN" dirty="0" smtClean="0"/>
              <a:t>Friendship/communicates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</a:t>
            </a:r>
          </a:p>
          <a:p>
            <a:pPr lvl="2"/>
            <a:r>
              <a:rPr lang="en-IN" dirty="0" smtClean="0"/>
              <a:t>Graph with nodes are objects and edges are messages; degree can represent the extent of integration testing that is appropriate for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Degree of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91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incidence matrix is a graph G=(V,E) with m nodes and n edges is a m x n matrix, where the element in row </a:t>
            </a:r>
            <a:r>
              <a:rPr lang="en-IN" dirty="0" err="1" smtClean="0"/>
              <a:t>i</a:t>
            </a:r>
            <a:r>
              <a:rPr lang="en-IN" dirty="0" smtClean="0"/>
              <a:t>, column j is a 1 if and only if node </a:t>
            </a:r>
            <a:r>
              <a:rPr lang="en-IN" dirty="0" err="1" smtClean="0"/>
              <a:t>i</a:t>
            </a:r>
            <a:r>
              <a:rPr lang="en-IN" dirty="0" smtClean="0"/>
              <a:t> is an endpoint of edge j; otherwise the element is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Incidence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7584" y="3140968"/>
          <a:ext cx="609600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e2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e3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e4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e5</a:t>
                      </a:r>
                      <a:endParaRPr lang="en-IN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n2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n3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n4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n5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n6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n7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092280" y="5661248"/>
            <a:ext cx="978408" cy="484632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 rot="5400000">
            <a:off x="5165202" y="6182442"/>
            <a:ext cx="489204" cy="484632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8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Degree of node is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Unreachable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this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Deals with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adjacency matrix of a Graph G=(V,E) with m nodes is an m x m matrix, where the element in row </a:t>
            </a:r>
            <a:r>
              <a:rPr lang="en-IN" dirty="0" err="1" smtClean="0"/>
              <a:t>i</a:t>
            </a:r>
            <a:r>
              <a:rPr lang="en-IN" dirty="0" smtClean="0"/>
              <a:t>, column j is 1 if and only if an edge exists between node </a:t>
            </a:r>
            <a:r>
              <a:rPr lang="en-IN" dirty="0" err="1" smtClean="0"/>
              <a:t>i</a:t>
            </a:r>
            <a:r>
              <a:rPr lang="en-IN" dirty="0" smtClean="0"/>
              <a:t> and node j; otherwise, the element is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Adjacency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1600" y="3717032"/>
          <a:ext cx="371973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67"/>
                <a:gridCol w="464967"/>
                <a:gridCol w="464967"/>
                <a:gridCol w="464967"/>
                <a:gridCol w="464967"/>
                <a:gridCol w="464967"/>
                <a:gridCol w="464967"/>
                <a:gridCol w="464967"/>
              </a:tblGrid>
              <a:tr h="272273">
                <a:tc>
                  <a:txBody>
                    <a:bodyPr/>
                    <a:lstStyle/>
                    <a:p>
                      <a:pPr algn="ctr"/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n1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n2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n3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n4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n5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N6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n7</a:t>
                      </a:r>
                      <a:endParaRPr lang="en-IN" sz="1600" b="1" i="1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n1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n2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n3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n4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n5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n6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n7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Deals with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Useful for later graph theory concepts example: paths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this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86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path is a sequence of edges such that for any adjacent pair of edges </a:t>
            </a:r>
            <a:r>
              <a:rPr lang="en-IN" i="1" dirty="0" smtClean="0"/>
              <a:t>e</a:t>
            </a:r>
            <a:r>
              <a:rPr lang="en-IN" i="1" baseline="-25000" dirty="0"/>
              <a:t>i</a:t>
            </a:r>
            <a:r>
              <a:rPr lang="en-IN" i="1" dirty="0" smtClean="0"/>
              <a:t>, </a:t>
            </a:r>
            <a:r>
              <a:rPr lang="en-IN" i="1" dirty="0" err="1" smtClean="0"/>
              <a:t>e</a:t>
            </a:r>
            <a:r>
              <a:rPr lang="en-IN" i="1" baseline="-25000" dirty="0" err="1"/>
              <a:t>j</a:t>
            </a:r>
            <a:r>
              <a:rPr lang="en-IN" dirty="0" smtClean="0"/>
              <a:t> in the sequence, the edges share a common (node) endpoint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31640" y="3284984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Node Sequence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Edge Sequence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</a:t>
                      </a:r>
                      <a:r>
                        <a:rPr lang="en-IN" baseline="0" dirty="0" smtClean="0"/>
                        <a:t> n1 and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n1, n2,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e1, 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 n6 and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n6, n4, n1, n2,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e5, e2, e1, 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 n3 and 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n3, n4, n1, 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e3, e2,</a:t>
                      </a:r>
                      <a:r>
                        <a:rPr lang="en-IN" baseline="0" dirty="0" smtClean="0"/>
                        <a:t> e1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5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For Test Engineers – Know our focus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Testing is a craft; math are the craftsman’s tools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Bring </a:t>
            </a:r>
            <a:r>
              <a:rPr lang="en-US" altLang="en-US" sz="3200" i="1" dirty="0" smtClean="0"/>
              <a:t>Rigor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Precision</a:t>
            </a:r>
            <a:r>
              <a:rPr lang="en-US" altLang="en-US" sz="3200" dirty="0" smtClean="0"/>
              <a:t> and </a:t>
            </a:r>
            <a:r>
              <a:rPr lang="en-US" altLang="en-US" sz="3200" i="1" dirty="0" smtClean="0"/>
              <a:t>Efficiency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Our treatment of math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Largely informal – What is required for Test Engineers and not for mathematicians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Our focus is discrete mathematics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Aim is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To make test engineers better at their craft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Math for Test Engineers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4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n1 represents a series of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n7 also represents a series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Is this the correct representation?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How does this help us get to testing?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What does this help 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731815" y="731445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cxnSp>
        <p:nvCxnSpPr>
          <p:cNvPr id="5" name="Straight Connector 4"/>
          <p:cNvCxnSpPr>
            <a:stCxn id="8" idx="4"/>
            <a:endCxn id="11" idx="0"/>
          </p:cNvCxnSpPr>
          <p:nvPr/>
        </p:nvCxnSpPr>
        <p:spPr>
          <a:xfrm>
            <a:off x="7091855" y="2548367"/>
            <a:ext cx="0" cy="75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31815" y="1828287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782070" y="2548367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731815" y="329936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n4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812360" y="401944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731815" y="478879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4"/>
          </p:cNvCxnSpPr>
          <p:nvPr/>
        </p:nvCxnSpPr>
        <p:spPr>
          <a:xfrm>
            <a:off x="7091855" y="4019448"/>
            <a:ext cx="0" cy="770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</p:cNvCxnSpPr>
          <p:nvPr/>
        </p:nvCxnSpPr>
        <p:spPr>
          <a:xfrm>
            <a:off x="7091855" y="1451525"/>
            <a:ext cx="0" cy="368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>
            <a:off x="7451895" y="2188327"/>
            <a:ext cx="690215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4"/>
          </p:cNvCxnSpPr>
          <p:nvPr/>
        </p:nvCxnSpPr>
        <p:spPr>
          <a:xfrm flipV="1">
            <a:off x="7451895" y="3268447"/>
            <a:ext cx="690215" cy="390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2" idx="0"/>
          </p:cNvCxnSpPr>
          <p:nvPr/>
        </p:nvCxnSpPr>
        <p:spPr>
          <a:xfrm>
            <a:off x="7451895" y="3659408"/>
            <a:ext cx="720505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6"/>
            <a:endCxn id="12" idx="4"/>
          </p:cNvCxnSpPr>
          <p:nvPr/>
        </p:nvCxnSpPr>
        <p:spPr>
          <a:xfrm flipV="1">
            <a:off x="7451895" y="4739528"/>
            <a:ext cx="720505" cy="409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31815" y="5877272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091855" y="5508871"/>
            <a:ext cx="0" cy="368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2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Choosing r things out of n</a:t>
            </a:r>
          </a:p>
          <a:p>
            <a:endParaRPr lang="en-IN" dirty="0"/>
          </a:p>
          <a:p>
            <a:r>
              <a:rPr lang="en-IN" b="1" dirty="0" smtClean="0"/>
              <a:t>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 possibilities for each of the r choices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/>
            <a:r>
              <a:rPr lang="en-IN" b="1" dirty="0" smtClean="0"/>
              <a:t>Without 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Possibilities reduce with every selection</a:t>
            </a:r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76256" y="2798726"/>
                <a:ext cx="8357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IN" sz="4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798726"/>
                <a:ext cx="835742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88224" y="4653136"/>
                <a:ext cx="1671035" cy="108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653136"/>
                <a:ext cx="1671035" cy="10839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6750" y="33337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90440" imgH="190440" progId="Equation.3">
                  <p:embed/>
                </p:oleObj>
              </mc:Choice>
              <mc:Fallback>
                <p:oleObj name="Equation" r:id="rId7" imgW="190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0" y="3333750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Choosing r things out of n</a:t>
            </a:r>
          </a:p>
          <a:p>
            <a:endParaRPr lang="en-IN" dirty="0"/>
          </a:p>
          <a:p>
            <a:r>
              <a:rPr lang="en-IN" b="1" dirty="0" smtClean="0"/>
              <a:t>Repetition allowed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Combination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9872" y="2924944"/>
                <a:ext cx="1800200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924944"/>
                <a:ext cx="1800200" cy="861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25203" y="4992492"/>
                <a:ext cx="1589538" cy="83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03" y="4992492"/>
                <a:ext cx="1589538" cy="83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8712" cy="513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Collection of things which have a common property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Things that one wears (Specific activity wear)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Sports kit for badminton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Months in a year or months with 31 days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𝑌</m:t>
                      </m:r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𝐴𝑝𝑟𝑖𝑙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𝐽𝑢𝑛𝑒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𝑆𝑒𝑝𝑡𝑒𝑚𝑏𝑒𝑟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𝑁𝑜𝑣𝑒𝑚𝑏𝑒𝑟</m:t>
                          </m:r>
                        </m:e>
                      </m:d>
                    </m:oMath>
                  </m:oMathPara>
                </a14:m>
                <a:endParaRPr lang="en-IN" b="0" dirty="0" smtClean="0"/>
              </a:p>
              <a:p>
                <a:pPr marL="0" indent="0"/>
                <a:endParaRPr lang="en-IN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𝑌</m:t>
                      </m:r>
                      <m:r>
                        <a:rPr lang="en-IN" b="0" i="1" smtClean="0">
                          <a:latin typeface="Cambria Math"/>
                        </a:rPr>
                        <m:t>={</m:t>
                      </m:r>
                      <m:r>
                        <a:rPr lang="en-IN" b="0" i="1" smtClean="0">
                          <a:latin typeface="Cambria Math"/>
                        </a:rPr>
                        <m:t>𝑦𝑒𝑎𝑟</m:t>
                      </m:r>
                      <m:r>
                        <a:rPr lang="en-IN" b="0" i="1" smtClean="0">
                          <a:latin typeface="Cambria Math"/>
                        </a:rPr>
                        <m:t>:1800 ≤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𝑦𝑒𝑎𝑟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≤2014}</m:t>
                      </m:r>
                    </m:oMath>
                  </m:oMathPara>
                </a14:m>
                <a:endParaRPr lang="en-IN" b="0" dirty="0" smtClean="0">
                  <a:ea typeface="Cambria Math"/>
                </a:endParaRPr>
              </a:p>
              <a:p>
                <a:pPr marL="0" indent="0"/>
                <a:endParaRPr lang="en-IN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𝑆</m:t>
                      </m:r>
                      <m:r>
                        <a:rPr lang="en-IN" b="0" i="1" smtClean="0">
                          <a:latin typeface="Cambria Math"/>
                        </a:rPr>
                        <m:t>={</m:t>
                      </m:r>
                      <m:r>
                        <a:rPr lang="en-IN" b="0" i="1" smtClean="0">
                          <a:latin typeface="Cambria Math"/>
                        </a:rPr>
                        <m:t>𝑠𝑎𝑙𝑒𝑠</m:t>
                      </m:r>
                      <m:r>
                        <a:rPr lang="en-IN" b="0" i="1" smtClean="0">
                          <a:latin typeface="Cambria Math"/>
                        </a:rPr>
                        <m:t>:</m:t>
                      </m:r>
                      <m:r>
                        <a:rPr lang="en-IN" b="0" i="1" smtClean="0">
                          <a:latin typeface="Cambria Math"/>
                        </a:rPr>
                        <m:t>𝑡h𝑒</m:t>
                      </m:r>
                      <m:r>
                        <a:rPr lang="en-IN" b="0" i="1" smtClean="0">
                          <a:latin typeface="Cambria Math"/>
                        </a:rPr>
                        <m:t> 15% </m:t>
                      </m:r>
                      <m:r>
                        <a:rPr lang="en-IN" b="0" i="1" smtClean="0">
                          <a:latin typeface="Cambria Math"/>
                        </a:rPr>
                        <m:t>𝑐𝑜𝑚𝑚𝑖𝑠𝑠𝑖𝑜𝑛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𝑟𝑎𝑡𝑒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𝑎𝑝𝑝𝑙𝑖𝑒𝑠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𝑡𝑜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𝑡h𝑒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𝑠𝑎𝑙𝑒</m:t>
                      </m:r>
                      <m:r>
                        <a:rPr lang="en-I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Theory</a:t>
            </a:r>
            <a:endParaRPr lang="en-IN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236296" y="3068960"/>
            <a:ext cx="1728192" cy="612648"/>
          </a:xfrm>
          <a:prstGeom prst="wedgeRoundRectCallout">
            <a:avLst>
              <a:gd name="adj1" fmla="val -53205"/>
              <a:gd name="adj2" fmla="val 10751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Listing Elements</a:t>
            </a:r>
            <a:endParaRPr lang="en-IN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9512" y="4293096"/>
            <a:ext cx="1728192" cy="612648"/>
          </a:xfrm>
          <a:prstGeom prst="wedgeRoundRectCallout">
            <a:avLst>
              <a:gd name="adj1" fmla="val 60175"/>
              <a:gd name="adj2" fmla="val 4354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Decision rule</a:t>
            </a:r>
            <a:endParaRPr lang="en-IN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236296" y="4599420"/>
            <a:ext cx="1728192" cy="612648"/>
          </a:xfrm>
          <a:prstGeom prst="wedgeRoundRectCallout">
            <a:avLst>
              <a:gd name="adj1" fmla="val -68323"/>
              <a:gd name="adj2" fmla="val 8382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Decision rule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87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Picture(s) for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A set of depicted as a circle with interior of the circle corresponds to the elements of the set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Venn Diagrams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35696" y="2996952"/>
            <a:ext cx="4968552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03848" y="3212976"/>
            <a:ext cx="2448272" cy="2376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April</a:t>
            </a:r>
          </a:p>
          <a:p>
            <a:pPr algn="ctr"/>
            <a:r>
              <a:rPr lang="en-IN" sz="2400" dirty="0" smtClean="0"/>
              <a:t>November</a:t>
            </a:r>
          </a:p>
          <a:p>
            <a:pPr algn="ctr"/>
            <a:r>
              <a:rPr lang="en-IN" sz="2400" dirty="0" smtClean="0"/>
              <a:t>September</a:t>
            </a:r>
          </a:p>
          <a:p>
            <a:pPr algn="ctr"/>
            <a:r>
              <a:rPr lang="en-IN" sz="2400" dirty="0" smtClean="0"/>
              <a:t>June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3227763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5805264"/>
            <a:ext cx="476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Venn diagram of 30 day month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85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Union is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 ∪ 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</a:rPr>
                      <m:t>={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Intersection is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 ∩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^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IN" b="0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Complement of A is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={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Relative complement of B WRT A is the set </a:t>
                </a:r>
              </a:p>
              <a:p>
                <a:pPr marL="0" indent="0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: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^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IN" b="0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Symmetric difference of A and B is the set</a:t>
                </a:r>
              </a:p>
              <a:p>
                <a:pPr marL="0" indent="0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B</m:t>
                    </m:r>
                    <m:r>
                      <a:rPr lang="en-IN" b="0" i="0" smtClean="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x</m:t>
                    </m:r>
                    <m:r>
                      <a:rPr lang="en-IN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x</m:t>
                    </m:r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pPr marL="0" indent="0"/>
                <a:endParaRPr lang="en-IN" dirty="0"/>
              </a:p>
              <a:p>
                <a:pPr marL="0" indent="0" algn="ctr"/>
                <a:r>
                  <a:rPr lang="en-IN" b="1" i="1" dirty="0" smtClean="0"/>
                  <a:t>Refer to Venn Diagrams of basic sets in T1</a:t>
                </a:r>
                <a:endParaRPr lang="en-IN" b="1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68144" y="2437126"/>
            <a:ext cx="14401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211960" y="3294461"/>
            <a:ext cx="14401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04684" y="4192622"/>
            <a:ext cx="360040" cy="3600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621382" y="4207136"/>
            <a:ext cx="360040" cy="3600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Unordered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&lt;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&gt;</m:t>
                    </m:r>
                  </m:oMath>
                </a14:m>
                <a:endParaRPr lang="en-IN" b="0" dirty="0" smtClean="0"/>
              </a:p>
              <a:p>
                <a:pPr marL="0" indent="0"/>
                <a:r>
                  <a:rPr lang="en-IN" dirty="0" smtClean="0"/>
                  <a:t>What is the difference?</a:t>
                </a:r>
              </a:p>
              <a:p>
                <a:pPr marL="0" indent="0"/>
                <a:endParaRPr lang="en-IN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Cartesian Product</a:t>
                </a:r>
              </a:p>
              <a:p>
                <a:pPr marL="0" indent="0"/>
                <a:endParaRPr lang="en-IN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</a:rPr>
                        <m:t> ×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={&lt;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&gt;: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^ 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7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712</TotalTime>
  <Words>847</Words>
  <Application>Microsoft Office PowerPoint</Application>
  <PresentationFormat>On-screen Show (4:3)</PresentationFormat>
  <Paragraphs>266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AAOC ZC222-L1</vt:lpstr>
      <vt:lpstr>Equation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180</cp:revision>
  <cp:lastPrinted>2015-01-11T07:33:27Z</cp:lastPrinted>
  <dcterms:created xsi:type="dcterms:W3CDTF">2014-01-11T00:18:07Z</dcterms:created>
  <dcterms:modified xsi:type="dcterms:W3CDTF">2015-09-26T12:32:24Z</dcterms:modified>
</cp:coreProperties>
</file>