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0" r:id="rId2"/>
    <p:sldId id="376" r:id="rId3"/>
    <p:sldId id="476" r:id="rId4"/>
    <p:sldId id="382" r:id="rId5"/>
    <p:sldId id="477" r:id="rId6"/>
    <p:sldId id="478" r:id="rId7"/>
    <p:sldId id="479" r:id="rId8"/>
    <p:sldId id="480" r:id="rId9"/>
    <p:sldId id="481" r:id="rId10"/>
    <p:sldId id="482" r:id="rId11"/>
    <p:sldId id="472" r:id="rId12"/>
    <p:sldId id="343" r:id="rId13"/>
    <p:sldId id="483" r:id="rId14"/>
    <p:sldId id="484" r:id="rId15"/>
    <p:sldId id="473" r:id="rId16"/>
    <p:sldId id="431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474" r:id="rId27"/>
    <p:sldId id="372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6" r:id="rId39"/>
    <p:sldId id="475" r:id="rId40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97" d="100"/>
          <a:sy n="97" d="100"/>
        </p:scale>
        <p:origin x="40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B1F83-67DF-47B8-BE4A-BD999A3D6737}" type="datetimeFigureOut">
              <a:rPr lang="en-IN" smtClean="0"/>
              <a:t>26-09-2015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441A7-73ED-437C-8D9F-DA4EB23D5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8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341FF-5337-4632-AFDA-78F53EC52489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6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err="1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9/26/2015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in/url?sa=i&amp;rct=j&amp;q=&amp;esrc=s&amp;source=images&amp;cd=&amp;cad=rja&amp;docid=IcH-reCVYeNfGM&amp;tbnid=6wA2t36pSObq-M:&amp;ved=0CAUQjRw&amp;url=http://www.ironmongery2u.co.uk/master-lock-630-30mm-combination-lock-ironmongery-2u-pr-16250.html&amp;ei=fe_RUuPbMIOMrQe8toCwCQ&amp;bvm=bv.59026428,d.bmk&amp;psig=AFQjCNEYK3jP27g7ISf1Yp_LO3BL1hj-ow&amp;ust=1389576422350842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Choosing r things out of n</a:t>
            </a:r>
          </a:p>
          <a:p>
            <a:endParaRPr lang="en-IN" dirty="0"/>
          </a:p>
          <a:p>
            <a:r>
              <a:rPr lang="en-IN" b="1" dirty="0" smtClean="0"/>
              <a:t>Repetition allowed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b="1" dirty="0" smtClean="0"/>
              <a:t>Without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Combination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19872" y="2924944"/>
                <a:ext cx="1800200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IN" sz="24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IN" sz="24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2924944"/>
                <a:ext cx="1800200" cy="8613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25203" y="4992492"/>
                <a:ext cx="1589538" cy="83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203" y="4992492"/>
                <a:ext cx="1589538" cy="835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7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2.2: Propositional Logic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A proposition is a sentence that is either TRUE or 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Given a proposition, it is always possible to tell if it is T or 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Propositional logic has operations, expressions, and identities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Logical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Logical Expressions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Logical Equivalence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Propositional Logic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4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Propositional Logic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408712" cy="513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3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2.3: Discrete Math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05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A proposition is a sentence that is either TRUE or 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Given a proposition, it is always possible to tell if it is T or 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Propositional logic has operations, expressions, and identities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Logical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Logical Expressions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Logical Equivalence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Propositional Logic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6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Propositional Logic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408712" cy="513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9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smtClean="0"/>
              <a:t>Topic </a:t>
            </a:r>
            <a:r>
              <a:rPr lang="en-IN" smtClean="0"/>
              <a:t>2.3</a:t>
            </a:r>
            <a:r>
              <a:rPr lang="en-IN" dirty="0" smtClean="0"/>
              <a:t>: Discrete Math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6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Module 2: Agenda</a:t>
            </a:r>
            <a:endParaRPr lang="en-IN" dirty="0"/>
          </a:p>
        </p:txBody>
      </p:sp>
      <p:sp>
        <p:nvSpPr>
          <p:cNvPr id="4" name="Pentagon 3"/>
          <p:cNvSpPr/>
          <p:nvPr/>
        </p:nvSpPr>
        <p:spPr>
          <a:xfrm>
            <a:off x="395536" y="2780928"/>
            <a:ext cx="2016224" cy="720000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2.1</a:t>
            </a:r>
            <a:endParaRPr lang="en-IN" sz="2400" b="1" dirty="0"/>
          </a:p>
        </p:txBody>
      </p:sp>
      <p:sp>
        <p:nvSpPr>
          <p:cNvPr id="5" name="Chevron 4"/>
          <p:cNvSpPr/>
          <p:nvPr/>
        </p:nvSpPr>
        <p:spPr>
          <a:xfrm>
            <a:off x="2267744" y="2780928"/>
            <a:ext cx="6552728" cy="720000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Permutations &amp; Combinations</a:t>
            </a:r>
            <a:endParaRPr lang="en-IN" sz="2400" b="1" dirty="0"/>
          </a:p>
        </p:txBody>
      </p:sp>
      <p:sp>
        <p:nvSpPr>
          <p:cNvPr id="6" name="Pentagon 5"/>
          <p:cNvSpPr/>
          <p:nvPr/>
        </p:nvSpPr>
        <p:spPr>
          <a:xfrm>
            <a:off x="395536" y="3717032"/>
            <a:ext cx="2016224" cy="72000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2.2</a:t>
            </a:r>
            <a:endParaRPr lang="en-IN" sz="2400" b="1" dirty="0"/>
          </a:p>
        </p:txBody>
      </p:sp>
      <p:sp>
        <p:nvSpPr>
          <p:cNvPr id="7" name="Chevron 6"/>
          <p:cNvSpPr/>
          <p:nvPr/>
        </p:nvSpPr>
        <p:spPr>
          <a:xfrm>
            <a:off x="2267744" y="3717032"/>
            <a:ext cx="6552728" cy="72000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Propositional Logic</a:t>
            </a:r>
            <a:endParaRPr lang="en-IN" sz="2400" b="1" dirty="0"/>
          </a:p>
        </p:txBody>
      </p:sp>
      <p:sp>
        <p:nvSpPr>
          <p:cNvPr id="8" name="Pentagon 7"/>
          <p:cNvSpPr/>
          <p:nvPr/>
        </p:nvSpPr>
        <p:spPr>
          <a:xfrm>
            <a:off x="395536" y="4653216"/>
            <a:ext cx="2016224" cy="720000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2.3</a:t>
            </a:r>
            <a:endParaRPr lang="en-IN" sz="2400" b="1" dirty="0"/>
          </a:p>
        </p:txBody>
      </p:sp>
      <p:sp>
        <p:nvSpPr>
          <p:cNvPr id="9" name="Chevron 8"/>
          <p:cNvSpPr/>
          <p:nvPr/>
        </p:nvSpPr>
        <p:spPr>
          <a:xfrm>
            <a:off x="2267744" y="4653216"/>
            <a:ext cx="6552728" cy="72000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Discrete Math</a:t>
            </a:r>
            <a:endParaRPr lang="en-IN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395536" y="5589320"/>
            <a:ext cx="2016224" cy="72000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2.4</a:t>
            </a:r>
            <a:endParaRPr lang="en-IN" sz="2400" b="1" dirty="0"/>
          </a:p>
        </p:txBody>
      </p:sp>
      <p:sp>
        <p:nvSpPr>
          <p:cNvPr id="11" name="Chevron 10"/>
          <p:cNvSpPr/>
          <p:nvPr/>
        </p:nvSpPr>
        <p:spPr>
          <a:xfrm>
            <a:off x="2267744" y="5589320"/>
            <a:ext cx="6552728" cy="72000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Graph Theory</a:t>
            </a:r>
            <a:endParaRPr lang="en-IN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95536" y="1628800"/>
            <a:ext cx="8280920" cy="9361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Module 2</a:t>
            </a:r>
            <a:r>
              <a:rPr lang="en-IN" sz="2400" b="1" dirty="0"/>
              <a:t>: Mathematics &amp; Formal Methods</a:t>
            </a:r>
          </a:p>
        </p:txBody>
      </p:sp>
    </p:spTree>
    <p:extLst>
      <p:ext uri="{BB962C8B-B14F-4D97-AF65-F5344CB8AC3E}">
        <p14:creationId xmlns:p14="http://schemas.microsoft.com/office/powerpoint/2010/main" val="3375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Collection of things which have a common property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Things that one wears (Specific activity wear)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Sports kit for badminton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Months in a year or months with 31 days</a:t>
                </a:r>
              </a:p>
              <a:p>
                <a:pPr marL="0" indent="0"/>
                <a:endParaRPr lang="en-IN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𝑌</m:t>
                      </m:r>
                      <m:r>
                        <a:rPr lang="en-I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𝐴𝑝𝑟𝑖𝑙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𝐽𝑢𝑛𝑒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𝑆𝑒𝑝𝑡𝑒𝑚𝑏𝑒𝑟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𝑁𝑜𝑣𝑒𝑚𝑏𝑒𝑟</m:t>
                          </m:r>
                        </m:e>
                      </m:d>
                    </m:oMath>
                  </m:oMathPara>
                </a14:m>
                <a:endParaRPr lang="en-IN" b="0" dirty="0" smtClean="0"/>
              </a:p>
              <a:p>
                <a:pPr marL="0" indent="0"/>
                <a:endParaRPr lang="en-IN" b="0" dirty="0" smtClean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𝑌</m:t>
                      </m:r>
                      <m:r>
                        <a:rPr lang="en-IN" b="0" i="1" smtClean="0">
                          <a:latin typeface="Cambria Math"/>
                        </a:rPr>
                        <m:t>={</m:t>
                      </m:r>
                      <m:r>
                        <a:rPr lang="en-IN" b="0" i="1" smtClean="0">
                          <a:latin typeface="Cambria Math"/>
                        </a:rPr>
                        <m:t>𝑦𝑒𝑎𝑟</m:t>
                      </m:r>
                      <m:r>
                        <a:rPr lang="en-IN" b="0" i="1" smtClean="0">
                          <a:latin typeface="Cambria Math"/>
                        </a:rPr>
                        <m:t>:1800 ≤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𝑦𝑒𝑎𝑟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 ≤2014}</m:t>
                      </m:r>
                    </m:oMath>
                  </m:oMathPara>
                </a14:m>
                <a:endParaRPr lang="en-IN" b="0" dirty="0" smtClean="0">
                  <a:ea typeface="Cambria Math"/>
                </a:endParaRPr>
              </a:p>
              <a:p>
                <a:pPr marL="0" indent="0"/>
                <a:endParaRPr lang="en-IN" b="0" dirty="0" smtClean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𝑆</m:t>
                      </m:r>
                      <m:r>
                        <a:rPr lang="en-IN" b="0" i="1" smtClean="0">
                          <a:latin typeface="Cambria Math"/>
                        </a:rPr>
                        <m:t>={</m:t>
                      </m:r>
                      <m:r>
                        <a:rPr lang="en-IN" b="0" i="1" smtClean="0">
                          <a:latin typeface="Cambria Math"/>
                        </a:rPr>
                        <m:t>𝑠𝑎𝑙𝑒𝑠</m:t>
                      </m:r>
                      <m:r>
                        <a:rPr lang="en-IN" b="0" i="1" smtClean="0">
                          <a:latin typeface="Cambria Math"/>
                        </a:rPr>
                        <m:t>:</m:t>
                      </m:r>
                      <m:r>
                        <a:rPr lang="en-IN" b="0" i="1" smtClean="0">
                          <a:latin typeface="Cambria Math"/>
                        </a:rPr>
                        <m:t>𝑡h𝑒</m:t>
                      </m:r>
                      <m:r>
                        <a:rPr lang="en-IN" b="0" i="1" smtClean="0">
                          <a:latin typeface="Cambria Math"/>
                        </a:rPr>
                        <m:t> 15% </m:t>
                      </m:r>
                      <m:r>
                        <a:rPr lang="en-IN" b="0" i="1" smtClean="0">
                          <a:latin typeface="Cambria Math"/>
                        </a:rPr>
                        <m:t>𝑐𝑜𝑚𝑚𝑖𝑠𝑠𝑖𝑜𝑛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𝑟𝑎𝑡𝑒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𝑎𝑝𝑝𝑙𝑖𝑒𝑠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𝑡𝑜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𝑡h𝑒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𝑠𝑎𝑙𝑒</m:t>
                      </m:r>
                      <m:r>
                        <a:rPr lang="en-IN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IN" b="0" dirty="0" smtClean="0"/>
              </a:p>
              <a:p>
                <a:pPr marL="0" indent="0"/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Set Theory</a:t>
            </a:r>
            <a:endParaRPr lang="en-IN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7236296" y="3068960"/>
            <a:ext cx="1728192" cy="612648"/>
          </a:xfrm>
          <a:prstGeom prst="wedgeRoundRectCallout">
            <a:avLst>
              <a:gd name="adj1" fmla="val -53205"/>
              <a:gd name="adj2" fmla="val 107512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Listing Elements</a:t>
            </a:r>
            <a:endParaRPr lang="en-IN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79512" y="4293096"/>
            <a:ext cx="1728192" cy="612648"/>
          </a:xfrm>
          <a:prstGeom prst="wedgeRoundRectCallout">
            <a:avLst>
              <a:gd name="adj1" fmla="val 60175"/>
              <a:gd name="adj2" fmla="val 43546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Decision rule</a:t>
            </a:r>
            <a:endParaRPr lang="en-IN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236296" y="4599420"/>
            <a:ext cx="1728192" cy="612648"/>
          </a:xfrm>
          <a:prstGeom prst="wedgeRoundRectCallout">
            <a:avLst>
              <a:gd name="adj1" fmla="val -68323"/>
              <a:gd name="adj2" fmla="val 83821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Decision rule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687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Picture(s) for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A set of depicted as a circle with interior of the circle corresponds to the elements of the set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Venn Diagrams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35696" y="2996952"/>
            <a:ext cx="4968552" cy="2736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203848" y="3212976"/>
            <a:ext cx="2448272" cy="2376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April</a:t>
            </a:r>
          </a:p>
          <a:p>
            <a:pPr algn="ctr"/>
            <a:r>
              <a:rPr lang="en-IN" sz="2400" dirty="0" smtClean="0"/>
              <a:t>November</a:t>
            </a:r>
          </a:p>
          <a:p>
            <a:pPr algn="ctr"/>
            <a:r>
              <a:rPr lang="en-IN" sz="2400" dirty="0" smtClean="0"/>
              <a:t>September</a:t>
            </a:r>
          </a:p>
          <a:p>
            <a:pPr algn="ctr"/>
            <a:r>
              <a:rPr lang="en-IN" sz="2400" dirty="0" smtClean="0"/>
              <a:t>June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23728" y="3227763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U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5805264"/>
            <a:ext cx="4766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Venn diagram of 30 day month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0851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Union is the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𝐴</m:t>
                    </m:r>
                    <m:r>
                      <a:rPr lang="en-IN" b="0" i="1" smtClean="0">
                        <a:latin typeface="Cambria Math"/>
                      </a:rPr>
                      <m:t> ∪ </m:t>
                    </m:r>
                    <m:r>
                      <a:rPr lang="en-IN" b="0" i="1" smtClean="0">
                        <a:latin typeface="Cambria Math"/>
                      </a:rPr>
                      <m:t>𝐵</m:t>
                    </m:r>
                    <m:r>
                      <a:rPr lang="en-IN" b="0" i="1" smtClean="0">
                        <a:latin typeface="Cambria Math"/>
                      </a:rPr>
                      <m:t>={</m:t>
                    </m:r>
                    <m:r>
                      <a:rPr lang="en-IN" b="0" i="1" smtClean="0">
                        <a:latin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</a:rPr>
                      <m:t>:</m:t>
                    </m:r>
                    <m:r>
                      <a:rPr lang="en-IN" b="0" i="1" smtClean="0">
                        <a:latin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</a:rPr>
                      <m:t> ∈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IN" b="0" i="0" smtClean="0">
                        <a:latin typeface="Cambria Math"/>
                        <a:ea typeface="Cambria Math"/>
                      </a:rPr>
                      <m:t>v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∈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I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Intersection is the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𝐴</m:t>
                    </m:r>
                    <m:r>
                      <a:rPr lang="en-IN" b="0" i="1" smtClean="0">
                        <a:latin typeface="Cambria Math"/>
                      </a:rPr>
                      <m:t> ∩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 ^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IN" b="0" dirty="0" smtClean="0">
                  <a:ea typeface="Cambria Math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Complement of A is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={</m:t>
                    </m:r>
                    <m:r>
                      <a:rPr lang="en-IN" b="0" i="1" smtClean="0">
                        <a:latin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</a:rPr>
                      <m:t>:</m:t>
                    </m:r>
                    <m:r>
                      <a:rPr lang="en-IN" b="0" i="1" smtClean="0">
                        <a:latin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Relative complement of B WRT A is the set </a:t>
                </a:r>
              </a:p>
              <a:p>
                <a:pPr marL="0" indent="0"/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𝐴</m:t>
                    </m:r>
                    <m:r>
                      <a:rPr lang="en-IN" b="0" i="1" smtClean="0">
                        <a:latin typeface="Cambria Math"/>
                      </a:rPr>
                      <m:t>−</m:t>
                    </m:r>
                    <m:r>
                      <a:rPr lang="en-IN" b="0" i="1" smtClean="0">
                        <a:latin typeface="Cambria Math"/>
                      </a:rPr>
                      <m:t>𝐵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</a:rPr>
                          <m:t>:</m:t>
                        </m:r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 ^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IN" b="0" dirty="0" smtClean="0">
                  <a:ea typeface="Cambria Math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Symmetric difference of A and B is the set</a:t>
                </a:r>
              </a:p>
              <a:p>
                <a:pPr marL="0" indent="0"/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𝐴</m:t>
                    </m:r>
                    <m:r>
                      <a:rPr lang="en-IN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B</m:t>
                    </m:r>
                    <m:r>
                      <a:rPr lang="en-IN" b="0" i="0" smtClean="0">
                        <a:latin typeface="Cambria Math"/>
                      </a:rPr>
                      <m:t>={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x</m:t>
                    </m:r>
                    <m:r>
                      <a:rPr lang="en-IN" b="0" i="0" smtClean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x</m:t>
                    </m:r>
                    <m:r>
                      <a:rPr lang="en-IN" b="0" i="0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∈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IN" dirty="0" smtClean="0"/>
              </a:p>
              <a:p>
                <a:pPr marL="0" indent="0"/>
                <a:endParaRPr lang="en-IN" dirty="0"/>
              </a:p>
              <a:p>
                <a:pPr marL="0" indent="0" algn="ctr"/>
                <a:r>
                  <a:rPr lang="en-IN" b="1" i="1" dirty="0" smtClean="0"/>
                  <a:t>Refer to Venn Diagrams of basic sets in T1</a:t>
                </a:r>
                <a:endParaRPr lang="en-IN" b="1" i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Set Operations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868144" y="2437126"/>
            <a:ext cx="144016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211960" y="3294461"/>
            <a:ext cx="144016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504684" y="4192622"/>
            <a:ext cx="360040" cy="36004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3621382" y="4207136"/>
            <a:ext cx="360040" cy="36004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7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Unordered pair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𝑎</m:t>
                    </m:r>
                    <m:r>
                      <a:rPr lang="en-IN" b="0" i="1" smtClean="0">
                        <a:latin typeface="Cambria Math"/>
                      </a:rPr>
                      <m:t>, </m:t>
                    </m:r>
                    <m:r>
                      <a:rPr lang="en-IN" b="0" i="1" smtClean="0">
                        <a:latin typeface="Cambria Math"/>
                      </a:rPr>
                      <m:t>𝑏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Ordered pair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&lt;</m:t>
                    </m:r>
                    <m:r>
                      <a:rPr lang="en-IN" b="0" i="1" smtClean="0">
                        <a:latin typeface="Cambria Math"/>
                      </a:rPr>
                      <m:t>𝑎</m:t>
                    </m:r>
                    <m:r>
                      <a:rPr lang="en-IN" b="0" i="1" smtClean="0">
                        <a:latin typeface="Cambria Math"/>
                      </a:rPr>
                      <m:t>, </m:t>
                    </m:r>
                    <m:r>
                      <a:rPr lang="en-IN" b="0" i="1" smtClean="0">
                        <a:latin typeface="Cambria Math"/>
                      </a:rPr>
                      <m:t>𝑏</m:t>
                    </m:r>
                    <m:r>
                      <a:rPr lang="en-IN" b="0" i="1" smtClean="0">
                        <a:latin typeface="Cambria Math"/>
                      </a:rPr>
                      <m:t>&gt;</m:t>
                    </m:r>
                  </m:oMath>
                </a14:m>
                <a:endParaRPr lang="en-IN" b="0" dirty="0" smtClean="0"/>
              </a:p>
              <a:p>
                <a:pPr marL="0" indent="0"/>
                <a:r>
                  <a:rPr lang="en-IN" dirty="0" smtClean="0"/>
                  <a:t>What is the difference?</a:t>
                </a:r>
              </a:p>
              <a:p>
                <a:pPr marL="0" indent="0"/>
                <a:endParaRPr lang="en-IN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Cartesian Product</a:t>
                </a:r>
              </a:p>
              <a:p>
                <a:pPr marL="0" indent="0"/>
                <a:endParaRPr lang="en-IN" dirty="0" smtClean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𝐴</m:t>
                      </m:r>
                      <m:r>
                        <a:rPr lang="en-IN" b="0" i="1" smtClean="0">
                          <a:latin typeface="Cambria Math"/>
                        </a:rPr>
                        <m:t> ×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={&lt;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&gt;: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 ∈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 ^  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 ∈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IN" b="0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Set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7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Subset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A is subset of B if and only if all elements of A are also in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Proper subset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A is a proper subset of B if and only if there is at least one element in B which is not in 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Equal 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Each is a subset of the other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/>
            <a:r>
              <a:rPr lang="en-IN" dirty="0" smtClean="0"/>
              <a:t>Look up the notations in the book T1 Chapter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Set Relations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1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2800" dirty="0" smtClean="0"/>
                  <a:t>Particularly important for test engineers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2800" dirty="0" smtClean="0"/>
                  <a:t>Divide the whole in parts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sz="28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2800" dirty="0" smtClean="0"/>
                  <a:t>Given a set B, and a set of subsets A1, A2…, An of B, the subsets are a partition of B </a:t>
                </a:r>
                <a:r>
                  <a:rPr lang="en-IN" sz="2800" dirty="0" err="1" smtClean="0"/>
                  <a:t>iff</a:t>
                </a:r>
                <a:endParaRPr lang="en-IN" sz="28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sz="2800" dirty="0"/>
              </a:p>
              <a:p>
                <a:pPr marL="0" indent="0" algn="ctr"/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/>
                      </a:rPr>
                      <m:t>𝐴</m:t>
                    </m:r>
                    <m:r>
                      <a:rPr lang="en-IN" sz="2800" b="0" i="1" smtClean="0">
                        <a:latin typeface="Cambria Math"/>
                      </a:rPr>
                      <m:t>1 ∪</m:t>
                    </m:r>
                    <m:r>
                      <a:rPr lang="en-IN" sz="2800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IN" sz="2800" b="0" i="1" smtClean="0">
                        <a:latin typeface="Cambria Math"/>
                        <a:ea typeface="Cambria Math"/>
                      </a:rPr>
                      <m:t>2 ∪ … ∪</m:t>
                    </m:r>
                    <m:r>
                      <a:rPr lang="en-IN" sz="2800" b="0" i="1" smtClean="0">
                        <a:latin typeface="Cambria Math"/>
                        <a:ea typeface="Cambria Math"/>
                      </a:rPr>
                      <m:t>𝐴𝑛</m:t>
                    </m:r>
                    <m:r>
                      <a:rPr lang="en-IN" sz="2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IN" sz="2800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IN" sz="2800" b="0" dirty="0" smtClean="0">
                    <a:ea typeface="Cambria Math"/>
                  </a:rPr>
                  <a:t>, and</a:t>
                </a: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 ≠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𝐴𝑖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 ∩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𝐴𝑗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= ∅</m:t>
                      </m:r>
                    </m:oMath>
                  </m:oMathPara>
                </a14:m>
                <a:endParaRPr lang="en-IN" sz="28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6" r="-1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Set Partitions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1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2.4: Graph Theory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9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 graph (also known as linear Graph) is an abstract mathematical structure defined from two sets – set of nodes and set of edges that form connections between nodes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Example: Computer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Definition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i="1" dirty="0" smtClean="0"/>
              <a:t>A Graph G = (V,E) is composed of a finite (and nonempty) set V of nodes and a set of E of unordered pairs of nodes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Graph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987824" y="5157192"/>
          <a:ext cx="232825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231560" imgH="228600" progId="Equation.3">
                  <p:embed/>
                </p:oleObj>
              </mc:Choice>
              <mc:Fallback>
                <p:oleObj name="Equation" r:id="rId3" imgW="1231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824" y="5157192"/>
                        <a:ext cx="2328259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963863" y="5794375"/>
          <a:ext cx="22320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1180800" imgH="241200" progId="Equation.3">
                  <p:embed/>
                </p:oleObj>
              </mc:Choice>
              <mc:Fallback>
                <p:oleObj name="Equation" r:id="rId5" imgW="11808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3863" y="5794375"/>
                        <a:ext cx="2232025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3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Nodes and Edges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Connection between nodes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 Graph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763688" y="2531570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n1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211960" y="2531570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n2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732240" y="2531570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n5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1763688" y="4005064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n3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83968" y="4005064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6732240" y="4005064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n7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283968" y="5733256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n6</a:t>
            </a:r>
            <a:endParaRPr lang="en-IN" dirty="0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2483768" y="2891610"/>
            <a:ext cx="17281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6" idx="2"/>
          </p:cNvCxnSpPr>
          <p:nvPr/>
        </p:nvCxnSpPr>
        <p:spPr>
          <a:xfrm>
            <a:off x="4932040" y="2891610"/>
            <a:ext cx="180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83768" y="4365104"/>
            <a:ext cx="180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  <a:endCxn id="8" idx="1"/>
          </p:cNvCxnSpPr>
          <p:nvPr/>
        </p:nvCxnSpPr>
        <p:spPr>
          <a:xfrm>
            <a:off x="2378315" y="3146197"/>
            <a:ext cx="2011106" cy="964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  <a:endCxn id="10" idx="0"/>
          </p:cNvCxnSpPr>
          <p:nvPr/>
        </p:nvCxnSpPr>
        <p:spPr>
          <a:xfrm>
            <a:off x="4644008" y="4725144"/>
            <a:ext cx="0" cy="10081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3848" y="28916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e1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930762" y="34917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e2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083162" y="436510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667066" y="285293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4226906" y="49318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21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For Test Engineers – Know our focus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Testing is a craft; math are the craftsman’s tools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Bring </a:t>
            </a:r>
            <a:r>
              <a:rPr lang="en-US" altLang="en-US" sz="3200" i="1" dirty="0" smtClean="0"/>
              <a:t>Rigor</a:t>
            </a:r>
            <a:r>
              <a:rPr lang="en-US" altLang="en-US" sz="3200" dirty="0" smtClean="0"/>
              <a:t>, </a:t>
            </a:r>
            <a:r>
              <a:rPr lang="en-US" altLang="en-US" sz="3200" i="1" dirty="0" smtClean="0"/>
              <a:t>Precision</a:t>
            </a:r>
            <a:r>
              <a:rPr lang="en-US" altLang="en-US" sz="3200" dirty="0" smtClean="0"/>
              <a:t> and </a:t>
            </a:r>
            <a:r>
              <a:rPr lang="en-US" altLang="en-US" sz="3200" i="1" dirty="0" smtClean="0"/>
              <a:t>Efficiency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Our treatment of math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Largely informal – What is required for Test Engineers and not for mathematicians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Our focus is discrete mathematics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Aim is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To make test engineers better at their craft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Math for Test Engineers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4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Nodes as program statements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Edges</a:t>
            </a:r>
          </a:p>
          <a:p>
            <a:pPr lvl="2"/>
            <a:r>
              <a:rPr lang="en-IN" dirty="0" smtClean="0"/>
              <a:t>Flow of control</a:t>
            </a:r>
          </a:p>
          <a:p>
            <a:pPr lvl="2"/>
            <a:r>
              <a:rPr lang="en-IN" dirty="0" smtClean="0"/>
              <a:t>Define/use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Use of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630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 degree of a node in a graph is the number of edges that have that node as an endpoint </a:t>
            </a:r>
            <a:r>
              <a:rPr lang="en-IN" i="1" dirty="0" err="1" smtClean="0"/>
              <a:t>deg</a:t>
            </a:r>
            <a:r>
              <a:rPr lang="en-IN" i="1" dirty="0" smtClean="0"/>
              <a:t>(n)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</a:pPr>
            <a:endParaRPr lang="en-IN" i="1" dirty="0" smtClean="0"/>
          </a:p>
          <a:p>
            <a:pPr>
              <a:buFont typeface="Arial" panose="020B0604020202020204" pitchFamily="34" charset="0"/>
              <a:buChar char="•"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</a:pPr>
            <a:endParaRPr lang="en-IN" i="1" dirty="0" smtClean="0"/>
          </a:p>
          <a:p>
            <a:pPr>
              <a:buFont typeface="Arial" panose="020B0604020202020204" pitchFamily="34" charset="0"/>
              <a:buChar char="•"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</a:pPr>
            <a:endParaRPr lang="en-IN" i="1" dirty="0" smtClean="0"/>
          </a:p>
          <a:p>
            <a:pPr marL="0" indent="0"/>
            <a:endParaRPr lang="en-IN" i="1" dirty="0" smtClean="0"/>
          </a:p>
          <a:p>
            <a:pPr marL="0" indent="0"/>
            <a:r>
              <a:rPr lang="en-IN" i="1" dirty="0" smtClean="0"/>
              <a:t>	</a:t>
            </a:r>
            <a:r>
              <a:rPr lang="en-IN" i="1" dirty="0" err="1" smtClean="0"/>
              <a:t>deg</a:t>
            </a:r>
            <a:r>
              <a:rPr lang="en-IN" i="1" dirty="0" smtClean="0"/>
              <a:t>(n1) = 2</a:t>
            </a:r>
          </a:p>
          <a:p>
            <a:pPr marL="0" indent="0"/>
            <a:r>
              <a:rPr lang="en-IN" i="1" dirty="0" smtClean="0"/>
              <a:t>	</a:t>
            </a:r>
            <a:r>
              <a:rPr lang="en-IN" i="1" dirty="0" err="1" smtClean="0"/>
              <a:t>deg</a:t>
            </a:r>
            <a:r>
              <a:rPr lang="en-IN" i="1" dirty="0" smtClean="0"/>
              <a:t>(n2) = 2</a:t>
            </a:r>
          </a:p>
          <a:p>
            <a:pPr marL="0" indent="0"/>
            <a:r>
              <a:rPr lang="en-IN" i="1" dirty="0" smtClean="0"/>
              <a:t>	</a:t>
            </a:r>
            <a:r>
              <a:rPr lang="en-IN" i="1" dirty="0" err="1" smtClean="0"/>
              <a:t>deg</a:t>
            </a:r>
            <a:r>
              <a:rPr lang="en-IN" i="1" dirty="0" smtClean="0"/>
              <a:t>(n7) = 0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Degree of a Node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763688" y="2531570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n1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211960" y="2531570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n2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732240" y="2531570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n5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1763688" y="4005064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n3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83968" y="4005064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6732240" y="4005064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n7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283968" y="5733256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n6</a:t>
            </a:r>
            <a:endParaRPr lang="en-IN" dirty="0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2483768" y="2891610"/>
            <a:ext cx="17281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6" idx="2"/>
          </p:cNvCxnSpPr>
          <p:nvPr/>
        </p:nvCxnSpPr>
        <p:spPr>
          <a:xfrm>
            <a:off x="4932040" y="2891610"/>
            <a:ext cx="180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83768" y="4365104"/>
            <a:ext cx="180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  <a:endCxn id="8" idx="1"/>
          </p:cNvCxnSpPr>
          <p:nvPr/>
        </p:nvCxnSpPr>
        <p:spPr>
          <a:xfrm>
            <a:off x="2378315" y="3146197"/>
            <a:ext cx="2011106" cy="964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  <a:endCxn id="10" idx="0"/>
          </p:cNvCxnSpPr>
          <p:nvPr/>
        </p:nvCxnSpPr>
        <p:spPr>
          <a:xfrm>
            <a:off x="4644008" y="4725144"/>
            <a:ext cx="0" cy="10081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3848" y="28916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e1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930762" y="34917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e2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083162" y="436510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667066" y="285293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4226906" y="49318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41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Indicates Popularity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Social scientists</a:t>
            </a:r>
          </a:p>
          <a:p>
            <a:pPr lvl="2"/>
            <a:r>
              <a:rPr lang="en-IN" dirty="0" smtClean="0"/>
              <a:t>Social interactions</a:t>
            </a:r>
          </a:p>
          <a:p>
            <a:pPr lvl="2"/>
            <a:r>
              <a:rPr lang="en-IN" dirty="0" smtClean="0"/>
              <a:t>Friendship/communicates with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Example:</a:t>
            </a:r>
          </a:p>
          <a:p>
            <a:pPr lvl="2"/>
            <a:r>
              <a:rPr lang="en-IN" dirty="0" smtClean="0"/>
              <a:t>Graph with nodes are objects and edges are messages; degree can represent the extent of integration testing that is appropriate for the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Use of Degree of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911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 incidence matrix is a graph G=(V,E) with m nodes and n edges is a m x n matrix, where the element in row </a:t>
            </a:r>
            <a:r>
              <a:rPr lang="en-IN" dirty="0" err="1" smtClean="0"/>
              <a:t>i</a:t>
            </a:r>
            <a:r>
              <a:rPr lang="en-IN" dirty="0" smtClean="0"/>
              <a:t>, column j is a 1 if and only if node </a:t>
            </a:r>
            <a:r>
              <a:rPr lang="en-IN" dirty="0" err="1" smtClean="0"/>
              <a:t>i</a:t>
            </a:r>
            <a:r>
              <a:rPr lang="en-IN" dirty="0" smtClean="0"/>
              <a:t> is an endpoint of edge j; otherwise the element is 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Incidence Matrix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27584" y="3140968"/>
          <a:ext cx="6096000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39040">
                <a:tc>
                  <a:txBody>
                    <a:bodyPr/>
                    <a:lstStyle/>
                    <a:p>
                      <a:pPr algn="ctr"/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e1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e2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e3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e4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e5</a:t>
                      </a:r>
                      <a:endParaRPr lang="en-IN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n1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n2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n3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n4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n5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n6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/>
                        <a:t>n7</a:t>
                      </a:r>
                      <a:endParaRPr lang="en-IN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7092280" y="5661248"/>
            <a:ext cx="978408" cy="484632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Arrow 6"/>
          <p:cNvSpPr/>
          <p:nvPr/>
        </p:nvSpPr>
        <p:spPr>
          <a:xfrm rot="5400000">
            <a:off x="5165202" y="6182442"/>
            <a:ext cx="489204" cy="484632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883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Degree of node is zero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Unreachable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Use of this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1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Deals with 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 adjacency matrix of a Graph G=(V,E) with m nodes is an m x m matrix, where the element in row </a:t>
            </a:r>
            <a:r>
              <a:rPr lang="en-IN" dirty="0" err="1" smtClean="0"/>
              <a:t>i</a:t>
            </a:r>
            <a:r>
              <a:rPr lang="en-IN" dirty="0" smtClean="0"/>
              <a:t>, column j is 1 if and only if an edge exists between node </a:t>
            </a:r>
            <a:r>
              <a:rPr lang="en-IN" dirty="0" err="1" smtClean="0"/>
              <a:t>i</a:t>
            </a:r>
            <a:r>
              <a:rPr lang="en-IN" dirty="0" smtClean="0"/>
              <a:t> and node j; otherwise, the element is 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Adjacency Matrix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71600" y="3717032"/>
          <a:ext cx="371973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967"/>
                <a:gridCol w="464967"/>
                <a:gridCol w="464967"/>
                <a:gridCol w="464967"/>
                <a:gridCol w="464967"/>
                <a:gridCol w="464967"/>
                <a:gridCol w="464967"/>
                <a:gridCol w="464967"/>
              </a:tblGrid>
              <a:tr h="272273">
                <a:tc>
                  <a:txBody>
                    <a:bodyPr/>
                    <a:lstStyle/>
                    <a:p>
                      <a:pPr algn="ctr"/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n1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n2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n3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n4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n5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N6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n7</a:t>
                      </a:r>
                      <a:endParaRPr lang="en-IN" sz="1600" b="1" i="1" dirty="0"/>
                    </a:p>
                  </a:txBody>
                  <a:tcPr/>
                </a:tc>
              </a:tr>
              <a:tr h="27227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n1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</a:tr>
              <a:tr h="27227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n2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</a:tr>
              <a:tr h="27227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n3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</a:tr>
              <a:tr h="27227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n4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</a:tr>
              <a:tr h="27227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n5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</a:tr>
              <a:tr h="27227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n6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</a:tr>
              <a:tr h="27227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smtClean="0"/>
                        <a:t>n7</a:t>
                      </a:r>
                      <a:endParaRPr lang="en-IN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8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Deals with 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Useful for later graph theory concepts example: paths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Use of this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860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 path is a sequence of edges such that for any adjacent pair of edges </a:t>
            </a:r>
            <a:r>
              <a:rPr lang="en-IN" i="1" dirty="0" smtClean="0"/>
              <a:t>e</a:t>
            </a:r>
            <a:r>
              <a:rPr lang="en-IN" i="1" baseline="-25000" dirty="0"/>
              <a:t>i</a:t>
            </a:r>
            <a:r>
              <a:rPr lang="en-IN" i="1" dirty="0" smtClean="0"/>
              <a:t>, </a:t>
            </a:r>
            <a:r>
              <a:rPr lang="en-IN" i="1" dirty="0" err="1" smtClean="0"/>
              <a:t>e</a:t>
            </a:r>
            <a:r>
              <a:rPr lang="en-IN" i="1" baseline="-25000" dirty="0" err="1"/>
              <a:t>j</a:t>
            </a:r>
            <a:r>
              <a:rPr lang="en-IN" dirty="0" smtClean="0"/>
              <a:t> in the sequence, the edges share a common (node) endpoint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Paths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31640" y="3284984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Node Sequence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Edge Sequence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Between</a:t>
                      </a:r>
                      <a:r>
                        <a:rPr lang="en-IN" baseline="0" dirty="0" smtClean="0"/>
                        <a:t> n1 and n5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n1, n2, n5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e1, e4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Between n6 and n5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n6, n4, n1, n2, n5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e5, e2, e1, e4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Between n3 and n2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n3, n4, n1, n2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e3, e2,</a:t>
                      </a:r>
                      <a:r>
                        <a:rPr lang="en-IN" baseline="0" dirty="0" smtClean="0"/>
                        <a:t> e1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851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n1 represents a series of statements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n7 also represents a series of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Is this the correct representation?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How does this help us get to testing?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What does this help in?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Graph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731815" y="731445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n1</a:t>
            </a:r>
            <a:endParaRPr lang="en-IN" dirty="0"/>
          </a:p>
        </p:txBody>
      </p:sp>
      <p:cxnSp>
        <p:nvCxnSpPr>
          <p:cNvPr id="5" name="Straight Connector 4"/>
          <p:cNvCxnSpPr>
            <a:stCxn id="8" idx="4"/>
            <a:endCxn id="11" idx="0"/>
          </p:cNvCxnSpPr>
          <p:nvPr/>
        </p:nvCxnSpPr>
        <p:spPr>
          <a:xfrm>
            <a:off x="7091855" y="2548367"/>
            <a:ext cx="0" cy="751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731815" y="1828287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n2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7782070" y="2548367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n3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6731815" y="3299368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n4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7812360" y="4019448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n5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6731815" y="4788791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n6</a:t>
            </a:r>
            <a:endParaRPr lang="en-IN" dirty="0"/>
          </a:p>
        </p:txBody>
      </p:sp>
      <p:cxnSp>
        <p:nvCxnSpPr>
          <p:cNvPr id="16" name="Straight Connector 15"/>
          <p:cNvCxnSpPr>
            <a:stCxn id="11" idx="4"/>
          </p:cNvCxnSpPr>
          <p:nvPr/>
        </p:nvCxnSpPr>
        <p:spPr>
          <a:xfrm>
            <a:off x="7091855" y="4019448"/>
            <a:ext cx="0" cy="770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</p:cNvCxnSpPr>
          <p:nvPr/>
        </p:nvCxnSpPr>
        <p:spPr>
          <a:xfrm>
            <a:off x="7091855" y="1451525"/>
            <a:ext cx="0" cy="368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0" idx="0"/>
          </p:cNvCxnSpPr>
          <p:nvPr/>
        </p:nvCxnSpPr>
        <p:spPr>
          <a:xfrm>
            <a:off x="7451895" y="2188327"/>
            <a:ext cx="690215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0" idx="4"/>
          </p:cNvCxnSpPr>
          <p:nvPr/>
        </p:nvCxnSpPr>
        <p:spPr>
          <a:xfrm flipV="1">
            <a:off x="7451895" y="3268447"/>
            <a:ext cx="690215" cy="390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  <a:endCxn id="12" idx="0"/>
          </p:cNvCxnSpPr>
          <p:nvPr/>
        </p:nvCxnSpPr>
        <p:spPr>
          <a:xfrm>
            <a:off x="7451895" y="3659408"/>
            <a:ext cx="720505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6"/>
            <a:endCxn id="12" idx="4"/>
          </p:cNvCxnSpPr>
          <p:nvPr/>
        </p:nvCxnSpPr>
        <p:spPr>
          <a:xfrm flipV="1">
            <a:off x="7451895" y="4739528"/>
            <a:ext cx="720505" cy="409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731815" y="5877272"/>
            <a:ext cx="720080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n7</a:t>
            </a:r>
            <a:endParaRPr lang="en-IN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7091855" y="5508871"/>
            <a:ext cx="0" cy="368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28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</a:t>
            </a:r>
            <a:r>
              <a:rPr lang="en-IN" dirty="0"/>
              <a:t>2</a:t>
            </a:r>
            <a:r>
              <a:rPr lang="en-IN" dirty="0" smtClean="0"/>
              <a:t>.1: Permutations &amp; Combinations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3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Selecting several things out of a larger group</a:t>
            </a:r>
          </a:p>
          <a:p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Two aspects to look 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Repetition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Permutation &amp; Combination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48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Order does not matter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Example:</a:t>
            </a:r>
            <a:r>
              <a:rPr lang="en-IN" sz="3200" dirty="0"/>
              <a:t> </a:t>
            </a:r>
            <a:r>
              <a:rPr lang="en-IN" sz="3200" dirty="0" smtClean="0"/>
              <a:t>Fruits in a fruit salad. It does not matter in which the fruits are put into the salad. It could be Apple, Banana and Strawberry or any other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Combination</a:t>
            </a:r>
            <a:endParaRPr lang="en-IN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52925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4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Order does matter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Example:</a:t>
            </a:r>
            <a:r>
              <a:rPr lang="en-IN" sz="3200" dirty="0"/>
              <a:t> </a:t>
            </a:r>
            <a:r>
              <a:rPr lang="en-IN" sz="3200" dirty="0" smtClean="0"/>
              <a:t>A lock which opens with a sequence of digits. We call it the combination lock.</a:t>
            </a:r>
            <a:r>
              <a:rPr lang="en-IN" sz="3200" dirty="0"/>
              <a:t> </a:t>
            </a:r>
            <a:r>
              <a:rPr lang="en-IN" sz="3200" dirty="0" smtClean="0"/>
              <a:t>It is indeed a permutation lock</a:t>
            </a:r>
          </a:p>
          <a:p>
            <a:pPr marL="1257300" lvl="2" indent="-457200"/>
            <a:r>
              <a:rPr lang="en-IN" dirty="0" smtClean="0"/>
              <a:t>Sequence 437 (347 will never work!)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Permutation</a:t>
            </a:r>
            <a:endParaRPr lang="en-IN" dirty="0"/>
          </a:p>
        </p:txBody>
      </p:sp>
      <p:pic>
        <p:nvPicPr>
          <p:cNvPr id="1026" name="Picture 2" descr="https://encrypted-tbn2.gstatic.com/images?q=tbn:ANd9GcTjfKz-1zcI1hCS4kpscxC9cGCqo7WCql4BYJanJ0lmDmMQYB7A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9" t="15630" r="31498" b="14909"/>
          <a:stretch/>
        </p:blipFill>
        <p:spPr bwMode="auto">
          <a:xfrm>
            <a:off x="7020272" y="3323609"/>
            <a:ext cx="1519084" cy="283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5076473"/>
            <a:ext cx="4684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Indeed a permutation lock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6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Repetition – Yes &amp; 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Example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/>
              <a:t>Repetition allowed: Digits in the permutation lock may repeat like “333” or “557”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/>
              <a:t>Repetition now allowed: First three standings in a running race</a:t>
            </a:r>
          </a:p>
          <a:p>
            <a:pPr marL="57150" indent="0"/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Permutation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3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Choosing r things out of n</a:t>
            </a:r>
          </a:p>
          <a:p>
            <a:endParaRPr lang="en-IN" dirty="0"/>
          </a:p>
          <a:p>
            <a:r>
              <a:rPr lang="en-IN" b="1" dirty="0" smtClean="0"/>
              <a:t>Repetition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 possibilities for each of the r choices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0" indent="0"/>
            <a:r>
              <a:rPr lang="en-IN" b="1" dirty="0" smtClean="0"/>
              <a:t>Without Repetition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Possibilities reduce with every selection</a:t>
            </a:r>
          </a:p>
          <a:p>
            <a:pPr marL="0" indent="0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Permutation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76256" y="2798726"/>
                <a:ext cx="8357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40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IN" sz="40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798726"/>
                <a:ext cx="835742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88224" y="4653136"/>
                <a:ext cx="1671035" cy="1083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IN" sz="32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N" sz="3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IN" sz="3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IN" sz="32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4653136"/>
                <a:ext cx="1671035" cy="10839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476750" y="3333750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190440" imgH="190440" progId="Equation.3">
                  <p:embed/>
                </p:oleObj>
              </mc:Choice>
              <mc:Fallback>
                <p:oleObj name="Equation" r:id="rId7" imgW="1904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76750" y="3333750"/>
                        <a:ext cx="190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5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725</TotalTime>
  <Words>1238</Words>
  <Application>Microsoft Office PowerPoint</Application>
  <PresentationFormat>On-screen Show (4:3)</PresentationFormat>
  <Paragraphs>353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AAOC ZC222-L1</vt:lpstr>
      <vt:lpstr>Equation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wilp-hyd</cp:lastModifiedBy>
  <cp:revision>180</cp:revision>
  <cp:lastPrinted>2015-01-11T07:33:27Z</cp:lastPrinted>
  <dcterms:created xsi:type="dcterms:W3CDTF">2014-01-11T00:18:07Z</dcterms:created>
  <dcterms:modified xsi:type="dcterms:W3CDTF">2015-09-26T13:36:47Z</dcterms:modified>
</cp:coreProperties>
</file>