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60" r:id="rId2"/>
    <p:sldId id="433" r:id="rId3"/>
    <p:sldId id="435" r:id="rId4"/>
    <p:sldId id="476" r:id="rId5"/>
    <p:sldId id="477" r:id="rId6"/>
    <p:sldId id="478" r:id="rId7"/>
    <p:sldId id="487" r:id="rId8"/>
    <p:sldId id="488" r:id="rId9"/>
    <p:sldId id="489" r:id="rId10"/>
    <p:sldId id="490" r:id="rId11"/>
    <p:sldId id="491" r:id="rId12"/>
    <p:sldId id="494" r:id="rId13"/>
    <p:sldId id="495" r:id="rId14"/>
    <p:sldId id="496" r:id="rId15"/>
    <p:sldId id="497" r:id="rId16"/>
    <p:sldId id="498" r:id="rId17"/>
    <p:sldId id="475" r:id="rId18"/>
  </p:sldIdLst>
  <p:sldSz cx="9144000" cy="6858000" type="screen4x3"/>
  <p:notesSz cx="7099300" cy="1022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333" autoAdjust="0"/>
    <p:restoredTop sz="94660"/>
  </p:normalViewPr>
  <p:slideViewPr>
    <p:cSldViewPr>
      <p:cViewPr varScale="1">
        <p:scale>
          <a:sx n="70" d="100"/>
          <a:sy n="70" d="100"/>
        </p:scale>
        <p:origin x="1152"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7EEB1F83-67DF-47B8-BE4A-BD999A3D6737}" type="datetimeFigureOut">
              <a:rPr lang="en-IN" smtClean="0"/>
              <a:t>26-09-2015</a:t>
            </a:fld>
            <a:endParaRPr lang="en-IN"/>
          </a:p>
        </p:txBody>
      </p:sp>
      <p:sp>
        <p:nvSpPr>
          <p:cNvPr id="4" name="Slide Image Placeholder 3"/>
          <p:cNvSpPr>
            <a:spLocks noGrp="1" noRot="1" noChangeAspect="1"/>
          </p:cNvSpPr>
          <p:nvPr>
            <p:ph type="sldImg" idx="2"/>
          </p:nvPr>
        </p:nvSpPr>
        <p:spPr>
          <a:xfrm>
            <a:off x="993775" y="766763"/>
            <a:ext cx="5111750" cy="3833812"/>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09613" y="4856163"/>
            <a:ext cx="5680075" cy="46005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9710738"/>
            <a:ext cx="3076575" cy="5111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021138" y="9710738"/>
            <a:ext cx="3076575" cy="511175"/>
          </a:xfrm>
          <a:prstGeom prst="rect">
            <a:avLst/>
          </a:prstGeom>
        </p:spPr>
        <p:txBody>
          <a:bodyPr vert="horz" lIns="91440" tIns="45720" rIns="91440" bIns="45720" rtlCol="0" anchor="b"/>
          <a:lstStyle>
            <a:lvl1pPr algn="r">
              <a:defRPr sz="1200"/>
            </a:lvl1pPr>
          </a:lstStyle>
          <a:p>
            <a:fld id="{9C9441A7-73ED-437C-8D9F-DA4EB23D5746}" type="slidenum">
              <a:rPr lang="en-IN" smtClean="0"/>
              <a:t>‹#›</a:t>
            </a:fld>
            <a:endParaRPr lang="en-IN"/>
          </a:p>
        </p:txBody>
      </p:sp>
    </p:spTree>
    <p:extLst>
      <p:ext uri="{BB962C8B-B14F-4D97-AF65-F5344CB8AC3E}">
        <p14:creationId xmlns:p14="http://schemas.microsoft.com/office/powerpoint/2010/main" val="1094980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cstate="prin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26" name="Picture 25"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sp>
        <p:nvSpPr>
          <p:cNvPr id="30" name="TextBox 29"/>
          <p:cNvSpPr txBox="1"/>
          <p:nvPr userDrawn="1"/>
        </p:nvSpPr>
        <p:spPr>
          <a:xfrm>
            <a:off x="-76200" y="52578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
        <p:nvSpPr>
          <p:cNvPr id="11" name="Title 1"/>
          <p:cNvSpPr>
            <a:spLocks noGrp="1"/>
          </p:cNvSpPr>
          <p:nvPr userDrawn="1">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smtClean="0"/>
              <a:t>Please enter the presentation title here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5" name="Rectangle 14"/>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 Methodologies</a:t>
            </a:r>
            <a:endParaRPr lang="en-US" sz="120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2" name="Rectangle 11"/>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 Methodologies</a:t>
            </a:r>
            <a:endParaRPr lang="en-US" sz="12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smtClean="0"/>
              <a:t>Presenter details comes here</a:t>
            </a:r>
          </a:p>
          <a:p>
            <a:pPr lvl="0"/>
            <a:r>
              <a:rPr lang="en-GB" dirty="0" smtClean="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smtClean="0"/>
              <a:t>Please enter the presentation title here</a:t>
            </a:r>
            <a:endParaRPr lang="en-US" dirty="0"/>
          </a:p>
        </p:txBody>
      </p:sp>
      <p:pic>
        <p:nvPicPr>
          <p:cNvPr id="13" name="Picture 12"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sp>
        <p:nvSpPr>
          <p:cNvPr id="14" name="TextBox 13"/>
          <p:cNvSpPr txBox="1"/>
          <p:nvPr userDrawn="1"/>
        </p:nvSpPr>
        <p:spPr>
          <a:xfrm>
            <a:off x="-76200" y="52578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Tree>
    <p:extLst>
      <p:ext uri="{BB962C8B-B14F-4D97-AF65-F5344CB8AC3E}">
        <p14:creationId xmlns:p14="http://schemas.microsoft.com/office/powerpoint/2010/main" val="11362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smtClean="0"/>
              <a:t>Topic headings here </a:t>
            </a:r>
          </a:p>
          <a:p>
            <a:pPr lvl="0"/>
            <a:r>
              <a:rPr lang="en-US" dirty="0" smtClean="0"/>
              <a:t>(separator - can run in two lines)</a:t>
            </a:r>
            <a:endParaRPr lang="en-US" dirty="0"/>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TextBox 18"/>
          <p:cNvSpPr txBox="1"/>
          <p:nvPr userDrawn="1"/>
        </p:nvSpPr>
        <p:spPr>
          <a:xfrm>
            <a:off x="6858000" y="7620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
        <p:nvSpPr>
          <p:cNvPr id="20" name="TextBox 19"/>
          <p:cNvSpPr txBox="1"/>
          <p:nvPr userDrawn="1"/>
        </p:nvSpPr>
        <p:spPr>
          <a:xfrm>
            <a:off x="7086600" y="1170801"/>
            <a:ext cx="1905000" cy="276999"/>
          </a:xfrm>
          <a:prstGeom prst="rect">
            <a:avLst/>
          </a:prstGeom>
          <a:noFill/>
        </p:spPr>
        <p:txBody>
          <a:bodyPr wrap="square" rtlCol="0">
            <a:spAutoFit/>
          </a:bodyPr>
          <a:lstStyle/>
          <a:p>
            <a:pPr algn="l"/>
            <a:r>
              <a:rPr lang="en-US" sz="1200" spc="0" dirty="0" err="1" smtClean="0">
                <a:solidFill>
                  <a:srgbClr val="FFFFFF"/>
                </a:solidFill>
                <a:latin typeface="Arial"/>
                <a:cs typeface="Arial"/>
              </a:rPr>
              <a:t>Pilani</a:t>
            </a:r>
            <a:r>
              <a:rPr lang="en-US" sz="1200" spc="0" dirty="0" smtClean="0">
                <a:solidFill>
                  <a:srgbClr val="FFFFFF"/>
                </a:solidFill>
                <a:latin typeface="Arial"/>
                <a:cs typeface="Arial"/>
              </a:rPr>
              <a:t> </a:t>
            </a:r>
            <a:r>
              <a:rPr lang="en-US" sz="1200" spc="0" baseline="0" dirty="0" smtClean="0">
                <a:solidFill>
                  <a:srgbClr val="FFFFFF"/>
                </a:solidFill>
                <a:latin typeface="Arial"/>
                <a:cs typeface="Arial"/>
              </a:rPr>
              <a:t>Campus</a:t>
            </a:r>
            <a:endParaRPr lang="en-US" sz="1200" spc="0" dirty="0">
              <a:solidFill>
                <a:srgbClr val="FFFFFF"/>
              </a:solidFill>
              <a:latin typeface="Arial"/>
              <a:cs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sp>
        <p:nvSpPr>
          <p:cNvPr id="28" name="Rectangle 27"/>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 Methodologies</a:t>
            </a:r>
            <a:endParaRPr lang="en-US" sz="12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endParaRPr lang="en-US" dirty="0" smtClean="0"/>
          </a:p>
          <a:p>
            <a:pPr lvl="1"/>
            <a:endParaRPr lang="en-US" dirty="0" smtClean="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Rectangle 17"/>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 Methodologies</a:t>
            </a:r>
            <a:endParaRPr lang="en-US" sz="120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Rectangle 20"/>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 Methodologies</a:t>
            </a:r>
            <a:endParaRPr lang="en-US" sz="12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Rectangle 15"/>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 Methodologies</a:t>
            </a:r>
            <a:endParaRPr lang="en-US" sz="12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9" name="Rectangle 18"/>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 Methodologies</a:t>
            </a:r>
            <a:endParaRPr lang="en-US" sz="120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8" name="Rectangle 17"/>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 Methodologies</a:t>
            </a:r>
            <a:endParaRPr lang="en-US" sz="12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fld id="{D03DC603-C5F6-4A82-B252-8D9BD6F91242}" type="datetimeFigureOut">
              <a:rPr lang="en-US" smtClean="0"/>
              <a:pPr/>
              <a:t>9/26/2015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4.xml"/><Relationship Id="rId6" Type="http://schemas.openxmlformats.org/officeDocument/2006/relationships/image" Target="../media/image9.gif"/><Relationship Id="rId5" Type="http://schemas.openxmlformats.org/officeDocument/2006/relationships/image" Target="../media/image8.jpe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438400" y="3429000"/>
            <a:ext cx="6019800" cy="1524000"/>
          </a:xfrm>
        </p:spPr>
        <p:txBody>
          <a:bodyPr/>
          <a:lstStyle/>
          <a:p>
            <a:r>
              <a:rPr lang="en-US" dirty="0" smtClean="0"/>
              <a:t>Software Testing Methodologies</a:t>
            </a:r>
            <a:endParaRPr lang="en-US" dirty="0"/>
          </a:p>
        </p:txBody>
      </p:sp>
      <p:sp>
        <p:nvSpPr>
          <p:cNvPr id="6" name="Content Placeholder 5"/>
          <p:cNvSpPr>
            <a:spLocks noGrp="1"/>
          </p:cNvSpPr>
          <p:nvPr>
            <p:ph sz="quarter" idx="13"/>
          </p:nvPr>
        </p:nvSpPr>
        <p:spPr/>
        <p:txBody>
          <a:bodyPr/>
          <a:lstStyle/>
          <a:p>
            <a:r>
              <a:rPr lang="en-US" dirty="0" smtClean="0"/>
              <a:t>Prashant Joshi</a:t>
            </a:r>
          </a:p>
          <a:p>
            <a:endParaRPr lang="en-US" dirty="0"/>
          </a:p>
        </p:txBody>
      </p:sp>
    </p:spTree>
    <p:extLst>
      <p:ext uri="{BB962C8B-B14F-4D97-AF65-F5344CB8AC3E}">
        <p14:creationId xmlns:p14="http://schemas.microsoft.com/office/powerpoint/2010/main" val="14456447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2915816" y="1600200"/>
            <a:ext cx="6075784" cy="4525963"/>
          </a:xfrm>
        </p:spPr>
        <p:txBody>
          <a:bodyPr>
            <a:normAutofit fontScale="77500" lnSpcReduction="20000"/>
          </a:bodyPr>
          <a:lstStyle/>
          <a:p>
            <a:pPr>
              <a:buFontTx/>
              <a:buChar char="•"/>
            </a:pPr>
            <a:r>
              <a:rPr lang="en-US" altLang="en-US" dirty="0"/>
              <a:t>One of the most systematic approaches of designing Test Cases</a:t>
            </a:r>
          </a:p>
          <a:p>
            <a:pPr>
              <a:buFontTx/>
              <a:buChar char="•"/>
            </a:pPr>
            <a:endParaRPr lang="en-US" altLang="en-US" dirty="0"/>
          </a:p>
          <a:p>
            <a:pPr>
              <a:buFontTx/>
              <a:buChar char="•"/>
            </a:pPr>
            <a:r>
              <a:rPr lang="en-US" altLang="en-US" dirty="0"/>
              <a:t>Decision Tables are rigorous – enforce </a:t>
            </a:r>
            <a:r>
              <a:rPr lang="en-US" altLang="en-US" u="sng" dirty="0"/>
              <a:t>logical</a:t>
            </a:r>
            <a:r>
              <a:rPr lang="en-US" altLang="en-US" dirty="0"/>
              <a:t> rigor</a:t>
            </a:r>
          </a:p>
          <a:p>
            <a:pPr>
              <a:buFontTx/>
              <a:buChar char="•"/>
            </a:pPr>
            <a:endParaRPr lang="en-US" altLang="en-US" dirty="0"/>
          </a:p>
          <a:p>
            <a:pPr>
              <a:buFontTx/>
              <a:buChar char="•"/>
            </a:pPr>
            <a:r>
              <a:rPr lang="en-US" altLang="en-US" dirty="0"/>
              <a:t>Related Method – Cause Effect Graphing</a:t>
            </a:r>
          </a:p>
          <a:p>
            <a:pPr>
              <a:buFontTx/>
              <a:buChar char="•"/>
            </a:pPr>
            <a:endParaRPr lang="en-US" altLang="en-US" dirty="0"/>
          </a:p>
          <a:p>
            <a:pPr>
              <a:buFontTx/>
              <a:buChar char="•"/>
            </a:pPr>
            <a:r>
              <a:rPr lang="en-US" altLang="en-US" dirty="0"/>
              <a:t>Ideal for situations with number of combinations of actions are taken under varying sets of condition</a:t>
            </a:r>
          </a:p>
          <a:p>
            <a:pPr>
              <a:buFontTx/>
              <a:buChar char="•"/>
            </a:pPr>
            <a:endParaRPr lang="en-US" altLang="en-US" dirty="0"/>
          </a:p>
          <a:p>
            <a:pPr>
              <a:buFontTx/>
              <a:buChar char="•"/>
            </a:pPr>
            <a:r>
              <a:rPr lang="en-US" altLang="en-US" dirty="0"/>
              <a:t>Structure of describing </a:t>
            </a:r>
            <a:r>
              <a:rPr lang="en-US" altLang="en-US" dirty="0" smtClean="0"/>
              <a:t>rules</a:t>
            </a:r>
            <a:endParaRPr lang="en-US" altLang="en-US" dirty="0"/>
          </a:p>
        </p:txBody>
      </p:sp>
      <p:sp>
        <p:nvSpPr>
          <p:cNvPr id="4" name="Content Placeholder 3"/>
          <p:cNvSpPr>
            <a:spLocks noGrp="1"/>
          </p:cNvSpPr>
          <p:nvPr>
            <p:ph sz="quarter" idx="10"/>
          </p:nvPr>
        </p:nvSpPr>
        <p:spPr/>
        <p:txBody>
          <a:bodyPr/>
          <a:lstStyle/>
          <a:p>
            <a:r>
              <a:rPr lang="en-IN" dirty="0" smtClean="0"/>
              <a:t>Decision Tables</a:t>
            </a:r>
            <a:endParaRPr lang="en-IN" dirty="0"/>
          </a:p>
        </p:txBody>
      </p:sp>
      <p:sp>
        <p:nvSpPr>
          <p:cNvPr id="5" name="Text Box 10"/>
          <p:cNvSpPr txBox="1">
            <a:spLocks noChangeArrowheads="1"/>
          </p:cNvSpPr>
          <p:nvPr/>
        </p:nvSpPr>
        <p:spPr bwMode="auto">
          <a:xfrm>
            <a:off x="984250" y="1772816"/>
            <a:ext cx="7605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t>Steps</a:t>
            </a:r>
          </a:p>
        </p:txBody>
      </p:sp>
      <p:sp>
        <p:nvSpPr>
          <p:cNvPr id="6" name="Rectangle 11"/>
          <p:cNvSpPr>
            <a:spLocks noChangeArrowheads="1"/>
          </p:cNvSpPr>
          <p:nvPr/>
        </p:nvSpPr>
        <p:spPr bwMode="auto">
          <a:xfrm>
            <a:off x="457200" y="2447503"/>
            <a:ext cx="1905000" cy="762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dirty="0"/>
              <a:t>Specifications</a:t>
            </a:r>
          </a:p>
        </p:txBody>
      </p:sp>
      <p:sp>
        <p:nvSpPr>
          <p:cNvPr id="7" name="Rectangle 13"/>
          <p:cNvSpPr>
            <a:spLocks noChangeArrowheads="1"/>
          </p:cNvSpPr>
          <p:nvPr/>
        </p:nvSpPr>
        <p:spPr bwMode="auto">
          <a:xfrm>
            <a:off x="457200" y="3666703"/>
            <a:ext cx="1905000" cy="762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Decision Table</a:t>
            </a:r>
          </a:p>
        </p:txBody>
      </p:sp>
      <p:sp>
        <p:nvSpPr>
          <p:cNvPr id="8" name="Rectangle 14"/>
          <p:cNvSpPr>
            <a:spLocks noChangeArrowheads="1"/>
          </p:cNvSpPr>
          <p:nvPr/>
        </p:nvSpPr>
        <p:spPr bwMode="auto">
          <a:xfrm>
            <a:off x="457200" y="4885903"/>
            <a:ext cx="1905000" cy="762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Test Cases</a:t>
            </a:r>
          </a:p>
        </p:txBody>
      </p:sp>
      <p:sp>
        <p:nvSpPr>
          <p:cNvPr id="9" name="Line 15"/>
          <p:cNvSpPr>
            <a:spLocks noChangeShapeType="1"/>
          </p:cNvSpPr>
          <p:nvPr/>
        </p:nvSpPr>
        <p:spPr bwMode="auto">
          <a:xfrm>
            <a:off x="1371600" y="3209503"/>
            <a:ext cx="0" cy="457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 name="Line 16"/>
          <p:cNvSpPr>
            <a:spLocks noChangeShapeType="1"/>
          </p:cNvSpPr>
          <p:nvPr/>
        </p:nvSpPr>
        <p:spPr bwMode="auto">
          <a:xfrm>
            <a:off x="1371600" y="4428703"/>
            <a:ext cx="0" cy="457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41892353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smtClean="0"/>
              <a:t>DT Technique</a:t>
            </a:r>
            <a:endParaRPr lang="en-IN" dirty="0"/>
          </a:p>
        </p:txBody>
      </p:sp>
      <p:pic>
        <p:nvPicPr>
          <p:cNvPr id="4" name="Picture 151"/>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914400" y="1600200"/>
            <a:ext cx="7239000" cy="2343150"/>
          </a:xfrm>
          <a:noFill/>
          <a:ln/>
        </p:spPr>
      </p:pic>
      <p:sp>
        <p:nvSpPr>
          <p:cNvPr id="5" name="Text Box 153"/>
          <p:cNvSpPr txBox="1">
            <a:spLocks noChangeArrowheads="1"/>
          </p:cNvSpPr>
          <p:nvPr/>
        </p:nvSpPr>
        <p:spPr bwMode="auto">
          <a:xfrm>
            <a:off x="1127125" y="4251325"/>
            <a:ext cx="2864887"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latin typeface="Arial" panose="020B0604020202020204" pitchFamily="34" charset="0"/>
                <a:cs typeface="Arial" panose="020B0604020202020204" pitchFamily="34" charset="0"/>
              </a:rPr>
              <a:t>T: True</a:t>
            </a:r>
          </a:p>
          <a:p>
            <a:r>
              <a:rPr lang="en-US" altLang="en-US" sz="2000" dirty="0">
                <a:latin typeface="Arial" panose="020B0604020202020204" pitchFamily="34" charset="0"/>
                <a:cs typeface="Arial" panose="020B0604020202020204" pitchFamily="34" charset="0"/>
              </a:rPr>
              <a:t>F: False</a:t>
            </a:r>
          </a:p>
          <a:p>
            <a:r>
              <a:rPr lang="en-US" altLang="en-US" sz="2000" dirty="0">
                <a:latin typeface="Arial" panose="020B0604020202020204" pitchFamily="34" charset="0"/>
                <a:cs typeface="Arial" panose="020B0604020202020204" pitchFamily="34" charset="0"/>
              </a:rPr>
              <a:t>---: Don’t Care</a:t>
            </a:r>
          </a:p>
          <a:p>
            <a:r>
              <a:rPr lang="en-US" altLang="en-US" sz="2000" dirty="0">
                <a:latin typeface="Arial" panose="020B0604020202020204" pitchFamily="34" charset="0"/>
                <a:cs typeface="Arial" panose="020B0604020202020204" pitchFamily="34" charset="0"/>
              </a:rPr>
              <a:t>&lt;blank&gt;: Not applicable</a:t>
            </a:r>
          </a:p>
          <a:p>
            <a:r>
              <a:rPr lang="en-US" altLang="en-US" sz="2000" dirty="0">
                <a:latin typeface="Arial" panose="020B0604020202020204" pitchFamily="34" charset="0"/>
                <a:cs typeface="Arial" panose="020B0604020202020204" pitchFamily="34" charset="0"/>
              </a:rPr>
              <a:t>X: Action takes place</a:t>
            </a:r>
          </a:p>
        </p:txBody>
      </p:sp>
      <p:sp>
        <p:nvSpPr>
          <p:cNvPr id="6" name="Text Box 154"/>
          <p:cNvSpPr txBox="1">
            <a:spLocks noChangeArrowheads="1"/>
          </p:cNvSpPr>
          <p:nvPr/>
        </p:nvSpPr>
        <p:spPr bwMode="auto">
          <a:xfrm>
            <a:off x="4355976" y="4573577"/>
            <a:ext cx="3778599"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latin typeface="Arial" panose="020B0604020202020204" pitchFamily="34" charset="0"/>
                <a:cs typeface="Arial" panose="020B0604020202020204" pitchFamily="34" charset="0"/>
              </a:rPr>
              <a:t>Notion of completeness</a:t>
            </a:r>
          </a:p>
          <a:p>
            <a:pPr>
              <a:buFontTx/>
              <a:buChar char="•"/>
            </a:pPr>
            <a:r>
              <a:rPr lang="en-US" altLang="en-US" sz="2000" dirty="0">
                <a:latin typeface="Arial" panose="020B0604020202020204" pitchFamily="34" charset="0"/>
                <a:cs typeface="Arial" panose="020B0604020202020204" pitchFamily="34" charset="0"/>
              </a:rPr>
              <a:t>N conditions </a:t>
            </a:r>
            <a:r>
              <a:rPr lang="en-US" altLang="en-US" sz="2000" dirty="0">
                <a:latin typeface="Arial" panose="020B0604020202020204" pitchFamily="34" charset="0"/>
                <a:cs typeface="Arial" panose="020B0604020202020204" pitchFamily="34" charset="0"/>
                <a:sym typeface="Wingdings" pitchFamily="2" charset="2"/>
              </a:rPr>
              <a:t> 2</a:t>
            </a:r>
            <a:r>
              <a:rPr lang="en-US" altLang="en-US" sz="2000" baseline="30000" dirty="0">
                <a:latin typeface="Arial" panose="020B0604020202020204" pitchFamily="34" charset="0"/>
                <a:cs typeface="Arial" panose="020B0604020202020204" pitchFamily="34" charset="0"/>
                <a:sym typeface="Wingdings" pitchFamily="2" charset="2"/>
              </a:rPr>
              <a:t>N</a:t>
            </a:r>
            <a:r>
              <a:rPr lang="en-US" altLang="en-US" sz="2000" dirty="0">
                <a:latin typeface="Arial" panose="020B0604020202020204" pitchFamily="34" charset="0"/>
                <a:cs typeface="Arial" panose="020B0604020202020204" pitchFamily="34" charset="0"/>
                <a:sym typeface="Wingdings" pitchFamily="2" charset="2"/>
              </a:rPr>
              <a:t> rules</a:t>
            </a:r>
          </a:p>
          <a:p>
            <a:pPr>
              <a:buFontTx/>
              <a:buChar char="•"/>
            </a:pPr>
            <a:r>
              <a:rPr lang="en-US" altLang="en-US" sz="2000" dirty="0">
                <a:latin typeface="Arial" panose="020B0604020202020204" pitchFamily="34" charset="0"/>
                <a:cs typeface="Arial" panose="020B0604020202020204" pitchFamily="34" charset="0"/>
                <a:sym typeface="Wingdings" pitchFamily="2" charset="2"/>
              </a:rPr>
              <a:t>Actions can be defined by user</a:t>
            </a:r>
            <a:endParaRPr lang="en-US" alt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240908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Arial" panose="020B0604020202020204" pitchFamily="34" charset="0"/>
              <a:buChar char="•"/>
            </a:pPr>
            <a:r>
              <a:rPr lang="en-IN" sz="2800" dirty="0" smtClean="0"/>
              <a:t>Equivalence Class</a:t>
            </a:r>
          </a:p>
          <a:p>
            <a:pPr>
              <a:buFont typeface="Arial" panose="020B0604020202020204" pitchFamily="34" charset="0"/>
              <a:buChar char="•"/>
            </a:pPr>
            <a:r>
              <a:rPr lang="en-IN" sz="2800" dirty="0" smtClean="0"/>
              <a:t>Boundary Value Analysis</a:t>
            </a:r>
          </a:p>
          <a:p>
            <a:pPr>
              <a:buFont typeface="Arial" panose="020B0604020202020204" pitchFamily="34" charset="0"/>
              <a:buChar char="•"/>
            </a:pPr>
            <a:r>
              <a:rPr lang="en-IN" sz="2800" dirty="0" smtClean="0"/>
              <a:t>Domain Partitioning</a:t>
            </a:r>
          </a:p>
          <a:p>
            <a:pPr>
              <a:buFont typeface="Arial" panose="020B0604020202020204" pitchFamily="34" charset="0"/>
              <a:buChar char="•"/>
            </a:pPr>
            <a:r>
              <a:rPr lang="en-IN" sz="2800" dirty="0" smtClean="0"/>
              <a:t>Combinatorial</a:t>
            </a:r>
          </a:p>
          <a:p>
            <a:pPr>
              <a:buFont typeface="Arial" panose="020B0604020202020204" pitchFamily="34" charset="0"/>
              <a:buChar char="•"/>
            </a:pPr>
            <a:r>
              <a:rPr lang="en-IN" sz="2800" dirty="0" smtClean="0"/>
              <a:t>Decision Table</a:t>
            </a:r>
            <a:endParaRPr lang="en-IN" sz="2800" dirty="0"/>
          </a:p>
        </p:txBody>
      </p:sp>
      <p:sp>
        <p:nvSpPr>
          <p:cNvPr id="3" name="Content Placeholder 2"/>
          <p:cNvSpPr>
            <a:spLocks noGrp="1"/>
          </p:cNvSpPr>
          <p:nvPr>
            <p:ph sz="quarter" idx="10"/>
          </p:nvPr>
        </p:nvSpPr>
        <p:spPr/>
        <p:txBody>
          <a:bodyPr/>
          <a:lstStyle/>
          <a:p>
            <a:r>
              <a:rPr lang="en-IN" dirty="0" smtClean="0"/>
              <a:t>Test Techniques</a:t>
            </a:r>
            <a:endParaRPr lang="en-IN" dirty="0"/>
          </a:p>
        </p:txBody>
      </p:sp>
    </p:spTree>
    <p:extLst>
      <p:ext uri="{BB962C8B-B14F-4D97-AF65-F5344CB8AC3E}">
        <p14:creationId xmlns:p14="http://schemas.microsoft.com/office/powerpoint/2010/main" val="509990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altLang="en-US" sz="3200" dirty="0"/>
              <a:t>TV Remote Control Software</a:t>
            </a:r>
          </a:p>
          <a:p>
            <a:pPr lvl="1"/>
            <a:r>
              <a:rPr lang="en-US" altLang="en-US" sz="2000" dirty="0"/>
              <a:t>Software is designed for the remote control which has typical controls and options. Using </a:t>
            </a:r>
            <a:r>
              <a:rPr lang="en-US" altLang="en-US" sz="2000" dirty="0" smtClean="0"/>
              <a:t>DT design </a:t>
            </a:r>
            <a:r>
              <a:rPr lang="en-US" altLang="en-US" sz="2000" dirty="0"/>
              <a:t>and develop test cases</a:t>
            </a:r>
          </a:p>
          <a:p>
            <a:r>
              <a:rPr lang="en-US" altLang="en-US" sz="3200" dirty="0"/>
              <a:t>A web based shopping cart checkout logic</a:t>
            </a:r>
          </a:p>
          <a:p>
            <a:pPr lvl="1"/>
            <a:r>
              <a:rPr lang="en-US" altLang="en-US" sz="2000" dirty="0"/>
              <a:t>By number of items</a:t>
            </a:r>
          </a:p>
          <a:p>
            <a:pPr lvl="1"/>
            <a:r>
              <a:rPr lang="en-US" altLang="en-US" sz="2000" dirty="0" smtClean="0"/>
              <a:t>By </a:t>
            </a:r>
            <a:r>
              <a:rPr lang="en-US" altLang="en-US" sz="2000" dirty="0"/>
              <a:t>weight of items</a:t>
            </a:r>
          </a:p>
          <a:p>
            <a:pPr lvl="1"/>
            <a:r>
              <a:rPr lang="en-US" altLang="en-US" sz="2000" dirty="0"/>
              <a:t>By value of </a:t>
            </a:r>
            <a:r>
              <a:rPr lang="en-US" altLang="en-US" sz="2000" dirty="0" smtClean="0"/>
              <a:t>items</a:t>
            </a:r>
          </a:p>
        </p:txBody>
      </p:sp>
      <p:sp>
        <p:nvSpPr>
          <p:cNvPr id="3" name="Content Placeholder 2"/>
          <p:cNvSpPr>
            <a:spLocks noGrp="1"/>
          </p:cNvSpPr>
          <p:nvPr>
            <p:ph sz="quarter" idx="10"/>
          </p:nvPr>
        </p:nvSpPr>
        <p:spPr/>
        <p:txBody>
          <a:bodyPr/>
          <a:lstStyle/>
          <a:p>
            <a:r>
              <a:rPr lang="en-IN" dirty="0" smtClean="0"/>
              <a:t>Examples – Solve them</a:t>
            </a:r>
            <a:endParaRPr lang="en-IN" dirty="0"/>
          </a:p>
        </p:txBody>
      </p:sp>
    </p:spTree>
    <p:extLst>
      <p:ext uri="{BB962C8B-B14F-4D97-AF65-F5344CB8AC3E}">
        <p14:creationId xmlns:p14="http://schemas.microsoft.com/office/powerpoint/2010/main" val="20656811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altLang="en-US" sz="3200" dirty="0" smtClean="0"/>
              <a:t>An insurance renewal premium</a:t>
            </a:r>
          </a:p>
          <a:p>
            <a:pPr lvl="1"/>
            <a:r>
              <a:rPr lang="en-US" altLang="en-US" sz="2000" dirty="0" smtClean="0"/>
              <a:t>By Age</a:t>
            </a:r>
          </a:p>
          <a:p>
            <a:pPr lvl="1"/>
            <a:r>
              <a:rPr lang="en-US" altLang="en-US" sz="2000" dirty="0" smtClean="0"/>
              <a:t>By Number of claims</a:t>
            </a:r>
          </a:p>
          <a:p>
            <a:pPr lvl="1"/>
            <a:r>
              <a:rPr lang="en-US" altLang="en-US" sz="2000" dirty="0" smtClean="0"/>
              <a:t>By Value of claims</a:t>
            </a:r>
          </a:p>
          <a:p>
            <a:r>
              <a:rPr lang="en-US" altLang="en-US" sz="3200" dirty="0"/>
              <a:t>Folder and File Name generation for a Digital Camera</a:t>
            </a:r>
          </a:p>
          <a:p>
            <a:pPr lvl="1"/>
            <a:r>
              <a:rPr lang="en-US" altLang="en-US" sz="2000" dirty="0"/>
              <a:t>Use of a Serial number</a:t>
            </a:r>
          </a:p>
          <a:p>
            <a:pPr lvl="1"/>
            <a:r>
              <a:rPr lang="en-US" altLang="en-US" sz="2000" dirty="0"/>
              <a:t>Use of Date</a:t>
            </a:r>
          </a:p>
          <a:p>
            <a:pPr lvl="1"/>
            <a:r>
              <a:rPr lang="en-US" altLang="en-US" sz="2000" dirty="0"/>
              <a:t>Use of </a:t>
            </a:r>
            <a:r>
              <a:rPr lang="en-US" altLang="en-US" sz="2000" dirty="0" err="1" smtClean="0"/>
              <a:t>Date+time</a:t>
            </a:r>
            <a:endParaRPr lang="en-US" altLang="en-US" sz="2000" dirty="0"/>
          </a:p>
        </p:txBody>
      </p:sp>
      <p:sp>
        <p:nvSpPr>
          <p:cNvPr id="3" name="Content Placeholder 2"/>
          <p:cNvSpPr>
            <a:spLocks noGrp="1"/>
          </p:cNvSpPr>
          <p:nvPr>
            <p:ph sz="quarter" idx="10"/>
          </p:nvPr>
        </p:nvSpPr>
        <p:spPr/>
        <p:txBody>
          <a:bodyPr/>
          <a:lstStyle/>
          <a:p>
            <a:r>
              <a:rPr lang="en-IN" dirty="0" smtClean="0"/>
              <a:t>Examples – Solve them</a:t>
            </a:r>
            <a:endParaRPr lang="en-IN" dirty="0"/>
          </a:p>
        </p:txBody>
      </p:sp>
    </p:spTree>
    <p:extLst>
      <p:ext uri="{BB962C8B-B14F-4D97-AF65-F5344CB8AC3E}">
        <p14:creationId xmlns:p14="http://schemas.microsoft.com/office/powerpoint/2010/main" val="35082872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IN" dirty="0"/>
              <a:t>Browsers (Firefox, Chrome, Safari and </a:t>
            </a:r>
            <a:r>
              <a:rPr lang="en-IN" dirty="0" err="1"/>
              <a:t>MyBrowser</a:t>
            </a:r>
            <a:r>
              <a:rPr lang="en-IN" dirty="0"/>
              <a:t>) are to be tested on various operating systems (Windows, Linux) and on various platforms like PC, Mobile. On Mobile phones the operating systems to be considered are (iOS, WP8, Android)</a:t>
            </a:r>
          </a:p>
          <a:p>
            <a:pPr>
              <a:buFont typeface="Arial" panose="020B0604020202020204" pitchFamily="34" charset="0"/>
              <a:buChar char="•"/>
            </a:pPr>
            <a:endParaRPr lang="en-IN" dirty="0"/>
          </a:p>
          <a:p>
            <a:pPr>
              <a:buFont typeface="Arial" panose="020B0604020202020204" pitchFamily="34" charset="0"/>
              <a:buChar char="•"/>
            </a:pPr>
            <a:r>
              <a:rPr lang="en-IN" dirty="0"/>
              <a:t>Come up with a strategy and test cases</a:t>
            </a:r>
          </a:p>
          <a:p>
            <a:endParaRPr lang="en-IN" dirty="0"/>
          </a:p>
        </p:txBody>
      </p:sp>
      <p:sp>
        <p:nvSpPr>
          <p:cNvPr id="3" name="Content Placeholder 2"/>
          <p:cNvSpPr>
            <a:spLocks noGrp="1"/>
          </p:cNvSpPr>
          <p:nvPr>
            <p:ph sz="quarter" idx="10"/>
          </p:nvPr>
        </p:nvSpPr>
        <p:spPr/>
        <p:txBody>
          <a:bodyPr/>
          <a:lstStyle/>
          <a:p>
            <a:r>
              <a:rPr lang="en-IN" dirty="0"/>
              <a:t>Browsers on Operating Systems</a:t>
            </a:r>
          </a:p>
        </p:txBody>
      </p:sp>
    </p:spTree>
    <p:extLst>
      <p:ext uri="{BB962C8B-B14F-4D97-AF65-F5344CB8AC3E}">
        <p14:creationId xmlns:p14="http://schemas.microsoft.com/office/powerpoint/2010/main" val="2161123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IN" sz="2000" dirty="0"/>
              <a:t>An attendance sub-system is developed which is part of a School Management System. At the beginning of the year the Class teacher creates the roster for the class by pulling in the details from Master Data Base. The fields that teacher uses are Full Name and Class/Division. Over that she builds a local database with entry of Nickname, Months of attendance, Attendance, Reasons for absence in case of absence (Sick, Informed Leave, School program, Competitions). Following reports are generated at the end of the week:</a:t>
            </a:r>
          </a:p>
          <a:p>
            <a:pPr lvl="1">
              <a:buFont typeface="Arial" panose="020B0604020202020204" pitchFamily="34" charset="0"/>
              <a:buChar char="•"/>
            </a:pPr>
            <a:r>
              <a:rPr lang="en-IN" dirty="0"/>
              <a:t>Classes attendance report</a:t>
            </a:r>
          </a:p>
          <a:p>
            <a:pPr lvl="1">
              <a:buFont typeface="Arial" panose="020B0604020202020204" pitchFamily="34" charset="0"/>
              <a:buChar char="•"/>
            </a:pPr>
            <a:r>
              <a:rPr lang="en-IN" dirty="0"/>
              <a:t>Student attendance report</a:t>
            </a:r>
          </a:p>
          <a:p>
            <a:pPr lvl="1">
              <a:buFont typeface="Arial" panose="020B0604020202020204" pitchFamily="34" charset="0"/>
              <a:buChar char="•"/>
            </a:pPr>
            <a:r>
              <a:rPr lang="en-IN" dirty="0"/>
              <a:t>Absenteeism report</a:t>
            </a:r>
          </a:p>
          <a:p>
            <a:pPr lvl="1">
              <a:buFont typeface="Arial" panose="020B0604020202020204" pitchFamily="34" charset="0"/>
              <a:buChar char="•"/>
            </a:pPr>
            <a:r>
              <a:rPr lang="en-IN" dirty="0"/>
              <a:t>Student absenteeism report</a:t>
            </a:r>
          </a:p>
          <a:p>
            <a:pPr>
              <a:buFont typeface="Arial" panose="020B0604020202020204" pitchFamily="34" charset="0"/>
              <a:buChar char="•"/>
            </a:pPr>
            <a:r>
              <a:rPr lang="en-IN" sz="2000" dirty="0"/>
              <a:t>Design a set of test cases to test such a sub-system</a:t>
            </a:r>
          </a:p>
          <a:p>
            <a:endParaRPr lang="en-IN" dirty="0"/>
          </a:p>
        </p:txBody>
      </p:sp>
      <p:sp>
        <p:nvSpPr>
          <p:cNvPr id="3" name="Content Placeholder 2"/>
          <p:cNvSpPr>
            <a:spLocks noGrp="1"/>
          </p:cNvSpPr>
          <p:nvPr>
            <p:ph sz="quarter" idx="10"/>
          </p:nvPr>
        </p:nvSpPr>
        <p:spPr/>
        <p:txBody>
          <a:bodyPr/>
          <a:lstStyle/>
          <a:p>
            <a:r>
              <a:rPr lang="en-IN" dirty="0"/>
              <a:t>School Attendance System</a:t>
            </a:r>
          </a:p>
        </p:txBody>
      </p:sp>
    </p:spTree>
    <p:extLst>
      <p:ext uri="{BB962C8B-B14F-4D97-AF65-F5344CB8AC3E}">
        <p14:creationId xmlns:p14="http://schemas.microsoft.com/office/powerpoint/2010/main" val="2064345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438400" y="3429000"/>
            <a:ext cx="6019800" cy="1524000"/>
          </a:xfrm>
        </p:spPr>
        <p:txBody>
          <a:bodyPr/>
          <a:lstStyle/>
          <a:p>
            <a:r>
              <a:rPr lang="en-US" dirty="0" smtClean="0"/>
              <a:t>Software Testing Methodologies</a:t>
            </a:r>
            <a:endParaRPr lang="en-US" dirty="0"/>
          </a:p>
        </p:txBody>
      </p:sp>
      <p:sp>
        <p:nvSpPr>
          <p:cNvPr id="6" name="Content Placeholder 5"/>
          <p:cNvSpPr>
            <a:spLocks noGrp="1"/>
          </p:cNvSpPr>
          <p:nvPr>
            <p:ph sz="quarter" idx="13"/>
          </p:nvPr>
        </p:nvSpPr>
        <p:spPr/>
        <p:txBody>
          <a:bodyPr/>
          <a:lstStyle/>
          <a:p>
            <a:r>
              <a:rPr lang="en-US" dirty="0" smtClean="0"/>
              <a:t>Prashant Joshi</a:t>
            </a:r>
          </a:p>
          <a:p>
            <a:endParaRPr lang="en-US" dirty="0"/>
          </a:p>
        </p:txBody>
      </p:sp>
    </p:spTree>
    <p:extLst>
      <p:ext uri="{BB962C8B-B14F-4D97-AF65-F5344CB8AC3E}">
        <p14:creationId xmlns:p14="http://schemas.microsoft.com/office/powerpoint/2010/main" val="35831628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Arial" panose="020B0604020202020204" pitchFamily="34" charset="0"/>
              <a:buChar char="•"/>
            </a:pPr>
            <a:r>
              <a:rPr lang="en-IN" sz="2800" dirty="0" smtClean="0"/>
              <a:t>Purpose is to uncover defects</a:t>
            </a:r>
          </a:p>
          <a:p>
            <a:pPr>
              <a:buFont typeface="Arial" panose="020B0604020202020204" pitchFamily="34" charset="0"/>
              <a:buChar char="•"/>
            </a:pPr>
            <a:r>
              <a:rPr lang="en-IN" sz="2800" dirty="0" smtClean="0"/>
              <a:t>Demonstrate the system works (Treat this as a by-product!)</a:t>
            </a:r>
          </a:p>
          <a:p>
            <a:pPr>
              <a:buFont typeface="Arial" panose="020B0604020202020204" pitchFamily="34" charset="0"/>
              <a:buChar char="•"/>
            </a:pPr>
            <a:r>
              <a:rPr lang="en-IN" sz="2800" dirty="0" smtClean="0"/>
              <a:t>Validate that it functions per specifications</a:t>
            </a:r>
          </a:p>
          <a:p>
            <a:pPr>
              <a:buFont typeface="Arial" panose="020B0604020202020204" pitchFamily="34" charset="0"/>
              <a:buChar char="•"/>
            </a:pPr>
            <a:r>
              <a:rPr lang="en-IN" sz="2800" dirty="0" smtClean="0"/>
              <a:t>Works as specified – always!</a:t>
            </a:r>
          </a:p>
          <a:p>
            <a:pPr>
              <a:buFont typeface="Arial" panose="020B0604020202020204" pitchFamily="34" charset="0"/>
              <a:buChar char="•"/>
            </a:pPr>
            <a:endParaRPr lang="en-IN" sz="2800" dirty="0" smtClean="0"/>
          </a:p>
          <a:p>
            <a:pPr>
              <a:buFont typeface="Arial" panose="020B0604020202020204" pitchFamily="34" charset="0"/>
              <a:buChar char="•"/>
            </a:pPr>
            <a:endParaRPr lang="en-IN" sz="2800" dirty="0"/>
          </a:p>
        </p:txBody>
      </p:sp>
      <p:sp>
        <p:nvSpPr>
          <p:cNvPr id="3" name="Content Placeholder 2"/>
          <p:cNvSpPr>
            <a:spLocks noGrp="1"/>
          </p:cNvSpPr>
          <p:nvPr>
            <p:ph sz="quarter" idx="10"/>
          </p:nvPr>
        </p:nvSpPr>
        <p:spPr/>
        <p:txBody>
          <a:bodyPr/>
          <a:lstStyle/>
          <a:p>
            <a:r>
              <a:rPr lang="en-IN" dirty="0" smtClean="0"/>
              <a:t>Approaches &amp; “View”</a:t>
            </a:r>
            <a:endParaRPr lang="en-IN" dirty="0"/>
          </a:p>
        </p:txBody>
      </p:sp>
    </p:spTree>
    <p:extLst>
      <p:ext uri="{BB962C8B-B14F-4D97-AF65-F5344CB8AC3E}">
        <p14:creationId xmlns:p14="http://schemas.microsoft.com/office/powerpoint/2010/main" val="42610402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IN" dirty="0" smtClean="0"/>
              <a:t>Automated Teller Machine</a:t>
            </a:r>
          </a:p>
          <a:p>
            <a:pPr>
              <a:buFont typeface="Arial" panose="020B0604020202020204" pitchFamily="34" charset="0"/>
              <a:buChar char="•"/>
            </a:pPr>
            <a:r>
              <a:rPr lang="en-IN" dirty="0" smtClean="0"/>
              <a:t>Tea/Coffee Vending Machine</a:t>
            </a:r>
          </a:p>
          <a:p>
            <a:pPr>
              <a:buFont typeface="Arial" panose="020B0604020202020204" pitchFamily="34" charset="0"/>
              <a:buChar char="•"/>
            </a:pPr>
            <a:r>
              <a:rPr lang="en-IN" dirty="0" smtClean="0"/>
              <a:t>Washing Machine</a:t>
            </a:r>
          </a:p>
          <a:p>
            <a:pPr>
              <a:buFont typeface="Arial" panose="020B0604020202020204" pitchFamily="34" charset="0"/>
              <a:buChar char="•"/>
            </a:pPr>
            <a:r>
              <a:rPr lang="en-IN" dirty="0" smtClean="0"/>
              <a:t>Contacts – Mobile Phone Application</a:t>
            </a:r>
          </a:p>
          <a:p>
            <a:pPr>
              <a:buFont typeface="Arial" panose="020B0604020202020204" pitchFamily="34" charset="0"/>
              <a:buChar char="•"/>
            </a:pPr>
            <a:r>
              <a:rPr lang="en-IN" dirty="0" smtClean="0"/>
              <a:t>Messaging – Mobile Phone Application</a:t>
            </a:r>
          </a:p>
          <a:p>
            <a:pPr>
              <a:buFont typeface="Arial" panose="020B0604020202020204" pitchFamily="34" charset="0"/>
              <a:buChar char="•"/>
            </a:pPr>
            <a:r>
              <a:rPr lang="en-IN" dirty="0" smtClean="0"/>
              <a:t>Email – Webmail/App/Client</a:t>
            </a:r>
          </a:p>
          <a:p>
            <a:pPr>
              <a:buFont typeface="Arial" panose="020B0604020202020204" pitchFamily="34" charset="0"/>
              <a:buChar char="•"/>
            </a:pPr>
            <a:r>
              <a:rPr lang="en-IN" dirty="0" smtClean="0"/>
              <a:t>…</a:t>
            </a:r>
            <a:endParaRPr lang="en-IN" dirty="0"/>
          </a:p>
        </p:txBody>
      </p:sp>
      <p:sp>
        <p:nvSpPr>
          <p:cNvPr id="3" name="Content Placeholder 2"/>
          <p:cNvSpPr>
            <a:spLocks noGrp="1"/>
          </p:cNvSpPr>
          <p:nvPr>
            <p:ph sz="quarter" idx="10"/>
          </p:nvPr>
        </p:nvSpPr>
        <p:spPr/>
        <p:txBody>
          <a:bodyPr/>
          <a:lstStyle/>
          <a:p>
            <a:r>
              <a:rPr lang="en-IN" dirty="0" smtClean="0"/>
              <a:t>Examples</a:t>
            </a:r>
            <a:endParaRPr lang="en-IN" dirty="0"/>
          </a:p>
        </p:txBody>
      </p:sp>
      <p:pic>
        <p:nvPicPr>
          <p:cNvPr id="3074" name="Picture 2" descr="http://upload.wikimedia.org/wikipedia/commons/b/b1/ATM_750x130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17185" y="993212"/>
            <a:ext cx="1440160" cy="251548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www.raalicefoods.com/galleryimages/141258861255005Tea_Coffee_Vending_Machin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8264" y="3510947"/>
            <a:ext cx="2057400" cy="298132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image.made-in-china.com/2f0j00jMTaRthPJFqc/Washing-Machine-Dryer.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4490" t="10821" r="14674" b="9770"/>
          <a:stretch/>
        </p:blipFill>
        <p:spPr bwMode="auto">
          <a:xfrm>
            <a:off x="4535464" y="3933056"/>
            <a:ext cx="2181000" cy="2596941"/>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user.files.wordpress.com/2012/04/rebtel-app-2.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87824" y="4295694"/>
            <a:ext cx="1247775" cy="1871663"/>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http://www.georgedillon.com/freeware/screencaps/thunderbird.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7544" y="4589441"/>
            <a:ext cx="2185988" cy="1871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794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IN" dirty="0" smtClean="0"/>
              <a:t>It is a systematisation of the Equivalence Partitioning and Boundary Value Analysis</a:t>
            </a:r>
          </a:p>
          <a:p>
            <a:pPr>
              <a:buFont typeface="Arial" panose="020B0604020202020204" pitchFamily="34" charset="0"/>
              <a:buChar char="•"/>
            </a:pPr>
            <a:r>
              <a:rPr lang="en-IN" dirty="0" smtClean="0"/>
              <a:t>Introduces concept of Test Specification which allows the test engineer to take a closer look at the specifications</a:t>
            </a:r>
          </a:p>
          <a:p>
            <a:pPr>
              <a:buFont typeface="Arial" panose="020B0604020202020204" pitchFamily="34" charset="0"/>
              <a:buChar char="•"/>
            </a:pPr>
            <a:r>
              <a:rPr lang="en-IN" dirty="0" smtClean="0"/>
              <a:t>Allows division of tasks for larger systems</a:t>
            </a:r>
            <a:endParaRPr lang="en-IN" dirty="0"/>
          </a:p>
        </p:txBody>
      </p:sp>
      <p:sp>
        <p:nvSpPr>
          <p:cNvPr id="3" name="Content Placeholder 2"/>
          <p:cNvSpPr>
            <a:spLocks noGrp="1"/>
          </p:cNvSpPr>
          <p:nvPr>
            <p:ph sz="quarter" idx="10"/>
          </p:nvPr>
        </p:nvSpPr>
        <p:spPr/>
        <p:txBody>
          <a:bodyPr/>
          <a:lstStyle/>
          <a:p>
            <a:r>
              <a:rPr lang="en-IN" dirty="0" smtClean="0"/>
              <a:t>What is it?</a:t>
            </a:r>
            <a:endParaRPr lang="en-IN" dirty="0"/>
          </a:p>
        </p:txBody>
      </p:sp>
    </p:spTree>
    <p:extLst>
      <p:ext uri="{BB962C8B-B14F-4D97-AF65-F5344CB8AC3E}">
        <p14:creationId xmlns:p14="http://schemas.microsoft.com/office/powerpoint/2010/main" val="408559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Arial" panose="020B0604020202020204" pitchFamily="34" charset="0"/>
              <a:buChar char="•"/>
            </a:pPr>
            <a:r>
              <a:rPr lang="en-IN" sz="3200" dirty="0" smtClean="0"/>
              <a:t>Systematic approach to generation of test cases from requirements</a:t>
            </a:r>
          </a:p>
          <a:p>
            <a:pPr>
              <a:buFont typeface="Arial" panose="020B0604020202020204" pitchFamily="34" charset="0"/>
              <a:buChar char="•"/>
            </a:pPr>
            <a:r>
              <a:rPr lang="en-IN" sz="3200" dirty="0" smtClean="0"/>
              <a:t>Mix of manual and automated steps</a:t>
            </a:r>
          </a:p>
          <a:p>
            <a:pPr>
              <a:buFont typeface="Arial" panose="020B0604020202020204" pitchFamily="34" charset="0"/>
              <a:buChar char="•"/>
            </a:pPr>
            <a:endParaRPr lang="en-IN" sz="2000" dirty="0" smtClean="0"/>
          </a:p>
          <a:p>
            <a:pPr>
              <a:buFont typeface="Arial" panose="020B0604020202020204" pitchFamily="34" charset="0"/>
              <a:buChar char="•"/>
            </a:pPr>
            <a:endParaRPr lang="en-IN" sz="2000" dirty="0"/>
          </a:p>
          <a:p>
            <a:pPr>
              <a:buFont typeface="Arial" panose="020B0604020202020204" pitchFamily="34" charset="0"/>
              <a:buChar char="•"/>
            </a:pPr>
            <a:endParaRPr lang="en-IN" sz="2000" dirty="0" smtClean="0"/>
          </a:p>
          <a:p>
            <a:pPr>
              <a:buFont typeface="Arial" panose="020B0604020202020204" pitchFamily="34" charset="0"/>
              <a:buChar char="•"/>
            </a:pPr>
            <a:endParaRPr lang="en-IN" sz="2000" dirty="0"/>
          </a:p>
          <a:p>
            <a:pPr>
              <a:buFont typeface="Arial" panose="020B0604020202020204" pitchFamily="34" charset="0"/>
              <a:buChar char="•"/>
            </a:pPr>
            <a:endParaRPr lang="en-IN" sz="2000" dirty="0" smtClean="0"/>
          </a:p>
          <a:p>
            <a:pPr>
              <a:buFont typeface="Arial" panose="020B0604020202020204" pitchFamily="34" charset="0"/>
              <a:buChar char="•"/>
            </a:pPr>
            <a:endParaRPr lang="en-IN" sz="2000" dirty="0"/>
          </a:p>
          <a:p>
            <a:pPr>
              <a:buFont typeface="Arial" panose="020B0604020202020204" pitchFamily="34" charset="0"/>
              <a:buChar char="•"/>
            </a:pPr>
            <a:r>
              <a:rPr lang="en-IN" sz="2000" dirty="0" smtClean="0"/>
              <a:t>Ref: T2 Chapter 3 Section 3.5</a:t>
            </a:r>
            <a:endParaRPr lang="en-IN" sz="2000" dirty="0"/>
          </a:p>
        </p:txBody>
      </p:sp>
      <p:sp>
        <p:nvSpPr>
          <p:cNvPr id="3" name="Content Placeholder 2"/>
          <p:cNvSpPr>
            <a:spLocks noGrp="1"/>
          </p:cNvSpPr>
          <p:nvPr>
            <p:ph sz="quarter" idx="10"/>
          </p:nvPr>
        </p:nvSpPr>
        <p:spPr/>
        <p:txBody>
          <a:bodyPr/>
          <a:lstStyle/>
          <a:p>
            <a:r>
              <a:rPr lang="en-IN" dirty="0" smtClean="0"/>
              <a:t>Category Partitioning Method</a:t>
            </a:r>
            <a:endParaRPr lang="en-IN" dirty="0"/>
          </a:p>
        </p:txBody>
      </p:sp>
    </p:spTree>
    <p:extLst>
      <p:ext uri="{BB962C8B-B14F-4D97-AF65-F5344CB8AC3E}">
        <p14:creationId xmlns:p14="http://schemas.microsoft.com/office/powerpoint/2010/main" val="33231279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457200" indent="-457200">
              <a:buFont typeface="+mj-lt"/>
              <a:buAutoNum type="arabicPeriod"/>
            </a:pPr>
            <a:r>
              <a:rPr lang="en-IN" sz="3200" dirty="0" smtClean="0"/>
              <a:t>Analyse Specification</a:t>
            </a:r>
          </a:p>
          <a:p>
            <a:pPr marL="457200" indent="-457200">
              <a:buFont typeface="+mj-lt"/>
              <a:buAutoNum type="arabicPeriod"/>
            </a:pPr>
            <a:r>
              <a:rPr lang="en-IN" sz="3200" dirty="0" smtClean="0"/>
              <a:t>Identify Categories</a:t>
            </a:r>
          </a:p>
          <a:p>
            <a:pPr marL="457200" indent="-457200">
              <a:buFont typeface="+mj-lt"/>
              <a:buAutoNum type="arabicPeriod"/>
            </a:pPr>
            <a:r>
              <a:rPr lang="en-IN" sz="3200" dirty="0" smtClean="0"/>
              <a:t>Partition Categories</a:t>
            </a:r>
          </a:p>
          <a:p>
            <a:pPr marL="457200" indent="-457200">
              <a:buFont typeface="+mj-lt"/>
              <a:buAutoNum type="arabicPeriod"/>
            </a:pPr>
            <a:r>
              <a:rPr lang="en-IN" sz="3200" dirty="0" smtClean="0"/>
              <a:t>Identify Constraints</a:t>
            </a:r>
          </a:p>
          <a:p>
            <a:pPr marL="457200" indent="-457200">
              <a:buFont typeface="+mj-lt"/>
              <a:buAutoNum type="arabicPeriod"/>
            </a:pPr>
            <a:r>
              <a:rPr lang="en-IN" sz="3200" dirty="0" smtClean="0"/>
              <a:t>(Re) write test specification</a:t>
            </a:r>
          </a:p>
          <a:p>
            <a:pPr marL="457200" indent="-457200">
              <a:buFont typeface="+mj-lt"/>
              <a:buAutoNum type="arabicPeriod"/>
            </a:pPr>
            <a:r>
              <a:rPr lang="en-IN" sz="3200" dirty="0" smtClean="0"/>
              <a:t>Process specification</a:t>
            </a:r>
          </a:p>
          <a:p>
            <a:pPr marL="457200" indent="-457200">
              <a:buFont typeface="+mj-lt"/>
              <a:buAutoNum type="arabicPeriod"/>
            </a:pPr>
            <a:r>
              <a:rPr lang="en-IN" sz="3200" dirty="0" smtClean="0"/>
              <a:t>Evaluate generator output</a:t>
            </a:r>
          </a:p>
          <a:p>
            <a:pPr marL="457200" indent="-457200">
              <a:buFont typeface="+mj-lt"/>
              <a:buAutoNum type="arabicPeriod"/>
            </a:pPr>
            <a:r>
              <a:rPr lang="en-IN" sz="3200" dirty="0" smtClean="0"/>
              <a:t>Generate test scripts</a:t>
            </a:r>
            <a:endParaRPr lang="en-IN" sz="3200" dirty="0"/>
          </a:p>
        </p:txBody>
      </p:sp>
      <p:sp>
        <p:nvSpPr>
          <p:cNvPr id="3" name="Content Placeholder 2"/>
          <p:cNvSpPr>
            <a:spLocks noGrp="1"/>
          </p:cNvSpPr>
          <p:nvPr>
            <p:ph sz="quarter" idx="10"/>
          </p:nvPr>
        </p:nvSpPr>
        <p:spPr/>
        <p:txBody>
          <a:bodyPr/>
          <a:lstStyle/>
          <a:p>
            <a:r>
              <a:rPr lang="en-IN" dirty="0" smtClean="0"/>
              <a:t>CP Method Steps</a:t>
            </a:r>
            <a:endParaRPr lang="en-IN" dirty="0"/>
          </a:p>
        </p:txBody>
      </p:sp>
    </p:spTree>
    <p:extLst>
      <p:ext uri="{BB962C8B-B14F-4D97-AF65-F5344CB8AC3E}">
        <p14:creationId xmlns:p14="http://schemas.microsoft.com/office/powerpoint/2010/main" val="9914051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Arial" panose="020B0604020202020204" pitchFamily="34" charset="0"/>
              <a:buChar char="•"/>
            </a:pPr>
            <a:r>
              <a:rPr lang="en-IN" sz="2800" dirty="0" smtClean="0"/>
              <a:t>Software to be test in various environments</a:t>
            </a:r>
          </a:p>
          <a:p>
            <a:pPr>
              <a:buFont typeface="Arial" panose="020B0604020202020204" pitchFamily="34" charset="0"/>
              <a:buChar char="•"/>
            </a:pPr>
            <a:r>
              <a:rPr lang="en-IN" sz="2800" dirty="0" smtClean="0"/>
              <a:t>Various combination factors</a:t>
            </a:r>
          </a:p>
          <a:p>
            <a:pPr>
              <a:buFont typeface="Arial" panose="020B0604020202020204" pitchFamily="34" charset="0"/>
              <a:buChar char="•"/>
            </a:pPr>
            <a:r>
              <a:rPr lang="en-IN" sz="2800" dirty="0" smtClean="0"/>
              <a:t>Need for combinations of inputs</a:t>
            </a:r>
          </a:p>
          <a:p>
            <a:pPr>
              <a:buFont typeface="Arial" panose="020B0604020202020204" pitchFamily="34" charset="0"/>
              <a:buChar char="•"/>
            </a:pPr>
            <a:r>
              <a:rPr lang="en-IN" sz="2800" dirty="0" smtClean="0"/>
              <a:t>Application</a:t>
            </a:r>
          </a:p>
          <a:p>
            <a:pPr lvl="2"/>
            <a:r>
              <a:rPr lang="en-IN" sz="2800" dirty="0" smtClean="0"/>
              <a:t>High Reliability needs</a:t>
            </a:r>
          </a:p>
          <a:p>
            <a:pPr lvl="4"/>
            <a:r>
              <a:rPr lang="en-IN" dirty="0" smtClean="0"/>
              <a:t>Work on various configurations (Windows, Mac, Linux)</a:t>
            </a:r>
          </a:p>
          <a:p>
            <a:pPr lvl="2"/>
            <a:r>
              <a:rPr lang="en-IN" sz="2800" dirty="0" smtClean="0"/>
              <a:t>Interoperability</a:t>
            </a:r>
          </a:p>
          <a:p>
            <a:pPr lvl="4"/>
            <a:r>
              <a:rPr lang="en-IN" dirty="0" smtClean="0"/>
              <a:t>Various Clients &amp; Servers (MMS)</a:t>
            </a:r>
          </a:p>
          <a:p>
            <a:pPr lvl="2"/>
            <a:endParaRPr lang="en-IN" sz="2800" dirty="0"/>
          </a:p>
        </p:txBody>
      </p:sp>
      <p:sp>
        <p:nvSpPr>
          <p:cNvPr id="3" name="Content Placeholder 2"/>
          <p:cNvSpPr>
            <a:spLocks noGrp="1"/>
          </p:cNvSpPr>
          <p:nvPr>
            <p:ph sz="quarter" idx="10"/>
          </p:nvPr>
        </p:nvSpPr>
        <p:spPr/>
        <p:txBody>
          <a:bodyPr/>
          <a:lstStyle/>
          <a:p>
            <a:r>
              <a:rPr lang="en-IN" dirty="0" smtClean="0"/>
              <a:t>Need of Combinatorial</a:t>
            </a:r>
            <a:endParaRPr lang="en-IN" dirty="0"/>
          </a:p>
        </p:txBody>
      </p:sp>
    </p:spTree>
    <p:extLst>
      <p:ext uri="{BB962C8B-B14F-4D97-AF65-F5344CB8AC3E}">
        <p14:creationId xmlns:p14="http://schemas.microsoft.com/office/powerpoint/2010/main" val="1027090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lnSpcReduction="10000"/>
              </a:bodyPr>
              <a:lstStyle/>
              <a:p>
                <a:pPr>
                  <a:buFont typeface="Arial" panose="020B0604020202020204" pitchFamily="34" charset="0"/>
                  <a:buChar char="•"/>
                </a:pPr>
                <a:r>
                  <a:rPr lang="en-IN" dirty="0" smtClean="0"/>
                  <a:t>Program P</a:t>
                </a:r>
              </a:p>
              <a:p>
                <a:pPr>
                  <a:buFont typeface="Arial" panose="020B0604020202020204" pitchFamily="34" charset="0"/>
                  <a:buChar char="•"/>
                </a:pPr>
                <a:r>
                  <a:rPr lang="en-IN" dirty="0" smtClean="0"/>
                  <a:t>Input variables: X and Y</a:t>
                </a:r>
              </a:p>
              <a:p>
                <a:pPr>
                  <a:buFont typeface="Arial" panose="020B0604020202020204" pitchFamily="34" charset="0"/>
                  <a:buChar char="•"/>
                </a:pPr>
                <a:r>
                  <a:rPr lang="en-IN" dirty="0" smtClean="0"/>
                  <a:t>X can take one value from {a, b, c}</a:t>
                </a:r>
              </a:p>
              <a:p>
                <a:pPr>
                  <a:buFont typeface="Arial" panose="020B0604020202020204" pitchFamily="34" charset="0"/>
                  <a:buChar char="•"/>
                </a:pPr>
                <a:r>
                  <a:rPr lang="en-IN" dirty="0" smtClean="0"/>
                  <a:t>Y can take one value from {d, e, f)</a:t>
                </a:r>
              </a:p>
              <a:p>
                <a:pPr>
                  <a:buFont typeface="Arial" panose="020B0604020202020204" pitchFamily="34" charset="0"/>
                  <a:buChar char="•"/>
                </a:pPr>
                <a:r>
                  <a:rPr lang="en-IN" dirty="0" smtClean="0"/>
                  <a:t>Leads to:</a:t>
                </a:r>
              </a:p>
              <a:p>
                <a:pPr>
                  <a:buFont typeface="Arial" panose="020B0604020202020204" pitchFamily="34" charset="0"/>
                  <a:buChar char="•"/>
                </a:pPr>
                <a:r>
                  <a:rPr lang="en-IN" dirty="0" smtClean="0"/>
                  <a:t>9 factor combinations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a:rPr>
                          <m:t>3</m:t>
                        </m:r>
                      </m:e>
                      <m:sup>
                        <m:r>
                          <a:rPr lang="en-IN" b="0" i="1" smtClean="0">
                            <a:latin typeface="Cambria Math"/>
                          </a:rPr>
                          <m:t>2</m:t>
                        </m:r>
                      </m:sup>
                    </m:sSup>
                  </m:oMath>
                </a14:m>
                <a:r>
                  <a:rPr lang="en-IN" dirty="0" smtClean="0"/>
                  <a:t>)</a:t>
                </a:r>
              </a:p>
              <a:p>
                <a:pPr>
                  <a:buFont typeface="Arial" panose="020B0604020202020204" pitchFamily="34" charset="0"/>
                  <a:buChar char="•"/>
                </a:pPr>
                <a:endParaRPr lang="en-IN" dirty="0"/>
              </a:p>
              <a:p>
                <a:pPr>
                  <a:buFont typeface="Arial" panose="020B0604020202020204" pitchFamily="34" charset="0"/>
                  <a:buChar char="•"/>
                </a:pPr>
                <a:r>
                  <a:rPr lang="en-IN" dirty="0" smtClean="0"/>
                  <a:t>For large number of variables and values of each variable these combinations can be very large</a:t>
                </a:r>
              </a:p>
              <a:p>
                <a:pPr>
                  <a:buFont typeface="Arial" panose="020B0604020202020204" pitchFamily="34" charset="0"/>
                  <a:buChar char="•"/>
                </a:pPr>
                <a:r>
                  <a:rPr lang="en-IN" dirty="0" smtClean="0"/>
                  <a:t>If we image one test case per combination; we will have a huge number of test cases</a:t>
                </a:r>
                <a:endParaRPr lang="en-IN"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l="-963" t="-1750"/>
                </a:stretch>
              </a:blipFill>
            </p:spPr>
            <p:txBody>
              <a:bodyPr/>
              <a:lstStyle/>
              <a:p>
                <a:r>
                  <a:rPr lang="en-IN">
                    <a:noFill/>
                  </a:rPr>
                  <a:t> </a:t>
                </a:r>
              </a:p>
            </p:txBody>
          </p:sp>
        </mc:Fallback>
      </mc:AlternateContent>
      <p:sp>
        <p:nvSpPr>
          <p:cNvPr id="3" name="Content Placeholder 2"/>
          <p:cNvSpPr>
            <a:spLocks noGrp="1"/>
          </p:cNvSpPr>
          <p:nvPr>
            <p:ph sz="quarter" idx="10"/>
          </p:nvPr>
        </p:nvSpPr>
        <p:spPr/>
        <p:txBody>
          <a:bodyPr/>
          <a:lstStyle/>
          <a:p>
            <a:r>
              <a:rPr lang="en-IN" dirty="0" smtClean="0"/>
              <a:t>Modelling The Input</a:t>
            </a:r>
            <a:endParaRPr lang="en-IN" dirty="0"/>
          </a:p>
        </p:txBody>
      </p:sp>
    </p:spTree>
    <p:extLst>
      <p:ext uri="{BB962C8B-B14F-4D97-AF65-F5344CB8AC3E}">
        <p14:creationId xmlns:p14="http://schemas.microsoft.com/office/powerpoint/2010/main" val="2071099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Arial" panose="020B0604020202020204" pitchFamily="34" charset="0"/>
              <a:buChar char="•"/>
            </a:pPr>
            <a:r>
              <a:rPr lang="en-IN" dirty="0" smtClean="0"/>
              <a:t>Fault Model (Interaction Faults)</a:t>
            </a:r>
          </a:p>
          <a:p>
            <a:pPr lvl="2"/>
            <a:r>
              <a:rPr lang="en-IN" dirty="0" smtClean="0"/>
              <a:t>Two or more </a:t>
            </a:r>
            <a:r>
              <a:rPr lang="en-IN" dirty="0"/>
              <a:t>v</a:t>
            </a:r>
            <a:r>
              <a:rPr lang="en-IN" dirty="0" smtClean="0"/>
              <a:t>ariables play a role</a:t>
            </a:r>
          </a:p>
          <a:p>
            <a:pPr lvl="2"/>
            <a:r>
              <a:rPr lang="en-IN" dirty="0" smtClean="0"/>
              <a:t>One or more specific values play a role</a:t>
            </a:r>
          </a:p>
          <a:p>
            <a:pPr>
              <a:buFont typeface="Arial" panose="020B0604020202020204" pitchFamily="34" charset="0"/>
              <a:buChar char="•"/>
            </a:pPr>
            <a:r>
              <a:rPr lang="en-IN" dirty="0" smtClean="0"/>
              <a:t>Unique combinations</a:t>
            </a:r>
          </a:p>
          <a:p>
            <a:pPr lvl="2"/>
            <a:r>
              <a:rPr lang="en-IN" dirty="0" smtClean="0"/>
              <a:t>Latin Squares</a:t>
            </a:r>
          </a:p>
          <a:p>
            <a:pPr lvl="2"/>
            <a:r>
              <a:rPr lang="en-IN" dirty="0" smtClean="0"/>
              <a:t>Pairwise Testing</a:t>
            </a:r>
          </a:p>
          <a:p>
            <a:pPr lvl="2"/>
            <a:r>
              <a:rPr lang="en-IN" dirty="0" smtClean="0"/>
              <a:t>Orthogonal Array</a:t>
            </a:r>
          </a:p>
          <a:p>
            <a:pPr>
              <a:buFont typeface="Arial" panose="020B0604020202020204" pitchFamily="34" charset="0"/>
              <a:buChar char="•"/>
            </a:pPr>
            <a:endParaRPr lang="en-IN" dirty="0"/>
          </a:p>
        </p:txBody>
      </p:sp>
      <p:sp>
        <p:nvSpPr>
          <p:cNvPr id="3" name="Content Placeholder 2"/>
          <p:cNvSpPr>
            <a:spLocks noGrp="1"/>
          </p:cNvSpPr>
          <p:nvPr>
            <p:ph sz="quarter" idx="10"/>
          </p:nvPr>
        </p:nvSpPr>
        <p:spPr/>
        <p:txBody>
          <a:bodyPr/>
          <a:lstStyle/>
          <a:p>
            <a:r>
              <a:rPr lang="en-IN" dirty="0" smtClean="0"/>
              <a:t>Model the input</a:t>
            </a:r>
            <a:endParaRPr lang="en-IN" dirty="0"/>
          </a:p>
        </p:txBody>
      </p:sp>
    </p:spTree>
    <p:extLst>
      <p:ext uri="{BB962C8B-B14F-4D97-AF65-F5344CB8AC3E}">
        <p14:creationId xmlns:p14="http://schemas.microsoft.com/office/powerpoint/2010/main" val="2766337155"/>
      </p:ext>
    </p:extLst>
  </p:cSld>
  <p:clrMapOvr>
    <a:masterClrMapping/>
  </p:clrMapOvr>
</p:sld>
</file>

<file path=ppt/theme/theme1.xml><?xml version="1.0" encoding="utf-8"?>
<a:theme xmlns:a="http://schemas.openxmlformats.org/drawingml/2006/main" name="AAOC ZC222-L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AAOC ZC222-L1</Template>
  <TotalTime>715</TotalTime>
  <Words>644</Words>
  <Application>Microsoft Office PowerPoint</Application>
  <PresentationFormat>On-screen Show (4:3)</PresentationFormat>
  <Paragraphs>123</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Cambria Math</vt:lpstr>
      <vt:lpstr>Wingdings</vt:lpstr>
      <vt:lpstr>AAOC ZC222-L1</vt:lpstr>
      <vt:lpstr>Software Testing Methodologies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Software Testing Methodologies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 ZG 552 Software Testing Methodologies</dc:title>
  <dc:creator>Prashant Joshi</dc:creator>
  <cp:lastModifiedBy>ADMIN</cp:lastModifiedBy>
  <cp:revision>181</cp:revision>
  <cp:lastPrinted>2015-01-11T07:33:27Z</cp:lastPrinted>
  <dcterms:created xsi:type="dcterms:W3CDTF">2014-01-11T00:18:07Z</dcterms:created>
  <dcterms:modified xsi:type="dcterms:W3CDTF">2015-09-26T03:41:00Z</dcterms:modified>
</cp:coreProperties>
</file>