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60" r:id="rId5"/>
    <p:sldId id="257" r:id="rId6"/>
    <p:sldId id="262" r:id="rId7"/>
    <p:sldId id="28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2C1D0-365B-4324-85D7-D94B8B36314D}" v="1" dt="2022-07-30T05:44:49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NAJEEBUDDIN ." userId="S::2022mt93345@wilp.bits-pilani.ac.in::e21da08f-0bac-48d6-8e12-5666776d089e" providerId="AD" clId="Web-{40B9FA16-BD37-4CD1-B6C7-720BF085787F}"/>
    <pc:docChg chg="addSld delSld">
      <pc:chgData name="MOHD NAJEEBUDDIN ." userId="S::2022mt93345@wilp.bits-pilani.ac.in::e21da08f-0bac-48d6-8e12-5666776d089e" providerId="AD" clId="Web-{40B9FA16-BD37-4CD1-B6C7-720BF085787F}" dt="2022-07-27T05:29:06.923" v="1"/>
      <pc:docMkLst>
        <pc:docMk/>
      </pc:docMkLst>
      <pc:sldChg chg="new del">
        <pc:chgData name="MOHD NAJEEBUDDIN ." userId="S::2022mt93345@wilp.bits-pilani.ac.in::e21da08f-0bac-48d6-8e12-5666776d089e" providerId="AD" clId="Web-{40B9FA16-BD37-4CD1-B6C7-720BF085787F}" dt="2022-07-27T05:29:06.923" v="1"/>
        <pc:sldMkLst>
          <pc:docMk/>
          <pc:sldMk cId="2177910062" sldId="286"/>
        </pc:sldMkLst>
      </pc:sldChg>
    </pc:docChg>
  </pc:docChgLst>
  <pc:docChgLst>
    <pc:chgData name="2022mt93109@wilp.bits-pilani.ac.in" userId="11a4111e-0b65-4550-bcd5-b6bc9004dd10" providerId="ADAL" clId="{86608E94-1168-47D9-96E2-C44E38EA69BA}"/>
    <pc:docChg chg="addSld">
      <pc:chgData name="2022mt93109@wilp.bits-pilani.ac.in" userId="11a4111e-0b65-4550-bcd5-b6bc9004dd10" providerId="ADAL" clId="{86608E94-1168-47D9-96E2-C44E38EA69BA}" dt="2022-07-28T11:36:45.497" v="0" actId="680"/>
      <pc:docMkLst>
        <pc:docMk/>
      </pc:docMkLst>
      <pc:sldChg chg="new">
        <pc:chgData name="2022mt93109@wilp.bits-pilani.ac.in" userId="11a4111e-0b65-4550-bcd5-b6bc9004dd10" providerId="ADAL" clId="{86608E94-1168-47D9-96E2-C44E38EA69BA}" dt="2022-07-28T11:36:45.497" v="0" actId="680"/>
        <pc:sldMkLst>
          <pc:docMk/>
          <pc:sldMk cId="313797598" sldId="286"/>
        </pc:sldMkLst>
      </pc:sldChg>
    </pc:docChg>
  </pc:docChgLst>
  <pc:docChgLst>
    <pc:chgData name="MOHTA MONICA RAMSINGH ." userId="S::2022mt93156@wilp.bits-pilani.ac.in::ecfa4222-2728-4bba-80a1-10450c31ef91" providerId="AD" clId="Web-{CF02C1D0-365B-4324-85D7-D94B8B36314D}"/>
    <pc:docChg chg="modSld">
      <pc:chgData name="MOHTA MONICA RAMSINGH ." userId="S::2022mt93156@wilp.bits-pilani.ac.in::ecfa4222-2728-4bba-80a1-10450c31ef91" providerId="AD" clId="Web-{CF02C1D0-365B-4324-85D7-D94B8B36314D}" dt="2022-07-30T05:44:49.157" v="0" actId="1076"/>
      <pc:docMkLst>
        <pc:docMk/>
      </pc:docMkLst>
      <pc:sldChg chg="modSp">
        <pc:chgData name="MOHTA MONICA RAMSINGH ." userId="S::2022mt93156@wilp.bits-pilani.ac.in::ecfa4222-2728-4bba-80a1-10450c31ef91" providerId="AD" clId="Web-{CF02C1D0-365B-4324-85D7-D94B8B36314D}" dt="2022-07-30T05:44:49.157" v="0" actId="1076"/>
        <pc:sldMkLst>
          <pc:docMk/>
          <pc:sldMk cId="0" sldId="264"/>
        </pc:sldMkLst>
        <pc:spChg chg="mod">
          <ac:chgData name="MOHTA MONICA RAMSINGH ." userId="S::2022mt93156@wilp.bits-pilani.ac.in::ecfa4222-2728-4bba-80a1-10450c31ef91" providerId="AD" clId="Web-{CF02C1D0-365B-4324-85D7-D94B8B36314D}" dt="2022-07-30T05:44:49.157" v="0" actId="1076"/>
          <ac:spMkLst>
            <pc:docMk/>
            <pc:sldMk cId="0" sldId="264"/>
            <ac:spMk id="1536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0D3F52-1EF1-4DDD-A838-B5BB44B36674}" type="datetimeFigureOut">
              <a:rPr lang="en-US"/>
              <a:pPr>
                <a:defRPr/>
              </a:pPr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0138C7-5061-437B-A4B5-9615FB361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1800"/>
              <a:t>Example for analysis: if a new computerized library information system is desired, what are the business processes related to its use.</a:t>
            </a:r>
          </a:p>
          <a:p>
            <a:pPr>
              <a:spcBef>
                <a:spcPct val="0"/>
              </a:spcBef>
            </a:pPr>
            <a:endParaRPr lang="en-US" altLang="en-US" sz="1800"/>
          </a:p>
          <a:p>
            <a:pPr>
              <a:spcBef>
                <a:spcPct val="0"/>
              </a:spcBef>
            </a:pPr>
            <a:r>
              <a:rPr lang="en-US" altLang="en-US" sz="1800"/>
              <a:t>Example for design: how exactly will the library information system software capture and record book loans?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C0C25C-ECA3-4098-BBA6-7FBE2E3E88E2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z="2200"/>
              <a:t>Understanding the requirements including understanding the domain processes and the external environment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639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283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65D21-9CDD-4930-8DDB-8F8CDDFC2D48}" type="datetime5">
              <a:rPr lang="en-US"/>
              <a:pPr>
                <a:defRPr/>
              </a:pPr>
              <a:t>29-Jul-22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Software Engineering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656D-E540-464A-9820-62ABD50DD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3681C2-C3D2-4E07-B34F-2894A3173931}" type="datetime5">
              <a:rPr lang="en-US"/>
              <a:pPr>
                <a:defRPr/>
              </a:pPr>
              <a:t>29-Jul-22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Software Engineering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C0E0B-4FFD-4331-BB68-6F225D8A9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2127250" cy="4714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DB5162-BF54-4D30-A505-A812C7E5F068}" type="datetime5">
              <a:rPr lang="en-US"/>
              <a:pPr>
                <a:defRPr/>
              </a:pPr>
              <a:t>29-Jul-22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375" y="6246813"/>
            <a:ext cx="2897188" cy="4714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75" y="6246813"/>
            <a:ext cx="2128838" cy="471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C08F7-6571-4E4E-A1AF-34A280C1B5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8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455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6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98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26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1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95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14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1F5579-831D-4E7B-AFAE-4FC8D82568DB}" type="datetime5">
              <a:rPr lang="en-US"/>
              <a:pPr>
                <a:defRPr/>
              </a:pPr>
              <a:t>29-Jul-22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92D0FA-9E2E-43B2-8749-02F7E51A8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0" r:id="rId12"/>
    <p:sldLayoutId id="2147483762" r:id="rId13"/>
    <p:sldLayoutId id="2147483763" r:id="rId1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Yashvardhan Sharma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Computer Science and Information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800" i="1" dirty="0"/>
              <a:t>With traditional analysis methods, we model the world using functions or behaviors as our building blocks… With object-oriented analysis, we model reality with objects as our building blocks.”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777C3CF-9FEE-4AB5-8576-C18EF0C521CF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GB" altLang="en-US" dirty="0"/>
            </a:br>
            <a:r>
              <a:rPr lang="en-GB" altLang="en-US" dirty="0"/>
              <a:t>Object-oriented Design</a:t>
            </a:r>
            <a:endParaRPr lang="en-US" altLang="en-US" dirty="0"/>
          </a:p>
        </p:txBody>
      </p:sp>
      <p:sp>
        <p:nvSpPr>
          <p:cNvPr id="29701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8200D-9552-471F-AD0F-2F575D9E52E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800"/>
              <a:t>We deal with objects in everyday life – the world is full of objects</a:t>
            </a:r>
          </a:p>
          <a:p>
            <a:pPr fontAlgn="base">
              <a:spcAft>
                <a:spcPct val="0"/>
              </a:spcAft>
            </a:pPr>
            <a:r>
              <a:rPr lang="en-US" altLang="en-US" sz="2800"/>
              <a:t>With object-oriented programming, data and the methods that act on the data are nicely packaged together (encapsulation)</a:t>
            </a:r>
          </a:p>
          <a:p>
            <a:pPr fontAlgn="base">
              <a:spcAft>
                <a:spcPct val="0"/>
              </a:spcAft>
            </a:pPr>
            <a:r>
              <a:rPr lang="en-US" altLang="en-US" sz="2800"/>
              <a:t>Commonalties between objects can be captured with a common base class (inheritance), while their differences can be preserved (polymorphism)</a:t>
            </a:r>
          </a:p>
          <a:p>
            <a:pPr fontAlgn="base">
              <a:spcAft>
                <a:spcPct val="0"/>
              </a:spcAft>
            </a:pPr>
            <a:endParaRPr lang="en-US" altLang="en-US" sz="280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216FA4B-6607-448A-A960-0C336B9763C4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we use objects ?</a:t>
            </a:r>
          </a:p>
        </p:txBody>
      </p:sp>
      <p:sp>
        <p:nvSpPr>
          <p:cNvPr id="30725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7E024F-224B-4F6B-BEA2-1C334B771AB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/>
              <a:t>  This is a necessary step between        requirements/specifications and the actual implementation of the solution.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92C2792-D13D-4EE6-9B49-91257E0FE100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/>
              <a:t>The problem: How do we find objects ?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D72F76-0CEA-48E1-B6B7-2CE227322A1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 i="1">
                <a:solidFill>
                  <a:schemeClr val="hlink"/>
                </a:solidFill>
              </a:rPr>
              <a:t>First step</a:t>
            </a:r>
            <a:r>
              <a:rPr lang="en-US" altLang="en-US" sz="2000"/>
              <a:t> - consider what the business must do; in the case of a library - lending books, keeping track of due dates, buying new books.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DF2D25D5-1837-4107-8090-A2F9277C99B9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411163"/>
            <a:ext cx="77930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What are business processes?</a:t>
            </a:r>
            <a:endParaRPr lang="en-US" altLang="en-US" dirty="0"/>
          </a:p>
        </p:txBody>
      </p:sp>
      <p:sp>
        <p:nvSpPr>
          <p:cNvPr id="32773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73D4E-0DE5-470A-9BA7-AF2DAD5551D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143000" y="36576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In OO terms</a:t>
            </a:r>
            <a:r>
              <a:rPr lang="en-US" altLang="en-US" sz="2000">
                <a:latin typeface="Tahoma" panose="020B0604030504040204" pitchFamily="34" charset="0"/>
              </a:rPr>
              <a:t> - requirements analysis; represent the business processes in textual narration (Use Cases).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74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Identify the </a:t>
            </a:r>
            <a:r>
              <a:rPr lang="en-US" altLang="en-US" sz="2000">
                <a:solidFill>
                  <a:schemeClr val="hlink"/>
                </a:solidFill>
              </a:rPr>
              <a:t>roles</a:t>
            </a:r>
            <a:r>
              <a:rPr lang="en-US" altLang="en-US" sz="2000"/>
              <a:t> of people who will be involved in the business processes.</a:t>
            </a:r>
          </a:p>
        </p:txBody>
      </p:sp>
      <p:sp>
        <p:nvSpPr>
          <p:cNvPr id="33795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03A55479-2A87-4C59-8EC7-B7782BF3AE93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347663"/>
            <a:ext cx="779303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Roles in the organization</a:t>
            </a:r>
            <a:endParaRPr lang="en-US" altLang="en-US" dirty="0"/>
          </a:p>
        </p:txBody>
      </p:sp>
      <p:sp>
        <p:nvSpPr>
          <p:cNvPr id="33797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461805-FE9D-4A79-838A-BFC3DDF3511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82688" y="33909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In OO terms - this is known as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domain analysis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182688" y="4343400"/>
            <a:ext cx="76565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Examples - customer, library assistant, programmer, navigator, sensor, etc.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819400" y="54102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chemeClr val="hlink"/>
                </a:solidFill>
                <a:latin typeface="Tahoma" panose="020B0604030504040204" pitchFamily="34" charset="0"/>
              </a:rPr>
              <a:t>Examples from class projects?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9462" grpId="0" autoUpdateAnimBg="0"/>
      <p:bldP spid="19463" grpId="0" autoUpdateAnimBg="0"/>
      <p:bldP spid="194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Business processes and people identified; time to determine how to fulfill the processes and who executes these processes.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1826C69-5521-43F1-A853-95572899DC63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Who does what? Collaboration</a:t>
            </a:r>
            <a:endParaRPr lang="en-US" altLang="en-US"/>
          </a:p>
        </p:txBody>
      </p:sp>
      <p:sp>
        <p:nvSpPr>
          <p:cNvPr id="34821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6102A6-8B65-4C69-8E0F-73ABE17772F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219200" y="34671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In OO terms - object oriented design; assigning responsibilities to the various software objects.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219200" y="46482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Often expressed in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class diagrams</a:t>
            </a:r>
            <a:r>
              <a:rPr lang="en-US" altLang="en-US" sz="2000"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4" grpId="0" autoUpdateAnimBg="0"/>
      <p:bldP spid="225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14413" y="1541463"/>
          <a:ext cx="688657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Document" r:id="rId3" imgW="7935497" imgH="3364452" progId="Word.Document.8">
                  <p:embed/>
                </p:oleObj>
              </mc:Choice>
              <mc:Fallback>
                <p:oleObj name="Document" r:id="rId3" imgW="7935497" imgH="3364452" progId="Word.Document.8">
                  <p:embed/>
                  <p:pic>
                    <p:nvPicPr>
                      <p:cNvPr id="2355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541463"/>
                        <a:ext cx="6886575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6E23157-ADDB-4C72-95D3-7B5698B0A2DC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In Summary...</a:t>
            </a:r>
          </a:p>
        </p:txBody>
      </p:sp>
      <p:sp>
        <p:nvSpPr>
          <p:cNvPr id="35845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16CB9-91A8-40E2-852F-9E93F010BE3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92188" y="3681413"/>
          <a:ext cx="6856412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5" imgW="8396541" imgH="2642470" progId="Word.Document.8">
                  <p:embed/>
                </p:oleObj>
              </mc:Choice>
              <mc:Fallback>
                <p:oleObj name="Document" r:id="rId5" imgW="8396541" imgH="2642470" progId="Word.Document.8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681413"/>
                        <a:ext cx="6856412" cy="216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90613" y="4876800"/>
          <a:ext cx="6096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7" imgW="7922522" imgH="1538059" progId="Word.Document.8">
                  <p:embed/>
                </p:oleObj>
              </mc:Choice>
              <mc:Fallback>
                <p:oleObj name="Document" r:id="rId7" imgW="7922522" imgH="1538059" progId="Word.Document.8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876800"/>
                        <a:ext cx="60960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Define use cases</a:t>
            </a:r>
          </a:p>
        </p:txBody>
      </p:sp>
      <p:sp>
        <p:nvSpPr>
          <p:cNvPr id="36867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5240DEB-8F6E-48DE-89BC-7CEAC484B491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427038"/>
            <a:ext cx="77930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Simple example to see big picture</a:t>
            </a:r>
            <a:endParaRPr lang="en-US" altLang="en-US" dirty="0"/>
          </a:p>
        </p:txBody>
      </p:sp>
      <p:sp>
        <p:nvSpPr>
          <p:cNvPr id="36869" name="Slide Number Placeholder 1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2BB26A-B3F4-44D6-927D-20A105363CD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133600" y="4495800"/>
            <a:ext cx="563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Example: Dice game a player rolls two die. If the total is 7 they win; otherwise they lose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25146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Define conceptual model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0" y="3048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Define collaboration diagrams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0" y="36576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Define design class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1" grpId="0" autoUpdateAnimBg="0"/>
      <p:bldP spid="24583" grpId="0" autoUpdateAnimBg="0"/>
      <p:bldP spid="24584" grpId="0" autoUpdateAnimBg="0"/>
      <p:bldP spid="2458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 b="1"/>
              <a:t>Use cases</a:t>
            </a:r>
            <a:r>
              <a:rPr lang="en-US" altLang="en-US" sz="2000"/>
              <a:t> - narrative descriptions of </a:t>
            </a:r>
            <a:r>
              <a:rPr lang="en-US" altLang="en-US" sz="2000">
                <a:solidFill>
                  <a:schemeClr val="hlink"/>
                </a:solidFill>
              </a:rPr>
              <a:t>domain processes</a:t>
            </a:r>
            <a:r>
              <a:rPr lang="en-US" altLang="en-US" sz="2000"/>
              <a:t> in a structured prose format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b="1"/>
          </a:p>
        </p:txBody>
      </p:sp>
      <p:sp>
        <p:nvSpPr>
          <p:cNvPr id="38915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A7CE917-5818-4ADC-8118-202B7DE893FB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Define use cases</a:t>
            </a:r>
          </a:p>
        </p:txBody>
      </p:sp>
      <p:sp>
        <p:nvSpPr>
          <p:cNvPr id="38917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D9BCB9-C6C2-433C-B217-45AEE5F057E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28800" y="3733800"/>
            <a:ext cx="6096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Use case</a:t>
            </a:r>
            <a:r>
              <a:rPr lang="en-US" altLang="en-US" sz="2400">
                <a:latin typeface="Times New Roman" panose="02020603050405020304" pitchFamily="18" charset="0"/>
              </a:rPr>
              <a:t>:       Play a game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Actors</a:t>
            </a:r>
            <a:r>
              <a:rPr lang="en-US" altLang="en-US" sz="2400">
                <a:latin typeface="Times New Roman" panose="02020603050405020304" pitchFamily="18" charset="0"/>
              </a:rPr>
              <a:t>:          Player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Description</a:t>
            </a:r>
            <a:r>
              <a:rPr lang="en-US" altLang="en-US" sz="2400">
                <a:latin typeface="Times New Roman" panose="02020603050405020304" pitchFamily="18" charset="0"/>
              </a:rPr>
              <a:t>:  This use case begins when the player picks up and rolls the die….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OO Analysis concerns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specification of the problem domain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identification of concepts (objects)</a:t>
            </a:r>
          </a:p>
        </p:txBody>
      </p:sp>
      <p:sp>
        <p:nvSpPr>
          <p:cNvPr id="40963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3AB9ADA-481E-4A43-8AEC-32DC13BE0907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95288"/>
            <a:ext cx="779303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Define domain model</a:t>
            </a:r>
            <a:endParaRPr lang="en-US" altLang="en-US" dirty="0"/>
          </a:p>
        </p:txBody>
      </p:sp>
      <p:sp>
        <p:nvSpPr>
          <p:cNvPr id="40965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FAEE1-BDD1-447A-B54D-2C843794F55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182688" y="36957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Decomposition of the problem domain includes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identification of objects, attributes, associations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219200" y="51054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Outcome of analysis expressed as a </a:t>
            </a:r>
            <a:r>
              <a:rPr lang="en-US" altLang="en-US" sz="2000" b="1">
                <a:solidFill>
                  <a:schemeClr val="hlink"/>
                </a:solidFill>
                <a:latin typeface="Tahoma" panose="020B0604030504040204" pitchFamily="34" charset="0"/>
              </a:rPr>
              <a:t>domain model.</a:t>
            </a: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  <p:bldP spid="28678" grpId="0" autoUpdateAnimBg="0"/>
      <p:bldP spid="286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SS ZG514/SE Z512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Object Oriented Analysis and Design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Lecture No.1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7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1987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8E928D9-152C-4795-AE53-B6AEFB292493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412750"/>
            <a:ext cx="7793038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Domain model - game of dice</a:t>
            </a:r>
            <a:endParaRPr lang="en-US" altLang="en-US" dirty="0"/>
          </a:p>
        </p:txBody>
      </p:sp>
      <p:sp>
        <p:nvSpPr>
          <p:cNvPr id="41989" name="Slide Number Placeholder 2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1A3A7-A680-4C03-97C3-151F967B2F3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819400" y="2590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Player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_____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562600" y="2590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Die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____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facevalue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191000" y="4191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DiceGame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05400" y="3505200"/>
            <a:ext cx="1311275" cy="1600200"/>
            <a:chOff x="3216" y="2208"/>
            <a:chExt cx="826" cy="1008"/>
          </a:xfrm>
        </p:grpSpPr>
        <p:sp>
          <p:nvSpPr>
            <p:cNvPr id="42006" name="Line 15"/>
            <p:cNvSpPr>
              <a:spLocks noChangeShapeType="1"/>
            </p:cNvSpPr>
            <p:nvPr/>
          </p:nvSpPr>
          <p:spPr bwMode="auto">
            <a:xfrm>
              <a:off x="3216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07" name="Group 24"/>
            <p:cNvGrpSpPr>
              <a:grpSpLocks/>
            </p:cNvGrpSpPr>
            <p:nvPr/>
          </p:nvGrpSpPr>
          <p:grpSpPr bwMode="auto">
            <a:xfrm>
              <a:off x="3216" y="2208"/>
              <a:ext cx="826" cy="1008"/>
              <a:chOff x="3216" y="2208"/>
              <a:chExt cx="826" cy="1008"/>
            </a:xfrm>
          </p:grpSpPr>
          <p:sp>
            <p:nvSpPr>
              <p:cNvPr id="42008" name="Text Box 9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09" name="Text Box 10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2010" name="Line 16"/>
              <p:cNvSpPr>
                <a:spLocks noChangeShapeType="1"/>
              </p:cNvSpPr>
              <p:nvPr/>
            </p:nvSpPr>
            <p:spPr bwMode="auto">
              <a:xfrm flipV="1">
                <a:off x="3792" y="220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Text Box 17"/>
              <p:cNvSpPr txBox="1">
                <a:spLocks noChangeArrowheads="1"/>
              </p:cNvSpPr>
              <p:nvPr/>
            </p:nvSpPr>
            <p:spPr bwMode="auto">
              <a:xfrm>
                <a:off x="3264" y="2764"/>
                <a:ext cx="5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Includes</a:t>
                </a:r>
              </a:p>
            </p:txBody>
          </p:sp>
        </p:grp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3505200"/>
            <a:ext cx="1524000" cy="1600200"/>
            <a:chOff x="1776" y="2208"/>
            <a:chExt cx="960" cy="1008"/>
          </a:xfrm>
        </p:grpSpPr>
        <p:sp>
          <p:nvSpPr>
            <p:cNvPr id="42001" name="Text Box 11"/>
            <p:cNvSpPr txBox="1">
              <a:spLocks noChangeArrowheads="1"/>
            </p:cNvSpPr>
            <p:nvPr/>
          </p:nvSpPr>
          <p:spPr bwMode="auto">
            <a:xfrm>
              <a:off x="1776" y="2256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2" name="Text Box 12"/>
            <p:cNvSpPr txBox="1">
              <a:spLocks noChangeArrowheads="1"/>
            </p:cNvSpPr>
            <p:nvPr/>
          </p:nvSpPr>
          <p:spPr bwMode="auto">
            <a:xfrm>
              <a:off x="2438" y="2928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3" name="Line 13"/>
            <p:cNvSpPr>
              <a:spLocks noChangeShapeType="1"/>
            </p:cNvSpPr>
            <p:nvPr/>
          </p:nvSpPr>
          <p:spPr bwMode="auto">
            <a:xfrm flipH="1">
              <a:off x="1968" y="292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4"/>
            <p:cNvSpPr>
              <a:spLocks noChangeShapeType="1"/>
            </p:cNvSpPr>
            <p:nvPr/>
          </p:nvSpPr>
          <p:spPr bwMode="auto">
            <a:xfrm flipV="1">
              <a:off x="1968" y="220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18"/>
            <p:cNvSpPr txBox="1">
              <a:spLocks noChangeArrowheads="1"/>
            </p:cNvSpPr>
            <p:nvPr/>
          </p:nvSpPr>
          <p:spPr bwMode="auto">
            <a:xfrm>
              <a:off x="2064" y="2764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Plays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733800" y="2667000"/>
            <a:ext cx="1997075" cy="457200"/>
            <a:chOff x="2352" y="1680"/>
            <a:chExt cx="1258" cy="288"/>
          </a:xfrm>
        </p:grpSpPr>
        <p:sp>
          <p:nvSpPr>
            <p:cNvPr id="41997" name="Line 6"/>
            <p:cNvSpPr>
              <a:spLocks noChangeShapeType="1"/>
            </p:cNvSpPr>
            <p:nvPr/>
          </p:nvSpPr>
          <p:spPr bwMode="auto">
            <a:xfrm>
              <a:off x="2352" y="19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Text Box 7"/>
            <p:cNvSpPr txBox="1">
              <a:spLocks noChangeArrowheads="1"/>
            </p:cNvSpPr>
            <p:nvPr/>
          </p:nvSpPr>
          <p:spPr bwMode="auto">
            <a:xfrm>
              <a:off x="2390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312" y="168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0" name="Text Box 19"/>
            <p:cNvSpPr txBox="1">
              <a:spLocks noChangeArrowheads="1"/>
            </p:cNvSpPr>
            <p:nvPr/>
          </p:nvSpPr>
          <p:spPr bwMode="auto">
            <a:xfrm>
              <a:off x="2832" y="1728"/>
              <a:ext cx="3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Rolls</a:t>
              </a:r>
            </a:p>
          </p:txBody>
        </p:sp>
      </p:grp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143000" y="5257800"/>
            <a:ext cx="7358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Conceptual model is not a description of the software components;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it represents concepts in the real world problem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 autoUpdateAnimBg="0"/>
      <p:bldP spid="29700" grpId="0" animBg="1" autoUpdateAnimBg="0"/>
      <p:bldP spid="29701" grpId="0" animBg="1" autoUpdateAnimBg="0"/>
      <p:bldP spid="297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Essential step - allocating responsibility to objects and illustrating how they interact with other objects.</a:t>
            </a:r>
          </a:p>
          <a:p>
            <a:pPr fontAlgn="base">
              <a:spcAft>
                <a:spcPct val="0"/>
              </a:spcAft>
            </a:pPr>
            <a:endParaRPr lang="en-US" altLang="en-US" sz="2000"/>
          </a:p>
        </p:txBody>
      </p:sp>
      <p:sp>
        <p:nvSpPr>
          <p:cNvPr id="4301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8AA60F5-E5CE-4C7B-976B-E63A801790D6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36538"/>
            <a:ext cx="7793038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Collaboration diagram</a:t>
            </a:r>
            <a:endParaRPr lang="en-US" altLang="en-US"/>
          </a:p>
        </p:txBody>
      </p:sp>
      <p:sp>
        <p:nvSpPr>
          <p:cNvPr id="43013" name="Slide Number Placeholder 1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BCE4D-72F0-475D-B592-39410E4A7AA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638300" y="5010150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Collaboration diagrams express the flow of messages between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Objects.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257300" y="2762250"/>
            <a:ext cx="731520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OO Design</a:t>
            </a:r>
            <a:r>
              <a:rPr lang="en-US" altLang="en-US" sz="2000">
                <a:latin typeface="Tahoma" panose="020B0604030504040204" pitchFamily="34" charset="0"/>
              </a:rPr>
              <a:t> is concerned with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defining logical software specification that fulfills the requirements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295400" y="44831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Expressed as Collaboration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5" grpId="0" autoUpdateAnimBg="0"/>
      <p:bldP spid="30727" grpId="0" autoUpdateAnimBg="0"/>
      <p:bldP spid="3072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7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4035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0809736-E9BE-44D0-864F-F0A953BF7520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9463" y="511175"/>
            <a:ext cx="7793037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Example - collaboration diagram</a:t>
            </a:r>
            <a:endParaRPr lang="en-US" altLang="en-US" dirty="0"/>
          </a:p>
        </p:txBody>
      </p:sp>
      <p:sp>
        <p:nvSpPr>
          <p:cNvPr id="44037" name="Slide Number Placeholder 3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D9E62E-B180-48AE-B504-9773880AB40A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030538" y="2527300"/>
            <a:ext cx="682625" cy="560388"/>
            <a:chOff x="1909" y="1592"/>
            <a:chExt cx="430" cy="353"/>
          </a:xfrm>
        </p:grpSpPr>
        <p:sp>
          <p:nvSpPr>
            <p:cNvPr id="44063" name="Rectangle 4"/>
            <p:cNvSpPr>
              <a:spLocks noChangeArrowheads="1"/>
            </p:cNvSpPr>
            <p:nvPr/>
          </p:nvSpPr>
          <p:spPr bwMode="auto">
            <a:xfrm>
              <a:off x="1909" y="1592"/>
              <a:ext cx="409" cy="353"/>
            </a:xfrm>
            <a:prstGeom prst="rect">
              <a:avLst/>
            </a:prstGeom>
            <a:solidFill>
              <a:srgbClr val="FFFFCC"/>
            </a:solidFill>
            <a:ln w="11113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4064" name="Rectangle 5"/>
            <p:cNvSpPr>
              <a:spLocks noChangeArrowheads="1"/>
            </p:cNvSpPr>
            <p:nvPr/>
          </p:nvSpPr>
          <p:spPr bwMode="auto">
            <a:xfrm>
              <a:off x="1954" y="1630"/>
              <a:ext cx="3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Geneva"/>
                </a:rPr>
                <a:t>:Player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4065" name="Line 6"/>
            <p:cNvSpPr>
              <a:spLocks noChangeShapeType="1"/>
            </p:cNvSpPr>
            <p:nvPr/>
          </p:nvSpPr>
          <p:spPr bwMode="auto">
            <a:xfrm>
              <a:off x="1951" y="1747"/>
              <a:ext cx="3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679825" y="2381250"/>
            <a:ext cx="2360613" cy="706438"/>
            <a:chOff x="2318" y="1500"/>
            <a:chExt cx="1487" cy="445"/>
          </a:xfrm>
        </p:grpSpPr>
        <p:grpSp>
          <p:nvGrpSpPr>
            <p:cNvPr id="44053" name="Group 24"/>
            <p:cNvGrpSpPr>
              <a:grpSpLocks/>
            </p:cNvGrpSpPr>
            <p:nvPr/>
          </p:nvGrpSpPr>
          <p:grpSpPr bwMode="auto">
            <a:xfrm>
              <a:off x="3390" y="1592"/>
              <a:ext cx="415" cy="353"/>
              <a:chOff x="3390" y="1592"/>
              <a:chExt cx="415" cy="353"/>
            </a:xfrm>
          </p:grpSpPr>
          <p:sp>
            <p:nvSpPr>
              <p:cNvPr id="44060" name="Rectangle 7"/>
              <p:cNvSpPr>
                <a:spLocks noChangeArrowheads="1"/>
              </p:cNvSpPr>
              <p:nvPr/>
            </p:nvSpPr>
            <p:spPr bwMode="auto">
              <a:xfrm>
                <a:off x="3390" y="1592"/>
                <a:ext cx="409" cy="353"/>
              </a:xfrm>
              <a:prstGeom prst="rect">
                <a:avLst/>
              </a:prstGeom>
              <a:solidFill>
                <a:srgbClr val="FFFFCC"/>
              </a:solidFill>
              <a:ln w="11113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4061" name="Rectangle 8"/>
              <p:cNvSpPr>
                <a:spLocks noChangeArrowheads="1"/>
              </p:cNvSpPr>
              <p:nvPr/>
            </p:nvSpPr>
            <p:spPr bwMode="auto">
              <a:xfrm>
                <a:off x="3435" y="1630"/>
                <a:ext cx="370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latin typeface="Geneva"/>
                  </a:rPr>
                  <a:t>d1:Die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4062" name="Line 9"/>
              <p:cNvSpPr>
                <a:spLocks noChangeShapeType="1"/>
              </p:cNvSpPr>
              <p:nvPr/>
            </p:nvSpPr>
            <p:spPr bwMode="auto">
              <a:xfrm>
                <a:off x="3432" y="1747"/>
                <a:ext cx="35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4" name="Line 13"/>
            <p:cNvSpPr>
              <a:spLocks noChangeShapeType="1"/>
            </p:cNvSpPr>
            <p:nvPr/>
          </p:nvSpPr>
          <p:spPr bwMode="auto">
            <a:xfrm>
              <a:off x="2318" y="1768"/>
              <a:ext cx="1072" cy="1"/>
            </a:xfrm>
            <a:prstGeom prst="line">
              <a:avLst/>
            </a:prstGeom>
            <a:noFill/>
            <a:ln w="11113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5" name="Group 26"/>
            <p:cNvGrpSpPr>
              <a:grpSpLocks/>
            </p:cNvGrpSpPr>
            <p:nvPr/>
          </p:nvGrpSpPr>
          <p:grpSpPr bwMode="auto">
            <a:xfrm>
              <a:off x="2593" y="1500"/>
              <a:ext cx="685" cy="205"/>
              <a:chOff x="2593" y="1500"/>
              <a:chExt cx="685" cy="205"/>
            </a:xfrm>
          </p:grpSpPr>
          <p:sp>
            <p:nvSpPr>
              <p:cNvPr id="44056" name="Freeform 14"/>
              <p:cNvSpPr>
                <a:spLocks/>
              </p:cNvSpPr>
              <p:nvPr/>
            </p:nvSpPr>
            <p:spPr bwMode="auto">
              <a:xfrm>
                <a:off x="2713" y="1669"/>
                <a:ext cx="275" cy="36"/>
              </a:xfrm>
              <a:custGeom>
                <a:avLst/>
                <a:gdLst>
                  <a:gd name="T0" fmla="*/ 0 w 275"/>
                  <a:gd name="T1" fmla="*/ 0 h 36"/>
                  <a:gd name="T2" fmla="*/ 275 w 275"/>
                  <a:gd name="T3" fmla="*/ 0 h 36"/>
                  <a:gd name="T4" fmla="*/ 190 w 275"/>
                  <a:gd name="T5" fmla="*/ 36 h 36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36"/>
                  <a:gd name="T11" fmla="*/ 275 w 275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36">
                    <a:moveTo>
                      <a:pt x="0" y="0"/>
                    </a:moveTo>
                    <a:lnTo>
                      <a:pt x="275" y="0"/>
                    </a:lnTo>
                    <a:lnTo>
                      <a:pt x="190" y="36"/>
                    </a:lnTo>
                  </a:path>
                </a:pathLst>
              </a:custGeom>
              <a:noFill/>
              <a:ln w="111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7" name="Line 15"/>
              <p:cNvSpPr>
                <a:spLocks noChangeShapeType="1"/>
              </p:cNvSpPr>
              <p:nvPr/>
            </p:nvSpPr>
            <p:spPr bwMode="auto">
              <a:xfrm flipH="1" flipV="1">
                <a:off x="2903" y="1634"/>
                <a:ext cx="85" cy="35"/>
              </a:xfrm>
              <a:prstGeom prst="line">
                <a:avLst/>
              </a:prstGeom>
              <a:noFill/>
              <a:ln w="111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Rectangle 16"/>
              <p:cNvSpPr>
                <a:spLocks noChangeArrowheads="1"/>
              </p:cNvSpPr>
              <p:nvPr/>
            </p:nvSpPr>
            <p:spPr bwMode="auto">
              <a:xfrm>
                <a:off x="2593" y="1500"/>
                <a:ext cx="635" cy="1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4059" name="Rectangle 17"/>
              <p:cNvSpPr>
                <a:spLocks noChangeArrowheads="1"/>
              </p:cNvSpPr>
              <p:nvPr/>
            </p:nvSpPr>
            <p:spPr bwMode="auto">
              <a:xfrm>
                <a:off x="2596" y="1503"/>
                <a:ext cx="682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latin typeface="Geneva"/>
                  </a:rPr>
                  <a:t>1: r1:=roll()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54388" y="3087688"/>
            <a:ext cx="2741612" cy="1379537"/>
            <a:chOff x="2113" y="1945"/>
            <a:chExt cx="1727" cy="869"/>
          </a:xfrm>
        </p:grpSpPr>
        <p:grpSp>
          <p:nvGrpSpPr>
            <p:cNvPr id="44041" name="Group 27"/>
            <p:cNvGrpSpPr>
              <a:grpSpLocks/>
            </p:cNvGrpSpPr>
            <p:nvPr/>
          </p:nvGrpSpPr>
          <p:grpSpPr bwMode="auto">
            <a:xfrm>
              <a:off x="2160" y="2352"/>
              <a:ext cx="670" cy="205"/>
              <a:chOff x="2141" y="2369"/>
              <a:chExt cx="670" cy="205"/>
            </a:xfrm>
          </p:grpSpPr>
          <p:sp>
            <p:nvSpPr>
              <p:cNvPr id="44050" name="Freeform 19"/>
              <p:cNvSpPr>
                <a:spLocks/>
              </p:cNvSpPr>
              <p:nvPr/>
            </p:nvSpPr>
            <p:spPr bwMode="auto">
              <a:xfrm>
                <a:off x="2283" y="2539"/>
                <a:ext cx="268" cy="35"/>
              </a:xfrm>
              <a:custGeom>
                <a:avLst/>
                <a:gdLst>
                  <a:gd name="T0" fmla="*/ 0 w 268"/>
                  <a:gd name="T1" fmla="*/ 0 h 35"/>
                  <a:gd name="T2" fmla="*/ 268 w 268"/>
                  <a:gd name="T3" fmla="*/ 0 h 35"/>
                  <a:gd name="T4" fmla="*/ 190 w 268"/>
                  <a:gd name="T5" fmla="*/ 35 h 35"/>
                  <a:gd name="T6" fmla="*/ 0 60000 65536"/>
                  <a:gd name="T7" fmla="*/ 0 60000 65536"/>
                  <a:gd name="T8" fmla="*/ 0 60000 65536"/>
                  <a:gd name="T9" fmla="*/ 0 w 268"/>
                  <a:gd name="T10" fmla="*/ 0 h 35"/>
                  <a:gd name="T11" fmla="*/ 268 w 268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8" h="35">
                    <a:moveTo>
                      <a:pt x="0" y="0"/>
                    </a:moveTo>
                    <a:lnTo>
                      <a:pt x="268" y="0"/>
                    </a:lnTo>
                    <a:lnTo>
                      <a:pt x="190" y="35"/>
                    </a:lnTo>
                  </a:path>
                </a:pathLst>
              </a:custGeom>
              <a:noFill/>
              <a:ln w="111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1" name="Line 20"/>
              <p:cNvSpPr>
                <a:spLocks noChangeShapeType="1"/>
              </p:cNvSpPr>
              <p:nvPr/>
            </p:nvSpPr>
            <p:spPr bwMode="auto">
              <a:xfrm flipH="1" flipV="1">
                <a:off x="2473" y="2503"/>
                <a:ext cx="78" cy="36"/>
              </a:xfrm>
              <a:prstGeom prst="line">
                <a:avLst/>
              </a:prstGeom>
              <a:noFill/>
              <a:ln w="111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2" name="Rectangle 21"/>
              <p:cNvSpPr>
                <a:spLocks noChangeArrowheads="1"/>
              </p:cNvSpPr>
              <p:nvPr/>
            </p:nvSpPr>
            <p:spPr bwMode="auto">
              <a:xfrm>
                <a:off x="2141" y="2369"/>
                <a:ext cx="670" cy="1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4042" name="Group 30"/>
            <p:cNvGrpSpPr>
              <a:grpSpLocks/>
            </p:cNvGrpSpPr>
            <p:nvPr/>
          </p:nvGrpSpPr>
          <p:grpSpPr bwMode="auto">
            <a:xfrm>
              <a:off x="2113" y="1945"/>
              <a:ext cx="1727" cy="869"/>
              <a:chOff x="2113" y="1945"/>
              <a:chExt cx="1727" cy="869"/>
            </a:xfrm>
          </p:grpSpPr>
          <p:grpSp>
            <p:nvGrpSpPr>
              <p:cNvPr id="44043" name="Group 25"/>
              <p:cNvGrpSpPr>
                <a:grpSpLocks/>
              </p:cNvGrpSpPr>
              <p:nvPr/>
            </p:nvGrpSpPr>
            <p:grpSpPr bwMode="auto">
              <a:xfrm>
                <a:off x="3425" y="2461"/>
                <a:ext cx="415" cy="353"/>
                <a:chOff x="3425" y="2461"/>
                <a:chExt cx="415" cy="353"/>
              </a:xfrm>
            </p:grpSpPr>
            <p:sp>
              <p:nvSpPr>
                <p:cNvPr id="44047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5" y="2461"/>
                  <a:ext cx="409" cy="353"/>
                </a:xfrm>
                <a:prstGeom prst="rect">
                  <a:avLst/>
                </a:prstGeom>
                <a:solidFill>
                  <a:srgbClr val="FFFFCC"/>
                </a:solidFill>
                <a:ln w="11113">
                  <a:solidFill>
                    <a:srgbClr val="990033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048" name="Rectangle 11"/>
                <p:cNvSpPr>
                  <a:spLocks noChangeArrowheads="1"/>
                </p:cNvSpPr>
                <p:nvPr/>
              </p:nvSpPr>
              <p:spPr bwMode="auto">
                <a:xfrm>
                  <a:off x="3470" y="2499"/>
                  <a:ext cx="370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Geneva"/>
                    </a:rPr>
                    <a:t>d2:Die</a:t>
                  </a: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049" name="Line 12"/>
                <p:cNvSpPr>
                  <a:spLocks noChangeShapeType="1"/>
                </p:cNvSpPr>
                <p:nvPr/>
              </p:nvSpPr>
              <p:spPr bwMode="auto">
                <a:xfrm>
                  <a:off x="3467" y="2616"/>
                  <a:ext cx="353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29"/>
              <p:cNvGrpSpPr>
                <a:grpSpLocks/>
              </p:cNvGrpSpPr>
              <p:nvPr/>
            </p:nvGrpSpPr>
            <p:grpSpPr bwMode="auto">
              <a:xfrm>
                <a:off x="2113" y="1945"/>
                <a:ext cx="1312" cy="693"/>
                <a:chOff x="2113" y="1945"/>
                <a:chExt cx="1312" cy="693"/>
              </a:xfrm>
            </p:grpSpPr>
            <p:sp>
              <p:nvSpPr>
                <p:cNvPr id="44045" name="Freeform 18"/>
                <p:cNvSpPr>
                  <a:spLocks/>
                </p:cNvSpPr>
                <p:nvPr/>
              </p:nvSpPr>
              <p:spPr bwMode="auto">
                <a:xfrm>
                  <a:off x="2113" y="1945"/>
                  <a:ext cx="1312" cy="693"/>
                </a:xfrm>
                <a:custGeom>
                  <a:avLst/>
                  <a:gdLst>
                    <a:gd name="T0" fmla="*/ 0 w 1312"/>
                    <a:gd name="T1" fmla="*/ 0 h 693"/>
                    <a:gd name="T2" fmla="*/ 0 w 1312"/>
                    <a:gd name="T3" fmla="*/ 693 h 693"/>
                    <a:gd name="T4" fmla="*/ 1312 w 1312"/>
                    <a:gd name="T5" fmla="*/ 693 h 693"/>
                    <a:gd name="T6" fmla="*/ 0 60000 65536"/>
                    <a:gd name="T7" fmla="*/ 0 60000 65536"/>
                    <a:gd name="T8" fmla="*/ 0 60000 65536"/>
                    <a:gd name="T9" fmla="*/ 0 w 1312"/>
                    <a:gd name="T10" fmla="*/ 0 h 693"/>
                    <a:gd name="T11" fmla="*/ 1312 w 1312"/>
                    <a:gd name="T12" fmla="*/ 693 h 69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12" h="693">
                      <a:moveTo>
                        <a:pt x="0" y="0"/>
                      </a:moveTo>
                      <a:lnTo>
                        <a:pt x="0" y="693"/>
                      </a:lnTo>
                      <a:lnTo>
                        <a:pt x="1312" y="693"/>
                      </a:lnTo>
                    </a:path>
                  </a:pathLst>
                </a:custGeom>
                <a:noFill/>
                <a:ln w="11113">
                  <a:solidFill>
                    <a:srgbClr val="9900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46" name="Rectangle 22"/>
                <p:cNvSpPr>
                  <a:spLocks noChangeArrowheads="1"/>
                </p:cNvSpPr>
                <p:nvPr/>
              </p:nvSpPr>
              <p:spPr bwMode="auto">
                <a:xfrm>
                  <a:off x="2144" y="2372"/>
                  <a:ext cx="722" cy="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500">
                      <a:solidFill>
                        <a:srgbClr val="000000"/>
                      </a:solidFill>
                      <a:latin typeface="Geneva"/>
                    </a:rPr>
                    <a:t>2: r2:= roll()</a:t>
                  </a: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Key questions to ask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How do objects connect to other objects?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What are the behaviors (methods) of these objects?</a:t>
            </a:r>
          </a:p>
        </p:txBody>
      </p:sp>
      <p:sp>
        <p:nvSpPr>
          <p:cNvPr id="45059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BE54D1E-FE32-4462-BA51-C2FAEADCCFBE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312738"/>
            <a:ext cx="7793038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Defining class diagrams</a:t>
            </a:r>
            <a:endParaRPr lang="en-US" altLang="en-US" dirty="0"/>
          </a:p>
        </p:txBody>
      </p:sp>
      <p:sp>
        <p:nvSpPr>
          <p:cNvPr id="45061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99E2C-D1EA-4789-9D70-612B6F40E7A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82688" y="3771900"/>
            <a:ext cx="7656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Collaboration diagrams suggests connections; to support these connections </a:t>
            </a:r>
            <a:r>
              <a:rPr lang="en-US" altLang="en-US" sz="2000" i="1">
                <a:latin typeface="Tahoma" panose="020B0604030504040204" pitchFamily="34" charset="0"/>
              </a:rPr>
              <a:t>methods </a:t>
            </a:r>
            <a:r>
              <a:rPr lang="en-US" altLang="en-US" sz="2000">
                <a:latin typeface="Tahoma" panose="020B0604030504040204" pitchFamily="34" charset="0"/>
              </a:rPr>
              <a:t>are needed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82688" y="480060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Expressed as class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8" grpId="0" autoUpdateAnimBg="0"/>
      <p:bldP spid="337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/>
              <a:t>   The class diagram is core to object-oriented design.  It describes the types of objects in the system and the static relationships between them.   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B227CFBF-0197-4503-9FD3-A31E63AB84FA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Class diagram </a:t>
            </a:r>
          </a:p>
        </p:txBody>
      </p:sp>
      <p:sp>
        <p:nvSpPr>
          <p:cNvPr id="46085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05255-90C1-49A0-A4E9-4A358097594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8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7107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94B36F0-C4FE-4316-B6EB-EBAA40802706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395288"/>
            <a:ext cx="779145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 - Class diagram</a:t>
            </a:r>
          </a:p>
        </p:txBody>
      </p:sp>
      <p:sp>
        <p:nvSpPr>
          <p:cNvPr id="47109" name="Slide Number Placeholder 9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EFA233-671E-43F9-9697-9BC1B170818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097088" y="2351088"/>
            <a:ext cx="661987" cy="904875"/>
            <a:chOff x="1321" y="1481"/>
            <a:chExt cx="417" cy="570"/>
          </a:xfrm>
        </p:grpSpPr>
        <p:grpSp>
          <p:nvGrpSpPr>
            <p:cNvPr id="47183" name="Group 77"/>
            <p:cNvGrpSpPr>
              <a:grpSpLocks/>
            </p:cNvGrpSpPr>
            <p:nvPr/>
          </p:nvGrpSpPr>
          <p:grpSpPr bwMode="auto">
            <a:xfrm>
              <a:off x="1321" y="1481"/>
              <a:ext cx="417" cy="570"/>
              <a:chOff x="1321" y="1481"/>
              <a:chExt cx="417" cy="570"/>
            </a:xfrm>
          </p:grpSpPr>
          <p:sp>
            <p:nvSpPr>
              <p:cNvPr id="47185" name="Rectangle 5"/>
              <p:cNvSpPr>
                <a:spLocks noChangeArrowheads="1"/>
              </p:cNvSpPr>
              <p:nvPr/>
            </p:nvSpPr>
            <p:spPr bwMode="auto">
              <a:xfrm>
                <a:off x="1321" y="1481"/>
                <a:ext cx="417" cy="570"/>
              </a:xfrm>
              <a:prstGeom prst="rect">
                <a:avLst/>
              </a:prstGeom>
              <a:solidFill>
                <a:srgbClr val="FFFFCC"/>
              </a:solidFill>
              <a:ln w="11113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86" name="Rectangle 6"/>
              <p:cNvSpPr>
                <a:spLocks noChangeArrowheads="1"/>
              </p:cNvSpPr>
              <p:nvPr/>
            </p:nvSpPr>
            <p:spPr bwMode="auto">
              <a:xfrm>
                <a:off x="1380" y="1519"/>
                <a:ext cx="34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>
                    <a:solidFill>
                      <a:srgbClr val="000000"/>
                    </a:solidFill>
                    <a:latin typeface="Geneva"/>
                  </a:rPr>
                  <a:t>Player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87" name="Rectangle 7"/>
              <p:cNvSpPr>
                <a:spLocks noChangeArrowheads="1"/>
              </p:cNvSpPr>
              <p:nvPr/>
            </p:nvSpPr>
            <p:spPr bwMode="auto">
              <a:xfrm>
                <a:off x="1321" y="1664"/>
                <a:ext cx="417" cy="387"/>
              </a:xfrm>
              <a:prstGeom prst="rect">
                <a:avLst/>
              </a:prstGeom>
              <a:noFill/>
              <a:ln w="11113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88" name="Rectangle 8"/>
              <p:cNvSpPr>
                <a:spLocks noChangeArrowheads="1"/>
              </p:cNvSpPr>
              <p:nvPr/>
            </p:nvSpPr>
            <p:spPr bwMode="auto">
              <a:xfrm>
                <a:off x="1321" y="1833"/>
                <a:ext cx="417" cy="218"/>
              </a:xfrm>
              <a:prstGeom prst="rect">
                <a:avLst/>
              </a:prstGeom>
              <a:noFill/>
              <a:ln w="11113">
                <a:solidFill>
                  <a:srgbClr val="9900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pic>
            <p:nvPicPr>
              <p:cNvPr id="47189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678"/>
                <a:ext cx="11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90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678"/>
                <a:ext cx="11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91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678"/>
                <a:ext cx="11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2" name="Rectangle 12"/>
              <p:cNvSpPr>
                <a:spLocks noChangeArrowheads="1"/>
              </p:cNvSpPr>
              <p:nvPr/>
            </p:nvSpPr>
            <p:spPr bwMode="auto">
              <a:xfrm>
                <a:off x="1458" y="1682"/>
                <a:ext cx="25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name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pic>
            <p:nvPicPr>
              <p:cNvPr id="47193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904"/>
                <a:ext cx="11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94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904"/>
                <a:ext cx="11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195" name="Picture 1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" y="1904"/>
                <a:ext cx="113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7184" name="Rectangle 16"/>
            <p:cNvSpPr>
              <a:spLocks noChangeArrowheads="1"/>
            </p:cNvSpPr>
            <p:nvPr/>
          </p:nvSpPr>
          <p:spPr bwMode="auto">
            <a:xfrm>
              <a:off x="1458" y="1907"/>
              <a:ext cx="27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play()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3467100" y="3759200"/>
            <a:ext cx="1022350" cy="727075"/>
            <a:chOff x="2184" y="2368"/>
            <a:chExt cx="644" cy="458"/>
          </a:xfrm>
        </p:grpSpPr>
        <p:sp>
          <p:nvSpPr>
            <p:cNvPr id="47175" name="Rectangle 17"/>
            <p:cNvSpPr>
              <a:spLocks noChangeArrowheads="1"/>
            </p:cNvSpPr>
            <p:nvPr/>
          </p:nvSpPr>
          <p:spPr bwMode="auto">
            <a:xfrm>
              <a:off x="2184" y="2368"/>
              <a:ext cx="644" cy="458"/>
            </a:xfrm>
            <a:prstGeom prst="rect">
              <a:avLst/>
            </a:prstGeom>
            <a:solidFill>
              <a:srgbClr val="FFFFCC"/>
            </a:solidFill>
            <a:ln w="11113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76" name="Rectangle 18"/>
            <p:cNvSpPr>
              <a:spLocks noChangeArrowheads="1"/>
            </p:cNvSpPr>
            <p:nvPr/>
          </p:nvSpPr>
          <p:spPr bwMode="auto">
            <a:xfrm>
              <a:off x="2244" y="2399"/>
              <a:ext cx="57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Geneva"/>
                </a:rPr>
                <a:t>DiceGame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77" name="Rectangle 19"/>
            <p:cNvSpPr>
              <a:spLocks noChangeArrowheads="1"/>
            </p:cNvSpPr>
            <p:nvPr/>
          </p:nvSpPr>
          <p:spPr bwMode="auto">
            <a:xfrm>
              <a:off x="2184" y="2544"/>
              <a:ext cx="644" cy="282"/>
            </a:xfrm>
            <a:prstGeom prst="rect">
              <a:avLst/>
            </a:prstGeom>
            <a:noFill/>
            <a:ln w="11113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78" name="Rectangle 20"/>
            <p:cNvSpPr>
              <a:spLocks noChangeArrowheads="1"/>
            </p:cNvSpPr>
            <p:nvPr/>
          </p:nvSpPr>
          <p:spPr bwMode="auto">
            <a:xfrm>
              <a:off x="2184" y="2600"/>
              <a:ext cx="644" cy="226"/>
            </a:xfrm>
            <a:prstGeom prst="rect">
              <a:avLst/>
            </a:prstGeom>
            <a:noFill/>
            <a:ln w="11113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pic>
          <p:nvPicPr>
            <p:cNvPr id="4717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" y="2671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8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" y="2671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81" name="Picture 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" y="2671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82" name="Rectangle 24"/>
            <p:cNvSpPr>
              <a:spLocks noChangeArrowheads="1"/>
            </p:cNvSpPr>
            <p:nvPr/>
          </p:nvSpPr>
          <p:spPr bwMode="auto">
            <a:xfrm>
              <a:off x="2322" y="2674"/>
              <a:ext cx="4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initialize()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467350" y="2351088"/>
            <a:ext cx="944563" cy="904875"/>
            <a:chOff x="3444" y="1481"/>
            <a:chExt cx="595" cy="570"/>
          </a:xfrm>
        </p:grpSpPr>
        <p:sp>
          <p:nvSpPr>
            <p:cNvPr id="47163" name="Rectangle 33"/>
            <p:cNvSpPr>
              <a:spLocks noChangeArrowheads="1"/>
            </p:cNvSpPr>
            <p:nvPr/>
          </p:nvSpPr>
          <p:spPr bwMode="auto">
            <a:xfrm>
              <a:off x="3444" y="1481"/>
              <a:ext cx="595" cy="570"/>
            </a:xfrm>
            <a:prstGeom prst="rect">
              <a:avLst/>
            </a:prstGeom>
            <a:solidFill>
              <a:srgbClr val="FFFFCC"/>
            </a:solidFill>
            <a:ln w="11113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64" name="Rectangle 34"/>
            <p:cNvSpPr>
              <a:spLocks noChangeArrowheads="1"/>
            </p:cNvSpPr>
            <p:nvPr/>
          </p:nvSpPr>
          <p:spPr bwMode="auto">
            <a:xfrm>
              <a:off x="3660" y="1519"/>
              <a:ext cx="18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Geneva"/>
                </a:rPr>
                <a:t>Die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65" name="Rectangle 35"/>
            <p:cNvSpPr>
              <a:spLocks noChangeArrowheads="1"/>
            </p:cNvSpPr>
            <p:nvPr/>
          </p:nvSpPr>
          <p:spPr bwMode="auto">
            <a:xfrm>
              <a:off x="3444" y="1664"/>
              <a:ext cx="595" cy="387"/>
            </a:xfrm>
            <a:prstGeom prst="rect">
              <a:avLst/>
            </a:prstGeom>
            <a:noFill/>
            <a:ln w="11113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66" name="Rectangle 36"/>
            <p:cNvSpPr>
              <a:spLocks noChangeArrowheads="1"/>
            </p:cNvSpPr>
            <p:nvPr/>
          </p:nvSpPr>
          <p:spPr bwMode="auto">
            <a:xfrm>
              <a:off x="3444" y="1833"/>
              <a:ext cx="595" cy="218"/>
            </a:xfrm>
            <a:prstGeom prst="rect">
              <a:avLst/>
            </a:prstGeom>
            <a:noFill/>
            <a:ln w="11113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pic>
          <p:nvPicPr>
            <p:cNvPr id="47167" name="Picture 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678"/>
              <a:ext cx="1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68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678"/>
              <a:ext cx="1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69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678"/>
              <a:ext cx="1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70" name="Rectangle 40"/>
            <p:cNvSpPr>
              <a:spLocks noChangeArrowheads="1"/>
            </p:cNvSpPr>
            <p:nvPr/>
          </p:nvSpPr>
          <p:spPr bwMode="auto">
            <a:xfrm>
              <a:off x="3582" y="1682"/>
              <a:ext cx="455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faceValue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pic>
          <p:nvPicPr>
            <p:cNvPr id="47171" name="Picture 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904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72" name="Picture 4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904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73" name="Picture 4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6" y="1904"/>
              <a:ext cx="113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74" name="Rectangle 44"/>
            <p:cNvSpPr>
              <a:spLocks noChangeArrowheads="1"/>
            </p:cNvSpPr>
            <p:nvPr/>
          </p:nvSpPr>
          <p:spPr bwMode="auto">
            <a:xfrm>
              <a:off x="3582" y="1907"/>
              <a:ext cx="22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roll()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2378075" y="3255963"/>
            <a:ext cx="1089025" cy="1157287"/>
            <a:chOff x="1498" y="2051"/>
            <a:chExt cx="686" cy="729"/>
          </a:xfrm>
        </p:grpSpPr>
        <p:sp>
          <p:nvSpPr>
            <p:cNvPr id="47145" name="Rectangle 27"/>
            <p:cNvSpPr>
              <a:spLocks noChangeArrowheads="1"/>
            </p:cNvSpPr>
            <p:nvPr/>
          </p:nvSpPr>
          <p:spPr bwMode="auto">
            <a:xfrm>
              <a:off x="2109" y="2660"/>
              <a:ext cx="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1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grpSp>
          <p:nvGrpSpPr>
            <p:cNvPr id="47146" name="Group 89"/>
            <p:cNvGrpSpPr>
              <a:grpSpLocks/>
            </p:cNvGrpSpPr>
            <p:nvPr/>
          </p:nvGrpSpPr>
          <p:grpSpPr bwMode="auto">
            <a:xfrm>
              <a:off x="1512" y="2051"/>
              <a:ext cx="658" cy="718"/>
              <a:chOff x="1512" y="2051"/>
              <a:chExt cx="658" cy="718"/>
            </a:xfrm>
          </p:grpSpPr>
          <p:sp>
            <p:nvSpPr>
              <p:cNvPr id="47156" name="Rectangle 26"/>
              <p:cNvSpPr>
                <a:spLocks noChangeArrowheads="1"/>
              </p:cNvSpPr>
              <p:nvPr/>
            </p:nvSpPr>
            <p:spPr bwMode="auto">
              <a:xfrm>
                <a:off x="2106" y="2657"/>
                <a:ext cx="64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57" name="Rectangle 29"/>
              <p:cNvSpPr>
                <a:spLocks noChangeArrowheads="1"/>
              </p:cNvSpPr>
              <p:nvPr/>
            </p:nvSpPr>
            <p:spPr bwMode="auto">
              <a:xfrm>
                <a:off x="1625" y="2065"/>
                <a:ext cx="64" cy="1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58" name="Rectangle 30"/>
              <p:cNvSpPr>
                <a:spLocks noChangeArrowheads="1"/>
              </p:cNvSpPr>
              <p:nvPr/>
            </p:nvSpPr>
            <p:spPr bwMode="auto">
              <a:xfrm>
                <a:off x="1628" y="2069"/>
                <a:ext cx="6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59" name="Line 31"/>
              <p:cNvSpPr>
                <a:spLocks noChangeShapeType="1"/>
              </p:cNvSpPr>
              <p:nvPr/>
            </p:nvSpPr>
            <p:spPr bwMode="auto">
              <a:xfrm>
                <a:off x="1533" y="2051"/>
                <a:ext cx="28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60" name="Rectangle 63"/>
              <p:cNvSpPr>
                <a:spLocks noChangeArrowheads="1"/>
              </p:cNvSpPr>
              <p:nvPr/>
            </p:nvSpPr>
            <p:spPr bwMode="auto">
              <a:xfrm>
                <a:off x="1512" y="2396"/>
                <a:ext cx="283" cy="1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61" name="Rectangle 65"/>
              <p:cNvSpPr>
                <a:spLocks noChangeArrowheads="1"/>
              </p:cNvSpPr>
              <p:nvPr/>
            </p:nvSpPr>
            <p:spPr bwMode="auto">
              <a:xfrm>
                <a:off x="2106" y="2657"/>
                <a:ext cx="64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62" name="Rectangle 67"/>
              <p:cNvSpPr>
                <a:spLocks noChangeArrowheads="1"/>
              </p:cNvSpPr>
              <p:nvPr/>
            </p:nvSpPr>
            <p:spPr bwMode="auto">
              <a:xfrm>
                <a:off x="1625" y="2065"/>
                <a:ext cx="64" cy="1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7147" name="Group 86"/>
            <p:cNvGrpSpPr>
              <a:grpSpLocks/>
            </p:cNvGrpSpPr>
            <p:nvPr/>
          </p:nvGrpSpPr>
          <p:grpSpPr bwMode="auto">
            <a:xfrm>
              <a:off x="1498" y="2051"/>
              <a:ext cx="686" cy="729"/>
              <a:chOff x="1498" y="2051"/>
              <a:chExt cx="686" cy="729"/>
            </a:xfrm>
          </p:grpSpPr>
          <p:grpSp>
            <p:nvGrpSpPr>
              <p:cNvPr id="47148" name="Group 84"/>
              <p:cNvGrpSpPr>
                <a:grpSpLocks/>
              </p:cNvGrpSpPr>
              <p:nvPr/>
            </p:nvGrpSpPr>
            <p:grpSpPr bwMode="auto">
              <a:xfrm>
                <a:off x="1498" y="2051"/>
                <a:ext cx="686" cy="729"/>
                <a:chOff x="1498" y="2051"/>
                <a:chExt cx="686" cy="729"/>
              </a:xfrm>
            </p:grpSpPr>
            <p:grpSp>
              <p:nvGrpSpPr>
                <p:cNvPr id="47150" name="Group 79"/>
                <p:cNvGrpSpPr>
                  <a:grpSpLocks/>
                </p:cNvGrpSpPr>
                <p:nvPr/>
              </p:nvGrpSpPr>
              <p:grpSpPr bwMode="auto">
                <a:xfrm>
                  <a:off x="1498" y="2051"/>
                  <a:ext cx="686" cy="549"/>
                  <a:chOff x="1498" y="2051"/>
                  <a:chExt cx="686" cy="549"/>
                </a:xfrm>
              </p:grpSpPr>
              <p:sp>
                <p:nvSpPr>
                  <p:cNvPr id="4715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75" y="2593"/>
                    <a:ext cx="509" cy="7"/>
                  </a:xfrm>
                  <a:prstGeom prst="line">
                    <a:avLst/>
                  </a:prstGeom>
                  <a:noFill/>
                  <a:ln w="11113">
                    <a:solidFill>
                      <a:srgbClr val="9900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53" name="Freeform 28"/>
                  <p:cNvSpPr>
                    <a:spLocks/>
                  </p:cNvSpPr>
                  <p:nvPr/>
                </p:nvSpPr>
                <p:spPr bwMode="auto">
                  <a:xfrm>
                    <a:off x="1533" y="2051"/>
                    <a:ext cx="142" cy="549"/>
                  </a:xfrm>
                  <a:custGeom>
                    <a:avLst/>
                    <a:gdLst>
                      <a:gd name="T0" fmla="*/ 142 w 142"/>
                      <a:gd name="T1" fmla="*/ 549 h 549"/>
                      <a:gd name="T2" fmla="*/ 7 w 142"/>
                      <a:gd name="T3" fmla="*/ 549 h 549"/>
                      <a:gd name="T4" fmla="*/ 0 w 142"/>
                      <a:gd name="T5" fmla="*/ 0 h 549"/>
                      <a:gd name="T6" fmla="*/ 0 60000 65536"/>
                      <a:gd name="T7" fmla="*/ 0 60000 65536"/>
                      <a:gd name="T8" fmla="*/ 0 60000 65536"/>
                      <a:gd name="T9" fmla="*/ 0 w 142"/>
                      <a:gd name="T10" fmla="*/ 0 h 549"/>
                      <a:gd name="T11" fmla="*/ 142 w 142"/>
                      <a:gd name="T12" fmla="*/ 549 h 54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2" h="549">
                        <a:moveTo>
                          <a:pt x="142" y="549"/>
                        </a:moveTo>
                        <a:lnTo>
                          <a:pt x="7" y="549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1113">
                    <a:solidFill>
                      <a:srgbClr val="9900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54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98" y="2051"/>
                    <a:ext cx="35" cy="85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5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515" y="2399"/>
                    <a:ext cx="294" cy="1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500" i="1">
                        <a:solidFill>
                          <a:srgbClr val="000000"/>
                        </a:solidFill>
                        <a:latin typeface="Geneva"/>
                      </a:rPr>
                      <a:t>Plays</a:t>
                    </a:r>
                    <a:endParaRPr lang="en-US" altLang="en-US" sz="180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47151" name="Rectangle 66"/>
                <p:cNvSpPr>
                  <a:spLocks noChangeArrowheads="1"/>
                </p:cNvSpPr>
                <p:nvPr/>
              </p:nvSpPr>
              <p:spPr bwMode="auto">
                <a:xfrm>
                  <a:off x="2109" y="2660"/>
                  <a:ext cx="64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Geneva"/>
                    </a:rPr>
                    <a:t>1</a:t>
                  </a: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47149" name="Rectangle 68"/>
              <p:cNvSpPr>
                <a:spLocks noChangeArrowheads="1"/>
              </p:cNvSpPr>
              <p:nvPr/>
            </p:nvSpPr>
            <p:spPr bwMode="auto">
              <a:xfrm>
                <a:off x="1628" y="2069"/>
                <a:ext cx="6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</p:grpSp>
      <p:grpSp>
        <p:nvGrpSpPr>
          <p:cNvPr id="11" name="Group 91"/>
          <p:cNvGrpSpPr>
            <a:grpSpLocks/>
          </p:cNvGrpSpPr>
          <p:nvPr/>
        </p:nvGrpSpPr>
        <p:grpSpPr bwMode="auto">
          <a:xfrm>
            <a:off x="4489450" y="3255963"/>
            <a:ext cx="1703388" cy="1157287"/>
            <a:chOff x="2828" y="2051"/>
            <a:chExt cx="1073" cy="729"/>
          </a:xfrm>
        </p:grpSpPr>
        <p:sp>
          <p:nvSpPr>
            <p:cNvPr id="47133" name="Rectangle 54"/>
            <p:cNvSpPr>
              <a:spLocks noChangeArrowheads="1"/>
            </p:cNvSpPr>
            <p:nvPr/>
          </p:nvSpPr>
          <p:spPr bwMode="auto">
            <a:xfrm>
              <a:off x="3834" y="2073"/>
              <a:ext cx="6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34" name="Rectangle 59"/>
            <p:cNvSpPr>
              <a:spLocks noChangeArrowheads="1"/>
            </p:cNvSpPr>
            <p:nvPr/>
          </p:nvSpPr>
          <p:spPr bwMode="auto">
            <a:xfrm>
              <a:off x="3317" y="2389"/>
              <a:ext cx="439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35" name="Rectangle 69"/>
            <p:cNvSpPr>
              <a:spLocks noChangeArrowheads="1"/>
            </p:cNvSpPr>
            <p:nvPr/>
          </p:nvSpPr>
          <p:spPr bwMode="auto">
            <a:xfrm>
              <a:off x="3834" y="2073"/>
              <a:ext cx="63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grpSp>
          <p:nvGrpSpPr>
            <p:cNvPr id="47136" name="Group 87"/>
            <p:cNvGrpSpPr>
              <a:grpSpLocks/>
            </p:cNvGrpSpPr>
            <p:nvPr/>
          </p:nvGrpSpPr>
          <p:grpSpPr bwMode="auto">
            <a:xfrm>
              <a:off x="2828" y="2051"/>
              <a:ext cx="1073" cy="729"/>
              <a:chOff x="2828" y="2051"/>
              <a:chExt cx="1073" cy="729"/>
            </a:xfrm>
          </p:grpSpPr>
          <p:sp>
            <p:nvSpPr>
              <p:cNvPr id="47137" name="Rectangle 55"/>
              <p:cNvSpPr>
                <a:spLocks noChangeArrowheads="1"/>
              </p:cNvSpPr>
              <p:nvPr/>
            </p:nvSpPr>
            <p:spPr bwMode="auto">
              <a:xfrm>
                <a:off x="3837" y="2076"/>
                <a:ext cx="6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47138" name="Group 85"/>
              <p:cNvGrpSpPr>
                <a:grpSpLocks/>
              </p:cNvGrpSpPr>
              <p:nvPr/>
            </p:nvGrpSpPr>
            <p:grpSpPr bwMode="auto">
              <a:xfrm>
                <a:off x="2828" y="2051"/>
                <a:ext cx="1073" cy="729"/>
                <a:chOff x="2828" y="2051"/>
                <a:chExt cx="1073" cy="729"/>
              </a:xfrm>
            </p:grpSpPr>
            <p:grpSp>
              <p:nvGrpSpPr>
                <p:cNvPr id="47139" name="Group 80"/>
                <p:cNvGrpSpPr>
                  <a:grpSpLocks/>
                </p:cNvGrpSpPr>
                <p:nvPr/>
              </p:nvGrpSpPr>
              <p:grpSpPr bwMode="auto">
                <a:xfrm>
                  <a:off x="2828" y="2051"/>
                  <a:ext cx="956" cy="543"/>
                  <a:chOff x="2828" y="2051"/>
                  <a:chExt cx="956" cy="543"/>
                </a:xfrm>
              </p:grpSpPr>
              <p:sp>
                <p:nvSpPr>
                  <p:cNvPr id="47142" name="Freeform 53"/>
                  <p:cNvSpPr>
                    <a:spLocks/>
                  </p:cNvSpPr>
                  <p:nvPr/>
                </p:nvSpPr>
                <p:spPr bwMode="auto">
                  <a:xfrm>
                    <a:off x="3558" y="2051"/>
                    <a:ext cx="184" cy="542"/>
                  </a:xfrm>
                  <a:custGeom>
                    <a:avLst/>
                    <a:gdLst>
                      <a:gd name="T0" fmla="*/ 0 w 184"/>
                      <a:gd name="T1" fmla="*/ 542 h 542"/>
                      <a:gd name="T2" fmla="*/ 184 w 184"/>
                      <a:gd name="T3" fmla="*/ 542 h 542"/>
                      <a:gd name="T4" fmla="*/ 184 w 184"/>
                      <a:gd name="T5" fmla="*/ 0 h 542"/>
                      <a:gd name="T6" fmla="*/ 0 60000 65536"/>
                      <a:gd name="T7" fmla="*/ 0 60000 65536"/>
                      <a:gd name="T8" fmla="*/ 0 60000 65536"/>
                      <a:gd name="T9" fmla="*/ 0 w 184"/>
                      <a:gd name="T10" fmla="*/ 0 h 542"/>
                      <a:gd name="T11" fmla="*/ 184 w 184"/>
                      <a:gd name="T12" fmla="*/ 542 h 5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" h="542">
                        <a:moveTo>
                          <a:pt x="0" y="542"/>
                        </a:moveTo>
                        <a:lnTo>
                          <a:pt x="184" y="542"/>
                        </a:lnTo>
                        <a:lnTo>
                          <a:pt x="184" y="0"/>
                        </a:lnTo>
                      </a:path>
                    </a:pathLst>
                  </a:custGeom>
                  <a:noFill/>
                  <a:ln w="11113">
                    <a:solidFill>
                      <a:srgbClr val="9900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3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28" y="2593"/>
                    <a:ext cx="730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9900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14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320" y="2392"/>
                    <a:ext cx="464" cy="1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500" i="1">
                        <a:solidFill>
                          <a:srgbClr val="000000"/>
                        </a:solidFill>
                        <a:latin typeface="Geneva"/>
                      </a:rPr>
                      <a:t>includes</a:t>
                    </a:r>
                    <a:endParaRPr lang="en-US" altLang="en-US" sz="180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47140" name="Rectangle 70"/>
                <p:cNvSpPr>
                  <a:spLocks noChangeArrowheads="1"/>
                </p:cNvSpPr>
                <p:nvPr/>
              </p:nvSpPr>
              <p:spPr bwMode="auto">
                <a:xfrm>
                  <a:off x="3837" y="2076"/>
                  <a:ext cx="64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Geneva"/>
                    </a:rPr>
                    <a:t>2</a:t>
                  </a: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141" name="Rectangle 72"/>
                <p:cNvSpPr>
                  <a:spLocks noChangeArrowheads="1"/>
                </p:cNvSpPr>
                <p:nvPr/>
              </p:nvSpPr>
              <p:spPr bwMode="auto">
                <a:xfrm>
                  <a:off x="2881" y="2660"/>
                  <a:ext cx="64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rgbClr val="000000"/>
                      </a:solidFill>
                      <a:latin typeface="Geneva"/>
                    </a:rPr>
                    <a:t>1</a:t>
                  </a:r>
                  <a:endParaRPr lang="en-US" altLang="en-US" sz="1800">
                    <a:latin typeface="Tahoma" panose="020B0604030504040204" pitchFamily="34" charset="0"/>
                  </a:endParaRPr>
                </a:p>
              </p:txBody>
            </p:sp>
          </p:grpSp>
        </p:grpSp>
      </p:grpSp>
      <p:grpSp>
        <p:nvGrpSpPr>
          <p:cNvPr id="15" name="Group 92"/>
          <p:cNvGrpSpPr>
            <a:grpSpLocks/>
          </p:cNvGrpSpPr>
          <p:nvPr/>
        </p:nvGrpSpPr>
        <p:grpSpPr bwMode="auto">
          <a:xfrm>
            <a:off x="2759075" y="2486025"/>
            <a:ext cx="2708275" cy="620713"/>
            <a:chOff x="1738" y="1566"/>
            <a:chExt cx="1706" cy="391"/>
          </a:xfrm>
        </p:grpSpPr>
        <p:sp>
          <p:nvSpPr>
            <p:cNvPr id="47117" name="Rectangle 46"/>
            <p:cNvSpPr>
              <a:spLocks noChangeArrowheads="1"/>
            </p:cNvSpPr>
            <p:nvPr/>
          </p:nvSpPr>
          <p:spPr bwMode="auto">
            <a:xfrm>
              <a:off x="3331" y="1833"/>
              <a:ext cx="6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18" name="Rectangle 47"/>
            <p:cNvSpPr>
              <a:spLocks noChangeArrowheads="1"/>
            </p:cNvSpPr>
            <p:nvPr/>
          </p:nvSpPr>
          <p:spPr bwMode="auto">
            <a:xfrm>
              <a:off x="3334" y="1837"/>
              <a:ext cx="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2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19" name="Line 48"/>
            <p:cNvSpPr>
              <a:spLocks noChangeShapeType="1"/>
            </p:cNvSpPr>
            <p:nvPr/>
          </p:nvSpPr>
          <p:spPr bwMode="auto">
            <a:xfrm flipH="1">
              <a:off x="3359" y="1770"/>
              <a:ext cx="85" cy="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Rectangle 51"/>
            <p:cNvSpPr>
              <a:spLocks noChangeArrowheads="1"/>
            </p:cNvSpPr>
            <p:nvPr/>
          </p:nvSpPr>
          <p:spPr bwMode="auto">
            <a:xfrm>
              <a:off x="1802" y="1833"/>
              <a:ext cx="6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21" name="Rectangle 52"/>
            <p:cNvSpPr>
              <a:spLocks noChangeArrowheads="1"/>
            </p:cNvSpPr>
            <p:nvPr/>
          </p:nvSpPr>
          <p:spPr bwMode="auto">
            <a:xfrm>
              <a:off x="1805" y="1837"/>
              <a:ext cx="64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Geneva"/>
                </a:rPr>
                <a:t>1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22" name="Rectangle 61"/>
            <p:cNvSpPr>
              <a:spLocks noChangeArrowheads="1"/>
            </p:cNvSpPr>
            <p:nvPr/>
          </p:nvSpPr>
          <p:spPr bwMode="auto">
            <a:xfrm>
              <a:off x="2432" y="1566"/>
              <a:ext cx="248" cy="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23" name="Rectangle 73"/>
            <p:cNvSpPr>
              <a:spLocks noChangeArrowheads="1"/>
            </p:cNvSpPr>
            <p:nvPr/>
          </p:nvSpPr>
          <p:spPr bwMode="auto">
            <a:xfrm>
              <a:off x="1802" y="1833"/>
              <a:ext cx="6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47124" name="Rectangle 75"/>
            <p:cNvSpPr>
              <a:spLocks noChangeArrowheads="1"/>
            </p:cNvSpPr>
            <p:nvPr/>
          </p:nvSpPr>
          <p:spPr bwMode="auto">
            <a:xfrm>
              <a:off x="3331" y="1833"/>
              <a:ext cx="64" cy="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grpSp>
          <p:nvGrpSpPr>
            <p:cNvPr id="47125" name="Group 83"/>
            <p:cNvGrpSpPr>
              <a:grpSpLocks/>
            </p:cNvGrpSpPr>
            <p:nvPr/>
          </p:nvGrpSpPr>
          <p:grpSpPr bwMode="auto">
            <a:xfrm>
              <a:off x="1738" y="1568"/>
              <a:ext cx="1706" cy="389"/>
              <a:chOff x="1738" y="1568"/>
              <a:chExt cx="1706" cy="389"/>
            </a:xfrm>
          </p:grpSpPr>
          <p:grpSp>
            <p:nvGrpSpPr>
              <p:cNvPr id="47126" name="Group 78"/>
              <p:cNvGrpSpPr>
                <a:grpSpLocks/>
              </p:cNvGrpSpPr>
              <p:nvPr/>
            </p:nvGrpSpPr>
            <p:grpSpPr bwMode="auto">
              <a:xfrm>
                <a:off x="2588" y="1735"/>
                <a:ext cx="856" cy="36"/>
                <a:chOff x="2588" y="1735"/>
                <a:chExt cx="856" cy="36"/>
              </a:xfrm>
            </p:grpSpPr>
            <p:sp>
              <p:nvSpPr>
                <p:cNvPr id="47131" name="Line 45"/>
                <p:cNvSpPr>
                  <a:spLocks noChangeShapeType="1"/>
                </p:cNvSpPr>
                <p:nvPr/>
              </p:nvSpPr>
              <p:spPr bwMode="auto">
                <a:xfrm>
                  <a:off x="2588" y="1770"/>
                  <a:ext cx="856" cy="1"/>
                </a:xfrm>
                <a:prstGeom prst="line">
                  <a:avLst/>
                </a:prstGeom>
                <a:noFill/>
                <a:ln w="11113">
                  <a:solidFill>
                    <a:srgbClr val="9900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32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3359" y="1735"/>
                  <a:ext cx="85" cy="35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127" name="Line 50"/>
              <p:cNvSpPr>
                <a:spLocks noChangeShapeType="1"/>
              </p:cNvSpPr>
              <p:nvPr/>
            </p:nvSpPr>
            <p:spPr bwMode="auto">
              <a:xfrm flipH="1">
                <a:off x="1738" y="1770"/>
                <a:ext cx="850" cy="1"/>
              </a:xfrm>
              <a:prstGeom prst="line">
                <a:avLst/>
              </a:prstGeom>
              <a:noFill/>
              <a:ln w="1111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8" name="Rectangle 62"/>
              <p:cNvSpPr>
                <a:spLocks noChangeArrowheads="1"/>
              </p:cNvSpPr>
              <p:nvPr/>
            </p:nvSpPr>
            <p:spPr bwMode="auto">
              <a:xfrm>
                <a:off x="2435" y="1568"/>
                <a:ext cx="263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500" i="1">
                    <a:solidFill>
                      <a:srgbClr val="000000"/>
                    </a:solidFill>
                    <a:latin typeface="Geneva"/>
                  </a:rPr>
                  <a:t>Rolls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29" name="Rectangle 74"/>
              <p:cNvSpPr>
                <a:spLocks noChangeArrowheads="1"/>
              </p:cNvSpPr>
              <p:nvPr/>
            </p:nvSpPr>
            <p:spPr bwMode="auto">
              <a:xfrm>
                <a:off x="1805" y="1837"/>
                <a:ext cx="6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1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7130" name="Rectangle 76"/>
              <p:cNvSpPr>
                <a:spLocks noChangeArrowheads="1"/>
              </p:cNvSpPr>
              <p:nvPr/>
            </p:nvSpPr>
            <p:spPr bwMode="auto">
              <a:xfrm>
                <a:off x="3334" y="1837"/>
                <a:ext cx="6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Geneva"/>
                  </a:rPr>
                  <a:t>2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371600" y="4953000"/>
            <a:ext cx="7261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A line with an arrow at the end may suggest an attribute.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For example, </a:t>
            </a:r>
            <a:r>
              <a:rPr lang="en-US" altLang="en-US" sz="2400" i="1">
                <a:solidFill>
                  <a:schemeClr val="hlink"/>
                </a:solidFill>
                <a:latin typeface="Times New Roman" panose="02020603050405020304" pitchFamily="18" charset="0"/>
              </a:rPr>
              <a:t>DiceGame</a:t>
            </a:r>
            <a:r>
              <a:rPr lang="en-US" altLang="en-US" sz="2400" i="1">
                <a:latin typeface="Times New Roman" panose="02020603050405020304" pitchFamily="18" charset="0"/>
              </a:rPr>
              <a:t> has an attribute that points to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instance of a Player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Objectives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analysis and design models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familiarize UML notations and diagrams</a:t>
            </a:r>
          </a:p>
        </p:txBody>
      </p:sp>
      <p:sp>
        <p:nvSpPr>
          <p:cNvPr id="4813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82773413-349D-42C7-901F-FB9785EC60D6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88938"/>
            <a:ext cx="7793037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Defining Models and Artifacts</a:t>
            </a:r>
          </a:p>
        </p:txBody>
      </p:sp>
      <p:sp>
        <p:nvSpPr>
          <p:cNvPr id="48133" name="Slide Number Placeholder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92863-907F-4469-B7E3-A0683B1A770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14400" y="4953000"/>
            <a:ext cx="727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Models provide </a:t>
            </a:r>
            <a:r>
              <a:rPr lang="en-US" altLang="en-US" sz="2000" i="1">
                <a:latin typeface="Tahoma" panose="020B0604030504040204" pitchFamily="34" charset="0"/>
              </a:rPr>
              <a:t>a</a:t>
            </a:r>
            <a:r>
              <a:rPr lang="en-US" altLang="en-US" sz="2000">
                <a:latin typeface="Tahoma" panose="020B0604030504040204" pitchFamily="34" charset="0"/>
              </a:rPr>
              <a:t> mechanism for decomposition and expressing specifications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914400" y="3771900"/>
            <a:ext cx="72755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Real world software systems are inherently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3" grpId="0" autoUpdateAnimBg="0"/>
      <p:bldP spid="348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Analysis model - models related to an investigation of the domain and problem space (Use case model qualifies as an example)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E0D075C-8A37-4767-BADA-03FA93B66068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Analysis and Design models</a:t>
            </a:r>
          </a:p>
        </p:txBody>
      </p:sp>
      <p:sp>
        <p:nvSpPr>
          <p:cNvPr id="49157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C92DF-463C-4564-A434-73F12E43FEA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066800" y="38100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Design model - models related to the solution (class diagrams qualifies as an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Analysis </a:t>
            </a:r>
            <a:r>
              <a:rPr lang="en-US" altLang="en-US"/>
              <a:t>- investigation of the problem (what); 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D536C20-3AE7-4012-A29C-71FF7C11D4A5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What is Analysis and Design?</a:t>
            </a:r>
            <a:endParaRPr lang="en-US" altLang="en-US"/>
          </a:p>
        </p:txBody>
      </p:sp>
      <p:sp>
        <p:nvSpPr>
          <p:cNvPr id="21509" name="Slide Number Placeholder 1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55719-B3E6-4F19-BB62-1572BDBC53C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143000" y="4267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Tahoma" panose="020B0604030504040204" pitchFamily="34" charset="0"/>
              </a:rPr>
              <a:t>Design</a:t>
            </a:r>
            <a:r>
              <a:rPr lang="en-US" altLang="en-US" sz="2400">
                <a:latin typeface="Tahoma" panose="020B0604030504040204" pitchFamily="34" charset="0"/>
              </a:rPr>
              <a:t> - </a:t>
            </a:r>
            <a:r>
              <a:rPr lang="en-US" altLang="en-US" sz="2000">
                <a:latin typeface="Tahoma" panose="020B0604030504040204" pitchFamily="34" charset="0"/>
              </a:rPr>
              <a:t>conceptual solution to fulfill the requirements (how); how will the system do what it is intended to do.</a:t>
            </a:r>
            <a:endParaRPr lang="en-US" altLang="en-US" sz="2000" b="1">
              <a:latin typeface="Tahoma" panose="020B0604030504040204" pitchFamily="34" charset="0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1371600" y="28956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What does the system do?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371600" y="3505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Investigation of the problem.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1371600" y="5257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ahoma" panose="020B0604030504040204" pitchFamily="34" charset="0"/>
              </a:rPr>
              <a:t>What (conceptual) solution will full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  <p:bldP spid="199684" grpId="0" autoUpdateAnimBg="0"/>
      <p:bldP spid="199685" grpId="0" autoUpdateAnimBg="0"/>
      <p:bldP spid="199686" grpId="0" autoUpdateAnimBg="0"/>
      <p:bldP spid="1996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8F372-C879-3CD7-A65C-B540A1F0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39F3-53F0-A6C9-C1D7-D985DC501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>
                <a:solidFill>
                  <a:schemeClr val="hlink"/>
                </a:solidFill>
              </a:rPr>
              <a:t>Essence of OO analysis</a:t>
            </a:r>
            <a:r>
              <a:rPr lang="en-US" altLang="en-US" sz="2000"/>
              <a:t> - consider a problem domain from the perspective of objects (real world things, concepts)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365AC736-92B2-4E3F-8E6B-D77A43F8A92C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What is OO analysis and design?</a:t>
            </a:r>
            <a:endParaRPr lang="en-US" altLang="en-US"/>
          </a:p>
        </p:txBody>
      </p:sp>
      <p:sp>
        <p:nvSpPr>
          <p:cNvPr id="23557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B05C36-4C07-400F-94A0-5104B11673C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66800" y="3505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Essence of OO design</a:t>
            </a:r>
            <a:r>
              <a:rPr lang="en-US" altLang="en-US" sz="2000">
                <a:latin typeface="Tahoma" panose="020B0604030504040204" pitchFamily="34" charset="0"/>
              </a:rPr>
              <a:t> - define the solution as a collection of software objects (allocating responsibilities to objects)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-58479" y="200210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hlink"/>
              </a:buClr>
            </a:pPr>
            <a:r>
              <a:rPr lang="en-US" altLang="en-US" sz="2000">
                <a:solidFill>
                  <a:schemeClr val="hlink"/>
                </a:solidFill>
              </a:rPr>
              <a:t>OO Analysis</a:t>
            </a:r>
            <a:r>
              <a:rPr lang="en-US" altLang="en-US" sz="2000"/>
              <a:t> - in the case of library information systems, one would </a:t>
            </a:r>
            <a:r>
              <a:rPr lang="en-US" altLang="en-US" sz="2000" i="1">
                <a:solidFill>
                  <a:schemeClr val="hlink"/>
                </a:solidFill>
              </a:rPr>
              <a:t>find</a:t>
            </a:r>
            <a:r>
              <a:rPr lang="en-US" altLang="en-US" sz="2000"/>
              <a:t> concepts like </a:t>
            </a:r>
            <a:r>
              <a:rPr lang="en-US" altLang="en-US" sz="2000" i="1"/>
              <a:t>book, library, patron</a:t>
            </a:r>
            <a:endParaRPr lang="en-US" altLang="en-US" sz="200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2C3B47B-60C3-4611-ABA0-61856B766521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Examples</a:t>
            </a:r>
          </a:p>
        </p:txBody>
      </p:sp>
      <p:sp>
        <p:nvSpPr>
          <p:cNvPr id="25605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CA20C-E10D-4A4A-B515-11F72C731389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2688" y="35052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OO Design</a:t>
            </a:r>
            <a:r>
              <a:rPr lang="en-US" altLang="en-US" sz="2000">
                <a:latin typeface="Tahoma" panose="020B0604030504040204" pitchFamily="34" charset="0"/>
              </a:rPr>
              <a:t> - emphasis on defining the software objects; ultimately these objects are implemented in some programming language; </a:t>
            </a:r>
            <a:r>
              <a:rPr lang="en-US" altLang="en-US" sz="2000" i="1">
                <a:solidFill>
                  <a:schemeClr val="hlink"/>
                </a:solidFill>
                <a:latin typeface="Tahoma" panose="020B0604030504040204" pitchFamily="34" charset="0"/>
              </a:rPr>
              <a:t>Book</a:t>
            </a:r>
            <a:r>
              <a:rPr lang="en-US" altLang="en-US" sz="2000">
                <a:latin typeface="Tahoma" panose="020B0604030504040204" pitchFamily="34" charset="0"/>
              </a:rPr>
              <a:t> may have a method named </a:t>
            </a:r>
            <a:r>
              <a:rPr lang="en-US" altLang="en-US" sz="2000" i="1">
                <a:solidFill>
                  <a:schemeClr val="hlink"/>
                </a:solidFill>
                <a:latin typeface="Tahoma" panose="020B0604030504040204" pitchFamily="34" charset="0"/>
              </a:rPr>
              <a:t>print</a:t>
            </a:r>
            <a:r>
              <a:rPr lang="en-US" altLang="en-US" sz="2000" i="1">
                <a:latin typeface="Tahoma" panose="020B0604030504040204" pitchFamily="34" charset="0"/>
              </a:rPr>
              <a:t>.</a:t>
            </a: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7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D44EF8D-2391-4DB4-8C55-C682713E58AB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- contd.</a:t>
            </a:r>
          </a:p>
        </p:txBody>
      </p:sp>
      <p:sp>
        <p:nvSpPr>
          <p:cNvPr id="26629" name="Slide Number Placeholder 1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77F71-05D5-46EC-BD5F-4EDB83AAFCF5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47800" y="1676400"/>
            <a:ext cx="6553200" cy="830263"/>
            <a:chOff x="1000" y="1128"/>
            <a:chExt cx="3810" cy="344"/>
          </a:xfrm>
        </p:grpSpPr>
        <p:sp>
          <p:nvSpPr>
            <p:cNvPr id="26640" name="Text Box 4"/>
            <p:cNvSpPr txBox="1">
              <a:spLocks noChangeArrowheads="1"/>
            </p:cNvSpPr>
            <p:nvPr/>
          </p:nvSpPr>
          <p:spPr bwMode="auto">
            <a:xfrm>
              <a:off x="1000" y="1223"/>
              <a:ext cx="101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                       Domain concept</a:t>
              </a:r>
            </a:p>
          </p:txBody>
        </p:sp>
        <p:sp>
          <p:nvSpPr>
            <p:cNvPr id="26641" name="Text Box 5"/>
            <p:cNvSpPr txBox="1">
              <a:spLocks noChangeArrowheads="1"/>
            </p:cNvSpPr>
            <p:nvPr/>
          </p:nvSpPr>
          <p:spPr bwMode="auto">
            <a:xfrm>
              <a:off x="3600" y="1128"/>
              <a:ext cx="121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                 Representation in analysis of concepts</a:t>
              </a:r>
            </a:p>
          </p:txBody>
        </p:sp>
      </p:grp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981200" y="3200400"/>
          <a:ext cx="750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Clip" r:id="rId3" imgW="751637" imgH="534924" progId="MS_ClipArt_Gallery.2">
                  <p:embed/>
                </p:oleObj>
              </mc:Choice>
              <mc:Fallback>
                <p:oleObj name="Clip" r:id="rId3" imgW="751637" imgH="534924" progId="MS_ClipArt_Gallery.2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750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200400" y="2971800"/>
            <a:ext cx="3581400" cy="1371600"/>
            <a:chOff x="2016" y="1872"/>
            <a:chExt cx="2256" cy="864"/>
          </a:xfrm>
        </p:grpSpPr>
        <p:sp>
          <p:nvSpPr>
            <p:cNvPr id="26638" name="Rectangle 8"/>
            <p:cNvSpPr>
              <a:spLocks noChangeArrowheads="1"/>
            </p:cNvSpPr>
            <p:nvPr/>
          </p:nvSpPr>
          <p:spPr bwMode="auto">
            <a:xfrm>
              <a:off x="3696" y="1872"/>
              <a:ext cx="576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Book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______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title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 New Roman" panose="02020603050405020304" pitchFamily="18" charset="0"/>
                </a:rPr>
                <a:t>print()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Line 10"/>
            <p:cNvSpPr>
              <a:spLocks noChangeShapeType="1"/>
            </p:cNvSpPr>
            <p:nvPr/>
          </p:nvSpPr>
          <p:spPr bwMode="auto">
            <a:xfrm>
              <a:off x="2016" y="220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67000" y="4419600"/>
            <a:ext cx="4435475" cy="1489075"/>
            <a:chOff x="1814" y="2880"/>
            <a:chExt cx="2794" cy="938"/>
          </a:xfrm>
        </p:grpSpPr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>
              <a:off x="4032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35" name="Group 16"/>
            <p:cNvGrpSpPr>
              <a:grpSpLocks/>
            </p:cNvGrpSpPr>
            <p:nvPr/>
          </p:nvGrpSpPr>
          <p:grpSpPr bwMode="auto">
            <a:xfrm>
              <a:off x="1814" y="3081"/>
              <a:ext cx="2794" cy="737"/>
              <a:chOff x="1814" y="3081"/>
              <a:chExt cx="2794" cy="737"/>
            </a:xfrm>
          </p:grpSpPr>
          <p:sp>
            <p:nvSpPr>
              <p:cNvPr id="26636" name="Text Box 11"/>
              <p:cNvSpPr txBox="1">
                <a:spLocks noChangeArrowheads="1"/>
              </p:cNvSpPr>
              <p:nvPr/>
            </p:nvSpPr>
            <p:spPr bwMode="auto">
              <a:xfrm>
                <a:off x="3600" y="3081"/>
                <a:ext cx="1008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public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b="1">
                    <a:latin typeface="Times New Roman" panose="02020603050405020304" pitchFamily="18" charset="0"/>
                  </a:rPr>
                  <a:t>class </a:t>
                </a:r>
                <a:r>
                  <a:rPr lang="en-US" altLang="en-US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Book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public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b="1">
                    <a:latin typeface="Times New Roman" panose="02020603050405020304" pitchFamily="18" charset="0"/>
                  </a:rPr>
                  <a:t>void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print();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private string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title;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1037" name="Text Box 13"/>
              <p:cNvSpPr txBox="1">
                <a:spLocks noChangeArrowheads="1"/>
              </p:cNvSpPr>
              <p:nvPr/>
            </p:nvSpPr>
            <p:spPr bwMode="auto">
              <a:xfrm>
                <a:off x="1814" y="3168"/>
                <a:ext cx="145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endParaRPr lang="en-US" sz="1400" dirty="0">
                  <a:solidFill>
                    <a:schemeClr val="folHlink"/>
                  </a:solidFill>
                  <a:latin typeface="Times New Roman" pitchFamily="18" charset="0"/>
                </a:endParaRPr>
              </a:p>
              <a:p>
                <a:pPr eaLnBrk="1" hangingPunct="1">
                  <a:defRPr/>
                </a:pPr>
                <a:r>
                  <a:rPr lang="en-US" sz="1400" dirty="0">
                    <a:solidFill>
                      <a:schemeClr val="folHlink"/>
                    </a:solidFill>
                    <a:latin typeface="Times New Roman" pitchFamily="18" charset="0"/>
                  </a:rPr>
                  <a:t>Representation in OO </a:t>
                </a:r>
                <a:r>
                  <a:rPr lang="en-US" sz="1400" kern="0" dirty="0">
                    <a:solidFill>
                      <a:schemeClr val="folHlink"/>
                    </a:solidFill>
                    <a:latin typeface="Times New Roman" pitchFamily="18" charset="0"/>
                  </a:rPr>
                  <a:t>programming language</a:t>
                </a:r>
              </a:p>
              <a:p>
                <a:pPr eaLnBrk="1" hangingPunct="1">
                  <a:defRPr/>
                </a:pPr>
                <a:endParaRPr lang="en-US" sz="1400" kern="0" dirty="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Lucida Grande" charset="0"/>
              </a:rPr>
              <a:t>https://docs.oracle.com/javase/tutorial/java/concepts/ /</a:t>
            </a:r>
            <a:endParaRPr lang="en-US" altLang="en-US" sz="130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09C2E98-3061-4F7F-A907-A6CF9A00C2BE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39775" y="379413"/>
            <a:ext cx="779303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OO Concepts-Objects</a:t>
            </a:r>
            <a:endParaRPr lang="en-US" altLang="en-US" dirty="0"/>
          </a:p>
        </p:txBody>
      </p:sp>
      <p:sp>
        <p:nvSpPr>
          <p:cNvPr id="27653" name="Slide Number Placeholder 1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5D11E-F8A5-4261-A68C-73A81E2245F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9204" name="Rectangle 1028"/>
          <p:cNvSpPr>
            <a:spLocks noChangeArrowheads="1"/>
          </p:cNvSpPr>
          <p:nvPr/>
        </p:nvSpPr>
        <p:spPr bwMode="auto">
          <a:xfrm>
            <a:off x="1044575" y="20351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Objects: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Anything that has a state and exhibits behavior.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79205" name="Rectangle 1029"/>
          <p:cNvSpPr>
            <a:spLocks noChangeArrowheads="1"/>
          </p:cNvSpPr>
          <p:nvPr/>
        </p:nvSpPr>
        <p:spPr bwMode="auto">
          <a:xfrm>
            <a:off x="1019175" y="2674938"/>
            <a:ext cx="777240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Real world objects: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Bicycle, student, course, dog, university,….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79206" name="Rectangle 1030"/>
          <p:cNvSpPr>
            <a:spLocks noChangeArrowheads="1"/>
          </p:cNvSpPr>
          <p:nvPr/>
        </p:nvSpPr>
        <p:spPr bwMode="auto">
          <a:xfrm>
            <a:off x="1066800" y="3232150"/>
            <a:ext cx="77724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Software objects: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Model real-world or abstract objects (e.g. a list).</a:t>
            </a:r>
          </a:p>
        </p:txBody>
      </p:sp>
      <p:sp>
        <p:nvSpPr>
          <p:cNvPr id="179207" name="Rectangle 1031"/>
          <p:cNvSpPr>
            <a:spLocks noChangeArrowheads="1"/>
          </p:cNvSpPr>
          <p:nvPr/>
        </p:nvSpPr>
        <p:spPr bwMode="auto">
          <a:xfrm>
            <a:off x="1019175" y="3929063"/>
            <a:ext cx="77724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Methods: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Procedures through which objects communicate amongst themselves.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 Example: Bicycle: brake, park. Dog: bark, eat. Student: register, study.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79208" name="Rectangle 1032"/>
          <p:cNvSpPr>
            <a:spLocks noChangeArrowheads="1"/>
          </p:cNvSpPr>
          <p:nvPr/>
        </p:nvSpPr>
        <p:spPr bwMode="auto">
          <a:xfrm>
            <a:off x="1066800" y="5032375"/>
            <a:ext cx="7772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Attributes: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Variables that hold state information. Bicycle: speed, color, owner. Dog:name, breed. Student: name, ID. </a:t>
            </a: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  <p:bldP spid="179204" grpId="0" autoUpdateAnimBg="0"/>
      <p:bldP spid="179205" grpId="0" autoUpdateAnimBg="0"/>
      <p:bldP spid="179206" grpId="0" autoUpdateAnimBg="0"/>
      <p:bldP spid="179207" grpId="0" autoUpdateAnimBg="0"/>
      <p:bldP spid="1792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>
                <a:solidFill>
                  <a:schemeClr val="hlink"/>
                </a:solidFill>
                <a:latin typeface="Lucida Grande" charset="0"/>
              </a:rPr>
              <a:t>Class:</a:t>
            </a:r>
            <a:r>
              <a:rPr lang="en-US" altLang="en-US" sz="2000">
                <a:solidFill>
                  <a:srgbClr val="000000"/>
                </a:solidFill>
                <a:latin typeface="Lucida Grande" charset="0"/>
              </a:rPr>
              <a:t> </a:t>
            </a:r>
            <a:r>
              <a:rPr lang="en-US" altLang="en-US" sz="2000">
                <a:solidFill>
                  <a:schemeClr val="folHlink"/>
                </a:solidFill>
                <a:latin typeface="Lucida Grande" charset="0"/>
              </a:rPr>
              <a:t>Prototype for all objects of a certain kind. Student, animal, university, shape, etc. 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D62500A-6742-400C-AECA-82AA614681BA}" type="datetime5">
              <a:rPr lang="en-US" altLang="en-US" sz="140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29-Jul-22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227013"/>
            <a:ext cx="779303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OO Concepts-Class</a:t>
            </a:r>
            <a:endParaRPr lang="en-US" altLang="en-US" dirty="0"/>
          </a:p>
        </p:txBody>
      </p:sp>
      <p:sp>
        <p:nvSpPr>
          <p:cNvPr id="28677" name="Slide Number Placeholder 1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8FA38-64F7-4B9B-9EC0-57F955721973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0228" name="Rectangle 1028"/>
          <p:cNvSpPr>
            <a:spLocks noChangeArrowheads="1"/>
          </p:cNvSpPr>
          <p:nvPr/>
        </p:nvSpPr>
        <p:spPr bwMode="auto">
          <a:xfrm>
            <a:off x="990600" y="2609850"/>
            <a:ext cx="7772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Objects: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Created from a class. For example: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s1, s2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 are objects from class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Student. </a:t>
            </a:r>
            <a:endParaRPr lang="en-US" altLang="en-US" sz="200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180233" name="Rectangle 1033"/>
          <p:cNvSpPr>
            <a:spLocks noChangeArrowheads="1"/>
          </p:cNvSpPr>
          <p:nvPr/>
        </p:nvSpPr>
        <p:spPr bwMode="auto">
          <a:xfrm>
            <a:off x="990600" y="4572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Inheritence: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A class inherits attributes and methods from its super class. This allows hierarchical organization of classes.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80234" name="Rectangle 1034"/>
          <p:cNvSpPr>
            <a:spLocks noChangeArrowheads="1"/>
          </p:cNvSpPr>
          <p:nvPr/>
        </p:nvSpPr>
        <p:spPr bwMode="auto">
          <a:xfrm>
            <a:off x="990600" y="5562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Interface: 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A contract between a class and its users. A class implements an interface (methods and attributes).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80235" name="Rectangle 1035"/>
          <p:cNvSpPr>
            <a:spLocks noChangeArrowheads="1"/>
          </p:cNvSpPr>
          <p:nvPr/>
        </p:nvSpPr>
        <p:spPr bwMode="auto">
          <a:xfrm>
            <a:off x="1295400" y="3492500"/>
            <a:ext cx="746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	BITS and Purdue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 are objects from class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University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. myCircle and mySquare are objects from class 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Shape</a:t>
            </a:r>
            <a:r>
              <a:rPr lang="en-US" altLang="en-US" sz="2000">
                <a:solidFill>
                  <a:schemeClr val="folHlink"/>
                </a:solidFill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  <p:bldP spid="180228" grpId="0" autoUpdateAnimBg="0"/>
      <p:bldP spid="180233" grpId="0" autoUpdateAnimBg="0"/>
      <p:bldP spid="180234" grpId="0" autoUpdateAnimBg="0"/>
      <p:bldP spid="18023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B58C1CDD45143928531B634536E02" ma:contentTypeVersion="4" ma:contentTypeDescription="Create a new document." ma:contentTypeScope="" ma:versionID="1b3072c5a38337b051c013a4903b5fb3">
  <xsd:schema xmlns:xsd="http://www.w3.org/2001/XMLSchema" xmlns:xs="http://www.w3.org/2001/XMLSchema" xmlns:p="http://schemas.microsoft.com/office/2006/metadata/properties" xmlns:ns2="49b8a6a4-4c0c-4ade-8208-e9d33f271f71" targetNamespace="http://schemas.microsoft.com/office/2006/metadata/properties" ma:root="true" ma:fieldsID="84141bdca904b42d3753616df7e5741f" ns2:_="">
    <xsd:import namespace="49b8a6a4-4c0c-4ade-8208-e9d33f271f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8a6a4-4c0c-4ade-8208-e9d33f271f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0218A-C58C-460F-9942-FB6FE22657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45E34A-884D-4B1A-98EC-64F996DBD687}"/>
</file>

<file path=customXml/itemProps3.xml><?xml version="1.0" encoding="utf-8"?>
<ds:datastoreItem xmlns:ds="http://schemas.openxmlformats.org/officeDocument/2006/customXml" ds:itemID="{F881BE6D-D242-41F0-8B46-2D7A385FB14C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49b8a6a4-4c0c-4ade-8208-e9d33f271f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1248</Words>
  <Application>Microsoft Office PowerPoint</Application>
  <PresentationFormat>On-screen Show (4:3)</PresentationFormat>
  <Paragraphs>215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BITS Pilani presentation</vt:lpstr>
      <vt:lpstr>PowerPoint Presentation</vt:lpstr>
      <vt:lpstr>What is Analysis and Design?</vt:lpstr>
      <vt:lpstr>PowerPoint Presentation</vt:lpstr>
      <vt:lpstr>What is OO analysis and design?</vt:lpstr>
      <vt:lpstr>Examples</vt:lpstr>
      <vt:lpstr>Example - contd.</vt:lpstr>
      <vt:lpstr>OO Concepts-Objects</vt:lpstr>
      <vt:lpstr>OO Concepts-Class</vt:lpstr>
      <vt:lpstr> Object-oriented Design</vt:lpstr>
      <vt:lpstr>Why we use objects ?</vt:lpstr>
      <vt:lpstr>The problem: How do we find objects ?</vt:lpstr>
      <vt:lpstr>What are business processes?</vt:lpstr>
      <vt:lpstr>Roles in the organization</vt:lpstr>
      <vt:lpstr>Who does what? Collaboration</vt:lpstr>
      <vt:lpstr>In Summary...</vt:lpstr>
      <vt:lpstr>Simple example to see big picture</vt:lpstr>
      <vt:lpstr>Define use cases</vt:lpstr>
      <vt:lpstr>Define domain model</vt:lpstr>
      <vt:lpstr>Domain model - game of dice</vt:lpstr>
      <vt:lpstr>Collaboration diagram</vt:lpstr>
      <vt:lpstr>Example - collaboration diagram</vt:lpstr>
      <vt:lpstr>Defining class diagrams</vt:lpstr>
      <vt:lpstr>Class diagram </vt:lpstr>
      <vt:lpstr>Example - Class diagram</vt:lpstr>
      <vt:lpstr>Defining Models and Artifacts</vt:lpstr>
      <vt:lpstr>Analysis and Design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Madhumita Banerjee</cp:lastModifiedBy>
  <cp:revision>116</cp:revision>
  <dcterms:created xsi:type="dcterms:W3CDTF">2011-09-14T09:42:05Z</dcterms:created>
  <dcterms:modified xsi:type="dcterms:W3CDTF">2022-07-30T05:44:49Z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0x010100502B58C1CDD45143928531B634536E02</vt:lpwstr>
  </property>
</Properties>
</file>