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sldIdLst>
    <p:sldId id="260" r:id="rId5"/>
    <p:sldId id="257" r:id="rId6"/>
    <p:sldId id="284" r:id="rId7"/>
    <p:sldId id="285" r:id="rId8"/>
    <p:sldId id="337" r:id="rId9"/>
    <p:sldId id="286" r:id="rId10"/>
    <p:sldId id="287" r:id="rId11"/>
    <p:sldId id="288" r:id="rId12"/>
    <p:sldId id="305" r:id="rId13"/>
    <p:sldId id="289" r:id="rId14"/>
    <p:sldId id="306" r:id="rId15"/>
    <p:sldId id="290" r:id="rId16"/>
    <p:sldId id="291" r:id="rId17"/>
    <p:sldId id="292" r:id="rId18"/>
    <p:sldId id="293" r:id="rId19"/>
    <p:sldId id="294" r:id="rId20"/>
    <p:sldId id="307" r:id="rId21"/>
    <p:sldId id="295" r:id="rId22"/>
    <p:sldId id="296" r:id="rId23"/>
    <p:sldId id="297" r:id="rId24"/>
    <p:sldId id="298" r:id="rId25"/>
    <p:sldId id="299" r:id="rId26"/>
    <p:sldId id="300" r:id="rId27"/>
    <p:sldId id="301" r:id="rId28"/>
    <p:sldId id="302" r:id="rId29"/>
    <p:sldId id="303" r:id="rId30"/>
    <p:sldId id="304"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DCA48C-11C7-4563-84F1-76B20B86518A}" v="1" dt="2022-08-06T04:36:22.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UPAM KUMAR SINHA ." userId="S::2021mt93326@wilp.bits-pilani.ac.in::68d0adcc-f773-4bea-8786-e711765f34f3" providerId="AD" clId="Web-{DBDCA48C-11C7-4563-84F1-76B20B86518A}"/>
    <pc:docChg chg="modSld">
      <pc:chgData name="NIRUPAM KUMAR SINHA ." userId="S::2021mt93326@wilp.bits-pilani.ac.in::68d0adcc-f773-4bea-8786-e711765f34f3" providerId="AD" clId="Web-{DBDCA48C-11C7-4563-84F1-76B20B86518A}" dt="2022-08-06T04:36:22.716" v="0"/>
      <pc:docMkLst>
        <pc:docMk/>
      </pc:docMkLst>
      <pc:sldChg chg="modSp mod modClrScheme chgLayout">
        <pc:chgData name="NIRUPAM KUMAR SINHA ." userId="S::2021mt93326@wilp.bits-pilani.ac.in::68d0adcc-f773-4bea-8786-e711765f34f3" providerId="AD" clId="Web-{DBDCA48C-11C7-4563-84F1-76B20B86518A}" dt="2022-08-06T04:36:22.716" v="0"/>
        <pc:sldMkLst>
          <pc:docMk/>
          <pc:sldMk cId="0" sldId="260"/>
        </pc:sldMkLst>
        <pc:spChg chg="mod ord">
          <ac:chgData name="NIRUPAM KUMAR SINHA ." userId="S::2021mt93326@wilp.bits-pilani.ac.in::68d0adcc-f773-4bea-8786-e711765f34f3" providerId="AD" clId="Web-{DBDCA48C-11C7-4563-84F1-76B20B86518A}" dt="2022-08-06T04:36:22.716" v="0"/>
          <ac:spMkLst>
            <pc:docMk/>
            <pc:sldMk cId="0" sldId="260"/>
            <ac:spMk id="5" creationId="{00000000-0000-0000-0000-000000000000}"/>
          </ac:spMkLst>
        </pc:spChg>
        <pc:spChg chg="mod ord">
          <ac:chgData name="NIRUPAM KUMAR SINHA ." userId="S::2021mt93326@wilp.bits-pilani.ac.in::68d0adcc-f773-4bea-8786-e711765f34f3" providerId="AD" clId="Web-{DBDCA48C-11C7-4563-84F1-76B20B86518A}" dt="2022-08-06T04:36:22.716" v="0"/>
          <ac:spMkLst>
            <pc:docMk/>
            <pc:sldMk cId="0" sldId="260"/>
            <ac:spMk id="19459"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7-30T05:53:11.847"/>
    </inkml:context>
    <inkml:brush xml:id="br0">
      <inkml:brushProperty name="width" value="0.05292" units="cm"/>
      <inkml:brushProperty name="height" value="0.05292" units="cm"/>
      <inkml:brushProperty name="color" value="#FF0000"/>
    </inkml:brush>
  </inkml:definitions>
  <inkml:trace contextRef="#ctx0" brushRef="#br0">20027 13151 10 0,'-18'5'61'0,"-8"1"25"0,-1-3 12 0,-4 0 3 16,5-3 0-16,-7-2-2 0,-1 0-3 15,-2-4-3-15,2-2-5 0,-1-3-6 16,1-3-7-16,-27-16-6 0,9-6-6 0,18 5-7 15,-7-14-7-15,5-8-6 0,14 7-6 16,-4-16-4-16,6-5-7 0,3-4-4 16,10 12-2-16,2 7-5 0,7 5-2 15,6-39-3-15,8 3-3 0,17-18-2 0,-5 34-1 16,22-18 0-16,-8 29-2 0,23-16 0 16,-15 28-1-16,4 3 0 0,5 5-4 15,1 6-2-15,-13 14-2 0,-8 4-1 16,-3 6-3-16,-2 5 0 0,4 3-2 0,-5 6 3 15,0 4 1-15,-2 4 1 0,21 23 0 16,-21-7-1-16,-6-3 3 0,-9 0-2 16,-1 1 7-16,-2 5-4 0,-3-2 5 0,-4 3-3 15,-1-3 3-15,-2-2-5 0,-3-4-6 16,0-6 7-16,-3-4 2 0,2-3 2 16,0-2 3-16,-2-3 2 0,1 0 2 15,-2-3 1-15,3-2 0 0,-2-3-3 0,3-1-4 16,0 0-7-16,-3-10-2 0,5 0-2 15,7-17-1-15,4-4-2 0,22-33 4 16,3 3-4-16,27-22 3 0,5 10 4 16,5 8-6-16,3 5 3 0,-19 19-2 0,28-13 1 15,-23 22-2-15,38-14 4 0,-3 10-1 16,-27 11 1-16,2 5 1 0,5 1-1 16,-19 10 4-16,-9 5-4 0,-7 4 3 0,37 7-1 15,-24 2 1-15,-11 3 2 0,19 14-2 16,-9 8 2-16,-2 3 0 0,-21-3 1 15,-12-2 2-15,-1 0 0 0,-9 4-3 16,-2 1-1-16,-2 3 0 0,-9 1 1 0,-2-2-1 16,-4 1 2-16,-4-4 3 0,-15 24-1 15,4-20 0-15,4-13 2 0,2-7 2 16,1-5 1-16,1-2 3 0,2-5 3 0,3-3 5 16,0-2 3-16,2-2 1 0,4-2-3 15,4 1-2-15,-7-6-3 0,7-2-2 16,8-5-2-16,8-10-1 0,7-1 2 15,26-19 1-15,2 4 2 0,5 6 2 16,7 7 0-16,-12 10 2 0,-3 7 2 16,-2 5-1-16,46 8-3 0,-8 9 1 0,24 13 0 15,-39 2-2-15,-7 8-1 0,23 24-1 16,-35-12 0-16,-8 7-2 0,15 30 1 16,-27-20-2-16,-7 3 1 0,-5 4 2 0,-11-14 1 15,-2 26 6-15,-4-18-5 0,-7 18-1 16,-9 0-2-16,-17 26-1 0,5-39 2 15,-15 24 0-15,-10-11 0 0,8-26-3 16,-19 17 1-16,-9-6-1 0,-4-7 2 0,1-1-2 16,17-19 0-16,-26 11 3 0,24-18 0 15,-2-3-1-15,1-4-2 0,-5-4 3 16,19-8 0-16,7-4 0 0,6-3-1 16,2-2 8-16,-1-3-3 0,3-1-1 0,5 0-2 15,5-3-2-15,2 0-4 0,5-1-2 16,3-1-16-16,2-3-21 0,0-1-7 15,6-2 2-15,4-3-1 0,11-11 4 16,3 3 3-16,10-1 1 0,5 1 5 0,32-8 5 16,-14 11 1-16,-9 10-2 0,-6 7 4 15,0 4 1-15,1 7 0 0,20 20 5 16,-20 0 1-16,-11-1 4 0,-8 3-1 0,-9 3 3 16,-2 6 1-16,-8 3 2 0,-12 42 2 15,-15 18 0-15,1-39 3 0,-9-4 2 16,-16 16 2-16,-16-12 4 0,23-24 3 15,-8 0 2-15,-29 11 2 0,23-18 0 0,-7-3 0 16,-28 12-3-16,-1-8 3 0,25-13-1 16,-30 9-1-16,30-20-3 0,-7-1-1 15,19-5-4-15,7-3-1 0,-34-2 0 0,20-4-1 16,14-1 1-16,-27-3-1 0,21-2-12 16,11-2-21-16,-22-7-12 0,20 4 4 15,7 2 2-15,7 0 2 0,1 0 2 16,0-2-4-16,5 0 7 0,0-1 1 0,3 0-2 15,4-3 2-15,5 2-8 0,6 0-3 16,3 2-4-16,6-2 3 0,3 1 0 16,3-3 5-16,6-8-1 0,3 0 5 15,3 2 1-15,1 1 2 0,1 1 3 0,0 4 1 16,-4 2 3-16,0 4 1 0,-1 3-3 16,0 0-1-16,1 3-1 0,-4 0-1 15,1 3 2-15,-4 0-1 0,-1 4 2 0,1-1 5 16,-2 3 5-16,0 3-1 0,-3 2 4 15,-1-1 2-15,-4 7 1 0,1 1 1 16,-10 10 3-16,-2-3 1 0,-4 0 1 16,-5-1 1-16,-3 0 1 0,-30 15 0 0,2-6 1 15,9-11 1-15,6-8 2 16,0-1 3-16,-1-4 2 0,-38 2 2 0,18-7 1 16,10-5 0-16,-26-8 1 0,8-5 1 15,1-9-1-15,4-6-1 0,6-5-3 16,1-6 2-16,7-5-4 0,6-5-3 0,7-3-1 15,13 9 0-15,10 7 6 0,7 1 6 16,6-4 3-16,10-37-1 0,9 5-2 16,11 2-2-16,21-21-1 0,10 8-2 15,1 12 0-15,-16 26-5 0,7 3-6 0,-2 4-15 16,-9 15-11-16,-8 4-5 0,-5 7-3 16,2 1-2-16,0 1-2 0,-1 3 4 15,0 2 0-15,0 1-1 0,-8 2 0 0,-1 1-2 16,-3 3-1-16,-4 0 1 0,-1 0-2 15,-1 0 1-15,-4 0 0 0,2 0 8 16,-1 0-1-16,-2 2 9 0,-1-2 5 16,-2 1 0-16,0 0 2 0,-3-1 1 0,3 3 3 15,-3-3 0-15,0 0 1 0,-3 3 2 16,3-3 0-16,-4 3 3 0,4-3 2 16,-3 1 1-16,3-1 1 0,-4 1 1 15,4-1 2-15,-5 0-1 0,5 0 0 0,0 0-1 16,0 0 0-16,-6 0-1 0,6 0 0 15,0 0 0-15,-4-1-2 0,4 1 1 16,0 0 0-16,0 0-1 0,0 0 2 0,-7 0-2 16,7 0 0-16,0 0 0 0,-2-1 1 15,2 1 0-15,0 0 0 0,0 0 0 16,-5-2 1-16,5 2-2 0,0 0 0 16,-3-3-3-16,3 3 1 0,-2-4-4 0,2 2 1 15,0 2-1-15,2-6 2 16,-2 4-1-16,2-1 1 0,-2 3-1 0,0-3-2 15,0 1-1-15,0 2 0 0,0-3-1 16,0 3 2-16,0-3-2 0,0 3-2 0,0 0 2 16,0-3 1-16,0 3 5 0,0 0-5 15,0-3 1-15,0 3 4 0,0 0 3 16,0 0 2-16,0 0 3 0,0 0 3 0,0 0-1 16,-16 6-1-16,4 2 0 15,-12 4 0-15,-1 3 0 0,-5-1-1 0,-32 16 0 16,15-8-1-16,6-7 1 0,5-3 1 15,-3-2-1-15,1-3 0 0,-4-2 0 16,2-4 1-16,-2-3 0 0,1-3 0 16,2-3-1-16,-29-12 0 0,20 3-1 0,16 1 1 15,4 2 1-15,8-2 1 0,0 0 1 16,2-2 0-16,8 0-3 0,7 2-1 16,1 0-2-16,5-1-1 0,6-9-3 0,4-3-2 15,4 2 1-15,4-1 1 0,22-18-1 16,-10 13-2-16,-5 8-1 0,-3 7-1 15,-1 3-1-15,2 0-3 0,0 3-7 16,-1 1-3-16,-5 5-1 0,-2 1-3 0,-2 2 0 16,-2 1-3-16,-4 0-76 0,0 2 36 15,0 2 22-15</inkml:trace>
  <inkml:trace contextRef="#ctx0" brushRef="#br0" timeOffset="6510.96">20431 15605 10 0,'-3'-5'51'0,"3"0"13"15,-1 0-2-15,0 2-6 0,0 0-6 16,1 3 1-16,0 0 5 0,0 0 6 0,0 17 6 16,0 2 4-16,1 20 3 0,1 8 1 15,6 84 2-15,-6-41 0 0,2 8 0 16,1 34-8-16,-2-37 7 0,0 2-3 16,8 29-2-16,-8-39-1 0,1-3-2 0,-1-18-7 15,3 19-6-15,-4-1-5 0,-3-16-4 16,11 13-2-16,-12-21 1 0,0-13-2 15,2-7-9-15,-1 2 2 0,1-3-8 0,-3-1-8 16,2-3-25-16,1-2-49 0,0-6-28 16,1-7-22-16,1-2-22 0,-1-5-19 15,2-1-87-15,-1-4 39 0,4-1 32 16</inkml:trace>
  <inkml:trace contextRef="#ctx0" brushRef="#br0" timeOffset="7782.62">20294 15552 54 0,'19'-2'84'15,"15"-1"14"-15,10-3 3 0,82-8 0 16,4-2-2-16,7 0-2 0,8-2-10 16,6 0-7-16,6 0-9 0,-7 0-7 0,3-1-7 15,-4-1 0-15,-4 1-7 0,2 3 2 16,-5-3-4-16,-2 0-5 0,-5 3 1 16,-7 0 3-16,-13-2 5 0,-30 8-7 15,-2 1 9-15,-4 0 3 0,2 2-2 0,-22 0 0 16,-11 2-1-16,-8 0-3 0,0 3-4 15,-2-1-2-15,-6 0-6 0,0-1-2 16,-9 3 0-16,-6 0 2 0,-4 0 3 0,-1 0 2 16,-2-1 12-16,-5 2 4 0,2-1 5 15,-7 1-5-15,9 0-4 0,-9 0-7 16,7-1-5-16,-7 1-6 0,0 0-5 16,0 0-2-16,6 2-8 0,-6-2-6 0,0 5-5 15,0-1-3-15,-1 4-3 16,0 2-2-16,-4 6-1 0,2 2-2 0,0 17 1 15,-3 3 1-15,4 3-1 0,-4 39-1 16,2 3 10-16,-1 4 6 0,2 5 3 0,1-3 2 16,0 2 1-16,2-23 0 0,0 21-1 15,-2-5-1-15,2-18-1 0,1-10-5 16,2 31 1-16,1-3-1 0,-1-25 2 0,-1-9-1 16,-1-8-1-16,0 2-1 0,2 0 1 15,-2 1-1-15,1 1-1 0,-1-5-1 16,-1 1 0-16,1-3 0 0,-6 0-1 15,5-1 1-15,-2-3 0 0,1-3-2 0,1-9-1 16,-1-2 0-16,1-5 0 0,-1-2 1 16,1-4-2-16,0 1-1 0,0-1-1 15,0-2 0-15,0-2 0 0,0 0-2 16,0-1 1-16,0-1-2 0,0 2 1 0,-1-2-1 16,1 1 0-16,0-5 0 0,0 6-1 15,-1-1 0-15,1-5-1 0,0 6 1 16,0-3-1-16,0-3-1 0,-2 6-4 15,2-2-2-15,0-4 1 0,0 4-3 0,0-4-2 16,-1 5 3-16,1-5-14 0,-2 5 13 16,2-5 6-16,-2 4-7 0,0 0 5 0,-5 0-2 15,1 2 2-15,-8 2-13 0,-15 6 11 16,-4-2-7-16,-32 13-2 0,-45 4-3 16,0-3-4-16,-3-4 5 0,-12-3-9 15,-8-2 6-15,-13 0-1 0,5 1 2 0,-8-2 2 16,6-1-2-16,1-1 3 0,6-1 2 15,0-1 7-15,7-1 1 0,39-4 4 16,-40 2-4-16,42-2 3 0,5-1-1 16,18-3 0-16,13 1 9 0,7-2 2 0,1 1 8 15,0-2 2-15,3-1 2 0,0 0 3 16,5 0 5-16,0-3 2 0,9 2 3 16,3 0 2-16,5-1 1 0,2 1 0 0,4 1-4 15,1-2 3-15,3 1-7 0,-1 1-5 16,0-1-3-16,2 0-4 0,2 1-3 15,0 0-3-15,1 0 1 0,0 0-7 0,5 0-7 16,-9 0-5-16,5 0-1 0,-1 1-6 16,5-1 0-16,0 0-8 0,-11 1-15 15,6 0-10-15,5-1-24 0,-7 0-34 16,3 2-54-16,0-2-66 0,4 0-193 0,0 0 70 16,0 0 59-16</inkml:trace>
  <inkml:trace contextRef="#ctx0" brushRef="#br0" timeOffset="8671.28">20369 16295 45 0,'-3'-5'107'15,"3"5"34"-15,-3-6 8 0,3 6 4 16,-1-4-2-16,1 4-6 0,0-5-4 0,0 5-7 15,-1-3-6-15,0 3-6 0,1 0-8 16,-2-3-6-16,2 3-9 0,2-4-7 16,-2 4-6-16,2-2-6 0,-2 2-2 0,15-6-2 15,11 1-1-15,9-4 0 0,77-21 1 16,7 3 1-16,7-1 0 0,20 3-2 16,13-3-5-16,8 5-6 0,-3 1-5 15,2 3-10-15,0 1-2 0,-10 0-1 0,5-4 2 16,-7 1 2-16,-6 5 2 0,-10-4 4 15,-17 5 1-15,-34 6 1 0,-26 2 0 16,27-1-2-16,-7 0-4 0,-24 8-3 16,-12-4-4-16,-8 1-4 0,-5 0-4 0,-5 2-4 15,-8 1-13-15,-7-1-20 0,1 1-61 16,-5 0-29-16,0 1-35 0,-6 0-78 16,-2-1 55-16,0 0-356 0,-30 19 84 0,-1-8 70 15</inkml:trace>
  <inkml:trace contextRef="#ctx0" brushRef="#br0" timeOffset="9657.09">20448 16827 8 0,'-5'3'56'0,"4"-3"24"0,1 0 9 16,-4 2 1-16,4-2-5 0,-4 1-3 16,4-1-4-16,-2 2-7 0,2-2-2 15,-1 2-3-15,1-2-5 0,-4 3-6 0,4-3-4 16,-4 0-4-16,3 3-5 0,1-3-3 16,0 0-4-16,-4 3-3 0,4-3-2 15,-4 2-2-15,4-2-1 0,-2 4 0 16,2-4-3-16,-4 2 0 0,4-2 1 0,-5 3 0 15,5-3 3-15,-2 3 1 0,2-3 6 16,-5 2 4-16,5-2 4 0,-5 3 2 16,5-3 3-16,0 0 1 0,-4 3 3 15,4-3 2-15,0 0-1 0,-5 2-1 16,5-2-1-16,0 0-3 0,-3 2-3 0,2-1-2 16,1-1-4-16,0 0-1 0,-2 2-3 15,2-2-4-15,0 0-2 0,0 0-2 0,-4 4-4 16,4-4-5-16,0 0 0 15,0 4 0-15,0-4 2 0,0 0 6 0,4 5 9 16,2-2 13-16,10 0 13 0,18 1 14 16,10-2 8-16,90-4 4 0,5-6 0 15,10-5-2-15,10-4-4 0,2 2-3 0,-3-3-6 16,-7 2-5-16,5 0-1 0,-7 1-6 16,-6 0-2-16,-6 0-2 0,-6 2-1 15,-5 0-2-15,-40 6-2 0,0-1 1 16,0-2-1-16,-26 5-4 0,-10 1-2 0,-8 0-4 15,-2-1-3-15,-1 3-3 0,-7-2-3 16,-7 2-3-16,-8 1-1 0,-1-1 1 16,-5 1 1-16,-2 0 3 0,-1 0-5 15,-2 1-13-15,0-1-25 0,-1 1-76 0,-5 0-96 16,5-1 22-16,-5 1-463 0,0 0 104 16,0 0 86-16</inkml:trace>
  <inkml:trace contextRef="#ctx0" brushRef="#br0" timeOffset="10710.41">22547 16807 36 0,'0'0'76'16,"0"0"26"-16,0 0 12 0,0 0 5 15,0 0 0-15,0 0-1 0,14-8 0 16,3 6 1-16,13-2 2 0,3-2 2 0,5-2 8 16,2 1-3-16,0-1 0 0,31-7-3 15,-16 6-3-15,-12 2-4 0,-8-1-7 16,-2 3-4-16,-2 1-10 0,-6 0-9 0,-6 1-10 16,-3-1-9-16,-4 3-7 0,-1-1-6 15,-2 1-11-15,0-1-18 0,-1 1-25 16,-2 0-73-16,-1 0-45 0,-3 0-46 15,1 1-223-15,-3 0 63 0,0 0 54 0</inkml:trace>
  <inkml:trace contextRef="#ctx0" brushRef="#br0" timeOffset="11556.03">21058 15774 23 0,'0'-5'68'0,"0"1"22"0,-1 0 3 16,-2-3-4-16,-2 3-8 0,-5-2-9 15,-1 0-5-15,-3 2-5 0,-2 1-3 16,-4 1 2-16,0 2-1 0,-10 5-1 16,-2 0 0-16,1 3-3 0,-2 2-3 15,3 5-3-15,3 1-5 0,2 1-3 0,4 4-4 16,2 0 0-16,4 1-3 0,3-1-2 15,1 2 3-15,9-4-1 0,2-1-1 16,0-4 0-16,4 1 1 0,3 0 0 16,1-2-4-16,5 6 2 0,7-4 1 15,6-4-2-15,-3 0-3 0,4-4-13 0,-2-4-27 16,9-3-35-16,-2-4-27 0,0-3-17 0,2-3-16 16,-1-3-14-16,-2-1-7 15,20-24-64-15,-18 5 31 0,-8 2 27 0</inkml:trace>
  <inkml:trace contextRef="#ctx0" brushRef="#br0" timeOffset="12333.93">21217 15711 209 0,'5'-32'105'0,"-2"7"-41"16,-2 2-9-16,-1 2 10 0,0 1 13 0,-3 2 28 16,2 2 14-16,-3-1 6 0,2 4 0 15,-2 1-4-15,1 3-11 0,2 3-14 16,-1 1-13-16,-2 4-8 0,-1 2-2 16,1 4-1-16,-1 3-4 0,0 5-1 0,-5 14-3 15,2 2-5-15,0 0-2 0,4 4-3 16,1 1-2-16,3-7-2 0,3 8-2 15,1-3-3-15,2 3-6 0,3-6-1 16,1 2-5-16,4-4 1 0,-1-3-4 0,4-2-4 16,0-2-3-16,3-5-4 0,-2-4-4 15,-1-4-13-15,1-3-4 0,1-2-13 16,1-3-5-16,5-5 6 0,1-3-2 0,-1-3 2 16,0-2 2-16,-6-1 4 0,0-4 2 15,-3 1-1-15,-4 2 9 0,-1 1 8 16,-4 2 10-16,-1-3 11 0,-4 3 12 15,0 0 1-15,-1 1 6 0,-1 2-6 0,-3 0-5 16,0 1-3-16,-1 0-4 0,-3 3-8 16,-1 3-3-16,-1 0-4 0,-1 2-4 15,0 3-1-15,-2 2-2 0,-5 5-1 16,0 5-4-16,2 0-2 0,4-1 0 0,3 1 1 16,1 0-1-16,3 3-16 0,3 1-7 15,1-3-5-15,2 0 3 0,2 1-1 0,3-2-1 16,1 0 2-16,1-3-4 15,3-3 4-15,-3 0 0 0,1-3 10 0,-1-3 1 16,1-2 12-16,-3-1 6 0,1-3 9 16,-2 0 11-16,2-3 10 0,-4 0 10 0,0-2 11 15,0 1 13-15,-3 0 6 0,2-1 0 16,-3 1-1-16,1 2-6 0,-1 1-4 16,0 0-6-16,2 0-8 0,-2 2-7 15,0 3-9-15,0-7-12 0,0 7-18 0,1-4-16 16,-1 4-21-16,0 0-23 0,0 0-8 15,0 0-18-15,0 0-9 0,0 0-13 16,20 9-21-16,-14-6-20 0,0-1-9 16,4 2-7-16,-1-2-3 0,0 2 4 15,-1-5 8-15,1 1 9 0,0-4 14 0,0 1 13 16,2-4 20-16,-1 0 23 0,-1-2 39 16,-1-2 31-16,0 2 19 0,0-2 25 15,-2 0 24-15,2-1 22 0,0 1 15 16,-1-1 14-16,-1 0 3 0,1 1-1 0,1 3-5 15,-4 1-7-15,3 1-9 0,-2 0-9 16,2 1-8-16,2 1-8 0,-2 1-6 16,1 3-8-16,1 0-5 0,-2 0-6 0,2 3-5 15,0 0-4-15,1 0-7 0,-2 3-9 16,-2-1-8-16,-1 1-6 0,4 2-10 16,-6-1-18-16,2 0-19 0,-1 1-26 15,-2-1-36-15,4 0-39 0,-5-3-33 0,0 1-13 16,0-2-10-16,1 0-36 0,-2-3-119 15,3 3 58-15,-3-3 48 0</inkml:trace>
  <inkml:trace contextRef="#ctx0" brushRef="#br0" timeOffset="12528.01">21914 15762 34 0,'9'-10'69'0,"0"1"26"0,-3 2 18 16,5-1 10-16,-2 2 10 0,-2 2 3 0,2 0 1 15,0 2-2-15,-1-1-4 0,-1 2-4 16,0 1-6-16,2 1-5 0,0 2-7 15,-2 0-6-15,0 2-6 0,-1 0-8 16,2 1-12-16,-5-1-5 0,3 0-8 0,-3 1-6 16,-1 1-14-16,1-1-20 0,-2 0-35 15,-2 0-70-15,1-2-51 0,-1 6-48 16,-3-3-121-16,4 0 50 0,-2-2 42 0</inkml:trace>
  <inkml:trace contextRef="#ctx0" brushRef="#br0" timeOffset="12799.08">22620 15447 712 0,'-2'-9'484'0,"-2"2"-168"0,0-2-89 0,3 1-53 16,-3 0-35-16,1 1-22 0,1 2-22 15,1 0-23-15,0 2-21 0,-2 0-11 16,2 2-13-16,1 1-11 0,0 0-2 0,-4 11 0 16,3 0-1-16,0 7-1 0,-3-1-3 15,2 5-6-15,0 11-23 0,2 0-22 16,0 1-26-16,0-6-30 0,0-4-25 16,0-3-21-16,2 0-33 0,1-1-134 0,2-2 52 15,-3-2 43-15</inkml:trace>
  <inkml:trace contextRef="#ctx0" brushRef="#br0" timeOffset="13598.03">22568 15452 13 0,'-1'-8'142'16,"-2"2"53"-16,1 1 15 0,0 1-10 15,2 1-18-15,-1 2-19 0,1 1-14 16,0 0-11-16,0 0-12 0,0 11-12 0,2-2-11 15,2 6-9-15,1 0-7 0,0 3-7 16,5 5-5-16,4 2-9 0,-3-2-7 16,6-3-8-16,-6-3-8 0,1-3-7 15,-1-4-9-15,4-2-8 0,-2-2-13 0,2-2-18 16,1-4-27-16,1-3-17 0,-3-3-11 16,9-6-5-16,-4-6-6 0,-1-2 12 15,-1-3 6-15,-2-4 17 0,-5 0 18 16,-1-3 24-16,0 2 11 0,-2-1 12 15,-3 4 19-15,0 5 14 0,-3 2 14 0,0 0 12 16,-1 4 10-16,0 1 9 0,0 3 3 16,0 1-3-16,0 0-9 0,0 3-14 15,0 1-13-15,-1 2-11 0,1 3-6 16,0 0-7-16,0 0-4 0,0 0-4 0,-10 20-4 16,7-5-1-16,2 3-3 0,-1 2-3 15,2 0-2-15,6 10-2 0,-3-1-2 16,5 0-2-16,1-1-3 0,0-2-4 15,1-2-6-15,2-1-12 0,-2-6 1 0,0-3-1 16,0-4-1-16,2-1 2 0,3-1 1 16,-1-3 1-16,3-4-3 0,-4 1 3 15,5-4 1-15,0-1 2 0,-1-1 2 16,-1-1 6-16,8-8-1 0,-1 0 0 0,-4-2 4 16,-4-3 7-16,-1 4 8 0,-3-1 8 15,-4 3 3-15,-1-2 1 0,-4 3 2 16,2-2 1-16,-2 5 0 0,-2 0-3 0,0 1-5 15,-1 0-7-15,0 3-6 0,-3 0-6 16,2 2-4-16,-3 1-3 0,-1 3-1 16,-4 2-10-16,1 4 8 0,-2 2-4 15,1 2 1-15,1 2 2 0,3 1-2 0,2 2 0 16,-1-2-17-16,2 2 1 0,6-2-12 16,-3-1-9-16,4 1-4 0,-2-1-1 15,5-1 4-15,-1-3 4 0,-1-1 11 0,4-4 6 16,-3-1 12-16,0-2 7 0,0-2 9 15,-2-1 10-15,6-2 12 0,-5-2 11 16,1 0 11-16,0-2 13 0,-2 0 10 16,2 0 4-16,-3 1-1 0,-1-2 2 0,2 3-4 15,-1 0-2-15,-2 0-4 0,2 1-9 16,-2 0-6-16,1 0-14 0,-1 2-12 16,1 1-20-16,-2-2-37 0,0 3-23 15,0 0-17-15,5 0-23 0,-5 0-28 0,0 0-16 16,7 7-31-16,-2-3-32 0,-2 0-20 15,4 1-12-15,-4 1-7 0,4-2-149 16,-2-1 65-16,3 1 53 0</inkml:trace>
  <inkml:trace contextRef="#ctx0" brushRef="#br0" timeOffset="14357.29">23361 15563 216 0,'6'-13'119'0,"2"-1"-28"0,-1 1 7 16,-1 1 19-16,1 0 28 0,-4 0 23 0,3 2 17 15,-5 3 6-15,3-1-4 0,0 3-13 16,-2-1-17-16,-1 2-23 0,3 2-18 15,-1 1-13-15,-3 1-10 0,0 0-10 16,4 5-7-16,2 1-8 0,-4 2-6 0,2 2-6 16,1 3-5-16,-2 2-5 0,4-1-5 15,-4 2-7-15,4-2-5 0,-2 0-10 16,0 0-9-16,1-3-9 0,-1 0-13 0,-1-2-1 16,1-4 7-16,-2 1 7 15,3-3 0-15,-2-1 5 0,3-2 5 0,1-2-1 16,-1 0 2-16,-1-3 6 0,6-2 9 15,-2-1 7-15,1-1 10 0,-3 0 8 0,1 1 8 16,-2 1 5-16,-3 1 4 16,4-1 2-16,-5 2-4 0,3-1-5 0,-4 3-7 15,2 0-8-15,-1 1-9 0,-1-1-12 16,2 1-9-16,-1 1-7 0,-3 1-6 16,0 0-11-16,11 3-2 0,-9 0-7 0,6 0 2 15,-4 1-8-15,3 1-9 0,1 0-3 16,-3-1-10-16,2 1 0 0,0 0-7 15,-1-2-2-15,1 2 5 0,0-3 2 16,-3 2 5-16,2-3 7 0,-2 0 9 0,3-1 3 16,-4 0-3-16,5-1 9 0,-2-1 2 15,0-1 3-15,3 0 8 0,-2-1 4 16,-3 0 4-16,3-1 4 0,0 1 6 16,-3 0 4-16,-1 1 3 0,3 1 2 0,-4-2-1 15,2 2-2-15,0 1-4 0,-2-1-1 16,0 0-3-16,5 1-1 0,-5-1-3 15,2 1-2-15,1 1-1 0,-1-1-1 0,2 1-1 16,1 1-1-16,0-1-1 0,1 1 1 16,1-1-1-16,2 2 1 0,-1-1 0 15,0 0 0-15,2 0 0 0,1-1 0 16,-1 0 1-16,-1 0 0 0,7 0-1 0,-4 0-1 16,0 0 1-16,3 0-3 0,-1-2-3 15,1-1-3-15,-1 0-3 0,0-1 3 16,-1 0-2-16,1-2 1 0,0 1 0 15,-3-2-1-15,-2 0 1 0,1 0 7 0,-1 0 3 16,-4 0 7-16,2 1 1 0,-6 1 1 16,3-1 0-16,-4 2 1 0,1 0-3 15,-1 1-2-15,-2 3 2 0,-2-5-2 0,2 5-1 16,0 0 2-16,0 0-3 0,0 0-1 16,-14 5 0-16,6 1-1 0,5-2 0 15,-2 2 0-15,1 0 0 0,3 3 0 16,1-2-12-16,1 1-16 0,0 2-17 0,6 2-18 15,7 8-41-15,10-3-42 0,-1-1-71 16,6 1-255-16,2-2 78 0,35 8 65 16</inkml:trace>
  <inkml:trace contextRef="#ctx0" brushRef="#br0" timeOffset="15008.51">21400 16305 125 0,'4'-15'187'15,"-3"4"23"-15,0 1-1 0,-1 3-20 16,0 1-25-16,0 2-21 0,-1 4-18 0,1 0-13 16,-14 15-12-16,-8 8-9 0,-19 27-5 15,-2 4-8-15,-2-1-8 0,2-5-6 0,13-12-5 16,6-8-4-16,3-7-6 16,5 0-4-16,0-2-7 0,6-6-9 0,0-3-14 15,6-2-14-15,-3-2-16 0,5-1 9 16,-1-1 7-16,0-2 0 0,3-2-1 15,0 0-15-15,7-8-8 0,2-3-4 0,7-10-4 16,1-5 1-16,3-2 5 0,19-24 4 16,-10 13 6-16,-2 8 15 0,-6 8 7 0,-1-1 13 15,0 3 13-15,-1 4 8 16,-6 2 4-16,-2 6 2 0,1 0 2 0,-5 4-2 16,1 1-2-16,-2 2-2 0,-1 2-3 15,0 2-2-15,0 3 3 0,2 2 3 0,-5 1 1 16,3 7 0-16,0 1-3 0,-4 2-1 15,-1 1-2-15,0 1-6 0,0 1-6 16,0 0-19-16,0 1-42 0,0 0-50 16,-1-1-45-16,-1-1-47 0,0-2-51 0,0 1-141 15,0-2 61-15,0-2 51 16</inkml:trace>
  <inkml:trace contextRef="#ctx0" brushRef="#br0" timeOffset="15186.11">21215 16640 89 0,'0'0'163'0,"-11"0"21"0,9-3 1 15,2 3-9-15,-4-3-14 0,4 3-21 16,10-9-27-16,4 2-33 0,11-7-37 16,5-2-38-16,4 0-57 0,27-11-35 15,-1-3-21-15,-16 5-77 0,15-4 30 0,-18 2 26 16</inkml:trace>
  <inkml:trace contextRef="#ctx0" brushRef="#br0" timeOffset="15369.33">21854 16227 9 0,'9'-14'50'0,"-3"3"42"0,0 4 44 15,1-1 36-15,-5 2 30 0,2 2 13 0,-4 4-3 16,4-7-14-16,-4 7-19 0,0 0-21 16,0 0-16-16,0 0-13 0,0 0-12 15,0 0-9-15,-8 29-10 0,-2-3-8 16,0 4-8-16,-1 1-6 0,-1 2-10 0,1 0-11 15,3 2-20-15,-2 0-25 0,2 0-45 16,0-1-53-16,4 0-50 0,-2-2-52 16,3-1-174-16,0-5 61 0,-1-5 50 15</inkml:trace>
  <inkml:trace contextRef="#ctx0" brushRef="#br0" timeOffset="15577.07">21716 16645 94 0,'0'0'198'0,"-4"-8"49"0,1 5 23 16,0-1 2-16,3 4-10 0,-2-7-19 15,2 7-23-15,-1-8-23 0,1 8-22 0,4-11-26 16,8 0-28-16,-2 2-29 0,9-7-32 16,3 0-35-16,3 2-55 0,4-1-55 15,2-1-35-15,36-12-28 0,-24 7-28 16,-4 5-24-16,-6 2-111 0,2-1 51 0,-4 1 43 15</inkml:trace>
  <inkml:trace contextRef="#ctx0" brushRef="#br0" timeOffset="15758.88">22353 16193 83 0,'0'-6'139'0,"0"2"32"16,0 4 9-16,-2-7-3 0,2 7-10 15,-2-4-12-15,2 4-13 0,0 0-12 0,-14 8-10 16,4 3-10-16,-4 11-8 0,-4 3-9 15,1 2-7-15,3 6-8 0,-2 0-10 16,-8 30-17-16,5-17-27 0,9-11-37 16,1-4-71-16,4 3-38 0,-2-2-42 15,3-3-119-15,0-5 48 0,3-3 38 0</inkml:trace>
  <inkml:trace contextRef="#ctx0" brushRef="#br0" timeOffset="16190.66">22149 16674 86 0,'-2'-7'159'0,"4"0"32"0,-1-1 12 16,1-1-4-16,-1 1-9 0,8-4-12 15,-3 2-13-15,2 1-15 0,0-1-14 0,2 2-12 16,-1 2-11-16,0 3-9 0,1 0-9 16,0 2-8-16,-1 1-7 0,2 0-7 15,3 6-6-15,0-1-8 0,-2 4-8 0,-2 0-11 16,0 2-12-16,-1 1-7 15,-1 0-4-15,-4 0-6 0,1 0-5 0,-2-3-6 16,-2 2 2-16,0-2-15 0,-1-2-2 16,0 0 1-16,0-1 3 0,-1-1 8 0,1-5 3 15,0 7-4-15,0-7-13 0,0 0-5 16,0 0-4-16,0 0 3 0,0 0 8 16,0 0 3-16,9-12 7 0,-1 1 6 15,1 0 4-15,5-8 7 0,2 2 5 16,-1 0 7-16,3 2 7 0,-3 2 4 15,-1 3 9-15,-3 0 5 0,0 3 2 0,-2 1 0 16,1 2-3-16,-1 1-4 0,-2 1-3 16,1 2-3-16,-2 0-2 0,-1 2-3 15,1 1-3-15,2 2 1 0,2 6-3 0,-2 0-2 16,-2 0-4-16,0 1-6 0,-1-2-15 16,0 0-33-16,-3-1-30 0,1 1-54 15,1-1-61-15,-3-1-66 0,0 1-181 16,0-3 71-16,1-2 59 0</inkml:trace>
  <inkml:trace contextRef="#ctx0" brushRef="#br0" timeOffset="16353.76">22609 16267 3 0,'1'-8'33'0,"-1"1"-9"16,1 2-44-16,2 2 6 0,2-3 4 16</inkml:trace>
  <inkml:trace contextRef="#ctx0" brushRef="#br0" timeOffset="16786.82">22919 16093 46 0,'0'0'129'0,"-2"13"34"0,0-2 19 0,-4 6 3 16,3 11-6-16,-4 4-12 0,4 1-11 16,-5 2-13-16,2 2-17 0,0 0-8 15,-1-1-9-15,2 1-9 0,-2-3-8 16,2-2-8-16,0-2-8 0,1-6-18 0,0-6-4 15,3-3-10-15,-1-4-10 0,0 0-2 16,1-3 0-16,-2-1 2 0,6-1-4 0,-3-4 0 16,0 0-7-16,3-2-4 15,-3 0-4-15,4-4-1 0,3-2-3 0,2-1 2 16,2-2 0-16,0-1 2 0,0 2 2 16,1-2 0-16,0 2 1 0,1 1 0 0,-3 1 0 15,-3 2 1-15,-1 0-1 0,3 2-1 16,-2 0 1-16,-3 2-1 0,2 0 0 15,-3 1-4-15,-2 0 0 0,2 2 0 16,-1 1-3-16,-1 1 2 0,-1 0-1 0,-1 3 6 16,-4 2-5-16,1 3-6 0,-4-2-20 15,-1 0-30-15,1-1-42 0,4-1-47 16,0-2-55-16,0-2-45 0,3 0-123 0,1-2 60 16,1-2 49-16</inkml:trace>
  <inkml:trace contextRef="#ctx0" brushRef="#br0" timeOffset="17340.03">23163 16464 84 0,'2'-2'133'16,"-1"1"22"-16,-1 1 9 0,0 0 3 16,0 0-4-16,8 6-7 0,-7-1-10 0,0-2-8 15,0 6-12-15,1-2-11 0,3 1-11 16,-2 2-7-16,-1-2-5 0,5 0-8 15,1 3 0-15,-1-2-7 0,0-2-5 16,5 1-6-16,-1-3-7 0,-1-2-5 0,0-1-3 16,2-2-2-16,-2 0-4 0,0 0-2 15,0-1 1-15,-2-1 6 0,1-2 11 16,1 2 7-16,-3-2 6 0,1 2 7 16,-3-1 6-16,2 2 3 0,0-2 1 0,-4 1-1 15,3 1-6-15,-3-1-10 0,-1 2-5 16,2-2-8-16,-1 1-8 0,0 1-6 15,-3 0-7-15,7 0-5 0,-7 0-7 0,8 0-2 16,-5 0-5-16,7 0-5 0,1 0-8 16,1 0-14-16,5 0-25 0,2-3-29 15,11-1-11-15,-1-3-20 0,1-1-19 16,0-4-9-16,-1-1-29 0,-1-2-5 0,-4-2 11 16,2-6 7-16,-7 0 8 0,-5-2 15 15,-2-4 20-15,0-1 24 0,-6-2 32 16,2 0 31-16,-7-1 19 0,0 1 22 0,-1 7 25 15,-1 2 22-15,1 3 20 0,-1 6 15 16,0-4 8-16,0 6 0 0,-3 2-4 16,3 2-11-16,0 1-12 0,1 1-12 15,0 3-10-15,0 3-10 0,-3-2-7 0,3 2-5 16,-8 9-4-16,6 1-4 0,-3 4-5 16,3 3-9-16,1 1-15 0,-2 14-21 15,1-6-43-15,2-1-26 0,3 7-34 16,0 0-48-16,-1 1-33 0,4-2-57 0,-3-3 92 15,3-3-330-15,-3-6 81 0,-2-2 66 16</inkml:trace>
  <inkml:trace contextRef="#ctx0" brushRef="#br0" timeOffset="17719.9">23752 16438 94 0,'-4'-4'147'16,"1"3"27"-16,3 1 16 0,-1-4-1 15,1 4-8-15,0 0-18 0,1-6-14 16,-1 6-14-16,8-3-15 0,2 1-14 16,-1-1-11-16,7 1-9 0,1-1-11 0,2-2-8 15,10 1-11-15,0-3-7 0,-2 0-8 16,0 0-1-16,-1-3-8 0,1 1-3 0,-4 0-2 16,2-3-2-16,-9 3-1 0,1 0 8 15,-7 4 4-15,-1-4 7 0,-1 2 5 16,-3 0-3-16,1 3-2 0,-2-2-6 15,-3 2-6-15,2 1-6 0,-3 3-5 0,2-5-5 16,-2 5-6-16,0 0-3 0,0 0-3 16,0 0-3-16,0 0-3 0,0 0 1 15,0 0-1-15,0 0-2 0,0 0 0 16,0 15-1-16,3-9 1 0,4 1 1 0,1 2 6 16,4 1-1-16,1-1 0 0,-1-1 0 15,11 6 1-15,1-3 1 0,-3 2-2 16,-2-4-15-16,-2 1-32 0,-4-3-54 0,-3 0-53 15,3 3-62-15,-3 0-142 0,-1 3 60 16,-4-3 49-16</inkml:trace>
  <inkml:trace contextRef="#ctx0" brushRef="#br0" timeOffset="18307.28">21182 17187 84 0,'-4'-6'166'0,"2"2"28"16,-2 0-1-16,-1 3-10 0,5 1-14 15,-4 5-10-15,-2 8 2 0,-1 2-4 16,1 11-8-16,-3 4-11 0,-2 4-11 0,1 0-11 16,-1 2-13-16,2 0-10 0,2-1-14 15,0-3-21-15,1-2-25 0,1-6-28 16,4-4-58-16,0-6-34 0,0-1-22 0,-1-2-16 16,2-3-12-16,0 0-11 0,2-3-137 15,-2-3 47-15,1-1 40 0</inkml:trace>
  <inkml:trace contextRef="#ctx0" brushRef="#br0" timeOffset="18733.55">21048 17415 17 0,'-1'-19'45'0,"-2"1"24"0,2-1 21 15,1 2 14-15,0-2 12 0,4 4 15 0,-3-3 7 16,0 2 6-16,0 3 5 0,2-2 4 16,-1 3-4-16,1 0-6 0,-2 4-9 15,2 2-12-15,1-1-12 0,-1 4-12 0,1 2-10 16,1 1-8-16,3 2-5 0,-1 3-5 15,3 4-7-15,3 2-5 0,0 8-4 16,2 1-5-16,-1 0-4 0,0 2-2 0,-2 0-4 16,-1-4-6-16,-2-2-7 0,-3-4-8 15,2 0-8-15,0-2-7 0,-2-2-20 16,-1 0-5-16,-2-2 3 0,3-1 6 16,-4-2 3-16,3-2-4 0,-1-1-4 0,-4 0-10 15,9-3 2-15,-6-3-2 0,5-6 5 16,0-2 5-16,-2-2 4 0,5-8 13 15,0 0 0-15,-3 9 4 0,-1-2 7 0,1 2 11 16,-3 2 12-16,0 2 5 0,-1 2 4 16,-2 4 0-16,3-2-2 0,-3 1-3 0,2 2-5 15,0 1 0-15,-4 1-2 0,0 2 1 16,8 4 3-16,-5 2 0 0,1 1 0 16,1 1-2-16,1 7-1 0,-2 1-1 15,5 10 0-15,-3 1-3 0,3 0-1 0,-4 1-10 16,4-2-11-16,-2 2-37 0,3-3-44 15,-1-1-34-15,3 0-35 0,-1-6-39 16,-1-4-43-16,1-3-162 0,1-2 65 16,5 0 54-16</inkml:trace>
  <inkml:trace contextRef="#ctx0" brushRef="#br0" timeOffset="19145.04">21682 17500 71 0,'2'-3'174'0,"1"-1"46"0,-1 1 19 16,1 0 8-16,-1 1-4 0,-1 0-11 0,-1-2-13 16,2 3-18-16,1-2-19 0,-2 1-22 15,-1 2-21-15,3-3-19 0,-2 2-11 16,1-1-14-16,-2 2-20 0,9-7-18 0,1-2-11 16,0 0-7-16,0 2-7 0,0-3-5 15,-1 4-7-15,0-3-5 0,1 1-3 16,0-1-5-16,-4 2-5 0,-1-1-1 15,2 0-1-15,-4 2-2 0,2-2-2 0,-1-1 9 16,-3 3 9-16,0-1 5 0,1 1 1 16,-4 0-3-16,0 1-1 0,-2-1-4 15,-2 1 0-15,0 1-2 0,-2 3 1 16,2 1 0-16,-4 1 0 0,-1 6 0 0,0 1 1 16,-7 10 0-16,4 3 2 0,-1 2 3 15,4 2 1-15,2 1 0 0,1-4 1 0,6-4-3 16,1 3-2-16,2-4-2 0,1-1-4 15,6 0-2-15,-2-3-5 0,3-1-20 16,3-3-21-16,10 4-35 0,-1-9-29 0,1-3-16 16,10-3-15-16,-5-5-25 0,10-4-18 15,24-16-15-15,-21 2-16 0,-9 0-139 16,18-15 58-16,-19 5 49 0</inkml:trace>
  <inkml:trace contextRef="#ctx0" brushRef="#br0" timeOffset="19501.71">22187 17225 315 0,'4'-24'155'0,"-3"4"-63"16,-1 4-11-16,1-1 11 0,-1 5 24 15,-1-2 25-15,1 3 21 0,-1 1 15 0,0 0 8 16,-2 0 0-16,0 1-4 0,2 1-9 16,0 2-10-16,1-1-13 0,-1 1-13 15,0 3-14-15,0-2-13 0,1 2-14 0,-2 0-16 16,2 0-20-16,0-1-14 0,-1 2-13 16,1 2-10-16,0-4-9 0,0 4-6 15,0-3-3-15,0 3-13 0,0-4 1 16,0 4 0-16,0 0-3 0,0-3 6 0,0 3 1 15,0-4-2-15,0 4 0 0,-2-2 7 16,2 2 2-16,0 0 1 0,0-4 2 16,0 4 0-16,0 0 2 0,0-3 0 0,0 3 0 15,0 0 1-15,0 0 1 0,0-4 1 16,0 4-1-16,0 0-4 0,0 0-2 16,0 0-2-16,0 0-9 0,0 0 1 0,0 11 2 15,0 2 4-15,0 3 2 0,-1 5 4 16,1 1 0-16,-1 12-1 0,1-1-6 15,-1 5-17-15,-3 0-13 0,0 1-19 16,3 1-23-16,-7 0-34 0,5-1-41 0,-2-1-42 16,0 1-52-16,-2-1-137 0,4-4 64 15,-3-3 52-15</inkml:trace>
  <inkml:trace contextRef="#ctx0" brushRef="#br0" timeOffset="20905.97">22082 17522 1652 0,'-7'-6'845'0,"4"2"-404"0,-4 0-227 16,5-1-120-16,-1 1-62 0,0 0-26 15,1 0-15-15,1 0-4 0,0 1 12 16,2-2 6-16,0-4 2 0,7-2 0 0,1-2 1 16,6-7-7-16,5-3-20 0,4 0-15 15,21-23-10-15,-11 11-4 0,-5 6-3 0,-6 2 1 16,17-19 2-16,-13 11 6 0,-9 11 4 15,-4 2 15-15,-3 3 14 0,-3 3 14 16,-3 4 11-16,0 1 14 0,-3 1 14 16,-1 3 8-16,2 1 1 0,0 0-5 0,-2 2-7 15,-1 1-10-15,2 1-10 0,-1 1-4 16,-1 1-2-16,-1 8 1 0,-1 7 1 16,0 5 4-16,-5 11 1 0,2 5 3 0,-1-2-3 15,-3 4-1-15,1 1 0 0,4-3 0 16,-2 0-2-16,4-4-1 0,0-6-1 15,0-4-1-15,1-5-4 0,1-2-5 16,1-3-6-16,1-3-3 0,-1 0-6 16,0-1 4-16,1-3 1 0,3-2-3 0,-2-1-2 15,2-2-1-15,3-2-2 0,0-1-14 16,5-4 11-16,-1-2 5 0,1-1 7 0,-3 0 4 16,2-1 5-16,-2 3 6 0,-1-1 0 15,1 3 5-15,-3 1 4 0,-1 0-1 16,-1 2-2-16,-2-1-2 0,3 2-4 0,-3 1-5 15,-1-1 1-15,3 2 1 0,-5 0 0 16,7 4 0-16,-4-2 0 0,4 3 1 16,-2 1-5-16,0-1 4 0,0 1-4 15,3 0-4-15,-2-2-16 0,1 2-15 0,3 1-17 16,1 0-14-16,1-2-11 0,-2-2-7 16,-2-1-6-16,5 1-5 0,-3-3 3 15,3 0 6-15,-4-3 26 0,1 1-11 16,-1-1 11-16,3-4 8 0,-2 1 22 0,-4-1 21 15,0 0 6-15,1 0 13 0,-4 0 14 16,1 1 16-16,-1-2 10 0,-1-1 4 0,-2 4 3 16,0 0 2-16,1 0 3 0,-1 1-5 15,0 4-9-15,1-7-6 0,-1 4-8 16,0 3-8-16,0-2-5 0,0 2-4 16,0 0-4-16,0 0-2 0,5 7-2 0,-4-2-2 15,1 1-2-15,1 2-2 0,3-2-1 16,-1 3-1-16,1-2 3 0,-1-1 1 15,1 0 1-15,5 2 0 0,-2-2 1 16,0-1 2-16,1-3 2 0,-1 0 4 0,0-1 2 16,0-1 1-16,-1 0 2 0,0-2 4 15,-1 0 4-15,3-3 3 0,-3 0 3 16,-3 0 3-16,1-2 4 0,-3-1 3 16,-1 1-3-16,-1-1-4 0,-1 0-6 0,-1 0-6 15,-3 2-6-15,1-1-5 0,-3 0-5 16,-4 0-4-16,1 2-6 0,2 2-2 0,1-1-5 15,-1 3-16-15,2-1-20 0,0 2-20 16,1-1-22-16,5 1-27 0,-9-1-25 16,9 1-6-16,0 0-2 0,0 0-3 15,0 0-12-15,0 0-18 0,0 0-26 0,26-9-21 16,-2-2-11-16,7-1 2 0,1-5 8 16,24-17 21-16,-18 3 23 0,-14 2 28 15,23-11 33-15,-17 7 35 0,-6 10 36 16,-6 2 41-16,0 0 21 0,0 2 32 0,-8 5 34 15,0 1 33-15,-3 3 25 0,-1 3 18 16,0 1 8-16,-3 0-1 0,1 3-8 16,0-1-11-16,-2 1-15 0,-1 2-14 0,-1 1-12 15,0 0-9-15,6 7-7 0,-4 0-7 16,-2 3-7-16,1 8-6 0,0 0-6 0,1 2-6 16,2 12-5-16,-2-2-9 15,-1-4-11-15,2-2-10 0,2-5-13 0,-3 2-16 16,-1-3-23-16,4 1-28 0,-2-2 3 15,1-2-17-15,2 1-17 0,-5-3-9 0,3-4 1 16,-2 0 7-16,1-2-2 0,-2 0 40 16,-1-2 18-16,2-1 19 0,-3-2-7 15,1-2 4-15,0 0 4 0,-5 5-4 16,5-5 18-16,-7 2 8 0,1 0 6 0,6-2 5 16,-13 2 4-16,2 0 0 0,1 2-3 15,1-1 0-15,-3 3-2 0,-1 0 0 16,2 0-2-16,3-1-1 0,0 0-3 15,0 1-10-15,3-1-19 0,0 0-22 0,3 0-3 16,1 0-11-16,2-1 2 0,-1-4-12 16,9 6 6-16,-4-4-41 0,5-1-14 0,8-2 7 15,-1-1 6-15,13-4 5 0,1 0-3 16,-1-2 6-16,1 0 7 0,-1-2 7 16,-1 3 10-16,0-2 7 0,-3 0 14 15,-4 2 20-15,-7 2 25 0,2 0 9 0,-4 0 13 16,-1 2 12-16,-1 2 8 0,-2-1 7 15,-2 1 4-15,2 1 12 0,-2-1 0 16,-3 2 3-16,2-1 6 0,-4 2 7 16,2 0 3-16,1 0 1 0,-4 1 0 0,0 3-6 15,-1 0-11-15,-4 1-28 0,-4 10-85 16,-10 5-185-16,-4 3-142 0,-29 13 62 16,4-22 51-16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9B0D3F52-1EF1-4DDD-A838-B5BB44B36674}" type="datetimeFigureOut">
              <a:rPr lang="en-US"/>
              <a:pPr>
                <a:defRPr/>
              </a:pPr>
              <a:t>8/5/2022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B10138C7-5061-437B-A4B5-9615FB361CA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1863">
              <a:defRPr>
                <a:solidFill>
                  <a:schemeClr val="tx1"/>
                </a:solidFill>
                <a:latin typeface="Arial" panose="020B0604020202020204" pitchFamily="34" charset="0"/>
                <a:cs typeface="Arial" panose="020B0604020202020204" pitchFamily="34" charset="0"/>
              </a:defRPr>
            </a:lvl1pPr>
            <a:lvl2pPr marL="742950" indent="-285750" defTabSz="931863">
              <a:defRPr>
                <a:solidFill>
                  <a:schemeClr val="tx1"/>
                </a:solidFill>
                <a:latin typeface="Arial" panose="020B0604020202020204" pitchFamily="34" charset="0"/>
                <a:cs typeface="Arial" panose="020B0604020202020204" pitchFamily="34" charset="0"/>
              </a:defRPr>
            </a:lvl2pPr>
            <a:lvl3pPr marL="1143000" indent="-228600" defTabSz="931863">
              <a:defRPr>
                <a:solidFill>
                  <a:schemeClr val="tx1"/>
                </a:solidFill>
                <a:latin typeface="Arial" panose="020B0604020202020204" pitchFamily="34" charset="0"/>
                <a:cs typeface="Arial" panose="020B0604020202020204" pitchFamily="34" charset="0"/>
              </a:defRPr>
            </a:lvl3pPr>
            <a:lvl4pPr marL="1600200" indent="-228600" defTabSz="931863">
              <a:defRPr>
                <a:solidFill>
                  <a:schemeClr val="tx1"/>
                </a:solidFill>
                <a:latin typeface="Arial" panose="020B0604020202020204" pitchFamily="34" charset="0"/>
                <a:cs typeface="Arial" panose="020B0604020202020204" pitchFamily="34" charset="0"/>
              </a:defRPr>
            </a:lvl4pPr>
            <a:lvl5pPr marL="2057400" indent="-228600" defTabSz="931863">
              <a:defRPr>
                <a:solidFill>
                  <a:schemeClr val="tx1"/>
                </a:solidFill>
                <a:latin typeface="Arial" panose="020B0604020202020204" pitchFamily="34" charset="0"/>
                <a:cs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13F99E6-FC34-465F-83F4-8E7B5F4BB6FB}" type="slidenum">
              <a:rPr lang="en-US" altLang="en-US"/>
              <a:pPr/>
              <a:t>6</a:t>
            </a:fld>
            <a:endParaRPr lang="en-US" altLang="en-US"/>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a:ln/>
        </p:spPr>
      </p:sp>
      <p:sp>
        <p:nvSpPr>
          <p:cNvPr id="29699" name="Rectangle 3"/>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510470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ln/>
        </p:spPr>
      </p:sp>
      <p:sp>
        <p:nvSpPr>
          <p:cNvPr id="30723" name="Rectangle 3"/>
          <p:cNvSpPr>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560287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131888" y="695325"/>
            <a:ext cx="4594225"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2771" name="Rectangle 2"/>
          <p:cNvSpPr txBox="1">
            <a:spLocks noGrp="1" noChangeArrowheads="1"/>
          </p:cNvSpPr>
          <p:nvPr>
            <p:ph type="body"/>
          </p:nvPr>
        </p:nvSpPr>
        <p:spPr bwMode="auto">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697437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131888" y="695325"/>
            <a:ext cx="4594225"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19" name="Rectangle 2"/>
          <p:cNvSpPr txBox="1">
            <a:spLocks noGrp="1" noChangeArrowheads="1"/>
          </p:cNvSpPr>
          <p:nvPr>
            <p:ph type="body"/>
          </p:nvPr>
        </p:nvSpPr>
        <p:spPr bwMode="auto">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1392592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
        <p:nvSpPr>
          <p:cNvPr id="53251" name="Rectangle 3"/>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EE22C9E-6327-40CD-AA1F-D8A859369E6A}" type="slidenum">
              <a:rPr lang="en-US" altLang="en-US"/>
              <a:pPr/>
              <a:t>10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1863">
              <a:defRPr>
                <a:solidFill>
                  <a:schemeClr val="tx1"/>
                </a:solidFill>
                <a:latin typeface="Arial" panose="020B0604020202020204" pitchFamily="34" charset="0"/>
                <a:cs typeface="Arial" panose="020B0604020202020204" pitchFamily="34" charset="0"/>
              </a:defRPr>
            </a:lvl1pPr>
            <a:lvl2pPr marL="742950" indent="-285750" defTabSz="931863">
              <a:defRPr>
                <a:solidFill>
                  <a:schemeClr val="tx1"/>
                </a:solidFill>
                <a:latin typeface="Arial" panose="020B0604020202020204" pitchFamily="34" charset="0"/>
                <a:cs typeface="Arial" panose="020B0604020202020204" pitchFamily="34" charset="0"/>
              </a:defRPr>
            </a:lvl2pPr>
            <a:lvl3pPr marL="1143000" indent="-228600" defTabSz="931863">
              <a:defRPr>
                <a:solidFill>
                  <a:schemeClr val="tx1"/>
                </a:solidFill>
                <a:latin typeface="Arial" panose="020B0604020202020204" pitchFamily="34" charset="0"/>
                <a:cs typeface="Arial" panose="020B0604020202020204" pitchFamily="34" charset="0"/>
              </a:defRPr>
            </a:lvl3pPr>
            <a:lvl4pPr marL="1600200" indent="-228600" defTabSz="931863">
              <a:defRPr>
                <a:solidFill>
                  <a:schemeClr val="tx1"/>
                </a:solidFill>
                <a:latin typeface="Arial" panose="020B0604020202020204" pitchFamily="34" charset="0"/>
                <a:cs typeface="Arial" panose="020B0604020202020204" pitchFamily="34" charset="0"/>
              </a:defRPr>
            </a:lvl4pPr>
            <a:lvl5pPr marL="2057400" indent="-228600" defTabSz="931863">
              <a:defRPr>
                <a:solidFill>
                  <a:schemeClr val="tx1"/>
                </a:solidFill>
                <a:latin typeface="Arial" panose="020B0604020202020204" pitchFamily="34" charset="0"/>
                <a:cs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8FA485C-63D8-4E30-8945-6E6F5485473B}" type="slidenum">
              <a:rPr lang="en-US" altLang="en-US"/>
              <a:pPr/>
              <a:t>13</a:t>
            </a:fld>
            <a:endParaRPr lang="en-US" altLang="en-US"/>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1863">
              <a:defRPr>
                <a:solidFill>
                  <a:schemeClr val="tx1"/>
                </a:solidFill>
                <a:latin typeface="Arial" panose="020B0604020202020204" pitchFamily="34" charset="0"/>
                <a:cs typeface="Arial" panose="020B0604020202020204" pitchFamily="34" charset="0"/>
              </a:defRPr>
            </a:lvl1pPr>
            <a:lvl2pPr marL="742950" indent="-285750" defTabSz="931863">
              <a:defRPr>
                <a:solidFill>
                  <a:schemeClr val="tx1"/>
                </a:solidFill>
                <a:latin typeface="Arial" panose="020B0604020202020204" pitchFamily="34" charset="0"/>
                <a:cs typeface="Arial" panose="020B0604020202020204" pitchFamily="34" charset="0"/>
              </a:defRPr>
            </a:lvl2pPr>
            <a:lvl3pPr marL="1143000" indent="-228600" defTabSz="931863">
              <a:defRPr>
                <a:solidFill>
                  <a:schemeClr val="tx1"/>
                </a:solidFill>
                <a:latin typeface="Arial" panose="020B0604020202020204" pitchFamily="34" charset="0"/>
                <a:cs typeface="Arial" panose="020B0604020202020204" pitchFamily="34" charset="0"/>
              </a:defRPr>
            </a:lvl3pPr>
            <a:lvl4pPr marL="1600200" indent="-228600" defTabSz="931863">
              <a:defRPr>
                <a:solidFill>
                  <a:schemeClr val="tx1"/>
                </a:solidFill>
                <a:latin typeface="Arial" panose="020B0604020202020204" pitchFamily="34" charset="0"/>
                <a:cs typeface="Arial" panose="020B0604020202020204" pitchFamily="34" charset="0"/>
              </a:defRPr>
            </a:lvl4pPr>
            <a:lvl5pPr marL="2057400" indent="-228600" defTabSz="931863">
              <a:defRPr>
                <a:solidFill>
                  <a:schemeClr val="tx1"/>
                </a:solidFill>
                <a:latin typeface="Arial" panose="020B0604020202020204" pitchFamily="34" charset="0"/>
                <a:cs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CE60D8-7851-4630-A0C6-22625138604D}" type="slidenum">
              <a:rPr lang="en-US" altLang="en-US"/>
              <a:pPr/>
              <a:t>14</a:t>
            </a:fld>
            <a:endParaRPr lang="en-US" alt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1863">
              <a:defRPr>
                <a:solidFill>
                  <a:schemeClr val="tx1"/>
                </a:solidFill>
                <a:latin typeface="Arial" panose="020B0604020202020204" pitchFamily="34" charset="0"/>
                <a:cs typeface="Arial" panose="020B0604020202020204" pitchFamily="34" charset="0"/>
              </a:defRPr>
            </a:lvl1pPr>
            <a:lvl2pPr marL="742950" indent="-285750" defTabSz="931863">
              <a:defRPr>
                <a:solidFill>
                  <a:schemeClr val="tx1"/>
                </a:solidFill>
                <a:latin typeface="Arial" panose="020B0604020202020204" pitchFamily="34" charset="0"/>
                <a:cs typeface="Arial" panose="020B0604020202020204" pitchFamily="34" charset="0"/>
              </a:defRPr>
            </a:lvl2pPr>
            <a:lvl3pPr marL="1143000" indent="-228600" defTabSz="931863">
              <a:defRPr>
                <a:solidFill>
                  <a:schemeClr val="tx1"/>
                </a:solidFill>
                <a:latin typeface="Arial" panose="020B0604020202020204" pitchFamily="34" charset="0"/>
                <a:cs typeface="Arial" panose="020B0604020202020204" pitchFamily="34" charset="0"/>
              </a:defRPr>
            </a:lvl3pPr>
            <a:lvl4pPr marL="1600200" indent="-228600" defTabSz="931863">
              <a:defRPr>
                <a:solidFill>
                  <a:schemeClr val="tx1"/>
                </a:solidFill>
                <a:latin typeface="Arial" panose="020B0604020202020204" pitchFamily="34" charset="0"/>
                <a:cs typeface="Arial" panose="020B0604020202020204" pitchFamily="34" charset="0"/>
              </a:defRPr>
            </a:lvl4pPr>
            <a:lvl5pPr marL="2057400" indent="-228600" defTabSz="931863">
              <a:defRPr>
                <a:solidFill>
                  <a:schemeClr val="tx1"/>
                </a:solidFill>
                <a:latin typeface="Arial" panose="020B0604020202020204" pitchFamily="34" charset="0"/>
                <a:cs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E5730E-9F65-4DE7-B20C-F93BAA62C87C}" type="slidenum">
              <a:rPr lang="en-US" altLang="en-US"/>
              <a:pPr/>
              <a:t>15</a:t>
            </a:fld>
            <a:endParaRPr lang="en-US" alt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1863">
              <a:defRPr>
                <a:solidFill>
                  <a:schemeClr val="tx1"/>
                </a:solidFill>
                <a:latin typeface="Arial" panose="020B0604020202020204" pitchFamily="34" charset="0"/>
                <a:cs typeface="Arial" panose="020B0604020202020204" pitchFamily="34" charset="0"/>
              </a:defRPr>
            </a:lvl1pPr>
            <a:lvl2pPr marL="742950" indent="-285750" defTabSz="931863">
              <a:defRPr>
                <a:solidFill>
                  <a:schemeClr val="tx1"/>
                </a:solidFill>
                <a:latin typeface="Arial" panose="020B0604020202020204" pitchFamily="34" charset="0"/>
                <a:cs typeface="Arial" panose="020B0604020202020204" pitchFamily="34" charset="0"/>
              </a:defRPr>
            </a:lvl2pPr>
            <a:lvl3pPr marL="1143000" indent="-228600" defTabSz="931863">
              <a:defRPr>
                <a:solidFill>
                  <a:schemeClr val="tx1"/>
                </a:solidFill>
                <a:latin typeface="Arial" panose="020B0604020202020204" pitchFamily="34" charset="0"/>
                <a:cs typeface="Arial" panose="020B0604020202020204" pitchFamily="34" charset="0"/>
              </a:defRPr>
            </a:lvl3pPr>
            <a:lvl4pPr marL="1600200" indent="-228600" defTabSz="931863">
              <a:defRPr>
                <a:solidFill>
                  <a:schemeClr val="tx1"/>
                </a:solidFill>
                <a:latin typeface="Arial" panose="020B0604020202020204" pitchFamily="34" charset="0"/>
                <a:cs typeface="Arial" panose="020B0604020202020204" pitchFamily="34" charset="0"/>
              </a:defRPr>
            </a:lvl4pPr>
            <a:lvl5pPr marL="2057400" indent="-228600" defTabSz="931863">
              <a:defRPr>
                <a:solidFill>
                  <a:schemeClr val="tx1"/>
                </a:solidFill>
                <a:latin typeface="Arial" panose="020B0604020202020204" pitchFamily="34" charset="0"/>
                <a:cs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3FDC4F1-ABF9-4531-A435-CFBDE6CF52F0}" type="slidenum">
              <a:rPr lang="en-US" altLang="en-US"/>
              <a:pPr/>
              <a:t>16</a:t>
            </a:fld>
            <a:endParaRPr lang="en-US" alt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1863">
              <a:defRPr>
                <a:solidFill>
                  <a:schemeClr val="tx1"/>
                </a:solidFill>
                <a:latin typeface="Arial" panose="020B0604020202020204" pitchFamily="34" charset="0"/>
                <a:cs typeface="Arial" panose="020B0604020202020204" pitchFamily="34" charset="0"/>
              </a:defRPr>
            </a:lvl1pPr>
            <a:lvl2pPr marL="742950" indent="-285750" defTabSz="931863">
              <a:defRPr>
                <a:solidFill>
                  <a:schemeClr val="tx1"/>
                </a:solidFill>
                <a:latin typeface="Arial" panose="020B0604020202020204" pitchFamily="34" charset="0"/>
                <a:cs typeface="Arial" panose="020B0604020202020204" pitchFamily="34" charset="0"/>
              </a:defRPr>
            </a:lvl2pPr>
            <a:lvl3pPr marL="1143000" indent="-228600" defTabSz="931863">
              <a:defRPr>
                <a:solidFill>
                  <a:schemeClr val="tx1"/>
                </a:solidFill>
                <a:latin typeface="Arial" panose="020B0604020202020204" pitchFamily="34" charset="0"/>
                <a:cs typeface="Arial" panose="020B0604020202020204" pitchFamily="34" charset="0"/>
              </a:defRPr>
            </a:lvl3pPr>
            <a:lvl4pPr marL="1600200" indent="-228600" defTabSz="931863">
              <a:defRPr>
                <a:solidFill>
                  <a:schemeClr val="tx1"/>
                </a:solidFill>
                <a:latin typeface="Arial" panose="020B0604020202020204" pitchFamily="34" charset="0"/>
                <a:cs typeface="Arial" panose="020B0604020202020204" pitchFamily="34" charset="0"/>
              </a:defRPr>
            </a:lvl4pPr>
            <a:lvl5pPr marL="2057400" indent="-228600" defTabSz="931863">
              <a:defRPr>
                <a:solidFill>
                  <a:schemeClr val="tx1"/>
                </a:solidFill>
                <a:latin typeface="Arial" panose="020B0604020202020204" pitchFamily="34" charset="0"/>
                <a:cs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05D03D-384F-4640-BA0C-C7E4C9EB4597}" type="slidenum">
              <a:rPr lang="en-GB" altLang="en-US"/>
              <a:pPr/>
              <a:t>22</a:t>
            </a:fld>
            <a:endParaRPr lang="en-GB" altLang="en-US"/>
          </a:p>
        </p:txBody>
      </p:sp>
      <p:sp>
        <p:nvSpPr>
          <p:cNvPr id="71683" name="Rectangle 1"/>
          <p:cNvSpPr>
            <a:spLocks noGrp="1" noRot="1" noChangeAspect="1" noChangeArrowheads="1" noTextEdit="1"/>
          </p:cNvSpPr>
          <p:nvPr>
            <p:ph type="sldImg"/>
          </p:nvPr>
        </p:nvSpPr>
        <p:spPr bwMode="auto">
          <a:xfrm>
            <a:off x="1143000" y="695325"/>
            <a:ext cx="4570413" cy="3427413"/>
          </a:xfrm>
          <a:solidFill>
            <a:srgbClr val="FFFFFF"/>
          </a:solidFill>
          <a:ln>
            <a:solidFill>
              <a:srgbClr val="000000"/>
            </a:solidFill>
            <a:miter lim="800000"/>
            <a:headEnd/>
            <a:tailEnd/>
          </a:ln>
        </p:spPr>
      </p:sp>
      <p:sp>
        <p:nvSpPr>
          <p:cNvPr id="71684" name="Rectangle 2"/>
          <p:cNvSpPr>
            <a:spLocks noGrp="1" noChangeArrowheads="1"/>
          </p:cNvSpPr>
          <p:nvPr>
            <p:ph type="body" idx="1"/>
          </p:nvPr>
        </p:nvSpPr>
        <p:spPr bwMode="auto">
          <a:xfrm>
            <a:off x="685800" y="4343400"/>
            <a:ext cx="5486400" cy="403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131888" y="695325"/>
            <a:ext cx="4594225" cy="34290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1747" name="Rectangle 2"/>
          <p:cNvSpPr txBox="1">
            <a:spLocks noGrp="1" noChangeArrowheads="1"/>
          </p:cNvSpPr>
          <p:nvPr>
            <p:ph type="body"/>
          </p:nvPr>
        </p:nvSpPr>
        <p:spPr bwMode="auto">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572363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12"/>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2359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96398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1"/>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72836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p:txBody>
          <a:bodyPr/>
          <a:lstStyle>
            <a:lvl1pPr>
              <a:defRPr smtClean="0"/>
            </a:lvl1pPr>
          </a:lstStyle>
          <a:p>
            <a:pPr>
              <a:defRPr/>
            </a:pPr>
            <a:fld id="{784D862E-7543-42C0-94B5-7CE6E34ED77D}" type="datetime5">
              <a:rPr lang="en-US"/>
              <a:pPr>
                <a:defRPr/>
              </a:pPr>
              <a:t>5-Aug-22</a:t>
            </a:fld>
            <a:endParaRPr lang="en-US"/>
          </a:p>
        </p:txBody>
      </p:sp>
      <p:sp>
        <p:nvSpPr>
          <p:cNvPr id="5" name="Rectangle 12"/>
          <p:cNvSpPr>
            <a:spLocks noGrp="1" noChangeArrowheads="1"/>
          </p:cNvSpPr>
          <p:nvPr>
            <p:ph type="ftr" sz="quarter" idx="11"/>
          </p:nvPr>
        </p:nvSpPr>
        <p:spPr/>
        <p:txBody>
          <a:bodyPr/>
          <a:lstStyle>
            <a:lvl1pPr>
              <a:defRPr smtClean="0"/>
            </a:lvl1pPr>
          </a:lstStyle>
          <a:p>
            <a:pPr>
              <a:defRPr/>
            </a:pPr>
            <a:r>
              <a:rPr lang="en-US"/>
              <a:t>Software Engineering</a:t>
            </a:r>
          </a:p>
        </p:txBody>
      </p:sp>
      <p:sp>
        <p:nvSpPr>
          <p:cNvPr id="6" name="Rectangle 13"/>
          <p:cNvSpPr>
            <a:spLocks noGrp="1" noChangeArrowheads="1"/>
          </p:cNvSpPr>
          <p:nvPr>
            <p:ph type="sldNum" sz="quarter" idx="12"/>
          </p:nvPr>
        </p:nvSpPr>
        <p:spPr/>
        <p:txBody>
          <a:bodyPr/>
          <a:lstStyle>
            <a:lvl1pPr>
              <a:defRPr/>
            </a:lvl1pPr>
          </a:lstStyle>
          <a:p>
            <a:pPr>
              <a:defRPr/>
            </a:pPr>
            <a:fld id="{886D540E-45D7-41F9-ACDB-C7AAE07AC7EC}" type="slidenum">
              <a:rPr lang="en-US"/>
              <a:pPr>
                <a:defRPr/>
              </a:pPr>
              <a:t>‹#›</a:t>
            </a:fld>
            <a:endParaRPr lang="en-US"/>
          </a:p>
        </p:txBody>
      </p:sp>
    </p:spTree>
    <p:extLst>
      <p:ext uri="{BB962C8B-B14F-4D97-AF65-F5344CB8AC3E}">
        <p14:creationId xmlns:p14="http://schemas.microsoft.com/office/powerpoint/2010/main" val="3013777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p:txBody>
          <a:bodyPr/>
          <a:lstStyle>
            <a:lvl1pPr>
              <a:defRPr smtClean="0"/>
            </a:lvl1pPr>
          </a:lstStyle>
          <a:p>
            <a:pPr>
              <a:defRPr/>
            </a:pPr>
            <a:fld id="{F8865D21-9CDD-4930-8DDB-8F8CDDFC2D48}" type="datetime5">
              <a:rPr lang="en-US"/>
              <a:pPr>
                <a:defRPr/>
              </a:pPr>
              <a:t>5-Aug-22</a:t>
            </a:fld>
            <a:endParaRPr lang="en-US"/>
          </a:p>
        </p:txBody>
      </p:sp>
      <p:sp>
        <p:nvSpPr>
          <p:cNvPr id="4" name="Rectangle 12"/>
          <p:cNvSpPr>
            <a:spLocks noGrp="1" noChangeArrowheads="1"/>
          </p:cNvSpPr>
          <p:nvPr>
            <p:ph type="ftr" sz="quarter" idx="11"/>
          </p:nvPr>
        </p:nvSpPr>
        <p:spPr/>
        <p:txBody>
          <a:bodyPr/>
          <a:lstStyle>
            <a:lvl1pPr>
              <a:defRPr smtClean="0"/>
            </a:lvl1pPr>
          </a:lstStyle>
          <a:p>
            <a:pPr>
              <a:defRPr/>
            </a:pPr>
            <a:r>
              <a:rPr lang="en-US"/>
              <a:t>Software Engineering</a:t>
            </a:r>
          </a:p>
        </p:txBody>
      </p:sp>
      <p:sp>
        <p:nvSpPr>
          <p:cNvPr id="5" name="Rectangle 13"/>
          <p:cNvSpPr>
            <a:spLocks noGrp="1" noChangeArrowheads="1"/>
          </p:cNvSpPr>
          <p:nvPr>
            <p:ph type="sldNum" sz="quarter" idx="12"/>
          </p:nvPr>
        </p:nvSpPr>
        <p:spPr/>
        <p:txBody>
          <a:bodyPr/>
          <a:lstStyle>
            <a:lvl1pPr>
              <a:defRPr/>
            </a:lvl1pPr>
          </a:lstStyle>
          <a:p>
            <a:pPr>
              <a:defRPr/>
            </a:pPr>
            <a:fld id="{FFA2656D-E540-464A-9820-62ABD50DDDAC}" type="slidenum">
              <a:rPr lang="en-US"/>
              <a:pPr>
                <a:defRPr/>
              </a:pPr>
              <a:t>‹#›</a:t>
            </a:fld>
            <a:endParaRPr lang="en-US"/>
          </a:p>
        </p:txBody>
      </p:sp>
    </p:spTree>
    <p:extLst>
      <p:ext uri="{BB962C8B-B14F-4D97-AF65-F5344CB8AC3E}">
        <p14:creationId xmlns:p14="http://schemas.microsoft.com/office/powerpoint/2010/main" val="143930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45088" y="2017713"/>
            <a:ext cx="3810000" cy="4114800"/>
          </a:xfrm>
        </p:spPr>
        <p:txBody>
          <a:bodyPr/>
          <a:lstStyle/>
          <a:p>
            <a:pPr lvl="0"/>
            <a:endParaRPr lang="en-US" noProof="0"/>
          </a:p>
        </p:txBody>
      </p:sp>
      <p:sp>
        <p:nvSpPr>
          <p:cNvPr id="5" name="Rectangle 11"/>
          <p:cNvSpPr>
            <a:spLocks noGrp="1" noChangeArrowheads="1"/>
          </p:cNvSpPr>
          <p:nvPr>
            <p:ph type="dt" sz="half" idx="10"/>
          </p:nvPr>
        </p:nvSpPr>
        <p:spPr/>
        <p:txBody>
          <a:bodyPr/>
          <a:lstStyle>
            <a:lvl1pPr>
              <a:defRPr smtClean="0"/>
            </a:lvl1pPr>
          </a:lstStyle>
          <a:p>
            <a:pPr>
              <a:defRPr/>
            </a:pPr>
            <a:fld id="{03E1E84F-2B63-4410-A977-39D82FF4D556}" type="datetime5">
              <a:rPr lang="en-US"/>
              <a:pPr>
                <a:defRPr/>
              </a:pPr>
              <a:t>5-Aug-22</a:t>
            </a:fld>
            <a:endParaRPr lang="en-US"/>
          </a:p>
        </p:txBody>
      </p:sp>
      <p:sp>
        <p:nvSpPr>
          <p:cNvPr id="6" name="Rectangle 12"/>
          <p:cNvSpPr>
            <a:spLocks noGrp="1" noChangeArrowheads="1"/>
          </p:cNvSpPr>
          <p:nvPr>
            <p:ph type="ftr" sz="quarter" idx="11"/>
          </p:nvPr>
        </p:nvSpPr>
        <p:spPr/>
        <p:txBody>
          <a:bodyPr/>
          <a:lstStyle>
            <a:lvl1pPr>
              <a:defRPr smtClean="0"/>
            </a:lvl1pPr>
          </a:lstStyle>
          <a:p>
            <a:pPr>
              <a:defRPr/>
            </a:pPr>
            <a:r>
              <a:rPr lang="en-US"/>
              <a:t>Software Engineering</a:t>
            </a:r>
          </a:p>
        </p:txBody>
      </p:sp>
      <p:sp>
        <p:nvSpPr>
          <p:cNvPr id="7" name="Rectangle 13"/>
          <p:cNvSpPr>
            <a:spLocks noGrp="1" noChangeArrowheads="1"/>
          </p:cNvSpPr>
          <p:nvPr>
            <p:ph type="sldNum" sz="quarter" idx="12"/>
          </p:nvPr>
        </p:nvSpPr>
        <p:spPr/>
        <p:txBody>
          <a:bodyPr/>
          <a:lstStyle>
            <a:lvl1pPr>
              <a:defRPr/>
            </a:lvl1pPr>
          </a:lstStyle>
          <a:p>
            <a:pPr>
              <a:defRPr/>
            </a:pPr>
            <a:fld id="{D5FD5F93-1AF2-4089-94E2-68E890C703A7}" type="slidenum">
              <a:rPr lang="en-US"/>
              <a:pPr>
                <a:defRPr/>
              </a:pPr>
              <a:t>‹#›</a:t>
            </a:fld>
            <a:endParaRPr lang="en-US"/>
          </a:p>
        </p:txBody>
      </p:sp>
    </p:spTree>
    <p:extLst>
      <p:ext uri="{BB962C8B-B14F-4D97-AF65-F5344CB8AC3E}">
        <p14:creationId xmlns:p14="http://schemas.microsoft.com/office/powerpoint/2010/main" val="374956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a:lstStyle/>
          <a:p>
            <a:pPr lvl="0"/>
            <a:endParaRPr lang="en-US" noProof="0"/>
          </a:p>
        </p:txBody>
      </p:sp>
      <p:sp>
        <p:nvSpPr>
          <p:cNvPr id="4" name="Rectangle 11"/>
          <p:cNvSpPr>
            <a:spLocks noGrp="1" noChangeArrowheads="1"/>
          </p:cNvSpPr>
          <p:nvPr>
            <p:ph type="dt" sz="half" idx="10"/>
          </p:nvPr>
        </p:nvSpPr>
        <p:spPr/>
        <p:txBody>
          <a:bodyPr/>
          <a:lstStyle>
            <a:lvl1pPr>
              <a:defRPr smtClean="0"/>
            </a:lvl1pPr>
          </a:lstStyle>
          <a:p>
            <a:pPr>
              <a:defRPr/>
            </a:pPr>
            <a:fld id="{493681C2-C3D2-4E07-B34F-2894A3173931}" type="datetime5">
              <a:rPr lang="en-US"/>
              <a:pPr>
                <a:defRPr/>
              </a:pPr>
              <a:t>5-Aug-22</a:t>
            </a:fld>
            <a:endParaRPr lang="en-US"/>
          </a:p>
        </p:txBody>
      </p:sp>
      <p:sp>
        <p:nvSpPr>
          <p:cNvPr id="5" name="Rectangle 12"/>
          <p:cNvSpPr>
            <a:spLocks noGrp="1" noChangeArrowheads="1"/>
          </p:cNvSpPr>
          <p:nvPr>
            <p:ph type="ftr" sz="quarter" idx="11"/>
          </p:nvPr>
        </p:nvSpPr>
        <p:spPr/>
        <p:txBody>
          <a:bodyPr/>
          <a:lstStyle>
            <a:lvl1pPr>
              <a:defRPr smtClean="0"/>
            </a:lvl1pPr>
          </a:lstStyle>
          <a:p>
            <a:pPr>
              <a:defRPr/>
            </a:pPr>
            <a:r>
              <a:rPr lang="en-US"/>
              <a:t>Software Engineering</a:t>
            </a:r>
          </a:p>
        </p:txBody>
      </p:sp>
      <p:sp>
        <p:nvSpPr>
          <p:cNvPr id="6" name="Rectangle 13"/>
          <p:cNvSpPr>
            <a:spLocks noGrp="1" noChangeArrowheads="1"/>
          </p:cNvSpPr>
          <p:nvPr>
            <p:ph type="sldNum" sz="quarter" idx="12"/>
          </p:nvPr>
        </p:nvSpPr>
        <p:spPr/>
        <p:txBody>
          <a:bodyPr/>
          <a:lstStyle>
            <a:lvl1pPr>
              <a:defRPr/>
            </a:lvl1pPr>
          </a:lstStyle>
          <a:p>
            <a:pPr>
              <a:defRPr/>
            </a:pPr>
            <a:fld id="{0BEC0E0B-4FFD-4331-BB68-6F225D8A9F03}" type="slidenum">
              <a:rPr lang="en-US"/>
              <a:pPr>
                <a:defRPr/>
              </a:pPr>
              <a:t>‹#›</a:t>
            </a:fld>
            <a:endParaRPr lang="en-US"/>
          </a:p>
        </p:txBody>
      </p:sp>
    </p:spTree>
    <p:extLst>
      <p:ext uri="{BB962C8B-B14F-4D97-AF65-F5344CB8AC3E}">
        <p14:creationId xmlns:p14="http://schemas.microsoft.com/office/powerpoint/2010/main" val="986439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a:t>Click to edit Master title style</a:t>
            </a:r>
          </a:p>
        </p:txBody>
      </p:sp>
      <p:sp>
        <p:nvSpPr>
          <p:cNvPr id="3" name="Date Placeholder 2"/>
          <p:cNvSpPr>
            <a:spLocks noGrp="1"/>
          </p:cNvSpPr>
          <p:nvPr>
            <p:ph type="dt" idx="10"/>
          </p:nvPr>
        </p:nvSpPr>
        <p:spPr>
          <a:xfrm>
            <a:off x="457200" y="6246813"/>
            <a:ext cx="2127250" cy="471487"/>
          </a:xfrm>
        </p:spPr>
        <p:txBody>
          <a:bodyPr/>
          <a:lstStyle>
            <a:lvl1pPr>
              <a:defRPr smtClean="0"/>
            </a:lvl1pPr>
          </a:lstStyle>
          <a:p>
            <a:pPr>
              <a:defRPr/>
            </a:pPr>
            <a:fld id="{28DB5162-BF54-4D30-A505-A812C7E5F068}" type="datetime5">
              <a:rPr lang="en-US"/>
              <a:pPr>
                <a:defRPr/>
              </a:pPr>
              <a:t>5-Aug-22</a:t>
            </a:fld>
            <a:endParaRPr lang="en-GB"/>
          </a:p>
        </p:txBody>
      </p:sp>
      <p:sp>
        <p:nvSpPr>
          <p:cNvPr id="4" name="Footer Placeholder 3"/>
          <p:cNvSpPr>
            <a:spLocks noGrp="1"/>
          </p:cNvSpPr>
          <p:nvPr>
            <p:ph type="ftr" idx="11"/>
          </p:nvPr>
        </p:nvSpPr>
        <p:spPr>
          <a:xfrm>
            <a:off x="3127375" y="6246813"/>
            <a:ext cx="2897188" cy="471487"/>
          </a:xfrm>
        </p:spPr>
        <p:txBody>
          <a:bodyPr/>
          <a:lstStyle>
            <a:lvl1pPr>
              <a:defRPr smtClean="0"/>
            </a:lvl1pPr>
          </a:lstStyle>
          <a:p>
            <a:pPr>
              <a:defRPr/>
            </a:pPr>
            <a:r>
              <a:rPr lang="en-GB"/>
              <a:t>Software Engineering</a:t>
            </a:r>
          </a:p>
        </p:txBody>
      </p:sp>
      <p:sp>
        <p:nvSpPr>
          <p:cNvPr id="5" name="Slide Number Placeholder 4"/>
          <p:cNvSpPr>
            <a:spLocks noGrp="1"/>
          </p:cNvSpPr>
          <p:nvPr>
            <p:ph type="sldNum" idx="12"/>
          </p:nvPr>
        </p:nvSpPr>
        <p:spPr>
          <a:xfrm>
            <a:off x="6556375" y="6246813"/>
            <a:ext cx="2128838" cy="471487"/>
          </a:xfrm>
        </p:spPr>
        <p:txBody>
          <a:bodyPr/>
          <a:lstStyle>
            <a:lvl1pPr>
              <a:defRPr/>
            </a:lvl1pPr>
          </a:lstStyle>
          <a:p>
            <a:pPr>
              <a:defRPr/>
            </a:pPr>
            <a:fld id="{354C08F7-6571-4E4E-A1AF-34A280C1B571}" type="slidenum">
              <a:rPr lang="en-GB"/>
              <a:pPr>
                <a:defRPr/>
              </a:pPr>
              <a:t>‹#›</a:t>
            </a:fld>
            <a:endParaRPr lang="en-GB"/>
          </a:p>
        </p:txBody>
      </p:sp>
    </p:spTree>
    <p:extLst>
      <p:ext uri="{BB962C8B-B14F-4D97-AF65-F5344CB8AC3E}">
        <p14:creationId xmlns:p14="http://schemas.microsoft.com/office/powerpoint/2010/main" val="1625881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4F1BD031-EC85-4871-B022-4F327AD689DF}" type="datetime5">
              <a:rPr lang="en-US" smtClean="0"/>
              <a:pPr>
                <a:defRPr/>
              </a:pPr>
              <a:t>5-Aug-22</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4" name="Rectangle 13"/>
          <p:cNvSpPr>
            <a:spLocks noGrp="1" noChangeArrowheads="1"/>
          </p:cNvSpPr>
          <p:nvPr>
            <p:ph type="sldNum" sz="quarter" idx="12"/>
          </p:nvPr>
        </p:nvSpPr>
        <p:spPr>
          <a:ln/>
        </p:spPr>
        <p:txBody>
          <a:bodyPr/>
          <a:lstStyle>
            <a:lvl1pPr>
              <a:defRPr/>
            </a:lvl1pPr>
          </a:lstStyle>
          <a:p>
            <a:pPr>
              <a:defRPr/>
            </a:pPr>
            <a:fld id="{2540DF62-054B-4550-AA06-7EF041A82B58}" type="slidenum">
              <a:rPr lang="en-US"/>
              <a:pPr>
                <a:defRPr/>
              </a:pPr>
              <a:t>‹#›</a:t>
            </a:fld>
            <a:endParaRPr lang="en-US"/>
          </a:p>
        </p:txBody>
      </p:sp>
    </p:spTree>
    <p:extLst>
      <p:ext uri="{BB962C8B-B14F-4D97-AF65-F5344CB8AC3E}">
        <p14:creationId xmlns:p14="http://schemas.microsoft.com/office/powerpoint/2010/main" val="9884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2"/>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459444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13"/>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2455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7069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5998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3626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26915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6095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00614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Arial" pitchFamily="34" charset="0"/>
                <a:cs typeface="Arial" pitchFamily="34" charset="0"/>
              </a:defRPr>
            </a:lvl1pPr>
          </a:lstStyle>
          <a:p>
            <a:pPr>
              <a:defRPr/>
            </a:pPr>
            <a:fld id="{681F5579-831D-4E7B-AFAE-4FC8D82568DB}" type="datetime5">
              <a:rPr lang="en-US"/>
              <a:pPr>
                <a:defRPr/>
              </a:pPr>
              <a:t>5-Aug-22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Arial" pitchFamily="34" charset="0"/>
                <a:cs typeface="Arial" pitchFamily="34" charset="0"/>
              </a:defRPr>
            </a:lvl1pPr>
          </a:lstStyle>
          <a:p>
            <a:pPr>
              <a:defRPr/>
            </a:pPr>
            <a:r>
              <a:rPr lang="en-US"/>
              <a:t>Software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6E92D0FA-9E2E-43B2-8749-02F7E51A8C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hf hdr="0" ft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a:t>BITS Pilani presentation</a:t>
            </a:r>
          </a:p>
        </p:txBody>
      </p:sp>
      <p:sp>
        <p:nvSpPr>
          <p:cNvPr id="19459" name="Content Placeholder 5"/>
          <p:cNvSpPr>
            <a:spLocks noGrp="1"/>
          </p:cNvSpPr>
          <p:nvPr>
            <p:ph sz="quarter" idx="4294967295"/>
          </p:nvPr>
        </p:nvSpPr>
        <p:spPr>
          <a:xfrm>
            <a:off x="3124200" y="5410200"/>
            <a:ext cx="6019800" cy="533400"/>
          </a:xfrm>
        </p:spPr>
        <p:txBody>
          <a:bodyPr/>
          <a:lstStyle/>
          <a:p>
            <a:pPr eaLnBrk="1" hangingPunct="1">
              <a:spcBef>
                <a:spcPct val="0"/>
              </a:spcBef>
            </a:pPr>
            <a:r>
              <a:rPr lang="en-US" altLang="en-US"/>
              <a:t>Dr. Yashvardhan Sharma</a:t>
            </a:r>
          </a:p>
          <a:p>
            <a:pPr eaLnBrk="1" hangingPunct="1">
              <a:spcBef>
                <a:spcPct val="0"/>
              </a:spcBef>
            </a:pPr>
            <a:r>
              <a:rPr lang="en-US" altLang="en-US"/>
              <a:t>Computer Science and Information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p:cNvSpPr>
            <a:spLocks noGrp="1" noChangeArrowheads="1"/>
          </p:cNvSpPr>
          <p:nvPr>
            <p:ph idx="1"/>
          </p:nvPr>
        </p:nvSpPr>
        <p:spPr>
          <a:xfrm>
            <a:off x="433388" y="2208213"/>
            <a:ext cx="8229600" cy="4525962"/>
          </a:xfrm>
        </p:spPr>
        <p:txBody>
          <a:bodyPr/>
          <a:lstStyle/>
          <a:p>
            <a:pPr fontAlgn="base">
              <a:lnSpc>
                <a:spcPct val="80000"/>
              </a:lnSpc>
              <a:spcAft>
                <a:spcPct val="0"/>
              </a:spcAft>
            </a:pPr>
            <a:r>
              <a:rPr lang="en-US" altLang="en-US"/>
              <a:t>The Software Development </a:t>
            </a:r>
            <a:r>
              <a:rPr lang="en-US" altLang="en-US" i="1"/>
              <a:t>Process:</a:t>
            </a:r>
          </a:p>
          <a:p>
            <a:pPr lvl="1" fontAlgn="base">
              <a:lnSpc>
                <a:spcPct val="80000"/>
              </a:lnSpc>
              <a:spcAft>
                <a:spcPct val="0"/>
              </a:spcAft>
              <a:buFont typeface="Wingdings" panose="05000000000000000000" pitchFamily="2" charset="2"/>
              <a:buNone/>
            </a:pPr>
            <a:r>
              <a:rPr lang="en-US" altLang="en-US" sz="2400"/>
              <a:t>– The framework for the set of tasks that are</a:t>
            </a:r>
          </a:p>
          <a:p>
            <a:pPr lvl="1" fontAlgn="base">
              <a:lnSpc>
                <a:spcPct val="80000"/>
              </a:lnSpc>
              <a:spcAft>
                <a:spcPct val="0"/>
              </a:spcAft>
              <a:buFont typeface="Wingdings" panose="05000000000000000000" pitchFamily="2" charset="2"/>
              <a:buNone/>
            </a:pPr>
            <a:r>
              <a:rPr lang="en-US" altLang="en-US" sz="2400"/>
              <a:t>required to develop a software system.</a:t>
            </a:r>
          </a:p>
          <a:p>
            <a:pPr lvl="1" fontAlgn="base">
              <a:lnSpc>
                <a:spcPct val="80000"/>
              </a:lnSpc>
              <a:spcAft>
                <a:spcPct val="0"/>
              </a:spcAft>
              <a:buFont typeface="Wingdings" panose="05000000000000000000" pitchFamily="2" charset="2"/>
              <a:buNone/>
            </a:pPr>
            <a:r>
              <a:rPr lang="en-US" altLang="en-US" sz="2400"/>
              <a:t>– Process defines </a:t>
            </a:r>
            <a:r>
              <a:rPr lang="en-US" altLang="en-US" sz="2400" i="1"/>
              <a:t>how </a:t>
            </a:r>
            <a:r>
              <a:rPr lang="en-US" altLang="en-US" sz="2400"/>
              <a:t>a software product is</a:t>
            </a:r>
          </a:p>
          <a:p>
            <a:pPr lvl="1" fontAlgn="base">
              <a:lnSpc>
                <a:spcPct val="80000"/>
              </a:lnSpc>
              <a:spcAft>
                <a:spcPct val="0"/>
              </a:spcAft>
              <a:buFont typeface="Wingdings" panose="05000000000000000000" pitchFamily="2" charset="2"/>
              <a:buNone/>
            </a:pPr>
            <a:r>
              <a:rPr lang="en-US" altLang="en-US" sz="2400"/>
              <a:t>developed and maintained.</a:t>
            </a:r>
          </a:p>
          <a:p>
            <a:pPr lvl="1" fontAlgn="base">
              <a:lnSpc>
                <a:spcPct val="80000"/>
              </a:lnSpc>
              <a:spcAft>
                <a:spcPct val="0"/>
              </a:spcAft>
              <a:buFont typeface="Wingdings" panose="05000000000000000000" pitchFamily="2" charset="2"/>
              <a:buNone/>
            </a:pPr>
            <a:r>
              <a:rPr lang="en-US" altLang="en-US" sz="2400"/>
              <a:t>– A well-defined and rigorously enforced process</a:t>
            </a:r>
          </a:p>
          <a:p>
            <a:pPr lvl="1" fontAlgn="base">
              <a:lnSpc>
                <a:spcPct val="80000"/>
              </a:lnSpc>
              <a:spcAft>
                <a:spcPct val="0"/>
              </a:spcAft>
              <a:buFont typeface="Wingdings" panose="05000000000000000000" pitchFamily="2" charset="2"/>
              <a:buNone/>
            </a:pPr>
            <a:r>
              <a:rPr lang="en-US" altLang="en-US" sz="2400"/>
              <a:t>forms the basis for high-quality software</a:t>
            </a:r>
          </a:p>
          <a:p>
            <a:pPr lvl="1" fontAlgn="base">
              <a:lnSpc>
                <a:spcPct val="80000"/>
              </a:lnSpc>
              <a:spcAft>
                <a:spcPct val="0"/>
              </a:spcAft>
              <a:buFont typeface="Wingdings" panose="05000000000000000000" pitchFamily="2" charset="2"/>
              <a:buNone/>
            </a:pPr>
            <a:r>
              <a:rPr lang="en-US" altLang="en-US" sz="2400"/>
              <a:t>development.</a:t>
            </a:r>
          </a:p>
          <a:p>
            <a:pPr fontAlgn="base">
              <a:lnSpc>
                <a:spcPct val="80000"/>
              </a:lnSpc>
              <a:spcAft>
                <a:spcPct val="0"/>
              </a:spcAft>
            </a:pPr>
            <a:endParaRPr lang="en-US" altLang="en-US"/>
          </a:p>
        </p:txBody>
      </p:sp>
      <p:sp>
        <p:nvSpPr>
          <p:cNvPr id="55299" name="Date Placeholder 3"/>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432BDDD2-6065-479F-92E8-7050429D678D}"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55300" name="Slide Number Placeholder 5"/>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D0CF167-3BF7-42E9-A235-02536A76461D}" type="slidenum">
              <a:rPr lang="en-US" altLang="en-US" sz="1400">
                <a:latin typeface="Tahoma" panose="020B0604030504040204" pitchFamily="34" charset="0"/>
              </a:rPr>
              <a:pPr>
                <a:spcBef>
                  <a:spcPct val="0"/>
                </a:spcBef>
                <a:buFontTx/>
                <a:buNone/>
              </a:pPr>
              <a:t>10</a:t>
            </a:fld>
            <a:endParaRPr lang="en-US" altLang="en-US" sz="1400">
              <a:latin typeface="Tahoma" panose="020B0604030504040204" pitchFamily="34" charset="0"/>
            </a:endParaRPr>
          </a:p>
        </p:txBody>
      </p:sp>
      <p:sp>
        <p:nvSpPr>
          <p:cNvPr id="40965" name="Rectangle 2"/>
          <p:cNvSpPr>
            <a:spLocks noGrp="1" noChangeArrowheads="1"/>
          </p:cNvSpPr>
          <p:nvPr>
            <p:ph type="title" idx="4294967295"/>
          </p:nvPr>
        </p:nvSpPr>
        <p:spPr>
          <a:xfrm>
            <a:off x="0" y="274638"/>
            <a:ext cx="8229600" cy="1143000"/>
          </a:xfrm>
        </p:spPr>
        <p:txBody>
          <a:bodyPr/>
          <a:lstStyle/>
          <a:p>
            <a:pPr>
              <a:defRPr/>
            </a:pPr>
            <a:r>
              <a:rPr lang="en-US" altLang="en-US"/>
              <a:t>Software Development Process</a:t>
            </a:r>
          </a:p>
        </p:txBody>
      </p:sp>
      <p:sp>
        <p:nvSpPr>
          <p:cNvPr id="134148" name="Rectangle 4"/>
          <p:cNvSpPr>
            <a:spLocks noChangeArrowheads="1"/>
          </p:cNvSpPr>
          <p:nvPr/>
        </p:nvSpPr>
        <p:spPr bwMode="auto">
          <a:xfrm>
            <a:off x="914400" y="1279525"/>
            <a:ext cx="69199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i="1">
                <a:latin typeface="Tahoma" panose="020B0604030504040204" pitchFamily="34" charset="0"/>
              </a:rPr>
              <a:t>"</a:t>
            </a:r>
            <a:r>
              <a:rPr lang="en-US" altLang="en-US" sz="2400" i="1">
                <a:latin typeface="Tahoma" panose="020B0604030504040204" pitchFamily="34" charset="0"/>
              </a:rPr>
              <a:t>It is better not to proceed at all, than to proceed </a:t>
            </a:r>
          </a:p>
          <a:p>
            <a:pPr eaLnBrk="1" hangingPunct="1">
              <a:spcBef>
                <a:spcPct val="0"/>
              </a:spcBef>
              <a:buFontTx/>
              <a:buNone/>
            </a:pPr>
            <a:r>
              <a:rPr lang="en-US" altLang="en-US" sz="2400" i="1">
                <a:latin typeface="Tahoma" panose="020B0604030504040204" pitchFamily="34" charset="0"/>
              </a:rPr>
              <a:t>without method." --Descartes</a:t>
            </a:r>
            <a:r>
              <a:rPr lang="en-US" altLang="en-US" sz="2400">
                <a:latin typeface="Tahoma" panose="020B0604030504040204" pitchFamily="34" charset="0"/>
              </a:rPr>
              <a:t> </a:t>
            </a:r>
          </a:p>
        </p:txBody>
      </p:sp>
      <p:sp>
        <p:nvSpPr>
          <p:cNvPr id="134149" name="Text Box 5"/>
          <p:cNvSpPr txBox="1">
            <a:spLocks noChangeArrowheads="1"/>
          </p:cNvSpPr>
          <p:nvPr/>
        </p:nvSpPr>
        <p:spPr bwMode="auto">
          <a:xfrm>
            <a:off x="685800" y="54864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b="1" i="1">
                <a:latin typeface="Tahoma" panose="020B0604030504040204" pitchFamily="34" charset="0"/>
              </a:rPr>
              <a:t>A good software process is repeatable, predictable, learnable, measurable and improvable.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checkerboard(across)">
                                      <p:cBhvr>
                                        <p:cTn id="7" dur="500"/>
                                        <p:tgtEl>
                                          <p:spTgt spid="134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34147">
                                            <p:txEl>
                                              <p:pRg st="0" end="0"/>
                                            </p:txEl>
                                          </p:spTgt>
                                        </p:tgtEl>
                                        <p:attrNameLst>
                                          <p:attrName>style.visibility</p:attrName>
                                        </p:attrNameLst>
                                      </p:cBhvr>
                                      <p:to>
                                        <p:strVal val="visible"/>
                                      </p:to>
                                    </p:set>
                                    <p:anim calcmode="lin" valueType="num">
                                      <p:cBhvr additive="base">
                                        <p:cTn id="12" dur="500" fill="hold"/>
                                        <p:tgtEl>
                                          <p:spTgt spid="13414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414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34147">
                                            <p:txEl>
                                              <p:pRg st="1" end="1"/>
                                            </p:txEl>
                                          </p:spTgt>
                                        </p:tgtEl>
                                        <p:attrNameLst>
                                          <p:attrName>style.visibility</p:attrName>
                                        </p:attrNameLst>
                                      </p:cBhvr>
                                      <p:to>
                                        <p:strVal val="visible"/>
                                      </p:to>
                                    </p:set>
                                    <p:anim calcmode="lin" valueType="num">
                                      <p:cBhvr additive="base">
                                        <p:cTn id="16" dur="500" fill="hold"/>
                                        <p:tgtEl>
                                          <p:spTgt spid="134147">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34147">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34147">
                                            <p:txEl>
                                              <p:pRg st="2" end="2"/>
                                            </p:txEl>
                                          </p:spTgt>
                                        </p:tgtEl>
                                        <p:attrNameLst>
                                          <p:attrName>style.visibility</p:attrName>
                                        </p:attrNameLst>
                                      </p:cBhvr>
                                      <p:to>
                                        <p:strVal val="visible"/>
                                      </p:to>
                                    </p:set>
                                    <p:anim calcmode="lin" valueType="num">
                                      <p:cBhvr additive="base">
                                        <p:cTn id="20" dur="500" fill="hold"/>
                                        <p:tgtEl>
                                          <p:spTgt spid="134147">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34147">
                                            <p:txEl>
                                              <p:pRg st="2" end="2"/>
                                            </p:txEl>
                                          </p:spTgt>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134147">
                                            <p:txEl>
                                              <p:pRg st="3" end="3"/>
                                            </p:txEl>
                                          </p:spTgt>
                                        </p:tgtEl>
                                        <p:attrNameLst>
                                          <p:attrName>style.visibility</p:attrName>
                                        </p:attrNameLst>
                                      </p:cBhvr>
                                      <p:to>
                                        <p:strVal val="visible"/>
                                      </p:to>
                                    </p:set>
                                    <p:anim calcmode="lin" valueType="num">
                                      <p:cBhvr additive="base">
                                        <p:cTn id="24" dur="500" fill="hold"/>
                                        <p:tgtEl>
                                          <p:spTgt spid="134147">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4147">
                                            <p:txEl>
                                              <p:pRg st="3" end="3"/>
                                            </p:txEl>
                                          </p:spTgt>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34147">
                                            <p:txEl>
                                              <p:pRg st="4" end="4"/>
                                            </p:txEl>
                                          </p:spTgt>
                                        </p:tgtEl>
                                        <p:attrNameLst>
                                          <p:attrName>style.visibility</p:attrName>
                                        </p:attrNameLst>
                                      </p:cBhvr>
                                      <p:to>
                                        <p:strVal val="visible"/>
                                      </p:to>
                                    </p:set>
                                    <p:anim calcmode="lin" valueType="num">
                                      <p:cBhvr additive="base">
                                        <p:cTn id="28" dur="500" fill="hold"/>
                                        <p:tgtEl>
                                          <p:spTgt spid="134147">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34147">
                                            <p:txEl>
                                              <p:pRg st="4" end="4"/>
                                            </p:txEl>
                                          </p:spTgt>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134147">
                                            <p:txEl>
                                              <p:pRg st="5" end="5"/>
                                            </p:txEl>
                                          </p:spTgt>
                                        </p:tgtEl>
                                        <p:attrNameLst>
                                          <p:attrName>style.visibility</p:attrName>
                                        </p:attrNameLst>
                                      </p:cBhvr>
                                      <p:to>
                                        <p:strVal val="visible"/>
                                      </p:to>
                                    </p:set>
                                    <p:anim calcmode="lin" valueType="num">
                                      <p:cBhvr additive="base">
                                        <p:cTn id="32" dur="500" fill="hold"/>
                                        <p:tgtEl>
                                          <p:spTgt spid="134147">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34147">
                                            <p:txEl>
                                              <p:pRg st="5" end="5"/>
                                            </p:txEl>
                                          </p:spTgt>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134147">
                                            <p:txEl>
                                              <p:pRg st="6" end="6"/>
                                            </p:txEl>
                                          </p:spTgt>
                                        </p:tgtEl>
                                        <p:attrNameLst>
                                          <p:attrName>style.visibility</p:attrName>
                                        </p:attrNameLst>
                                      </p:cBhvr>
                                      <p:to>
                                        <p:strVal val="visible"/>
                                      </p:to>
                                    </p:set>
                                    <p:anim calcmode="lin" valueType="num">
                                      <p:cBhvr additive="base">
                                        <p:cTn id="36" dur="500" fill="hold"/>
                                        <p:tgtEl>
                                          <p:spTgt spid="134147">
                                            <p:txEl>
                                              <p:pRg st="6" end="6"/>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34147">
                                            <p:txEl>
                                              <p:pRg st="6" end="6"/>
                                            </p:txEl>
                                          </p:spTgt>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134147">
                                            <p:txEl>
                                              <p:pRg st="7" end="7"/>
                                            </p:txEl>
                                          </p:spTgt>
                                        </p:tgtEl>
                                        <p:attrNameLst>
                                          <p:attrName>style.visibility</p:attrName>
                                        </p:attrNameLst>
                                      </p:cBhvr>
                                      <p:to>
                                        <p:strVal val="visible"/>
                                      </p:to>
                                    </p:set>
                                    <p:anim calcmode="lin" valueType="num">
                                      <p:cBhvr additive="base">
                                        <p:cTn id="40" dur="500" fill="hold"/>
                                        <p:tgtEl>
                                          <p:spTgt spid="134147">
                                            <p:txEl>
                                              <p:pRg st="7" end="7"/>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34147">
                                            <p:txEl>
                                              <p:pRg st="7" end="7"/>
                                            </p:txEl>
                                          </p:spTgt>
                                        </p:tgtEl>
                                        <p:attrNameLst>
                                          <p:attrName>ppt_y</p:attrName>
                                        </p:attrNameLst>
                                      </p:cBhvr>
                                      <p:tavLst>
                                        <p:tav tm="0">
                                          <p:val>
                                            <p:strVal val="#ppt_y"/>
                                          </p:val>
                                        </p:tav>
                                        <p:tav tm="100000">
                                          <p:val>
                                            <p:strVal val="#ppt_y"/>
                                          </p:val>
                                        </p:tav>
                                      </p:tavLst>
                                    </p:anim>
                                  </p:childTnLst>
                                </p:cTn>
                              </p:par>
                              <p:par>
                                <p:cTn id="42" presetID="5" presetClass="entr" presetSubtype="10" fill="hold" grpId="0" nodeType="withEffect">
                                  <p:stCondLst>
                                    <p:cond delay="0"/>
                                  </p:stCondLst>
                                  <p:childTnLst>
                                    <p:set>
                                      <p:cBhvr>
                                        <p:cTn id="43" dur="1" fill="hold">
                                          <p:stCondLst>
                                            <p:cond delay="0"/>
                                          </p:stCondLst>
                                        </p:cTn>
                                        <p:tgtEl>
                                          <p:spTgt spid="134147">
                                            <p:txEl>
                                              <p:pRg st="0" end="0"/>
                                            </p:txEl>
                                          </p:spTgt>
                                        </p:tgtEl>
                                        <p:attrNameLst>
                                          <p:attrName>style.visibility</p:attrName>
                                        </p:attrNameLst>
                                      </p:cBhvr>
                                      <p:to>
                                        <p:strVal val="visible"/>
                                      </p:to>
                                    </p:set>
                                    <p:animEffect transition="in" filter="checkerboard(across)">
                                      <p:cBhvr>
                                        <p:cTn id="44" dur="500"/>
                                        <p:tgtEl>
                                          <p:spTgt spid="134147">
                                            <p:txEl>
                                              <p:pRg st="0" end="0"/>
                                            </p:txEl>
                                          </p:spTgt>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34147">
                                            <p:txEl>
                                              <p:pRg st="1" end="1"/>
                                            </p:txEl>
                                          </p:spTgt>
                                        </p:tgtEl>
                                        <p:attrNameLst>
                                          <p:attrName>style.visibility</p:attrName>
                                        </p:attrNameLst>
                                      </p:cBhvr>
                                      <p:to>
                                        <p:strVal val="visible"/>
                                      </p:to>
                                    </p:set>
                                    <p:animEffect transition="in" filter="checkerboard(across)">
                                      <p:cBhvr>
                                        <p:cTn id="47" dur="500"/>
                                        <p:tgtEl>
                                          <p:spTgt spid="134147">
                                            <p:txEl>
                                              <p:pRg st="1" end="1"/>
                                            </p:txEl>
                                          </p:spTgt>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34147">
                                            <p:txEl>
                                              <p:pRg st="2" end="2"/>
                                            </p:txEl>
                                          </p:spTgt>
                                        </p:tgtEl>
                                        <p:attrNameLst>
                                          <p:attrName>style.visibility</p:attrName>
                                        </p:attrNameLst>
                                      </p:cBhvr>
                                      <p:to>
                                        <p:strVal val="visible"/>
                                      </p:to>
                                    </p:set>
                                    <p:animEffect transition="in" filter="checkerboard(across)">
                                      <p:cBhvr>
                                        <p:cTn id="50" dur="500"/>
                                        <p:tgtEl>
                                          <p:spTgt spid="134147">
                                            <p:txEl>
                                              <p:pRg st="2" end="2"/>
                                            </p:txEl>
                                          </p:spTgt>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134147">
                                            <p:txEl>
                                              <p:pRg st="3" end="3"/>
                                            </p:txEl>
                                          </p:spTgt>
                                        </p:tgtEl>
                                        <p:attrNameLst>
                                          <p:attrName>style.visibility</p:attrName>
                                        </p:attrNameLst>
                                      </p:cBhvr>
                                      <p:to>
                                        <p:strVal val="visible"/>
                                      </p:to>
                                    </p:set>
                                    <p:animEffect transition="in" filter="checkerboard(across)">
                                      <p:cBhvr>
                                        <p:cTn id="53" dur="500"/>
                                        <p:tgtEl>
                                          <p:spTgt spid="134147">
                                            <p:txEl>
                                              <p:pRg st="3" end="3"/>
                                            </p:txEl>
                                          </p:spTgt>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134147">
                                            <p:txEl>
                                              <p:pRg st="4" end="4"/>
                                            </p:txEl>
                                          </p:spTgt>
                                        </p:tgtEl>
                                        <p:attrNameLst>
                                          <p:attrName>style.visibility</p:attrName>
                                        </p:attrNameLst>
                                      </p:cBhvr>
                                      <p:to>
                                        <p:strVal val="visible"/>
                                      </p:to>
                                    </p:set>
                                    <p:animEffect transition="in" filter="checkerboard(across)">
                                      <p:cBhvr>
                                        <p:cTn id="56" dur="500"/>
                                        <p:tgtEl>
                                          <p:spTgt spid="134147">
                                            <p:txEl>
                                              <p:pRg st="4" end="4"/>
                                            </p:txEl>
                                          </p:spTgt>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134147">
                                            <p:txEl>
                                              <p:pRg st="5" end="5"/>
                                            </p:txEl>
                                          </p:spTgt>
                                        </p:tgtEl>
                                        <p:attrNameLst>
                                          <p:attrName>style.visibility</p:attrName>
                                        </p:attrNameLst>
                                      </p:cBhvr>
                                      <p:to>
                                        <p:strVal val="visible"/>
                                      </p:to>
                                    </p:set>
                                    <p:animEffect transition="in" filter="checkerboard(across)">
                                      <p:cBhvr>
                                        <p:cTn id="59" dur="500"/>
                                        <p:tgtEl>
                                          <p:spTgt spid="134147">
                                            <p:txEl>
                                              <p:pRg st="5" end="5"/>
                                            </p:txEl>
                                          </p:spTgt>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134147">
                                            <p:txEl>
                                              <p:pRg st="6" end="6"/>
                                            </p:txEl>
                                          </p:spTgt>
                                        </p:tgtEl>
                                        <p:attrNameLst>
                                          <p:attrName>style.visibility</p:attrName>
                                        </p:attrNameLst>
                                      </p:cBhvr>
                                      <p:to>
                                        <p:strVal val="visible"/>
                                      </p:to>
                                    </p:set>
                                    <p:animEffect transition="in" filter="checkerboard(across)">
                                      <p:cBhvr>
                                        <p:cTn id="62" dur="500"/>
                                        <p:tgtEl>
                                          <p:spTgt spid="134147">
                                            <p:txEl>
                                              <p:pRg st="6" end="6"/>
                                            </p:txEl>
                                          </p:spTgt>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134147">
                                            <p:txEl>
                                              <p:pRg st="7" end="7"/>
                                            </p:txEl>
                                          </p:spTgt>
                                        </p:tgtEl>
                                        <p:attrNameLst>
                                          <p:attrName>style.visibility</p:attrName>
                                        </p:attrNameLst>
                                      </p:cBhvr>
                                      <p:to>
                                        <p:strVal val="visible"/>
                                      </p:to>
                                    </p:set>
                                    <p:animEffect transition="in" filter="checkerboard(across)">
                                      <p:cBhvr>
                                        <p:cTn id="65" dur="500"/>
                                        <p:tgtEl>
                                          <p:spTgt spid="134147">
                                            <p:txEl>
                                              <p:pRg st="7" end="7"/>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134149"/>
                                        </p:tgtEl>
                                        <p:attrNameLst>
                                          <p:attrName>style.visibility</p:attrName>
                                        </p:attrNameLst>
                                      </p:cBhvr>
                                      <p:to>
                                        <p:strVal val="visible"/>
                                      </p:to>
                                    </p:set>
                                    <p:animEffect transition="in" filter="checkerboard(across)">
                                      <p:cBhvr>
                                        <p:cTn id="70"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134148" grpId="0"/>
      <p:bldP spid="13414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t>A software life cycle is a process</a:t>
            </a:r>
          </a:p>
        </p:txBody>
      </p:sp>
      <p:sp>
        <p:nvSpPr>
          <p:cNvPr id="9219" name="Rectangle 3"/>
          <p:cNvSpPr>
            <a:spLocks noGrp="1" noChangeArrowheads="1"/>
          </p:cNvSpPr>
          <p:nvPr>
            <p:ph type="body" idx="1"/>
          </p:nvPr>
        </p:nvSpPr>
        <p:spPr/>
        <p:txBody>
          <a:bodyPr/>
          <a:lstStyle/>
          <a:p>
            <a:pPr eaLnBrk="1" hangingPunct="1"/>
            <a:r>
              <a:rPr lang="en-US" altLang="en-US" sz="2600"/>
              <a:t>A process involves activities, constraints and resources that produce an intended output.</a:t>
            </a:r>
          </a:p>
          <a:p>
            <a:pPr eaLnBrk="1" hangingPunct="1"/>
            <a:r>
              <a:rPr lang="en-US" altLang="en-US" sz="2600"/>
              <a:t>Each process activity, e.g., design, </a:t>
            </a:r>
            <a:br>
              <a:rPr lang="en-US" altLang="en-US" sz="2600"/>
            </a:br>
            <a:r>
              <a:rPr lang="en-US" altLang="en-US" sz="2600"/>
              <a:t>must have entry and exit criteria—</a:t>
            </a:r>
            <a:r>
              <a:rPr lang="en-US" altLang="en-US" sz="2600" b="1"/>
              <a:t>why?</a:t>
            </a:r>
          </a:p>
          <a:p>
            <a:pPr eaLnBrk="1" hangingPunct="1"/>
            <a:r>
              <a:rPr lang="en-US" altLang="en-US" sz="2600"/>
              <a:t>A process uses resources, subject to constraints (e.g., a schedule or a budget)</a:t>
            </a:r>
          </a:p>
          <a:p>
            <a:pPr eaLnBrk="1" hangingPunct="1"/>
            <a:r>
              <a:rPr lang="en-US" altLang="en-US" sz="2600"/>
              <a:t>A process is organized in some order or sequence, structuring activities as a whole </a:t>
            </a:r>
          </a:p>
          <a:p>
            <a:pPr eaLnBrk="1" hangingPunct="1"/>
            <a:r>
              <a:rPr lang="en-US" altLang="en-US" sz="2600"/>
              <a:t>A process has a set of guiding principles or criteria that explain the goals of each activity</a:t>
            </a:r>
          </a:p>
          <a:p>
            <a:pPr eaLnBrk="1" hangingPunct="1"/>
            <a:endParaRPr lang="en-US" altLang="en-US" sz="2600"/>
          </a:p>
          <a:p>
            <a:pPr eaLnBrk="1" hangingPunct="1"/>
            <a:endParaRPr lang="en-US" altLang="en-US" sz="2600"/>
          </a:p>
          <a:p>
            <a:pPr eaLnBrk="1" hangingPunct="1"/>
            <a:endParaRPr lang="en-US" altLang="en-US" sz="2600"/>
          </a:p>
          <a:p>
            <a:pPr eaLnBrk="1" hangingPunct="1"/>
            <a:endParaRPr lang="en-US" altLang="en-US" sz="2600"/>
          </a:p>
        </p:txBody>
      </p:sp>
      <p:sp>
        <p:nvSpPr>
          <p:cNvPr id="2" name="Date Placeholder 1"/>
          <p:cNvSpPr>
            <a:spLocks noGrp="1"/>
          </p:cNvSpPr>
          <p:nvPr>
            <p:ph type="dt" sz="quarter" idx="10"/>
          </p:nvPr>
        </p:nvSpPr>
        <p:spPr/>
        <p:txBody>
          <a:bodyPr/>
          <a:lstStyle/>
          <a:p>
            <a:pPr>
              <a:defRPr/>
            </a:pPr>
            <a:fld id="{93FE1E24-2782-4E9D-AB14-7405609C4807}" type="datetime5">
              <a:rPr lang="en-US"/>
              <a:pPr>
                <a:defRPr/>
              </a:pPr>
              <a:t>5-Aug-22</a:t>
            </a:fld>
            <a:endParaRPr lang="en-US"/>
          </a:p>
        </p:txBody>
      </p:sp>
      <p:sp>
        <p:nvSpPr>
          <p:cNvPr id="471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2438EBC-0E41-4DD4-987B-327B282154F9}" type="slidenum">
              <a:rPr lang="en-US" altLang="en-US" smtClean="0">
                <a:solidFill>
                  <a:srgbClr val="898989"/>
                </a:solidFill>
              </a:rPr>
              <a:pPr/>
              <a:t>11</a:t>
            </a:fld>
            <a:endParaRPr lang="en-US" altLang="en-US">
              <a:solidFill>
                <a:srgbClr val="898989"/>
              </a:solidFill>
            </a:endParaRPr>
          </a:p>
        </p:txBody>
      </p:sp>
    </p:spTree>
    <p:extLst>
      <p:ext uri="{BB962C8B-B14F-4D97-AF65-F5344CB8AC3E}">
        <p14:creationId xmlns:p14="http://schemas.microsoft.com/office/powerpoint/2010/main" val="2346703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animEffect transition="in" filter="fade">
                                      <p:cBhvr>
                                        <p:cTn id="13" dur="1000">
                                          <p:stCondLst>
                                            <p:cond delay="0"/>
                                          </p:stCondLst>
                                        </p:cTn>
                                        <p:tgtEl>
                                          <p:spTgt spid="921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Effect transition="in" filter="fade">
                                      <p:cBhvr>
                                        <p:cTn id="18" dur="1000">
                                          <p:stCondLst>
                                            <p:cond delay="0"/>
                                          </p:stCondLst>
                                        </p:cTn>
                                        <p:tgtEl>
                                          <p:spTgt spid="921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219">
                                            <p:txEl>
                                              <p:pRg st="2" end="2"/>
                                            </p:txEl>
                                          </p:spTgt>
                                        </p:tgtEl>
                                        <p:attrNameLst>
                                          <p:attrName>style.visibility</p:attrName>
                                        </p:attrNameLst>
                                      </p:cBhvr>
                                      <p:to>
                                        <p:strVal val="visible"/>
                                      </p:to>
                                    </p:set>
                                    <p:animEffect transition="in" filter="fade">
                                      <p:cBhvr>
                                        <p:cTn id="23" dur="1000">
                                          <p:stCondLst>
                                            <p:cond delay="0"/>
                                          </p:stCondLst>
                                        </p:cTn>
                                        <p:tgtEl>
                                          <p:spTgt spid="921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219">
                                            <p:txEl>
                                              <p:pRg st="3" end="3"/>
                                            </p:txEl>
                                          </p:spTgt>
                                        </p:tgtEl>
                                        <p:attrNameLst>
                                          <p:attrName>style.visibility</p:attrName>
                                        </p:attrNameLst>
                                      </p:cBhvr>
                                      <p:to>
                                        <p:strVal val="visible"/>
                                      </p:to>
                                    </p:set>
                                    <p:animEffect transition="in" filter="fade">
                                      <p:cBhvr>
                                        <p:cTn id="28" dur="1000">
                                          <p:stCondLst>
                                            <p:cond delay="0"/>
                                          </p:stCondLst>
                                        </p:cTn>
                                        <p:tgtEl>
                                          <p:spTgt spid="9219">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219">
                                            <p:txEl>
                                              <p:pRg st="4" end="4"/>
                                            </p:txEl>
                                          </p:spTgt>
                                        </p:tgtEl>
                                        <p:attrNameLst>
                                          <p:attrName>style.visibility</p:attrName>
                                        </p:attrNameLst>
                                      </p:cBhvr>
                                      <p:to>
                                        <p:strVal val="visible"/>
                                      </p:to>
                                    </p:set>
                                    <p:animEffect transition="in" filter="fade">
                                      <p:cBhvr>
                                        <p:cTn id="33" dur="1000">
                                          <p:stCondLst>
                                            <p:cond delay="0"/>
                                          </p:stCondLst>
                                        </p:cTn>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idx="1"/>
          </p:nvPr>
        </p:nvSpPr>
        <p:spPr>
          <a:xfrm>
            <a:off x="304800" y="1493838"/>
            <a:ext cx="8229600" cy="4525962"/>
          </a:xfrm>
        </p:spPr>
        <p:txBody>
          <a:bodyPr/>
          <a:lstStyle/>
          <a:p>
            <a:pPr fontAlgn="base">
              <a:spcAft>
                <a:spcPct val="0"/>
              </a:spcAft>
            </a:pPr>
            <a:r>
              <a:rPr lang="en-US" altLang="en-US"/>
              <a:t>Having a defined process is essential</a:t>
            </a:r>
          </a:p>
          <a:p>
            <a:pPr lvl="1" fontAlgn="base">
              <a:spcAft>
                <a:spcPct val="0"/>
              </a:spcAft>
            </a:pPr>
            <a:r>
              <a:rPr lang="en-US" altLang="en-US"/>
              <a:t>life cycle is the series of steps that software undergoes from concept exploration through retirement</a:t>
            </a:r>
          </a:p>
          <a:p>
            <a:pPr fontAlgn="base">
              <a:spcAft>
                <a:spcPct val="0"/>
              </a:spcAft>
            </a:pPr>
            <a:r>
              <a:rPr lang="en-US" altLang="en-US"/>
              <a:t>Maturity of the process is some gauge of success of organization</a:t>
            </a:r>
          </a:p>
          <a:p>
            <a:pPr fontAlgn="base">
              <a:spcAft>
                <a:spcPct val="0"/>
              </a:spcAft>
            </a:pPr>
            <a:endParaRPr lang="en-US" altLang="en-US"/>
          </a:p>
        </p:txBody>
      </p:sp>
      <p:sp>
        <p:nvSpPr>
          <p:cNvPr id="57347" name="Date Placeholder 3"/>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0FDA8165-0D74-415F-B83C-43A43053CE76}"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57348" name="Slide Number Placeholder 5"/>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405661D-EFFC-4C7B-AF98-F94D452C1DCC}" type="slidenum">
              <a:rPr lang="en-US" altLang="en-US" sz="1400">
                <a:latin typeface="Tahoma" panose="020B0604030504040204" pitchFamily="34" charset="0"/>
              </a:rPr>
              <a:pPr>
                <a:spcBef>
                  <a:spcPct val="0"/>
                </a:spcBef>
                <a:buFontTx/>
                <a:buNone/>
              </a:pPr>
              <a:t>12</a:t>
            </a:fld>
            <a:endParaRPr lang="en-US" altLang="en-US" sz="1400">
              <a:latin typeface="Tahoma" panose="020B0604030504040204" pitchFamily="34" charset="0"/>
            </a:endParaRPr>
          </a:p>
        </p:txBody>
      </p:sp>
      <p:sp>
        <p:nvSpPr>
          <p:cNvPr id="41989" name="Rectangle 2"/>
          <p:cNvSpPr>
            <a:spLocks noGrp="1" noChangeArrowheads="1"/>
          </p:cNvSpPr>
          <p:nvPr>
            <p:ph type="title" idx="4294967295"/>
          </p:nvPr>
        </p:nvSpPr>
        <p:spPr>
          <a:xfrm>
            <a:off x="0" y="274638"/>
            <a:ext cx="8229600" cy="1143000"/>
          </a:xfrm>
        </p:spPr>
        <p:txBody>
          <a:bodyPr/>
          <a:lstStyle/>
          <a:p>
            <a:pPr>
              <a:defRPr/>
            </a:pPr>
            <a:r>
              <a:rPr lang="en-US" altLang="en-US"/>
              <a:t>Software Life Cycle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checkerboard(across)">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checkerboard(across)">
                                      <p:cBhvr>
                                        <p:cTn id="12" dur="500"/>
                                        <p:tgtEl>
                                          <p:spTgt spid="135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checkerboard(across)">
                                      <p:cBhvr>
                                        <p:cTn id="17" dur="500"/>
                                        <p:tgtEl>
                                          <p:spTgt spid="135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304800" y="1493838"/>
            <a:ext cx="8229600" cy="4525962"/>
          </a:xfrm>
        </p:spPr>
        <p:txBody>
          <a:bodyPr/>
          <a:lstStyle/>
          <a:p>
            <a:pPr fontAlgn="base">
              <a:lnSpc>
                <a:spcPct val="90000"/>
              </a:lnSpc>
              <a:spcAft>
                <a:spcPct val="0"/>
              </a:spcAft>
            </a:pPr>
            <a:r>
              <a:rPr lang="en-US" altLang="en-US" sz="3200" dirty="0"/>
              <a:t>Definition</a:t>
            </a:r>
          </a:p>
          <a:p>
            <a:pPr lvl="1" fontAlgn="base">
              <a:lnSpc>
                <a:spcPct val="90000"/>
              </a:lnSpc>
              <a:spcAft>
                <a:spcPct val="0"/>
              </a:spcAft>
            </a:pPr>
            <a:r>
              <a:rPr lang="en-US" altLang="en-US" sz="2400" dirty="0"/>
              <a:t>Describes an abstract collection of software processes that share common characteristics such as timing between phases, entry and exit criteria for phases.</a:t>
            </a:r>
          </a:p>
          <a:p>
            <a:pPr fontAlgn="base">
              <a:lnSpc>
                <a:spcPct val="90000"/>
              </a:lnSpc>
              <a:spcAft>
                <a:spcPct val="0"/>
              </a:spcAft>
            </a:pPr>
            <a:r>
              <a:rPr lang="en-US" altLang="en-US" sz="3200" dirty="0"/>
              <a:t>The models specifies</a:t>
            </a:r>
          </a:p>
          <a:p>
            <a:pPr lvl="1" fontAlgn="base">
              <a:lnSpc>
                <a:spcPct val="90000"/>
              </a:lnSpc>
              <a:spcAft>
                <a:spcPct val="0"/>
              </a:spcAft>
            </a:pPr>
            <a:r>
              <a:rPr lang="en-US" altLang="en-US" sz="2400" dirty="0"/>
              <a:t>the various phases of the process</a:t>
            </a:r>
          </a:p>
          <a:p>
            <a:pPr lvl="2" eaLnBrk="1" hangingPunct="1">
              <a:lnSpc>
                <a:spcPct val="90000"/>
              </a:lnSpc>
            </a:pPr>
            <a:r>
              <a:rPr lang="en-US" altLang="en-US" dirty="0"/>
              <a:t>e.g., requirements, specification, design</a:t>
            </a:r>
            <a:r>
              <a:rPr lang="en-US" altLang="en-US" sz="3200" dirty="0"/>
              <a:t>…</a:t>
            </a:r>
          </a:p>
          <a:p>
            <a:pPr lvl="1" fontAlgn="base">
              <a:lnSpc>
                <a:spcPct val="90000"/>
              </a:lnSpc>
              <a:spcAft>
                <a:spcPct val="0"/>
              </a:spcAft>
            </a:pPr>
            <a:r>
              <a:rPr lang="en-US" altLang="en-US" sz="2400" dirty="0"/>
              <a:t>the order in which they are carried out</a:t>
            </a:r>
          </a:p>
          <a:p>
            <a:pPr fontAlgn="base">
              <a:lnSpc>
                <a:spcPct val="90000"/>
              </a:lnSpc>
              <a:spcAft>
                <a:spcPct val="0"/>
              </a:spcAft>
            </a:pPr>
            <a:endParaRPr lang="en-US" altLang="en-US" sz="3200" dirty="0"/>
          </a:p>
        </p:txBody>
      </p:sp>
      <p:sp>
        <p:nvSpPr>
          <p:cNvPr id="58371" name="Date Placeholder 3"/>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989B1A09-D2C9-4DBF-9F25-BDEB407940D7}"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58372" name="Slide Number Placeholder 5"/>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3261D85-47F2-42BB-B718-468E45A117A7}" type="slidenum">
              <a:rPr lang="en-US" altLang="en-US" sz="1400">
                <a:latin typeface="Tahoma" panose="020B0604030504040204" pitchFamily="34" charset="0"/>
              </a:rPr>
              <a:pPr>
                <a:spcBef>
                  <a:spcPct val="0"/>
                </a:spcBef>
                <a:buFontTx/>
                <a:buNone/>
              </a:pPr>
              <a:t>13</a:t>
            </a:fld>
            <a:endParaRPr lang="en-US" altLang="en-US" sz="1400">
              <a:latin typeface="Tahoma" panose="020B0604030504040204" pitchFamily="34" charset="0"/>
            </a:endParaRPr>
          </a:p>
        </p:txBody>
      </p:sp>
      <p:sp>
        <p:nvSpPr>
          <p:cNvPr id="43013" name="Rectangle 2"/>
          <p:cNvSpPr>
            <a:spLocks noGrp="1" noChangeArrowheads="1"/>
          </p:cNvSpPr>
          <p:nvPr>
            <p:ph type="title" idx="4294967295"/>
          </p:nvPr>
        </p:nvSpPr>
        <p:spPr>
          <a:xfrm>
            <a:off x="0" y="274638"/>
            <a:ext cx="8229600" cy="1143000"/>
          </a:xfrm>
        </p:spPr>
        <p:txBody>
          <a:bodyPr/>
          <a:lstStyle/>
          <a:p>
            <a:pPr eaLnBrk="1" hangingPunct="1">
              <a:defRPr/>
            </a:pPr>
            <a:r>
              <a:rPr lang="en-US" altLang="en-US"/>
              <a:t>Software Life Cycle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checkerboard(across)">
                                      <p:cBhvr>
                                        <p:cTn id="7" dur="500"/>
                                        <p:tgtEl>
                                          <p:spTgt spid="12697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6979">
                                            <p:txEl>
                                              <p:pRg st="1" end="1"/>
                                            </p:txEl>
                                          </p:spTgt>
                                        </p:tgtEl>
                                        <p:attrNameLst>
                                          <p:attrName>style.visibility</p:attrName>
                                        </p:attrNameLst>
                                      </p:cBhvr>
                                      <p:to>
                                        <p:strVal val="visible"/>
                                      </p:to>
                                    </p:set>
                                    <p:animEffect transition="in" filter="checkerboard(across)">
                                      <p:cBhvr>
                                        <p:cTn id="10" dur="500"/>
                                        <p:tgtEl>
                                          <p:spTgt spid="12697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26979">
                                            <p:txEl>
                                              <p:pRg st="2" end="2"/>
                                            </p:txEl>
                                          </p:spTgt>
                                        </p:tgtEl>
                                        <p:attrNameLst>
                                          <p:attrName>style.visibility</p:attrName>
                                        </p:attrNameLst>
                                      </p:cBhvr>
                                      <p:to>
                                        <p:strVal val="visible"/>
                                      </p:to>
                                    </p:set>
                                    <p:animEffect transition="in" filter="checkerboard(across)">
                                      <p:cBhvr>
                                        <p:cTn id="15" dur="500"/>
                                        <p:tgtEl>
                                          <p:spTgt spid="126979">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26979">
                                            <p:txEl>
                                              <p:pRg st="3" end="3"/>
                                            </p:txEl>
                                          </p:spTgt>
                                        </p:tgtEl>
                                        <p:attrNameLst>
                                          <p:attrName>style.visibility</p:attrName>
                                        </p:attrNameLst>
                                      </p:cBhvr>
                                      <p:to>
                                        <p:strVal val="visible"/>
                                      </p:to>
                                    </p:set>
                                    <p:animEffect transition="in" filter="checkerboard(across)">
                                      <p:cBhvr>
                                        <p:cTn id="18" dur="500"/>
                                        <p:tgtEl>
                                          <p:spTgt spid="126979">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26979">
                                            <p:txEl>
                                              <p:pRg st="4" end="4"/>
                                            </p:txEl>
                                          </p:spTgt>
                                        </p:tgtEl>
                                        <p:attrNameLst>
                                          <p:attrName>style.visibility</p:attrName>
                                        </p:attrNameLst>
                                      </p:cBhvr>
                                      <p:to>
                                        <p:strVal val="visible"/>
                                      </p:to>
                                    </p:set>
                                    <p:animEffect transition="in" filter="checkerboard(across)">
                                      <p:cBhvr>
                                        <p:cTn id="21" dur="500"/>
                                        <p:tgtEl>
                                          <p:spTgt spid="126979">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26979">
                                            <p:txEl>
                                              <p:pRg st="5" end="5"/>
                                            </p:txEl>
                                          </p:spTgt>
                                        </p:tgtEl>
                                        <p:attrNameLst>
                                          <p:attrName>style.visibility</p:attrName>
                                        </p:attrNameLst>
                                      </p:cBhvr>
                                      <p:to>
                                        <p:strVal val="visible"/>
                                      </p:to>
                                    </p:set>
                                    <p:animEffect transition="in" filter="checkerboard(across)">
                                      <p:cBhvr>
                                        <p:cTn id="24" dur="500"/>
                                        <p:tgtEl>
                                          <p:spTgt spid="1269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304800" y="1493838"/>
            <a:ext cx="8229600" cy="4525962"/>
          </a:xfrm>
        </p:spPr>
        <p:txBody>
          <a:bodyPr/>
          <a:lstStyle/>
          <a:p>
            <a:pPr fontAlgn="base">
              <a:lnSpc>
                <a:spcPct val="80000"/>
              </a:lnSpc>
              <a:spcAft>
                <a:spcPct val="0"/>
              </a:spcAft>
            </a:pPr>
            <a:r>
              <a:rPr lang="en-US" altLang="en-US" sz="2800"/>
              <a:t>Provide guidance for project management</a:t>
            </a:r>
          </a:p>
          <a:p>
            <a:pPr lvl="1" fontAlgn="base">
              <a:lnSpc>
                <a:spcPct val="80000"/>
              </a:lnSpc>
              <a:spcAft>
                <a:spcPct val="0"/>
              </a:spcAft>
            </a:pPr>
            <a:r>
              <a:rPr lang="en-US" altLang="en-US" sz="2400"/>
              <a:t>what major tasks should be tackled next? milestones!</a:t>
            </a:r>
          </a:p>
          <a:p>
            <a:pPr lvl="1" fontAlgn="base">
              <a:lnSpc>
                <a:spcPct val="80000"/>
              </a:lnSpc>
              <a:spcAft>
                <a:spcPct val="0"/>
              </a:spcAft>
            </a:pPr>
            <a:r>
              <a:rPr lang="en-US" altLang="en-US" sz="2400"/>
              <a:t>what kind of progress has been made?</a:t>
            </a:r>
          </a:p>
          <a:p>
            <a:pPr fontAlgn="base">
              <a:lnSpc>
                <a:spcPct val="80000"/>
              </a:lnSpc>
              <a:spcAft>
                <a:spcPct val="0"/>
              </a:spcAft>
            </a:pPr>
            <a:r>
              <a:rPr lang="en-US" altLang="en-US" sz="2800"/>
              <a:t>The necessity of lifecycle models</a:t>
            </a:r>
          </a:p>
          <a:p>
            <a:pPr lvl="1" fontAlgn="base">
              <a:lnSpc>
                <a:spcPct val="80000"/>
              </a:lnSpc>
              <a:spcAft>
                <a:spcPct val="0"/>
              </a:spcAft>
            </a:pPr>
            <a:r>
              <a:rPr lang="en-US" altLang="en-US" sz="2400"/>
              <a:t>character of software development has changed</a:t>
            </a:r>
          </a:p>
          <a:p>
            <a:pPr lvl="2" eaLnBrk="1" hangingPunct="1">
              <a:lnSpc>
                <a:spcPct val="80000"/>
              </a:lnSpc>
            </a:pPr>
            <a:r>
              <a:rPr lang="en-US" altLang="en-US" sz="2000"/>
              <a:t>early days: programmers were the primary users</a:t>
            </a:r>
          </a:p>
          <a:p>
            <a:pPr lvl="2" eaLnBrk="1" hangingPunct="1">
              <a:lnSpc>
                <a:spcPct val="80000"/>
              </a:lnSpc>
            </a:pPr>
            <a:r>
              <a:rPr lang="en-US" altLang="en-US" sz="2000"/>
              <a:t>modest designs; potential of software unknown</a:t>
            </a:r>
          </a:p>
          <a:p>
            <a:pPr lvl="1" fontAlgn="base">
              <a:lnSpc>
                <a:spcPct val="80000"/>
              </a:lnSpc>
              <a:spcAft>
                <a:spcPct val="0"/>
              </a:spcAft>
            </a:pPr>
            <a:r>
              <a:rPr lang="en-US" altLang="en-US" sz="2400"/>
              <a:t>more complex systems attempted</a:t>
            </a:r>
          </a:p>
          <a:p>
            <a:pPr lvl="2" eaLnBrk="1" hangingPunct="1">
              <a:lnSpc>
                <a:spcPct val="80000"/>
              </a:lnSpc>
            </a:pPr>
            <a:r>
              <a:rPr lang="en-US" altLang="en-US" sz="2000"/>
              <a:t>more features, more sophistication </a:t>
            </a:r>
            <a:r>
              <a:rPr lang="en-US" altLang="en-US" sz="2000" b="1">
                <a:sym typeface="Symbol" panose="05050102010706020507" pitchFamily="18" charset="2"/>
              </a:rPr>
              <a:t></a:t>
            </a:r>
            <a:r>
              <a:rPr lang="en-US" altLang="en-US" sz="2000"/>
              <a:t> greater complexity, more chances for error</a:t>
            </a:r>
          </a:p>
          <a:p>
            <a:pPr lvl="2" eaLnBrk="1" hangingPunct="1">
              <a:lnSpc>
                <a:spcPct val="80000"/>
              </a:lnSpc>
            </a:pPr>
            <a:r>
              <a:rPr lang="en-US" altLang="en-US" sz="2000"/>
              <a:t>heterogeneous users</a:t>
            </a:r>
          </a:p>
          <a:p>
            <a:pPr fontAlgn="base">
              <a:lnSpc>
                <a:spcPct val="80000"/>
              </a:lnSpc>
              <a:spcAft>
                <a:spcPct val="0"/>
              </a:spcAft>
            </a:pPr>
            <a:endParaRPr lang="en-US" altLang="en-US" sz="2800"/>
          </a:p>
        </p:txBody>
      </p:sp>
      <p:sp>
        <p:nvSpPr>
          <p:cNvPr id="60419" name="Date Placeholder 3"/>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F9E13297-CFCA-4CF3-89C0-BAB47A1079D8}"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60420" name="Slide Number Placeholder 5"/>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4BFA7A0-59D4-49AF-952C-65FE7609E264}" type="slidenum">
              <a:rPr lang="en-US" altLang="en-US" sz="1400">
                <a:latin typeface="Tahoma" panose="020B0604030504040204" pitchFamily="34" charset="0"/>
              </a:rPr>
              <a:pPr>
                <a:spcBef>
                  <a:spcPct val="0"/>
                </a:spcBef>
                <a:buFontTx/>
                <a:buNone/>
              </a:pPr>
              <a:t>14</a:t>
            </a:fld>
            <a:endParaRPr lang="en-US" altLang="en-US" sz="1400">
              <a:latin typeface="Tahoma" panose="020B0604030504040204" pitchFamily="34" charset="0"/>
            </a:endParaRPr>
          </a:p>
        </p:txBody>
      </p:sp>
      <p:sp>
        <p:nvSpPr>
          <p:cNvPr id="45061" name="Rectangle 2"/>
          <p:cNvSpPr>
            <a:spLocks noGrp="1" noChangeArrowheads="1"/>
          </p:cNvSpPr>
          <p:nvPr>
            <p:ph type="title" idx="4294967295"/>
          </p:nvPr>
        </p:nvSpPr>
        <p:spPr>
          <a:xfrm>
            <a:off x="0" y="274638"/>
            <a:ext cx="8229600" cy="1143000"/>
          </a:xfrm>
        </p:spPr>
        <p:txBody>
          <a:bodyPr/>
          <a:lstStyle/>
          <a:p>
            <a:pPr eaLnBrk="1" hangingPunct="1">
              <a:defRPr/>
            </a:pPr>
            <a:r>
              <a:rPr lang="en-US" altLang="en-US"/>
              <a:t>Importance of Lifecycle Models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checkerboard(across)">
                                      <p:cBhvr>
                                        <p:cTn id="7" dur="500"/>
                                        <p:tgtEl>
                                          <p:spTgt spid="12902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9027">
                                            <p:txEl>
                                              <p:pRg st="1" end="1"/>
                                            </p:txEl>
                                          </p:spTgt>
                                        </p:tgtEl>
                                        <p:attrNameLst>
                                          <p:attrName>style.visibility</p:attrName>
                                        </p:attrNameLst>
                                      </p:cBhvr>
                                      <p:to>
                                        <p:strVal val="visible"/>
                                      </p:to>
                                    </p:set>
                                    <p:animEffect transition="in" filter="checkerboard(across)">
                                      <p:cBhvr>
                                        <p:cTn id="10" dur="500"/>
                                        <p:tgtEl>
                                          <p:spTgt spid="129027">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29027">
                                            <p:txEl>
                                              <p:pRg st="2" end="2"/>
                                            </p:txEl>
                                          </p:spTgt>
                                        </p:tgtEl>
                                        <p:attrNameLst>
                                          <p:attrName>style.visibility</p:attrName>
                                        </p:attrNameLst>
                                      </p:cBhvr>
                                      <p:to>
                                        <p:strVal val="visible"/>
                                      </p:to>
                                    </p:set>
                                    <p:animEffect transition="in" filter="checkerboard(across)">
                                      <p:cBhvr>
                                        <p:cTn id="13" dur="500"/>
                                        <p:tgtEl>
                                          <p:spTgt spid="12902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129027">
                                            <p:txEl>
                                              <p:pRg st="3" end="3"/>
                                            </p:txEl>
                                          </p:spTgt>
                                        </p:tgtEl>
                                        <p:attrNameLst>
                                          <p:attrName>style.visibility</p:attrName>
                                        </p:attrNameLst>
                                      </p:cBhvr>
                                      <p:to>
                                        <p:strVal val="visible"/>
                                      </p:to>
                                    </p:set>
                                    <p:animEffect transition="in" filter="checkerboard(across)">
                                      <p:cBhvr>
                                        <p:cTn id="18" dur="500"/>
                                        <p:tgtEl>
                                          <p:spTgt spid="129027">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29027">
                                            <p:txEl>
                                              <p:pRg st="4" end="4"/>
                                            </p:txEl>
                                          </p:spTgt>
                                        </p:tgtEl>
                                        <p:attrNameLst>
                                          <p:attrName>style.visibility</p:attrName>
                                        </p:attrNameLst>
                                      </p:cBhvr>
                                      <p:to>
                                        <p:strVal val="visible"/>
                                      </p:to>
                                    </p:set>
                                    <p:animEffect transition="in" filter="checkerboard(across)">
                                      <p:cBhvr>
                                        <p:cTn id="21" dur="500"/>
                                        <p:tgtEl>
                                          <p:spTgt spid="129027">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29027">
                                            <p:txEl>
                                              <p:pRg st="5" end="5"/>
                                            </p:txEl>
                                          </p:spTgt>
                                        </p:tgtEl>
                                        <p:attrNameLst>
                                          <p:attrName>style.visibility</p:attrName>
                                        </p:attrNameLst>
                                      </p:cBhvr>
                                      <p:to>
                                        <p:strVal val="visible"/>
                                      </p:to>
                                    </p:set>
                                    <p:animEffect transition="in" filter="checkerboard(across)">
                                      <p:cBhvr>
                                        <p:cTn id="24" dur="500"/>
                                        <p:tgtEl>
                                          <p:spTgt spid="129027">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29027">
                                            <p:txEl>
                                              <p:pRg st="6" end="6"/>
                                            </p:txEl>
                                          </p:spTgt>
                                        </p:tgtEl>
                                        <p:attrNameLst>
                                          <p:attrName>style.visibility</p:attrName>
                                        </p:attrNameLst>
                                      </p:cBhvr>
                                      <p:to>
                                        <p:strVal val="visible"/>
                                      </p:to>
                                    </p:set>
                                    <p:animEffect transition="in" filter="checkerboard(across)">
                                      <p:cBhvr>
                                        <p:cTn id="27" dur="500"/>
                                        <p:tgtEl>
                                          <p:spTgt spid="129027">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29027">
                                            <p:txEl>
                                              <p:pRg st="7" end="7"/>
                                            </p:txEl>
                                          </p:spTgt>
                                        </p:tgtEl>
                                        <p:attrNameLst>
                                          <p:attrName>style.visibility</p:attrName>
                                        </p:attrNameLst>
                                      </p:cBhvr>
                                      <p:to>
                                        <p:strVal val="visible"/>
                                      </p:to>
                                    </p:set>
                                    <p:animEffect transition="in" filter="checkerboard(across)">
                                      <p:cBhvr>
                                        <p:cTn id="30" dur="500"/>
                                        <p:tgtEl>
                                          <p:spTgt spid="129027">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129027">
                                            <p:txEl>
                                              <p:pRg st="8" end="8"/>
                                            </p:txEl>
                                          </p:spTgt>
                                        </p:tgtEl>
                                        <p:attrNameLst>
                                          <p:attrName>style.visibility</p:attrName>
                                        </p:attrNameLst>
                                      </p:cBhvr>
                                      <p:to>
                                        <p:strVal val="visible"/>
                                      </p:to>
                                    </p:set>
                                    <p:animEffect transition="in" filter="checkerboard(across)">
                                      <p:cBhvr>
                                        <p:cTn id="33" dur="500"/>
                                        <p:tgtEl>
                                          <p:spTgt spid="129027">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129027">
                                            <p:txEl>
                                              <p:pRg st="9" end="9"/>
                                            </p:txEl>
                                          </p:spTgt>
                                        </p:tgtEl>
                                        <p:attrNameLst>
                                          <p:attrName>style.visibility</p:attrName>
                                        </p:attrNameLst>
                                      </p:cBhvr>
                                      <p:to>
                                        <p:strVal val="visible"/>
                                      </p:to>
                                    </p:set>
                                    <p:animEffect transition="in" filter="checkerboard(across)">
                                      <p:cBhvr>
                                        <p:cTn id="36" dur="500"/>
                                        <p:tgtEl>
                                          <p:spTgt spid="1290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Date Placeholder 4"/>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CF29BDA7-4771-42A2-B818-DE46378A3BF4}"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62468"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27877C4-65AE-4314-A78C-D6191DDB16D4}" type="slidenum">
              <a:rPr lang="en-US" altLang="en-US" sz="1400">
                <a:latin typeface="Tahoma" panose="020B0604030504040204" pitchFamily="34" charset="0"/>
              </a:rPr>
              <a:pPr>
                <a:spcBef>
                  <a:spcPct val="0"/>
                </a:spcBef>
                <a:buFontTx/>
                <a:buNone/>
              </a:pPr>
              <a:t>15</a:t>
            </a:fld>
            <a:endParaRPr lang="en-US" altLang="en-US" sz="1400">
              <a:latin typeface="Tahoma" panose="020B0604030504040204" pitchFamily="34" charset="0"/>
            </a:endParaRPr>
          </a:p>
        </p:txBody>
      </p:sp>
      <p:sp>
        <p:nvSpPr>
          <p:cNvPr id="47109" name="Rectangle 2"/>
          <p:cNvSpPr>
            <a:spLocks noGrp="1" noChangeArrowheads="1"/>
          </p:cNvSpPr>
          <p:nvPr>
            <p:ph type="title" idx="4294967295"/>
          </p:nvPr>
        </p:nvSpPr>
        <p:spPr>
          <a:xfrm>
            <a:off x="457200" y="487363"/>
            <a:ext cx="7793038" cy="685800"/>
          </a:xfrm>
        </p:spPr>
        <p:txBody>
          <a:bodyPr/>
          <a:lstStyle/>
          <a:p>
            <a:pPr eaLnBrk="1" hangingPunct="1">
              <a:defRPr/>
            </a:pPr>
            <a:r>
              <a:rPr lang="en-US" altLang="en-US" sz="3600" dirty="0"/>
              <a:t>Life Cycle Models: Summary [1]</a:t>
            </a:r>
            <a:endParaRPr lang="en-US" altLang="en-US" dirty="0"/>
          </a:p>
        </p:txBody>
      </p:sp>
      <p:sp>
        <p:nvSpPr>
          <p:cNvPr id="135171" name="Rectangle 3"/>
          <p:cNvSpPr>
            <a:spLocks noChangeArrowheads="1"/>
          </p:cNvSpPr>
          <p:nvPr/>
        </p:nvSpPr>
        <p:spPr bwMode="auto">
          <a:xfrm>
            <a:off x="533400" y="1527968"/>
            <a:ext cx="79248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folHlink"/>
              </a:buClr>
              <a:buSzPct val="60000"/>
              <a:buFont typeface="Wingdings" panose="05000000000000000000" pitchFamily="2" charset="2"/>
              <a:buChar char="n"/>
            </a:pPr>
            <a:r>
              <a:rPr lang="en-US" altLang="en-US" sz="2400" dirty="0">
                <a:solidFill>
                  <a:schemeClr val="hlink"/>
                </a:solidFill>
                <a:latin typeface="Tahoma" panose="020B0604030504040204" pitchFamily="34" charset="0"/>
              </a:rPr>
              <a:t>Build and fix:</a:t>
            </a:r>
            <a:r>
              <a:rPr lang="en-US" altLang="en-US" sz="2400" dirty="0">
                <a:latin typeface="Tahoma" panose="020B0604030504040204" pitchFamily="34" charset="0"/>
              </a:rPr>
              <a:t> Acceptable for short programs that do not require maintenance.</a:t>
            </a:r>
          </a:p>
        </p:txBody>
      </p:sp>
      <p:sp>
        <p:nvSpPr>
          <p:cNvPr id="135172" name="Rectangle 4"/>
          <p:cNvSpPr>
            <a:spLocks noChangeArrowheads="1"/>
          </p:cNvSpPr>
          <p:nvPr/>
        </p:nvSpPr>
        <p:spPr bwMode="auto">
          <a:xfrm>
            <a:off x="533400" y="270449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folHlink"/>
              </a:buClr>
              <a:buSzPct val="60000"/>
              <a:buFont typeface="Wingdings" panose="05000000000000000000" pitchFamily="2" charset="2"/>
              <a:buChar char="n"/>
            </a:pPr>
            <a:r>
              <a:rPr lang="en-US" altLang="en-US" sz="2400" dirty="0">
                <a:solidFill>
                  <a:schemeClr val="hlink"/>
                </a:solidFill>
                <a:latin typeface="Tahoma" panose="020B0604030504040204" pitchFamily="34" charset="0"/>
              </a:rPr>
              <a:t>Waterfall:</a:t>
            </a:r>
            <a:r>
              <a:rPr lang="en-US" altLang="en-US" sz="2400" dirty="0">
                <a:latin typeface="Tahoma" panose="020B0604030504040204" pitchFamily="34" charset="0"/>
              </a:rPr>
              <a:t> Disciplined approach, document driven; delivered product may not meet client needs.</a:t>
            </a:r>
          </a:p>
        </p:txBody>
      </p:sp>
      <p:sp>
        <p:nvSpPr>
          <p:cNvPr id="135173" name="Rectangle 5"/>
          <p:cNvSpPr>
            <a:spLocks noChangeArrowheads="1"/>
          </p:cNvSpPr>
          <p:nvPr/>
        </p:nvSpPr>
        <p:spPr bwMode="auto">
          <a:xfrm>
            <a:off x="533400" y="5100455"/>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folHlink"/>
              </a:buClr>
              <a:buSzPct val="60000"/>
              <a:buFont typeface="Wingdings" panose="05000000000000000000" pitchFamily="2" charset="2"/>
              <a:buChar char="n"/>
            </a:pPr>
            <a:r>
              <a:rPr lang="en-US" altLang="en-US" sz="2400" dirty="0">
                <a:solidFill>
                  <a:schemeClr val="hlink"/>
                </a:solidFill>
                <a:latin typeface="Tahoma" panose="020B0604030504040204" pitchFamily="34" charset="0"/>
              </a:rPr>
              <a:t>Incremental:</a:t>
            </a:r>
            <a:r>
              <a:rPr lang="en-US" altLang="en-US" sz="2400" dirty="0">
                <a:latin typeface="Tahoma" panose="020B0604030504040204" pitchFamily="34" charset="0"/>
              </a:rPr>
              <a:t> Maximizes early return on investment; requires open architecture; may degenerate into build-and-fix.</a:t>
            </a:r>
          </a:p>
        </p:txBody>
      </p:sp>
      <p:sp>
        <p:nvSpPr>
          <p:cNvPr id="135174" name="Rectangle 6"/>
          <p:cNvSpPr>
            <a:spLocks noChangeArrowheads="1"/>
          </p:cNvSpPr>
          <p:nvPr/>
        </p:nvSpPr>
        <p:spPr bwMode="auto">
          <a:xfrm>
            <a:off x="533400" y="3746439"/>
            <a:ext cx="792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folHlink"/>
              </a:buClr>
              <a:buSzPct val="60000"/>
              <a:buFont typeface="Wingdings" panose="05000000000000000000" pitchFamily="2" charset="2"/>
              <a:buChar char="n"/>
            </a:pPr>
            <a:r>
              <a:rPr lang="en-US" altLang="en-US" sz="2400" dirty="0">
                <a:solidFill>
                  <a:schemeClr val="hlink"/>
                </a:solidFill>
                <a:latin typeface="Tahoma" panose="020B0604030504040204" pitchFamily="34" charset="0"/>
              </a:rPr>
              <a:t>Rapid prototyping:</a:t>
            </a:r>
            <a:r>
              <a:rPr lang="en-US" altLang="en-US" sz="2400" dirty="0">
                <a:latin typeface="Tahoma" panose="020B0604030504040204" pitchFamily="34" charset="0"/>
              </a:rPr>
              <a:t> Ensures that delivered product meets client needs; might become a build-and-fix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17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517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5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utoUpdateAnimBg="0"/>
      <p:bldP spid="135172" grpId="0" build="p" autoUpdateAnimBg="0"/>
      <p:bldP spid="135173" grpId="0" build="p" autoUpdateAnimBg="0"/>
      <p:bldP spid="13517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Date Placeholder 4"/>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AC2D78B7-3A28-418B-B009-7FD62C04F1BC}"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64516"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8E6DE29-EC62-46A4-A3FC-CEBFD84A8F94}" type="slidenum">
              <a:rPr lang="en-US" altLang="en-US" sz="1400">
                <a:latin typeface="Tahoma" panose="020B0604030504040204" pitchFamily="34" charset="0"/>
              </a:rPr>
              <a:pPr>
                <a:spcBef>
                  <a:spcPct val="0"/>
                </a:spcBef>
                <a:buFontTx/>
                <a:buNone/>
              </a:pPr>
              <a:t>16</a:t>
            </a:fld>
            <a:endParaRPr lang="en-US" altLang="en-US" sz="1400">
              <a:latin typeface="Tahoma" panose="020B0604030504040204" pitchFamily="34" charset="0"/>
            </a:endParaRPr>
          </a:p>
        </p:txBody>
      </p:sp>
      <p:sp>
        <p:nvSpPr>
          <p:cNvPr id="49157" name="Rectangle 2"/>
          <p:cNvSpPr>
            <a:spLocks noGrp="1" noChangeArrowheads="1"/>
          </p:cNvSpPr>
          <p:nvPr>
            <p:ph type="title" idx="4294967295"/>
          </p:nvPr>
        </p:nvSpPr>
        <p:spPr>
          <a:xfrm>
            <a:off x="598488" y="495300"/>
            <a:ext cx="7793037" cy="685800"/>
          </a:xfrm>
        </p:spPr>
        <p:txBody>
          <a:bodyPr/>
          <a:lstStyle/>
          <a:p>
            <a:pPr eaLnBrk="1" hangingPunct="1">
              <a:defRPr/>
            </a:pPr>
            <a:r>
              <a:rPr lang="en-US" altLang="en-US" sz="3200" dirty="0"/>
              <a:t>Life Cycle Models: Summary [2]</a:t>
            </a:r>
            <a:endParaRPr lang="en-US" altLang="en-US" dirty="0"/>
          </a:p>
        </p:txBody>
      </p:sp>
      <p:sp>
        <p:nvSpPr>
          <p:cNvPr id="137219" name="Rectangle 3"/>
          <p:cNvSpPr>
            <a:spLocks noChangeArrowheads="1"/>
          </p:cNvSpPr>
          <p:nvPr/>
        </p:nvSpPr>
        <p:spPr bwMode="auto">
          <a:xfrm>
            <a:off x="533400" y="1905000"/>
            <a:ext cx="79248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folHlink"/>
              </a:buClr>
              <a:buSzPct val="60000"/>
              <a:buFont typeface="Wingdings" panose="05000000000000000000" pitchFamily="2" charset="2"/>
              <a:buChar char="n"/>
            </a:pPr>
            <a:r>
              <a:rPr lang="en-US" altLang="en-US" sz="2400" dirty="0">
                <a:solidFill>
                  <a:schemeClr val="hlink"/>
                </a:solidFill>
                <a:latin typeface="Tahoma" panose="020B0604030504040204" pitchFamily="34" charset="0"/>
              </a:rPr>
              <a:t>Spiral:</a:t>
            </a:r>
            <a:r>
              <a:rPr lang="en-US" altLang="en-US" sz="2400" dirty="0">
                <a:latin typeface="Tahoma" panose="020B0604030504040204" pitchFamily="34" charset="0"/>
              </a:rPr>
              <a:t> Risk driven, incorporates features of the above models; useful for very large projects</a:t>
            </a:r>
          </a:p>
        </p:txBody>
      </p:sp>
      <p:sp>
        <p:nvSpPr>
          <p:cNvPr id="137220" name="Rectangle 4"/>
          <p:cNvSpPr>
            <a:spLocks noChangeArrowheads="1"/>
          </p:cNvSpPr>
          <p:nvPr/>
        </p:nvSpPr>
        <p:spPr bwMode="auto">
          <a:xfrm>
            <a:off x="533400" y="3160713"/>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folHlink"/>
              </a:buClr>
              <a:buSzPct val="60000"/>
              <a:buFont typeface="Wingdings" panose="05000000000000000000" pitchFamily="2" charset="2"/>
              <a:buChar char="n"/>
            </a:pPr>
            <a:r>
              <a:rPr lang="en-US" altLang="en-US" sz="2400">
                <a:solidFill>
                  <a:schemeClr val="hlink"/>
                </a:solidFill>
                <a:latin typeface="Tahoma" panose="020B0604030504040204" pitchFamily="34" charset="0"/>
              </a:rPr>
              <a:t>UDP:</a:t>
            </a:r>
            <a:r>
              <a:rPr lang="en-US" altLang="en-US" sz="2400">
                <a:latin typeface="Tahoma" panose="020B0604030504040204" pitchFamily="34" charset="0"/>
              </a:rPr>
              <a:t> Iterative, supports OO analysis and design; may degenerate into code-a-bit-test-a-bit.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P spid="137220"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52438" y="1435100"/>
            <a:ext cx="8228012" cy="4724400"/>
          </a:xfrm>
        </p:spPr>
        <p:txBody>
          <a:bodyPr>
            <a:normAutofit fontScale="92500" lnSpcReduction="10000"/>
          </a:bodyPr>
          <a:lstStyle/>
          <a:p>
            <a:pPr>
              <a:defRPr/>
            </a:pPr>
            <a:r>
              <a:rPr lang="en-US" dirty="0"/>
              <a:t>Need for iteration within and between phases</a:t>
            </a:r>
          </a:p>
          <a:p>
            <a:pPr lvl="1">
              <a:defRPr/>
            </a:pPr>
            <a:r>
              <a:rPr lang="en-US" dirty="0"/>
              <a:t>Fountain model</a:t>
            </a:r>
          </a:p>
          <a:p>
            <a:pPr lvl="1">
              <a:defRPr/>
            </a:pPr>
            <a:r>
              <a:rPr lang="en-US" dirty="0"/>
              <a:t>Recursive/parallel life cycle</a:t>
            </a:r>
          </a:p>
          <a:p>
            <a:pPr lvl="1">
              <a:defRPr/>
            </a:pPr>
            <a:r>
              <a:rPr lang="en-US" dirty="0"/>
              <a:t>Unified software development process</a:t>
            </a:r>
          </a:p>
          <a:p>
            <a:pPr>
              <a:defRPr/>
            </a:pPr>
            <a:r>
              <a:rPr lang="en-US" dirty="0"/>
              <a:t>All incorporate some form of</a:t>
            </a:r>
          </a:p>
          <a:p>
            <a:pPr lvl="1">
              <a:defRPr/>
            </a:pPr>
            <a:r>
              <a:rPr lang="en-US" dirty="0"/>
              <a:t>Iteration</a:t>
            </a:r>
          </a:p>
          <a:p>
            <a:pPr lvl="1">
              <a:defRPr/>
            </a:pPr>
            <a:r>
              <a:rPr lang="en-US" dirty="0"/>
              <a:t>Parallelism</a:t>
            </a:r>
          </a:p>
          <a:p>
            <a:pPr lvl="1">
              <a:defRPr/>
            </a:pPr>
            <a:r>
              <a:rPr lang="en-US" dirty="0"/>
              <a:t>Incremental development</a:t>
            </a:r>
          </a:p>
          <a:p>
            <a:pPr>
              <a:defRPr/>
            </a:pPr>
            <a:r>
              <a:rPr lang="en-US" dirty="0"/>
              <a:t>Danger</a:t>
            </a:r>
          </a:p>
          <a:p>
            <a:pPr lvl="1">
              <a:defRPr/>
            </a:pPr>
            <a:r>
              <a:rPr lang="en-US" dirty="0"/>
              <a:t>CABTAB</a:t>
            </a:r>
          </a:p>
        </p:txBody>
      </p:sp>
      <p:sp>
        <p:nvSpPr>
          <p:cNvPr id="573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DBD1B49-419F-459D-80F6-2BE62E95585E}" type="slidenum">
              <a:rPr lang="en-US" altLang="en-US" smtClean="0">
                <a:solidFill>
                  <a:srgbClr val="898989"/>
                </a:solidFill>
              </a:rPr>
              <a:pPr/>
              <a:t>17</a:t>
            </a:fld>
            <a:endParaRPr lang="en-US" altLang="en-US">
              <a:solidFill>
                <a:srgbClr val="898989"/>
              </a:solidFill>
            </a:endParaRPr>
          </a:p>
        </p:txBody>
      </p:sp>
      <p:sp>
        <p:nvSpPr>
          <p:cNvPr id="28674" name="Rectangle 2"/>
          <p:cNvSpPr>
            <a:spLocks noGrp="1" noChangeArrowheads="1"/>
          </p:cNvSpPr>
          <p:nvPr>
            <p:ph type="title"/>
          </p:nvPr>
        </p:nvSpPr>
        <p:spPr/>
        <p:txBody>
          <a:bodyPr/>
          <a:lstStyle/>
          <a:p>
            <a:pPr>
              <a:defRPr/>
            </a:pPr>
            <a:r>
              <a:rPr lang="en-US"/>
              <a:t>Object-Oriented Life-Cycle Models</a:t>
            </a:r>
          </a:p>
        </p:txBody>
      </p:sp>
      <p:sp>
        <p:nvSpPr>
          <p:cNvPr id="2" name="Date Placeholder 1"/>
          <p:cNvSpPr>
            <a:spLocks noGrp="1"/>
          </p:cNvSpPr>
          <p:nvPr>
            <p:ph type="dt" sz="quarter" idx="10"/>
          </p:nvPr>
        </p:nvSpPr>
        <p:spPr/>
        <p:txBody>
          <a:bodyPr/>
          <a:lstStyle/>
          <a:p>
            <a:pPr>
              <a:defRPr/>
            </a:pPr>
            <a:fld id="{15CFA455-4694-463D-9637-0AA463876E42}" type="datetime5">
              <a:rPr lang="en-US"/>
              <a:pPr>
                <a:defRPr/>
              </a:pPr>
              <a:t>5-Aug-22</a:t>
            </a:fld>
            <a:endParaRPr lang="en-US"/>
          </a:p>
        </p:txBody>
      </p:sp>
    </p:spTree>
    <p:extLst>
      <p:ext uri="{BB962C8B-B14F-4D97-AF65-F5344CB8AC3E}">
        <p14:creationId xmlns:p14="http://schemas.microsoft.com/office/powerpoint/2010/main" val="474761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a:xfrm>
            <a:off x="304800" y="1493838"/>
            <a:ext cx="8229600" cy="4525962"/>
          </a:xfrm>
        </p:spPr>
        <p:txBody>
          <a:bodyPr/>
          <a:lstStyle/>
          <a:p>
            <a:pPr fontAlgn="base">
              <a:spcAft>
                <a:spcPct val="0"/>
              </a:spcAft>
            </a:pPr>
            <a:r>
              <a:rPr lang="en-US" altLang="en-US" sz="2800"/>
              <a:t>Build-and-fix</a:t>
            </a:r>
          </a:p>
          <a:p>
            <a:pPr lvl="1" fontAlgn="base">
              <a:spcAft>
                <a:spcPct val="0"/>
              </a:spcAft>
            </a:pPr>
            <a:r>
              <a:rPr lang="en-US" altLang="en-US" sz="2400"/>
              <a:t>develop system</a:t>
            </a:r>
          </a:p>
          <a:p>
            <a:pPr lvl="2"/>
            <a:r>
              <a:rPr lang="en-US" altLang="en-US" sz="2000"/>
              <a:t>without specs or design</a:t>
            </a:r>
          </a:p>
          <a:p>
            <a:pPr lvl="2"/>
            <a:r>
              <a:rPr lang="en-US" altLang="en-US" sz="2000"/>
              <a:t>modify until customer is satisfied</a:t>
            </a:r>
          </a:p>
          <a:p>
            <a:pPr fontAlgn="base">
              <a:spcAft>
                <a:spcPct val="0"/>
              </a:spcAft>
            </a:pPr>
            <a:r>
              <a:rPr lang="en-US" altLang="en-US" sz="2800"/>
              <a:t>Why doesn’t build-and-fix scale?</a:t>
            </a:r>
          </a:p>
          <a:p>
            <a:pPr lvl="1" fontAlgn="base">
              <a:spcAft>
                <a:spcPct val="0"/>
              </a:spcAft>
            </a:pPr>
            <a:r>
              <a:rPr lang="en-US" altLang="en-US" sz="2400"/>
              <a:t>changes during maintenance</a:t>
            </a:r>
          </a:p>
          <a:p>
            <a:pPr lvl="2"/>
            <a:r>
              <a:rPr lang="en-US" altLang="en-US" sz="2000"/>
              <a:t>most expensive!</a:t>
            </a:r>
          </a:p>
        </p:txBody>
      </p:sp>
      <p:sp>
        <p:nvSpPr>
          <p:cNvPr id="66563" name="Date Placeholder 4"/>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A61ACC89-5705-4BD2-9F28-E588A75468AF}"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66564"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A54BA81-A94B-41BC-A807-B895D6086F3D}" type="slidenum">
              <a:rPr lang="en-US" altLang="en-US" sz="1400">
                <a:latin typeface="Tahoma" panose="020B0604030504040204" pitchFamily="34" charset="0"/>
              </a:rPr>
              <a:pPr>
                <a:spcBef>
                  <a:spcPct val="0"/>
                </a:spcBef>
                <a:buFontTx/>
                <a:buNone/>
              </a:pPr>
              <a:t>18</a:t>
            </a:fld>
            <a:endParaRPr lang="en-US" altLang="en-US" sz="1400">
              <a:latin typeface="Tahoma" panose="020B0604030504040204" pitchFamily="34" charset="0"/>
            </a:endParaRPr>
          </a:p>
        </p:txBody>
      </p:sp>
      <p:sp>
        <p:nvSpPr>
          <p:cNvPr id="51205" name="Rectangle 2"/>
          <p:cNvSpPr>
            <a:spLocks noGrp="1" noChangeArrowheads="1"/>
          </p:cNvSpPr>
          <p:nvPr>
            <p:ph type="title" idx="4294967295"/>
          </p:nvPr>
        </p:nvSpPr>
        <p:spPr>
          <a:xfrm>
            <a:off x="1350963" y="214313"/>
            <a:ext cx="7793037" cy="1462087"/>
          </a:xfrm>
        </p:spPr>
        <p:txBody>
          <a:bodyPr/>
          <a:lstStyle/>
          <a:p>
            <a:pPr>
              <a:defRPr/>
            </a:pPr>
            <a:r>
              <a:rPr lang="en-US" altLang="en-US"/>
              <a:t>Lifecycle Models</a:t>
            </a:r>
          </a:p>
        </p:txBody>
      </p:sp>
      <p:graphicFrame>
        <p:nvGraphicFramePr>
          <p:cNvPr id="139268" name="Object 2"/>
          <p:cNvGraphicFramePr>
            <a:graphicFrameLocks noChangeAspect="1"/>
          </p:cNvGraphicFramePr>
          <p:nvPr/>
        </p:nvGraphicFramePr>
        <p:xfrm>
          <a:off x="1143000" y="3657600"/>
          <a:ext cx="6096000" cy="4062413"/>
        </p:xfrm>
        <a:graphic>
          <a:graphicData uri="http://schemas.openxmlformats.org/presentationml/2006/ole">
            <mc:AlternateContent xmlns:mc="http://schemas.openxmlformats.org/markup-compatibility/2006">
              <mc:Choice xmlns:v="urn:schemas-microsoft-com:vml" Requires="v">
                <p:oleObj name="Chart" r:id="rId2" imgW="6096000" imgH="4057688" progId="MSGraph.Chart.8">
                  <p:embed followColorScheme="full"/>
                </p:oleObj>
              </mc:Choice>
              <mc:Fallback>
                <p:oleObj name="Chart" r:id="rId2" imgW="6096000" imgH="4057688" progId="MSGraph.Chart.8">
                  <p:embed followColorScheme="full"/>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657600"/>
                        <a:ext cx="6096000" cy="406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7" name="Rectangle 5"/>
          <p:cNvSpPr>
            <a:spLocks noChangeArrowheads="1"/>
          </p:cNvSpPr>
          <p:nvPr/>
        </p:nvSpPr>
        <p:spPr bwMode="auto">
          <a:xfrm>
            <a:off x="2900363" y="2100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Tahoma" panose="020B0604030504040204" pitchFamily="34" charset="0"/>
            </a:endParaRPr>
          </a:p>
        </p:txBody>
      </p:sp>
      <p:pic>
        <p:nvPicPr>
          <p:cNvPr id="139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947863"/>
            <a:ext cx="3581400"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dissolve">
                                      <p:cBhvr>
                                        <p:cTn id="7" dur="500"/>
                                        <p:tgtEl>
                                          <p:spTgt spid="139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dissolve">
                                      <p:cBhvr>
                                        <p:cTn id="12" dur="500"/>
                                        <p:tgtEl>
                                          <p:spTgt spid="13926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animEffect transition="in" filter="dissolve">
                                      <p:cBhvr>
                                        <p:cTn id="15" dur="500"/>
                                        <p:tgtEl>
                                          <p:spTgt spid="13926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9267">
                                            <p:txEl>
                                              <p:pRg st="3" end="3"/>
                                            </p:txEl>
                                          </p:spTgt>
                                        </p:tgtEl>
                                        <p:attrNameLst>
                                          <p:attrName>style.visibility</p:attrName>
                                        </p:attrNameLst>
                                      </p:cBhvr>
                                      <p:to>
                                        <p:strVal val="visible"/>
                                      </p:to>
                                    </p:set>
                                    <p:animEffect transition="in" filter="dissolve">
                                      <p:cBhvr>
                                        <p:cTn id="18" dur="500"/>
                                        <p:tgtEl>
                                          <p:spTgt spid="13926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animEffect transition="in" filter="dissolve">
                                      <p:cBhvr>
                                        <p:cTn id="23" dur="500"/>
                                        <p:tgtEl>
                                          <p:spTgt spid="139267">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9267">
                                            <p:txEl>
                                              <p:pRg st="5" end="5"/>
                                            </p:txEl>
                                          </p:spTgt>
                                        </p:tgtEl>
                                        <p:attrNameLst>
                                          <p:attrName>style.visibility</p:attrName>
                                        </p:attrNameLst>
                                      </p:cBhvr>
                                      <p:to>
                                        <p:strVal val="visible"/>
                                      </p:to>
                                    </p:set>
                                    <p:animEffect transition="in" filter="dissolve">
                                      <p:cBhvr>
                                        <p:cTn id="26" dur="500"/>
                                        <p:tgtEl>
                                          <p:spTgt spid="139267">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39267">
                                            <p:txEl>
                                              <p:pRg st="6" end="6"/>
                                            </p:txEl>
                                          </p:spTgt>
                                        </p:tgtEl>
                                        <p:attrNameLst>
                                          <p:attrName>style.visibility</p:attrName>
                                        </p:attrNameLst>
                                      </p:cBhvr>
                                      <p:to>
                                        <p:strVal val="visible"/>
                                      </p:to>
                                    </p:set>
                                    <p:animEffect transition="in" filter="dissolve">
                                      <p:cBhvr>
                                        <p:cTn id="29" dur="500"/>
                                        <p:tgtEl>
                                          <p:spTgt spid="13926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39268"/>
                                        </p:tgtEl>
                                        <p:attrNameLst>
                                          <p:attrName>style.visibility</p:attrName>
                                        </p:attrNameLst>
                                      </p:cBhvr>
                                      <p:to>
                                        <p:strVal val="visible"/>
                                      </p:to>
                                    </p:set>
                                    <p:animEffect transition="in" filter="dissolve">
                                      <p:cBhvr>
                                        <p:cTn id="34" dur="500"/>
                                        <p:tgtEl>
                                          <p:spTgt spid="13926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nodeType="clickEffect">
                                  <p:stCondLst>
                                    <p:cond delay="0"/>
                                  </p:stCondLst>
                                  <p:childTnLst>
                                    <p:set>
                                      <p:cBhvr>
                                        <p:cTn id="38" dur="1" fill="hold">
                                          <p:stCondLst>
                                            <p:cond delay="0"/>
                                          </p:stCondLst>
                                        </p:cTn>
                                        <p:tgtEl>
                                          <p:spTgt spid="139270"/>
                                        </p:tgtEl>
                                        <p:attrNameLst>
                                          <p:attrName>style.visibility</p:attrName>
                                        </p:attrNameLst>
                                      </p:cBhvr>
                                      <p:to>
                                        <p:strVal val="visible"/>
                                      </p:to>
                                    </p:set>
                                    <p:anim calcmode="lin" valueType="num">
                                      <p:cBhvr additive="base">
                                        <p:cTn id="39" dur="500" fill="hold"/>
                                        <p:tgtEl>
                                          <p:spTgt spid="139270"/>
                                        </p:tgtEl>
                                        <p:attrNameLst>
                                          <p:attrName>ppt_x</p:attrName>
                                        </p:attrNameLst>
                                      </p:cBhvr>
                                      <p:tavLst>
                                        <p:tav tm="0">
                                          <p:val>
                                            <p:strVal val="#ppt_x"/>
                                          </p:val>
                                        </p:tav>
                                        <p:tav tm="100000">
                                          <p:val>
                                            <p:strVal val="#ppt_x"/>
                                          </p:val>
                                        </p:tav>
                                      </p:tavLst>
                                    </p:anim>
                                    <p:anim calcmode="lin" valueType="num">
                                      <p:cBhvr additive="base">
                                        <p:cTn id="40" dur="500" fill="hold"/>
                                        <p:tgtEl>
                                          <p:spTgt spid="1392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OleChart spid="1392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9"/>
          <p:cNvSpPr>
            <a:spLocks noGrp="1"/>
          </p:cNvSpPr>
          <p:nvPr>
            <p:ph idx="1"/>
          </p:nvPr>
        </p:nvSpPr>
        <p:spPr>
          <a:xfrm>
            <a:off x="304800" y="1493838"/>
            <a:ext cx="8229600" cy="4525962"/>
          </a:xfrm>
        </p:spPr>
        <p:txBody>
          <a:bodyPr/>
          <a:lstStyle/>
          <a:p>
            <a:pPr fontAlgn="base">
              <a:spcAft>
                <a:spcPct val="0"/>
              </a:spcAft>
            </a:pPr>
            <a:endParaRPr lang="en-US" altLang="en-US"/>
          </a:p>
        </p:txBody>
      </p:sp>
      <p:sp>
        <p:nvSpPr>
          <p:cNvPr id="67587" name="Date Placeholder 4"/>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7BFB9D19-732C-417D-BC00-A828AF341AF7}"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67588"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56AA28B-E5AF-4E99-9A32-9B333D0879C9}" type="slidenum">
              <a:rPr lang="en-US" altLang="en-US" sz="1400">
                <a:latin typeface="Tahoma" panose="020B0604030504040204" pitchFamily="34" charset="0"/>
              </a:rPr>
              <a:pPr>
                <a:spcBef>
                  <a:spcPct val="0"/>
                </a:spcBef>
                <a:buFontTx/>
                <a:buNone/>
              </a:pPr>
              <a:t>19</a:t>
            </a:fld>
            <a:endParaRPr lang="en-US" altLang="en-US" sz="1400">
              <a:latin typeface="Tahoma" panose="020B0604030504040204" pitchFamily="34" charset="0"/>
            </a:endParaRPr>
          </a:p>
        </p:txBody>
      </p:sp>
      <p:sp>
        <p:nvSpPr>
          <p:cNvPr id="52229" name="Rectangle 2"/>
          <p:cNvSpPr>
            <a:spLocks noGrp="1" noChangeArrowheads="1"/>
          </p:cNvSpPr>
          <p:nvPr>
            <p:ph type="title" idx="4294967295"/>
          </p:nvPr>
        </p:nvSpPr>
        <p:spPr>
          <a:xfrm>
            <a:off x="501650" y="414338"/>
            <a:ext cx="7793038" cy="685800"/>
          </a:xfrm>
        </p:spPr>
        <p:txBody>
          <a:bodyPr/>
          <a:lstStyle/>
          <a:p>
            <a:pPr>
              <a:defRPr/>
            </a:pPr>
            <a:r>
              <a:rPr lang="en-US" altLang="en-US" sz="3600" dirty="0"/>
              <a:t>Build and fix model [1]</a:t>
            </a:r>
            <a:endParaRPr lang="en-US" altLang="en-US" dirty="0"/>
          </a:p>
        </p:txBody>
      </p:sp>
      <p:grpSp>
        <p:nvGrpSpPr>
          <p:cNvPr id="2" name="Group 3"/>
          <p:cNvGrpSpPr>
            <a:grpSpLocks/>
          </p:cNvGrpSpPr>
          <p:nvPr/>
        </p:nvGrpSpPr>
        <p:grpSpPr bwMode="auto">
          <a:xfrm>
            <a:off x="2514600" y="3048000"/>
            <a:ext cx="2868613" cy="911225"/>
            <a:chOff x="1584" y="1920"/>
            <a:chExt cx="1807" cy="574"/>
          </a:xfrm>
        </p:grpSpPr>
        <p:sp>
          <p:nvSpPr>
            <p:cNvPr id="67616" name="Text Box 4"/>
            <p:cNvSpPr txBox="1">
              <a:spLocks noChangeArrowheads="1"/>
            </p:cNvSpPr>
            <p:nvPr/>
          </p:nvSpPr>
          <p:spPr bwMode="auto">
            <a:xfrm>
              <a:off x="1584" y="2256"/>
              <a:ext cx="1807" cy="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ahoma" panose="020B0604030504040204" pitchFamily="34" charset="0"/>
                </a:rPr>
                <a:t>Modify until client satisfied</a:t>
              </a:r>
            </a:p>
          </p:txBody>
        </p:sp>
        <p:cxnSp>
          <p:nvCxnSpPr>
            <p:cNvPr id="67617" name="AutoShape 5"/>
            <p:cNvCxnSpPr>
              <a:cxnSpLocks noChangeShapeType="1"/>
              <a:stCxn id="67598" idx="2"/>
              <a:endCxn id="67616" idx="1"/>
            </p:cNvCxnSpPr>
            <p:nvPr/>
          </p:nvCxnSpPr>
          <p:spPr bwMode="auto">
            <a:xfrm rot="5400000">
              <a:off x="1369" y="2135"/>
              <a:ext cx="455" cy="25"/>
            </a:xfrm>
            <a:prstGeom prst="bentConnector4">
              <a:avLst>
                <a:gd name="adj1" fmla="val 36921"/>
                <a:gd name="adj2" fmla="val 676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3" name="Group 6"/>
          <p:cNvGrpSpPr>
            <a:grpSpLocks/>
          </p:cNvGrpSpPr>
          <p:nvPr/>
        </p:nvGrpSpPr>
        <p:grpSpPr bwMode="auto">
          <a:xfrm>
            <a:off x="3352800" y="3959225"/>
            <a:ext cx="1920875" cy="990600"/>
            <a:chOff x="2112" y="2494"/>
            <a:chExt cx="1210" cy="624"/>
          </a:xfrm>
        </p:grpSpPr>
        <p:sp>
          <p:nvSpPr>
            <p:cNvPr id="67614" name="Text Box 7"/>
            <p:cNvSpPr txBox="1">
              <a:spLocks noChangeArrowheads="1"/>
            </p:cNvSpPr>
            <p:nvPr/>
          </p:nvSpPr>
          <p:spPr bwMode="auto">
            <a:xfrm>
              <a:off x="2112" y="2880"/>
              <a:ext cx="1210" cy="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ahoma" panose="020B0604030504040204" pitchFamily="34" charset="0"/>
                </a:rPr>
                <a:t>Operations mode</a:t>
              </a:r>
            </a:p>
          </p:txBody>
        </p:sp>
        <p:cxnSp>
          <p:nvCxnSpPr>
            <p:cNvPr id="67615" name="AutoShape 8"/>
            <p:cNvCxnSpPr>
              <a:cxnSpLocks noChangeShapeType="1"/>
              <a:stCxn id="67616" idx="2"/>
              <a:endCxn id="67614" idx="1"/>
            </p:cNvCxnSpPr>
            <p:nvPr/>
          </p:nvCxnSpPr>
          <p:spPr bwMode="auto">
            <a:xfrm rot="5400000">
              <a:off x="2047" y="2559"/>
              <a:ext cx="505" cy="376"/>
            </a:xfrm>
            <a:prstGeom prst="bentConnector4">
              <a:avLst>
                <a:gd name="adj1" fmla="val 38218"/>
                <a:gd name="adj2" fmla="val 13829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 name="Group 9"/>
          <p:cNvGrpSpPr>
            <a:grpSpLocks/>
          </p:cNvGrpSpPr>
          <p:nvPr/>
        </p:nvGrpSpPr>
        <p:grpSpPr bwMode="auto">
          <a:xfrm>
            <a:off x="4314825" y="4949825"/>
            <a:ext cx="2398713" cy="838200"/>
            <a:chOff x="2718" y="3118"/>
            <a:chExt cx="1511" cy="528"/>
          </a:xfrm>
        </p:grpSpPr>
        <p:sp>
          <p:nvSpPr>
            <p:cNvPr id="67612" name="Text Box 10"/>
            <p:cNvSpPr txBox="1">
              <a:spLocks noChangeArrowheads="1"/>
            </p:cNvSpPr>
            <p:nvPr/>
          </p:nvSpPr>
          <p:spPr bwMode="auto">
            <a:xfrm>
              <a:off x="3408" y="3408"/>
              <a:ext cx="821" cy="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ahoma" panose="020B0604030504040204" pitchFamily="34" charset="0"/>
                </a:rPr>
                <a:t>Retirement</a:t>
              </a:r>
            </a:p>
          </p:txBody>
        </p:sp>
        <p:cxnSp>
          <p:nvCxnSpPr>
            <p:cNvPr id="67613" name="AutoShape 11"/>
            <p:cNvCxnSpPr>
              <a:cxnSpLocks noChangeShapeType="1"/>
              <a:stCxn id="67614" idx="2"/>
              <a:endCxn id="67612" idx="1"/>
            </p:cNvCxnSpPr>
            <p:nvPr/>
          </p:nvCxnSpPr>
          <p:spPr bwMode="auto">
            <a:xfrm rot="16200000" flipH="1">
              <a:off x="2858" y="2978"/>
              <a:ext cx="409" cy="69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cxnSp>
        <p:nvCxnSpPr>
          <p:cNvPr id="140300" name="AutoShape 12"/>
          <p:cNvCxnSpPr>
            <a:cxnSpLocks noChangeShapeType="1"/>
            <a:stCxn id="67614" idx="3"/>
          </p:cNvCxnSpPr>
          <p:nvPr/>
        </p:nvCxnSpPr>
        <p:spPr bwMode="auto">
          <a:xfrm flipV="1">
            <a:off x="5273675" y="3886200"/>
            <a:ext cx="107950" cy="874713"/>
          </a:xfrm>
          <a:prstGeom prst="bentConnector2">
            <a:avLst/>
          </a:prstGeom>
          <a:noFill/>
          <a:ln w="158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grpSp>
        <p:nvGrpSpPr>
          <p:cNvPr id="5" name="Group 13"/>
          <p:cNvGrpSpPr>
            <a:grpSpLocks/>
          </p:cNvGrpSpPr>
          <p:nvPr/>
        </p:nvGrpSpPr>
        <p:grpSpPr bwMode="auto">
          <a:xfrm>
            <a:off x="4876800" y="3657600"/>
            <a:ext cx="1066800" cy="685800"/>
            <a:chOff x="3072" y="2304"/>
            <a:chExt cx="672" cy="432"/>
          </a:xfrm>
        </p:grpSpPr>
        <p:sp>
          <p:nvSpPr>
            <p:cNvPr id="67606" name="Line 14"/>
            <p:cNvSpPr>
              <a:spLocks noChangeShapeType="1"/>
            </p:cNvSpPr>
            <p:nvPr/>
          </p:nvSpPr>
          <p:spPr bwMode="auto">
            <a:xfrm>
              <a:off x="3072" y="24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7607" name="Group 15"/>
            <p:cNvGrpSpPr>
              <a:grpSpLocks/>
            </p:cNvGrpSpPr>
            <p:nvPr/>
          </p:nvGrpSpPr>
          <p:grpSpPr bwMode="auto">
            <a:xfrm>
              <a:off x="3072" y="2304"/>
              <a:ext cx="672" cy="432"/>
              <a:chOff x="3072" y="2304"/>
              <a:chExt cx="672" cy="432"/>
            </a:xfrm>
          </p:grpSpPr>
          <p:grpSp>
            <p:nvGrpSpPr>
              <p:cNvPr id="67608" name="Group 16"/>
              <p:cNvGrpSpPr>
                <a:grpSpLocks/>
              </p:cNvGrpSpPr>
              <p:nvPr/>
            </p:nvGrpSpPr>
            <p:grpSpPr bwMode="auto">
              <a:xfrm>
                <a:off x="3072" y="2304"/>
                <a:ext cx="672" cy="432"/>
                <a:chOff x="3072" y="2304"/>
                <a:chExt cx="672" cy="432"/>
              </a:xfrm>
            </p:grpSpPr>
            <p:sp>
              <p:nvSpPr>
                <p:cNvPr id="67610" name="Line 17"/>
                <p:cNvSpPr>
                  <a:spLocks noChangeShapeType="1"/>
                </p:cNvSpPr>
                <p:nvPr/>
              </p:nvSpPr>
              <p:spPr bwMode="auto">
                <a:xfrm>
                  <a:off x="3072" y="2736"/>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611" name="Line 18"/>
                <p:cNvSpPr>
                  <a:spLocks noChangeShapeType="1"/>
                </p:cNvSpPr>
                <p:nvPr/>
              </p:nvSpPr>
              <p:spPr bwMode="auto">
                <a:xfrm flipV="1">
                  <a:off x="3744" y="230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7609" name="Line 19"/>
              <p:cNvSpPr>
                <a:spLocks noChangeShapeType="1"/>
              </p:cNvSpPr>
              <p:nvPr/>
            </p:nvSpPr>
            <p:spPr bwMode="auto">
              <a:xfrm flipH="1">
                <a:off x="3408" y="230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8" name="Group 20"/>
          <p:cNvGrpSpPr>
            <a:grpSpLocks/>
          </p:cNvGrpSpPr>
          <p:nvPr/>
        </p:nvGrpSpPr>
        <p:grpSpPr bwMode="auto">
          <a:xfrm>
            <a:off x="457200" y="5029200"/>
            <a:ext cx="2305050" cy="1112838"/>
            <a:chOff x="288" y="3168"/>
            <a:chExt cx="1452" cy="701"/>
          </a:xfrm>
        </p:grpSpPr>
        <p:grpSp>
          <p:nvGrpSpPr>
            <p:cNvPr id="67600" name="Group 21"/>
            <p:cNvGrpSpPr>
              <a:grpSpLocks/>
            </p:cNvGrpSpPr>
            <p:nvPr/>
          </p:nvGrpSpPr>
          <p:grpSpPr bwMode="auto">
            <a:xfrm>
              <a:off x="288" y="3168"/>
              <a:ext cx="953" cy="317"/>
              <a:chOff x="758" y="3187"/>
              <a:chExt cx="953" cy="317"/>
            </a:xfrm>
          </p:grpSpPr>
          <p:sp>
            <p:nvSpPr>
              <p:cNvPr id="67604" name="Text Box 22"/>
              <p:cNvSpPr txBox="1">
                <a:spLocks noChangeArrowheads="1"/>
              </p:cNvSpPr>
              <p:nvPr/>
            </p:nvSpPr>
            <p:spPr bwMode="auto">
              <a:xfrm>
                <a:off x="758" y="3187"/>
                <a:ext cx="95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hlink"/>
                    </a:solidFill>
                    <a:latin typeface="Tahoma" panose="020B0604030504040204" pitchFamily="34" charset="0"/>
                  </a:rPr>
                  <a:t>Development</a:t>
                </a:r>
              </a:p>
            </p:txBody>
          </p:sp>
          <p:sp>
            <p:nvSpPr>
              <p:cNvPr id="67605" name="Line 23"/>
              <p:cNvSpPr>
                <a:spLocks noChangeShapeType="1"/>
              </p:cNvSpPr>
              <p:nvPr/>
            </p:nvSpPr>
            <p:spPr bwMode="auto">
              <a:xfrm>
                <a:off x="816" y="3504"/>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7601" name="Group 24"/>
            <p:cNvGrpSpPr>
              <a:grpSpLocks/>
            </p:cNvGrpSpPr>
            <p:nvPr/>
          </p:nvGrpSpPr>
          <p:grpSpPr bwMode="auto">
            <a:xfrm>
              <a:off x="816" y="3552"/>
              <a:ext cx="924" cy="317"/>
              <a:chOff x="758" y="3187"/>
              <a:chExt cx="924" cy="317"/>
            </a:xfrm>
          </p:grpSpPr>
          <p:sp>
            <p:nvSpPr>
              <p:cNvPr id="67602" name="Text Box 25"/>
              <p:cNvSpPr txBox="1">
                <a:spLocks noChangeArrowheads="1"/>
              </p:cNvSpPr>
              <p:nvPr/>
            </p:nvSpPr>
            <p:spPr bwMode="auto">
              <a:xfrm>
                <a:off x="758" y="3187"/>
                <a:ext cx="924" cy="238"/>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hlink"/>
                    </a:solidFill>
                    <a:latin typeface="Tahoma" panose="020B0604030504040204" pitchFamily="34" charset="0"/>
                  </a:rPr>
                  <a:t>Maintenance</a:t>
                </a:r>
              </a:p>
            </p:txBody>
          </p:sp>
          <p:sp>
            <p:nvSpPr>
              <p:cNvPr id="67603" name="Line 26"/>
              <p:cNvSpPr>
                <a:spLocks noChangeShapeType="1"/>
              </p:cNvSpPr>
              <p:nvPr/>
            </p:nvSpPr>
            <p:spPr bwMode="auto">
              <a:xfrm>
                <a:off x="816" y="3504"/>
                <a:ext cx="816"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40315" name="Text Box 27"/>
          <p:cNvSpPr txBox="1">
            <a:spLocks noChangeArrowheads="1"/>
          </p:cNvSpPr>
          <p:nvPr/>
        </p:nvSpPr>
        <p:spPr bwMode="auto">
          <a:xfrm>
            <a:off x="152400" y="2060575"/>
            <a:ext cx="2355850" cy="37782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ahoma" panose="020B0604030504040204" pitchFamily="34" charset="0"/>
              </a:rPr>
              <a:t>Idea or client request</a:t>
            </a:r>
          </a:p>
        </p:txBody>
      </p:sp>
      <p:grpSp>
        <p:nvGrpSpPr>
          <p:cNvPr id="11" name="Group 28"/>
          <p:cNvGrpSpPr>
            <a:grpSpLocks/>
          </p:cNvGrpSpPr>
          <p:nvPr/>
        </p:nvGrpSpPr>
        <p:grpSpPr bwMode="auto">
          <a:xfrm>
            <a:off x="914400" y="2451100"/>
            <a:ext cx="2608263" cy="596900"/>
            <a:chOff x="576" y="1544"/>
            <a:chExt cx="1643" cy="376"/>
          </a:xfrm>
        </p:grpSpPr>
        <p:sp>
          <p:nvSpPr>
            <p:cNvPr id="67598" name="Text Box 29"/>
            <p:cNvSpPr txBox="1">
              <a:spLocks noChangeArrowheads="1"/>
            </p:cNvSpPr>
            <p:nvPr/>
          </p:nvSpPr>
          <p:spPr bwMode="auto">
            <a:xfrm>
              <a:off x="998" y="1682"/>
              <a:ext cx="1221" cy="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ahoma" panose="020B0604030504040204" pitchFamily="34" charset="0"/>
                </a:rPr>
                <a:t>Build first version</a:t>
              </a:r>
            </a:p>
          </p:txBody>
        </p:sp>
        <p:sp>
          <p:nvSpPr>
            <p:cNvPr id="67599" name="Freeform 30"/>
            <p:cNvSpPr>
              <a:spLocks/>
            </p:cNvSpPr>
            <p:nvPr/>
          </p:nvSpPr>
          <p:spPr bwMode="auto">
            <a:xfrm>
              <a:off x="576" y="1544"/>
              <a:ext cx="384" cy="280"/>
            </a:xfrm>
            <a:custGeom>
              <a:avLst/>
              <a:gdLst>
                <a:gd name="T0" fmla="*/ 0 w 384"/>
                <a:gd name="T1" fmla="*/ 0 h 280"/>
                <a:gd name="T2" fmla="*/ 144 w 384"/>
                <a:gd name="T3" fmla="*/ 240 h 280"/>
                <a:gd name="T4" fmla="*/ 384 w 384"/>
                <a:gd name="T5" fmla="*/ 240 h 280"/>
                <a:gd name="T6" fmla="*/ 0 60000 65536"/>
                <a:gd name="T7" fmla="*/ 0 60000 65536"/>
                <a:gd name="T8" fmla="*/ 0 60000 65536"/>
                <a:gd name="T9" fmla="*/ 0 w 384"/>
                <a:gd name="T10" fmla="*/ 0 h 280"/>
                <a:gd name="T11" fmla="*/ 384 w 384"/>
                <a:gd name="T12" fmla="*/ 280 h 280"/>
              </a:gdLst>
              <a:ahLst/>
              <a:cxnLst>
                <a:cxn ang="T6">
                  <a:pos x="T0" y="T1"/>
                </a:cxn>
                <a:cxn ang="T7">
                  <a:pos x="T2" y="T3"/>
                </a:cxn>
                <a:cxn ang="T8">
                  <a:pos x="T4" y="T5"/>
                </a:cxn>
              </a:cxnLst>
              <a:rect l="T9" t="T10" r="T11" b="T12"/>
              <a:pathLst>
                <a:path w="384" h="280">
                  <a:moveTo>
                    <a:pt x="0" y="0"/>
                  </a:moveTo>
                  <a:cubicBezTo>
                    <a:pt x="40" y="100"/>
                    <a:pt x="80" y="200"/>
                    <a:pt x="144" y="240"/>
                  </a:cubicBezTo>
                  <a:cubicBezTo>
                    <a:pt x="208" y="280"/>
                    <a:pt x="296" y="260"/>
                    <a:pt x="384" y="240"/>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3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03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defRPr/>
            </a:pPr>
            <a:r>
              <a:rPr lang="en-US" dirty="0">
                <a:solidFill>
                  <a:schemeClr val="tx2"/>
                </a:solidFill>
              </a:rPr>
              <a:t>SS ZG514/SE Z512</a:t>
            </a:r>
          </a:p>
          <a:p>
            <a:pPr algn="ctr">
              <a:defRPr/>
            </a:pPr>
            <a:r>
              <a:rPr lang="en-US" dirty="0">
                <a:solidFill>
                  <a:schemeClr val="tx2"/>
                </a:solidFill>
              </a:rPr>
              <a:t>Object Oriented Analysis and Design</a:t>
            </a:r>
          </a:p>
          <a:p>
            <a:pPr eaLnBrk="1" hangingPunct="1">
              <a:spcBef>
                <a:spcPct val="0"/>
              </a:spcBef>
              <a:buFont typeface="Arial" charset="0"/>
              <a:buNone/>
              <a:defRPr/>
            </a:pPr>
            <a:endParaRPr lang="en-US" dirty="0">
              <a:latin typeface="Arial" charset="0"/>
              <a:cs typeface="Arial" charset="0"/>
            </a:endParaRPr>
          </a:p>
          <a:p>
            <a:pPr eaLnBrk="1" hangingPunct="1">
              <a:spcBef>
                <a:spcPct val="0"/>
              </a:spcBef>
              <a:buFont typeface="Arial" charset="0"/>
              <a:buNone/>
              <a:defRPr/>
            </a:pPr>
            <a:r>
              <a:rPr lang="en-US" dirty="0">
                <a:latin typeface="Arial" charset="0"/>
                <a:cs typeface="Arial" charset="0"/>
              </a:rPr>
              <a:t>Lecture No.2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a:xfrm>
            <a:off x="304800" y="1493838"/>
            <a:ext cx="8229600" cy="4525962"/>
          </a:xfrm>
        </p:spPr>
        <p:txBody>
          <a:bodyPr/>
          <a:lstStyle/>
          <a:p>
            <a:pPr fontAlgn="base">
              <a:spcAft>
                <a:spcPct val="0"/>
              </a:spcAft>
            </a:pPr>
            <a:r>
              <a:rPr lang="en-US" altLang="en-US"/>
              <a:t>Product is constructed without specifications. </a:t>
            </a:r>
          </a:p>
        </p:txBody>
      </p:sp>
      <p:sp>
        <p:nvSpPr>
          <p:cNvPr id="68611" name="Date Placeholder 4"/>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1654C877-5862-48B3-9037-A2FCA70FD983}"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68612"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85C4AB6-0BAD-410E-938A-DDB35E92762F}" type="slidenum">
              <a:rPr lang="en-US" altLang="en-US" sz="1400">
                <a:latin typeface="Tahoma" panose="020B0604030504040204" pitchFamily="34" charset="0"/>
              </a:rPr>
              <a:pPr>
                <a:spcBef>
                  <a:spcPct val="0"/>
                </a:spcBef>
                <a:buFontTx/>
                <a:buNone/>
              </a:pPr>
              <a:t>20</a:t>
            </a:fld>
            <a:endParaRPr lang="en-US" altLang="en-US" sz="1400">
              <a:latin typeface="Tahoma" panose="020B0604030504040204" pitchFamily="34" charset="0"/>
            </a:endParaRPr>
          </a:p>
        </p:txBody>
      </p:sp>
      <p:sp>
        <p:nvSpPr>
          <p:cNvPr id="53253" name="Rectangle 2"/>
          <p:cNvSpPr>
            <a:spLocks noGrp="1" noChangeArrowheads="1"/>
          </p:cNvSpPr>
          <p:nvPr>
            <p:ph type="title" idx="4294967295"/>
          </p:nvPr>
        </p:nvSpPr>
        <p:spPr>
          <a:xfrm>
            <a:off x="457200" y="414338"/>
            <a:ext cx="7793038" cy="685800"/>
          </a:xfrm>
        </p:spPr>
        <p:txBody>
          <a:bodyPr/>
          <a:lstStyle/>
          <a:p>
            <a:pPr>
              <a:defRPr/>
            </a:pPr>
            <a:r>
              <a:rPr lang="en-US" altLang="en-US" sz="3600" dirty="0"/>
              <a:t>Build and fix model [2]</a:t>
            </a:r>
            <a:endParaRPr lang="en-US" altLang="en-US" dirty="0"/>
          </a:p>
        </p:txBody>
      </p:sp>
      <p:sp>
        <p:nvSpPr>
          <p:cNvPr id="141316" name="Rectangle 4"/>
          <p:cNvSpPr>
            <a:spLocks noChangeArrowheads="1"/>
          </p:cNvSpPr>
          <p:nvPr/>
        </p:nvSpPr>
        <p:spPr bwMode="auto">
          <a:xfrm>
            <a:off x="838200" y="2984500"/>
            <a:ext cx="76962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folHlink"/>
              </a:buClr>
              <a:buSzPct val="60000"/>
              <a:buFont typeface="Wingdings" panose="05000000000000000000" pitchFamily="2" charset="2"/>
              <a:buChar char="n"/>
            </a:pPr>
            <a:r>
              <a:rPr lang="en-US" altLang="en-US" sz="2400">
                <a:latin typeface="Tahoma" panose="020B0604030504040204" pitchFamily="34" charset="0"/>
              </a:rPr>
              <a:t>There is no explicit design. However, a design will likely evolve in the mind of the developer.</a:t>
            </a:r>
          </a:p>
        </p:txBody>
      </p:sp>
      <p:sp>
        <p:nvSpPr>
          <p:cNvPr id="141317" name="Rectangle 5"/>
          <p:cNvSpPr>
            <a:spLocks noChangeArrowheads="1"/>
          </p:cNvSpPr>
          <p:nvPr/>
        </p:nvSpPr>
        <p:spPr bwMode="auto">
          <a:xfrm>
            <a:off x="838200" y="5257800"/>
            <a:ext cx="7924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The approach might work for small programming projects [TA 162/252].</a:t>
            </a:r>
          </a:p>
        </p:txBody>
      </p:sp>
      <p:sp>
        <p:nvSpPr>
          <p:cNvPr id="141318" name="Rectangle 6"/>
          <p:cNvSpPr>
            <a:spLocks noChangeArrowheads="1"/>
          </p:cNvSpPr>
          <p:nvPr/>
        </p:nvSpPr>
        <p:spPr bwMode="auto">
          <a:xfrm>
            <a:off x="914400" y="4114800"/>
            <a:ext cx="76962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Modify until customer is satisfied.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131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31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13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P spid="141316" grpId="0" build="p" autoUpdateAnimBg="0"/>
      <p:bldP spid="141317" grpId="0" build="p" autoUpdateAnimBg="0"/>
      <p:bldP spid="14131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a:xfrm>
            <a:off x="304800" y="1493838"/>
            <a:ext cx="8229600" cy="4525962"/>
          </a:xfrm>
        </p:spPr>
        <p:txBody>
          <a:bodyPr/>
          <a:lstStyle/>
          <a:p>
            <a:pPr fontAlgn="base">
              <a:spcAft>
                <a:spcPct val="0"/>
              </a:spcAft>
            </a:pPr>
            <a:r>
              <a:rPr lang="en-US" altLang="en-US"/>
              <a:t>Cost of fixing an error increases as one moves away from the phase in which the error was injected. </a:t>
            </a:r>
          </a:p>
        </p:txBody>
      </p:sp>
      <p:sp>
        <p:nvSpPr>
          <p:cNvPr id="69635" name="Date Placeholder 4"/>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F85D61E3-14B9-4499-A6FD-B7ADB4CAAC87}"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69636"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93DA0F8-3725-4F2B-A8D3-591CF42B003A}" type="slidenum">
              <a:rPr lang="en-US" altLang="en-US" sz="1400">
                <a:latin typeface="Tahoma" panose="020B0604030504040204" pitchFamily="34" charset="0"/>
              </a:rPr>
              <a:pPr>
                <a:spcBef>
                  <a:spcPct val="0"/>
                </a:spcBef>
                <a:buFontTx/>
                <a:buNone/>
              </a:pPr>
              <a:t>21</a:t>
            </a:fld>
            <a:endParaRPr lang="en-US" altLang="en-US" sz="1400">
              <a:latin typeface="Tahoma" panose="020B0604030504040204" pitchFamily="34" charset="0"/>
            </a:endParaRPr>
          </a:p>
        </p:txBody>
      </p:sp>
      <p:sp>
        <p:nvSpPr>
          <p:cNvPr id="54277" name="Rectangle 2"/>
          <p:cNvSpPr>
            <a:spLocks noGrp="1" noChangeArrowheads="1"/>
          </p:cNvSpPr>
          <p:nvPr>
            <p:ph type="title" idx="4294967295"/>
          </p:nvPr>
        </p:nvSpPr>
        <p:spPr>
          <a:xfrm>
            <a:off x="609600" y="373063"/>
            <a:ext cx="7793038" cy="685800"/>
          </a:xfrm>
        </p:spPr>
        <p:txBody>
          <a:bodyPr/>
          <a:lstStyle/>
          <a:p>
            <a:pPr>
              <a:defRPr/>
            </a:pPr>
            <a:r>
              <a:rPr lang="en-US" altLang="en-US" sz="3600" dirty="0"/>
              <a:t>Build and fix model [3]</a:t>
            </a:r>
            <a:endParaRPr lang="en-US" altLang="en-US" dirty="0"/>
          </a:p>
        </p:txBody>
      </p:sp>
      <p:sp>
        <p:nvSpPr>
          <p:cNvPr id="142340" name="Rectangle 4"/>
          <p:cNvSpPr>
            <a:spLocks noChangeArrowheads="1"/>
          </p:cNvSpPr>
          <p:nvPr/>
        </p:nvSpPr>
        <p:spPr bwMode="auto">
          <a:xfrm>
            <a:off x="762000" y="3390900"/>
            <a:ext cx="792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There is a good chance that many errors will be found in the operations phase thereby leading to high cost of maintenance.</a:t>
            </a:r>
          </a:p>
        </p:txBody>
      </p:sp>
      <p:sp>
        <p:nvSpPr>
          <p:cNvPr id="142341" name="Rectangle 5"/>
          <p:cNvSpPr>
            <a:spLocks noChangeArrowheads="1"/>
          </p:cNvSpPr>
          <p:nvPr/>
        </p:nvSpPr>
        <p:spPr bwMode="auto">
          <a:xfrm>
            <a:off x="762000" y="4876800"/>
            <a:ext cx="792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Rarely used in commercial projects.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4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P spid="142340" grpId="0" build="p" autoUpdateAnimBg="0"/>
      <p:bldP spid="14234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4"/>
          <p:cNvSpPr>
            <a:spLocks noGrp="1"/>
          </p:cNvSpPr>
          <p:nvPr>
            <p:ph idx="1"/>
          </p:nvPr>
        </p:nvSpPr>
        <p:spPr>
          <a:xfrm>
            <a:off x="304800" y="1493838"/>
            <a:ext cx="8229600" cy="4525962"/>
          </a:xfrm>
        </p:spPr>
        <p:txBody>
          <a:bodyPr/>
          <a:lstStyle/>
          <a:p>
            <a:pPr fontAlgn="base">
              <a:spcAft>
                <a:spcPct val="0"/>
              </a:spcAft>
            </a:pPr>
            <a:endParaRPr lang="en-US" altLang="en-US"/>
          </a:p>
        </p:txBody>
      </p:sp>
      <p:sp>
        <p:nvSpPr>
          <p:cNvPr id="55298" name="Rectangle 1"/>
          <p:cNvSpPr>
            <a:spLocks noGrp="1" noChangeArrowheads="1"/>
          </p:cNvSpPr>
          <p:nvPr>
            <p:ph type="title" idx="4294967295"/>
          </p:nvPr>
        </p:nvSpPr>
        <p:spPr>
          <a:xfrm>
            <a:off x="0" y="314325"/>
            <a:ext cx="8228013" cy="1062038"/>
          </a:xfrm>
        </p:spPr>
        <p:txBody>
          <a:bodyPr/>
          <a:lstStyle/>
          <a:p>
            <a:pP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a:pPr>
            <a:r>
              <a:rPr lang="en-GB" altLang="en-US"/>
              <a:t>Waterfall Model</a:t>
            </a:r>
          </a:p>
        </p:txBody>
      </p:sp>
      <p:pic>
        <p:nvPicPr>
          <p:cNvPr id="706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513" y="2122488"/>
            <a:ext cx="4449762"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12"/>
          <p:cNvSpPr>
            <a:spLocks noGrp="1"/>
          </p:cNvSpPr>
          <p:nvPr>
            <p:ph idx="1"/>
          </p:nvPr>
        </p:nvSpPr>
        <p:spPr>
          <a:xfrm>
            <a:off x="304800" y="1493838"/>
            <a:ext cx="8229600" cy="4525962"/>
          </a:xfrm>
        </p:spPr>
        <p:txBody>
          <a:bodyPr/>
          <a:lstStyle/>
          <a:p>
            <a:pPr fontAlgn="base">
              <a:spcAft>
                <a:spcPct val="0"/>
              </a:spcAft>
            </a:pPr>
            <a:endParaRPr lang="en-US" altLang="en-US"/>
          </a:p>
        </p:txBody>
      </p:sp>
      <p:sp>
        <p:nvSpPr>
          <p:cNvPr id="72707" name="Date Placeholder 4"/>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1698FFCD-9BC9-40C7-8E80-D3E4612234C8}"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72708"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55313BC-8C23-4CE2-A2BC-1CE8FC3B69DF}" type="slidenum">
              <a:rPr lang="en-US" altLang="en-US" sz="1400">
                <a:latin typeface="Tahoma" panose="020B0604030504040204" pitchFamily="34" charset="0"/>
              </a:rPr>
              <a:pPr>
                <a:spcBef>
                  <a:spcPct val="0"/>
                </a:spcBef>
                <a:buFontTx/>
                <a:buNone/>
              </a:pPr>
              <a:t>23</a:t>
            </a:fld>
            <a:endParaRPr lang="en-US" altLang="en-US" sz="1400">
              <a:latin typeface="Tahoma" panose="020B0604030504040204" pitchFamily="34" charset="0"/>
            </a:endParaRPr>
          </a:p>
        </p:txBody>
      </p:sp>
      <p:sp>
        <p:nvSpPr>
          <p:cNvPr id="57349" name="Rectangle 2"/>
          <p:cNvSpPr>
            <a:spLocks noGrp="1" noChangeArrowheads="1"/>
          </p:cNvSpPr>
          <p:nvPr>
            <p:ph type="title" idx="4294967295"/>
          </p:nvPr>
        </p:nvSpPr>
        <p:spPr>
          <a:xfrm>
            <a:off x="312738" y="274638"/>
            <a:ext cx="7793037" cy="685800"/>
          </a:xfrm>
        </p:spPr>
        <p:txBody>
          <a:bodyPr/>
          <a:lstStyle/>
          <a:p>
            <a:pPr>
              <a:defRPr/>
            </a:pPr>
            <a:r>
              <a:rPr lang="en-US" altLang="en-US" sz="3600" dirty="0"/>
              <a:t>Waterfall model [1]</a:t>
            </a:r>
            <a:endParaRPr lang="en-US" altLang="en-US" dirty="0"/>
          </a:p>
        </p:txBody>
      </p:sp>
      <p:grpSp>
        <p:nvGrpSpPr>
          <p:cNvPr id="2" name="Group 3"/>
          <p:cNvGrpSpPr>
            <a:grpSpLocks/>
          </p:cNvGrpSpPr>
          <p:nvPr/>
        </p:nvGrpSpPr>
        <p:grpSpPr bwMode="auto">
          <a:xfrm>
            <a:off x="2514600" y="3048000"/>
            <a:ext cx="1544638" cy="911225"/>
            <a:chOff x="1584" y="1920"/>
            <a:chExt cx="973" cy="574"/>
          </a:xfrm>
        </p:grpSpPr>
        <p:sp>
          <p:nvSpPr>
            <p:cNvPr id="72741" name="Text Box 4"/>
            <p:cNvSpPr txBox="1">
              <a:spLocks noChangeArrowheads="1"/>
            </p:cNvSpPr>
            <p:nvPr/>
          </p:nvSpPr>
          <p:spPr bwMode="auto">
            <a:xfrm>
              <a:off x="1584" y="2256"/>
              <a:ext cx="973" cy="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ahoma" panose="020B0604030504040204" pitchFamily="34" charset="0"/>
                </a:rPr>
                <a:t>Design phase</a:t>
              </a:r>
            </a:p>
          </p:txBody>
        </p:sp>
        <p:cxnSp>
          <p:nvCxnSpPr>
            <p:cNvPr id="72742" name="AutoShape 5"/>
            <p:cNvCxnSpPr>
              <a:cxnSpLocks noChangeShapeType="1"/>
              <a:stCxn id="72735" idx="2"/>
              <a:endCxn id="72741" idx="1"/>
            </p:cNvCxnSpPr>
            <p:nvPr/>
          </p:nvCxnSpPr>
          <p:spPr bwMode="auto">
            <a:xfrm rot="5400000">
              <a:off x="1369" y="2135"/>
              <a:ext cx="455" cy="25"/>
            </a:xfrm>
            <a:prstGeom prst="bentConnector4">
              <a:avLst>
                <a:gd name="adj1" fmla="val 36921"/>
                <a:gd name="adj2" fmla="val 676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3" name="Group 6"/>
          <p:cNvGrpSpPr>
            <a:grpSpLocks/>
          </p:cNvGrpSpPr>
          <p:nvPr/>
        </p:nvGrpSpPr>
        <p:grpSpPr bwMode="auto">
          <a:xfrm>
            <a:off x="3352800" y="3962400"/>
            <a:ext cx="2454275" cy="990600"/>
            <a:chOff x="2112" y="2494"/>
            <a:chExt cx="1546" cy="624"/>
          </a:xfrm>
        </p:grpSpPr>
        <p:sp>
          <p:nvSpPr>
            <p:cNvPr id="72739" name="Text Box 7"/>
            <p:cNvSpPr txBox="1">
              <a:spLocks noChangeArrowheads="1"/>
            </p:cNvSpPr>
            <p:nvPr/>
          </p:nvSpPr>
          <p:spPr bwMode="auto">
            <a:xfrm>
              <a:off x="2112" y="2880"/>
              <a:ext cx="1546" cy="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ahoma" panose="020B0604030504040204" pitchFamily="34" charset="0"/>
                </a:rPr>
                <a:t>Implementation phase</a:t>
              </a:r>
            </a:p>
          </p:txBody>
        </p:sp>
        <p:cxnSp>
          <p:nvCxnSpPr>
            <p:cNvPr id="72740" name="AutoShape 8"/>
            <p:cNvCxnSpPr>
              <a:cxnSpLocks noChangeShapeType="1"/>
              <a:stCxn id="72741" idx="2"/>
              <a:endCxn id="72739" idx="1"/>
            </p:cNvCxnSpPr>
            <p:nvPr/>
          </p:nvCxnSpPr>
          <p:spPr bwMode="auto">
            <a:xfrm rot="5400000">
              <a:off x="2047" y="2559"/>
              <a:ext cx="505" cy="376"/>
            </a:xfrm>
            <a:prstGeom prst="bentConnector4">
              <a:avLst>
                <a:gd name="adj1" fmla="val 38218"/>
                <a:gd name="adj2" fmla="val 13829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 name="Group 9"/>
          <p:cNvGrpSpPr>
            <a:grpSpLocks/>
          </p:cNvGrpSpPr>
          <p:nvPr/>
        </p:nvGrpSpPr>
        <p:grpSpPr bwMode="auto">
          <a:xfrm>
            <a:off x="4581525" y="4953000"/>
            <a:ext cx="2808288" cy="606425"/>
            <a:chOff x="2886" y="3120"/>
            <a:chExt cx="1769" cy="382"/>
          </a:xfrm>
        </p:grpSpPr>
        <p:sp>
          <p:nvSpPr>
            <p:cNvPr id="72737" name="Text Box 10"/>
            <p:cNvSpPr txBox="1">
              <a:spLocks noChangeArrowheads="1"/>
            </p:cNvSpPr>
            <p:nvPr/>
          </p:nvSpPr>
          <p:spPr bwMode="auto">
            <a:xfrm>
              <a:off x="3408" y="3264"/>
              <a:ext cx="1247" cy="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ahoma" panose="020B0604030504040204" pitchFamily="34" charset="0"/>
                </a:rPr>
                <a:t>Integration phase</a:t>
              </a:r>
            </a:p>
          </p:txBody>
        </p:sp>
        <p:cxnSp>
          <p:nvCxnSpPr>
            <p:cNvPr id="72738" name="AutoShape 11"/>
            <p:cNvCxnSpPr>
              <a:cxnSpLocks noChangeShapeType="1"/>
              <a:stCxn id="72739" idx="2"/>
              <a:endCxn id="72737" idx="1"/>
            </p:cNvCxnSpPr>
            <p:nvPr/>
          </p:nvCxnSpPr>
          <p:spPr bwMode="auto">
            <a:xfrm rot="16200000" flipH="1">
              <a:off x="3015" y="2991"/>
              <a:ext cx="263" cy="52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143372" name="Text Box 12"/>
          <p:cNvSpPr txBox="1">
            <a:spLocks noChangeArrowheads="1"/>
          </p:cNvSpPr>
          <p:nvPr/>
        </p:nvSpPr>
        <p:spPr bwMode="auto">
          <a:xfrm>
            <a:off x="152400" y="2060575"/>
            <a:ext cx="2251075" cy="37782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ahoma" panose="020B0604030504040204" pitchFamily="34" charset="0"/>
              </a:rPr>
              <a:t>Requirements phase</a:t>
            </a:r>
          </a:p>
        </p:txBody>
      </p:sp>
      <p:grpSp>
        <p:nvGrpSpPr>
          <p:cNvPr id="5" name="Group 13"/>
          <p:cNvGrpSpPr>
            <a:grpSpLocks/>
          </p:cNvGrpSpPr>
          <p:nvPr/>
        </p:nvGrpSpPr>
        <p:grpSpPr bwMode="auto">
          <a:xfrm>
            <a:off x="914400" y="2451100"/>
            <a:ext cx="2794000" cy="596900"/>
            <a:chOff x="576" y="1544"/>
            <a:chExt cx="1760" cy="376"/>
          </a:xfrm>
        </p:grpSpPr>
        <p:sp>
          <p:nvSpPr>
            <p:cNvPr id="72735" name="Text Box 14"/>
            <p:cNvSpPr txBox="1">
              <a:spLocks noChangeArrowheads="1"/>
            </p:cNvSpPr>
            <p:nvPr/>
          </p:nvSpPr>
          <p:spPr bwMode="auto">
            <a:xfrm>
              <a:off x="998" y="1682"/>
              <a:ext cx="1338" cy="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ahoma" panose="020B0604030504040204" pitchFamily="34" charset="0"/>
                </a:rPr>
                <a:t>Specification phase</a:t>
              </a:r>
            </a:p>
          </p:txBody>
        </p:sp>
        <p:sp>
          <p:nvSpPr>
            <p:cNvPr id="72736" name="Freeform 15"/>
            <p:cNvSpPr>
              <a:spLocks/>
            </p:cNvSpPr>
            <p:nvPr/>
          </p:nvSpPr>
          <p:spPr bwMode="auto">
            <a:xfrm>
              <a:off x="576" y="1544"/>
              <a:ext cx="384" cy="280"/>
            </a:xfrm>
            <a:custGeom>
              <a:avLst/>
              <a:gdLst>
                <a:gd name="T0" fmla="*/ 0 w 384"/>
                <a:gd name="T1" fmla="*/ 0 h 280"/>
                <a:gd name="T2" fmla="*/ 144 w 384"/>
                <a:gd name="T3" fmla="*/ 240 h 280"/>
                <a:gd name="T4" fmla="*/ 384 w 384"/>
                <a:gd name="T5" fmla="*/ 240 h 280"/>
                <a:gd name="T6" fmla="*/ 0 60000 65536"/>
                <a:gd name="T7" fmla="*/ 0 60000 65536"/>
                <a:gd name="T8" fmla="*/ 0 60000 65536"/>
                <a:gd name="T9" fmla="*/ 0 w 384"/>
                <a:gd name="T10" fmla="*/ 0 h 280"/>
                <a:gd name="T11" fmla="*/ 384 w 384"/>
                <a:gd name="T12" fmla="*/ 280 h 280"/>
              </a:gdLst>
              <a:ahLst/>
              <a:cxnLst>
                <a:cxn ang="T6">
                  <a:pos x="T0" y="T1"/>
                </a:cxn>
                <a:cxn ang="T7">
                  <a:pos x="T2" y="T3"/>
                </a:cxn>
                <a:cxn ang="T8">
                  <a:pos x="T4" y="T5"/>
                </a:cxn>
              </a:cxnLst>
              <a:rect l="T9" t="T10" r="T11" b="T12"/>
              <a:pathLst>
                <a:path w="384" h="280">
                  <a:moveTo>
                    <a:pt x="0" y="0"/>
                  </a:moveTo>
                  <a:cubicBezTo>
                    <a:pt x="40" y="100"/>
                    <a:pt x="80" y="200"/>
                    <a:pt x="144" y="240"/>
                  </a:cubicBezTo>
                  <a:cubicBezTo>
                    <a:pt x="208" y="280"/>
                    <a:pt x="296" y="260"/>
                    <a:pt x="384" y="240"/>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 name="Group 16"/>
          <p:cNvGrpSpPr>
            <a:grpSpLocks/>
          </p:cNvGrpSpPr>
          <p:nvPr/>
        </p:nvGrpSpPr>
        <p:grpSpPr bwMode="auto">
          <a:xfrm>
            <a:off x="5762625" y="5562600"/>
            <a:ext cx="3016250" cy="838200"/>
            <a:chOff x="2718" y="3118"/>
            <a:chExt cx="1900" cy="528"/>
          </a:xfrm>
        </p:grpSpPr>
        <p:sp>
          <p:nvSpPr>
            <p:cNvPr id="72733" name="Text Box 17"/>
            <p:cNvSpPr txBox="1">
              <a:spLocks noChangeArrowheads="1"/>
            </p:cNvSpPr>
            <p:nvPr/>
          </p:nvSpPr>
          <p:spPr bwMode="auto">
            <a:xfrm>
              <a:off x="3408" y="3408"/>
              <a:ext cx="1210" cy="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ahoma" panose="020B0604030504040204" pitchFamily="34" charset="0"/>
                </a:rPr>
                <a:t>Operations mode</a:t>
              </a:r>
            </a:p>
          </p:txBody>
        </p:sp>
        <p:cxnSp>
          <p:nvCxnSpPr>
            <p:cNvPr id="72734" name="AutoShape 18"/>
            <p:cNvCxnSpPr>
              <a:cxnSpLocks noChangeShapeType="1"/>
              <a:endCxn id="72733" idx="1"/>
            </p:cNvCxnSpPr>
            <p:nvPr/>
          </p:nvCxnSpPr>
          <p:spPr bwMode="auto">
            <a:xfrm rot="16200000" flipH="1">
              <a:off x="2858" y="2978"/>
              <a:ext cx="409" cy="69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7" name="Group 19"/>
          <p:cNvGrpSpPr>
            <a:grpSpLocks/>
          </p:cNvGrpSpPr>
          <p:nvPr/>
        </p:nvGrpSpPr>
        <p:grpSpPr bwMode="auto">
          <a:xfrm>
            <a:off x="7154863" y="4191000"/>
            <a:ext cx="1303337" cy="1831975"/>
            <a:chOff x="4507" y="2640"/>
            <a:chExt cx="821" cy="1154"/>
          </a:xfrm>
        </p:grpSpPr>
        <p:sp>
          <p:nvSpPr>
            <p:cNvPr id="72731" name="Text Box 20"/>
            <p:cNvSpPr txBox="1">
              <a:spLocks noChangeArrowheads="1"/>
            </p:cNvSpPr>
            <p:nvPr/>
          </p:nvSpPr>
          <p:spPr bwMode="auto">
            <a:xfrm>
              <a:off x="4507" y="2640"/>
              <a:ext cx="821" cy="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ahoma" panose="020B0604030504040204" pitchFamily="34" charset="0"/>
                </a:rPr>
                <a:t>Retirement</a:t>
              </a:r>
            </a:p>
          </p:txBody>
        </p:sp>
        <p:cxnSp>
          <p:nvCxnSpPr>
            <p:cNvPr id="72732" name="AutoShape 21"/>
            <p:cNvCxnSpPr>
              <a:cxnSpLocks noChangeShapeType="1"/>
              <a:stCxn id="72733" idx="0"/>
              <a:endCxn id="72731" idx="2"/>
            </p:cNvCxnSpPr>
            <p:nvPr/>
          </p:nvCxnSpPr>
          <p:spPr bwMode="auto">
            <a:xfrm flipH="1" flipV="1">
              <a:off x="4918" y="2878"/>
              <a:ext cx="8" cy="91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8" name="Group 22"/>
          <p:cNvGrpSpPr>
            <a:grpSpLocks/>
          </p:cNvGrpSpPr>
          <p:nvPr/>
        </p:nvGrpSpPr>
        <p:grpSpPr bwMode="auto">
          <a:xfrm>
            <a:off x="152400" y="2438400"/>
            <a:ext cx="7239000" cy="2932113"/>
            <a:chOff x="96" y="1536"/>
            <a:chExt cx="4560" cy="1847"/>
          </a:xfrm>
        </p:grpSpPr>
        <p:cxnSp>
          <p:nvCxnSpPr>
            <p:cNvPr id="72727" name="AutoShape 23"/>
            <p:cNvCxnSpPr>
              <a:cxnSpLocks noChangeShapeType="1"/>
            </p:cNvCxnSpPr>
            <p:nvPr/>
          </p:nvCxnSpPr>
          <p:spPr bwMode="auto">
            <a:xfrm rot="10800000">
              <a:off x="96" y="1536"/>
              <a:ext cx="902" cy="384"/>
            </a:xfrm>
            <a:prstGeom prst="curvedConnector3">
              <a:avLst>
                <a:gd name="adj1" fmla="val 95343"/>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728" name="AutoShape 24"/>
            <p:cNvCxnSpPr>
              <a:cxnSpLocks noChangeShapeType="1"/>
              <a:stCxn id="72741" idx="3"/>
              <a:endCxn id="72735" idx="3"/>
            </p:cNvCxnSpPr>
            <p:nvPr/>
          </p:nvCxnSpPr>
          <p:spPr bwMode="auto">
            <a:xfrm flipH="1" flipV="1">
              <a:off x="2336" y="1801"/>
              <a:ext cx="222" cy="574"/>
            </a:xfrm>
            <a:prstGeom prst="curvedConnector3">
              <a:avLst>
                <a:gd name="adj1" fmla="val -64866"/>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729" name="AutoShape 25"/>
            <p:cNvCxnSpPr>
              <a:cxnSpLocks noChangeShapeType="1"/>
              <a:stCxn id="72739" idx="3"/>
              <a:endCxn id="72741" idx="3"/>
            </p:cNvCxnSpPr>
            <p:nvPr/>
          </p:nvCxnSpPr>
          <p:spPr bwMode="auto">
            <a:xfrm flipH="1" flipV="1">
              <a:off x="2558" y="2375"/>
              <a:ext cx="1101" cy="626"/>
            </a:xfrm>
            <a:prstGeom prst="curvedConnector3">
              <a:avLst>
                <a:gd name="adj1" fmla="val -1307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730" name="AutoShape 26"/>
            <p:cNvCxnSpPr>
              <a:cxnSpLocks noChangeShapeType="1"/>
              <a:stCxn id="72737" idx="3"/>
              <a:endCxn id="72739" idx="3"/>
            </p:cNvCxnSpPr>
            <p:nvPr/>
          </p:nvCxnSpPr>
          <p:spPr bwMode="auto">
            <a:xfrm flipH="1" flipV="1">
              <a:off x="3659" y="3001"/>
              <a:ext cx="997" cy="382"/>
            </a:xfrm>
            <a:prstGeom prst="curvedConnector3">
              <a:avLst>
                <a:gd name="adj1" fmla="val -1444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9" name="Group 27"/>
          <p:cNvGrpSpPr>
            <a:grpSpLocks/>
          </p:cNvGrpSpPr>
          <p:nvPr/>
        </p:nvGrpSpPr>
        <p:grpSpPr bwMode="auto">
          <a:xfrm>
            <a:off x="2403475" y="2249488"/>
            <a:ext cx="6376988" cy="3962400"/>
            <a:chOff x="1514" y="1417"/>
            <a:chExt cx="4017" cy="2496"/>
          </a:xfrm>
        </p:grpSpPr>
        <p:cxnSp>
          <p:nvCxnSpPr>
            <p:cNvPr id="72722" name="AutoShape 28"/>
            <p:cNvCxnSpPr>
              <a:cxnSpLocks noChangeShapeType="1"/>
              <a:stCxn id="72733" idx="3"/>
              <a:endCxn id="143372" idx="3"/>
            </p:cNvCxnSpPr>
            <p:nvPr/>
          </p:nvCxnSpPr>
          <p:spPr bwMode="auto">
            <a:xfrm flipH="1" flipV="1">
              <a:off x="1514" y="1417"/>
              <a:ext cx="4017" cy="2496"/>
            </a:xfrm>
            <a:prstGeom prst="bentConnector3">
              <a:avLst>
                <a:gd name="adj1" fmla="val -3583"/>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72723" name="AutoShape 29"/>
            <p:cNvCxnSpPr>
              <a:cxnSpLocks noChangeShapeType="1"/>
              <a:stCxn id="72733" idx="3"/>
              <a:endCxn id="72735" idx="3"/>
            </p:cNvCxnSpPr>
            <p:nvPr/>
          </p:nvCxnSpPr>
          <p:spPr bwMode="auto">
            <a:xfrm flipH="1" flipV="1">
              <a:off x="2336" y="1801"/>
              <a:ext cx="3195" cy="2112"/>
            </a:xfrm>
            <a:prstGeom prst="bentConnector3">
              <a:avLst>
                <a:gd name="adj1" fmla="val -4509"/>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72724" name="AutoShape 30"/>
            <p:cNvCxnSpPr>
              <a:cxnSpLocks noChangeShapeType="1"/>
              <a:stCxn id="72733" idx="3"/>
              <a:endCxn id="72741" idx="3"/>
            </p:cNvCxnSpPr>
            <p:nvPr/>
          </p:nvCxnSpPr>
          <p:spPr bwMode="auto">
            <a:xfrm flipH="1" flipV="1">
              <a:off x="2558" y="2375"/>
              <a:ext cx="2973" cy="1538"/>
            </a:xfrm>
            <a:prstGeom prst="bentConnector3">
              <a:avLst>
                <a:gd name="adj1" fmla="val -4843"/>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72725" name="AutoShape 31"/>
            <p:cNvCxnSpPr>
              <a:cxnSpLocks noChangeShapeType="1"/>
              <a:stCxn id="72733" idx="3"/>
              <a:endCxn id="72739" idx="3"/>
            </p:cNvCxnSpPr>
            <p:nvPr/>
          </p:nvCxnSpPr>
          <p:spPr bwMode="auto">
            <a:xfrm flipH="1" flipV="1">
              <a:off x="3659" y="3001"/>
              <a:ext cx="1872" cy="912"/>
            </a:xfrm>
            <a:prstGeom prst="bentConnector3">
              <a:avLst>
                <a:gd name="adj1" fmla="val -7694"/>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72726" name="AutoShape 32"/>
            <p:cNvCxnSpPr>
              <a:cxnSpLocks noChangeShapeType="1"/>
              <a:stCxn id="72733" idx="3"/>
              <a:endCxn id="72737" idx="3"/>
            </p:cNvCxnSpPr>
            <p:nvPr/>
          </p:nvCxnSpPr>
          <p:spPr bwMode="auto">
            <a:xfrm flipH="1" flipV="1">
              <a:off x="4656" y="3383"/>
              <a:ext cx="875" cy="530"/>
            </a:xfrm>
            <a:prstGeom prst="bentConnector3">
              <a:avLst>
                <a:gd name="adj1" fmla="val -16458"/>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grpSp>
      <p:sp>
        <p:nvSpPr>
          <p:cNvPr id="143393" name="Text Box 33"/>
          <p:cNvSpPr txBox="1">
            <a:spLocks noChangeArrowheads="1"/>
          </p:cNvSpPr>
          <p:nvPr/>
        </p:nvSpPr>
        <p:spPr bwMode="auto">
          <a:xfrm>
            <a:off x="228600" y="4267200"/>
            <a:ext cx="24542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hlink"/>
                </a:solidFill>
                <a:latin typeface="Tahoma" panose="020B0604030504040204" pitchFamily="34" charset="0"/>
              </a:rPr>
              <a:t>Verification done at the end of each phase.</a:t>
            </a:r>
          </a:p>
        </p:txBody>
      </p:sp>
      <p:sp>
        <p:nvSpPr>
          <p:cNvPr id="143394" name="Text Box 34"/>
          <p:cNvSpPr txBox="1">
            <a:spLocks noChangeArrowheads="1"/>
          </p:cNvSpPr>
          <p:nvPr/>
        </p:nvSpPr>
        <p:spPr bwMode="auto">
          <a:xfrm>
            <a:off x="104775" y="5229225"/>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a:latin typeface="Tahoma" panose="020B0604030504040204" pitchFamily="34" charset="0"/>
              </a:rPr>
              <a:t>Flaw?</a:t>
            </a:r>
          </a:p>
        </p:txBody>
      </p:sp>
      <p:sp>
        <p:nvSpPr>
          <p:cNvPr id="143395" name="Text Box 35"/>
          <p:cNvSpPr txBox="1">
            <a:spLocks noChangeArrowheads="1"/>
          </p:cNvSpPr>
          <p:nvPr/>
        </p:nvSpPr>
        <p:spPr bwMode="auto">
          <a:xfrm>
            <a:off x="349250" y="5667375"/>
            <a:ext cx="2465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Tahoma" panose="020B0604030504040204" pitchFamily="34" charset="0"/>
              </a:rPr>
              <a:t>original model didn’t</a:t>
            </a:r>
          </a:p>
          <a:p>
            <a:pPr eaLnBrk="1" hangingPunct="1">
              <a:spcBef>
                <a:spcPct val="0"/>
              </a:spcBef>
              <a:buFontTx/>
              <a:buNone/>
            </a:pPr>
            <a:r>
              <a:rPr lang="en-US" altLang="en-US" sz="2000">
                <a:latin typeface="Tahoma" panose="020B0604030504040204" pitchFamily="34" charset="0"/>
              </a:rPr>
              <a:t>let you go back!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33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3394"/>
                                        </p:tgtEl>
                                        <p:attrNameLst>
                                          <p:attrName>style.visibility</p:attrName>
                                        </p:attrNameLst>
                                      </p:cBhvr>
                                      <p:to>
                                        <p:strVal val="visible"/>
                                      </p:to>
                                    </p:set>
                                    <p:animEffect transition="in" filter="dissolve">
                                      <p:cBhvr>
                                        <p:cTn id="47" dur="500"/>
                                        <p:tgtEl>
                                          <p:spTgt spid="1433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43395"/>
                                        </p:tgtEl>
                                        <p:attrNameLst>
                                          <p:attrName>style.visibility</p:attrName>
                                        </p:attrNameLst>
                                      </p:cBhvr>
                                      <p:to>
                                        <p:strVal val="visible"/>
                                      </p:to>
                                    </p:set>
                                    <p:animEffect transition="in" filter="dissolve">
                                      <p:cBhvr>
                                        <p:cTn id="52" dur="500"/>
                                        <p:tgtEl>
                                          <p:spTgt spid="143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2" grpId="0" animBg="1" autoUpdateAnimBg="0"/>
      <p:bldP spid="143393" grpId="0" autoUpdateAnimBg="0"/>
      <p:bldP spid="143394" grpId="0" autoUpdateAnimBg="0"/>
      <p:bldP spid="14339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7" name="Rectangle 3"/>
          <p:cNvSpPr>
            <a:spLocks noGrp="1" noChangeArrowheads="1"/>
          </p:cNvSpPr>
          <p:nvPr>
            <p:ph idx="1"/>
          </p:nvPr>
        </p:nvSpPr>
        <p:spPr>
          <a:xfrm>
            <a:off x="304800" y="1493838"/>
            <a:ext cx="8229600" cy="4525962"/>
          </a:xfrm>
        </p:spPr>
        <p:txBody>
          <a:bodyPr/>
          <a:lstStyle/>
          <a:p>
            <a:pPr fontAlgn="base">
              <a:spcAft>
                <a:spcPct val="0"/>
              </a:spcAft>
            </a:pPr>
            <a:r>
              <a:rPr lang="en-US" altLang="en-US"/>
              <a:t>Popular in the 70’s. </a:t>
            </a:r>
          </a:p>
        </p:txBody>
      </p:sp>
      <p:sp>
        <p:nvSpPr>
          <p:cNvPr id="73731" name="Date Placeholder 4"/>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C8C4E9C3-7466-4BD6-8094-03624042E885}"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73732"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2146787-9EA6-4C35-82A5-0D187FACB3E1}" type="slidenum">
              <a:rPr lang="en-US" altLang="en-US" sz="1400">
                <a:latin typeface="Tahoma" panose="020B0604030504040204" pitchFamily="34" charset="0"/>
              </a:rPr>
              <a:pPr>
                <a:spcBef>
                  <a:spcPct val="0"/>
                </a:spcBef>
                <a:buFontTx/>
                <a:buNone/>
              </a:pPr>
              <a:t>24</a:t>
            </a:fld>
            <a:endParaRPr lang="en-US" altLang="en-US" sz="1400">
              <a:latin typeface="Tahoma" panose="020B0604030504040204" pitchFamily="34" charset="0"/>
            </a:endParaRPr>
          </a:p>
        </p:txBody>
      </p:sp>
      <p:sp>
        <p:nvSpPr>
          <p:cNvPr id="58373" name="Rectangle 2"/>
          <p:cNvSpPr>
            <a:spLocks noGrp="1" noChangeArrowheads="1"/>
          </p:cNvSpPr>
          <p:nvPr>
            <p:ph type="title" idx="4294967295"/>
          </p:nvPr>
        </p:nvSpPr>
        <p:spPr>
          <a:xfrm>
            <a:off x="522288" y="411163"/>
            <a:ext cx="7793037" cy="685800"/>
          </a:xfrm>
        </p:spPr>
        <p:txBody>
          <a:bodyPr/>
          <a:lstStyle/>
          <a:p>
            <a:pPr>
              <a:defRPr/>
            </a:pPr>
            <a:r>
              <a:rPr lang="en-US" altLang="en-US" sz="3600" dirty="0"/>
              <a:t>Waterfall model [2]</a:t>
            </a:r>
            <a:endParaRPr lang="en-US" altLang="en-US" dirty="0"/>
          </a:p>
        </p:txBody>
      </p:sp>
      <p:sp>
        <p:nvSpPr>
          <p:cNvPr id="144388" name="Rectangle 4"/>
          <p:cNvSpPr>
            <a:spLocks noChangeArrowheads="1"/>
          </p:cNvSpPr>
          <p:nvPr/>
        </p:nvSpPr>
        <p:spPr bwMode="auto">
          <a:xfrm>
            <a:off x="685800" y="2819400"/>
            <a:ext cx="792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Requirements are determined and verified with the client and members of the SQA group.</a:t>
            </a:r>
          </a:p>
        </p:txBody>
      </p:sp>
      <p:sp>
        <p:nvSpPr>
          <p:cNvPr id="144389" name="Rectangle 5"/>
          <p:cNvSpPr>
            <a:spLocks noChangeArrowheads="1"/>
          </p:cNvSpPr>
          <p:nvPr/>
        </p:nvSpPr>
        <p:spPr bwMode="auto">
          <a:xfrm>
            <a:off x="685800" y="3886200"/>
            <a:ext cx="792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Project management plan is drawn, cost and duration estimated, and checked with the client and the SQA group</a:t>
            </a:r>
          </a:p>
        </p:txBody>
      </p:sp>
      <p:sp>
        <p:nvSpPr>
          <p:cNvPr id="144390" name="Rectangle 6"/>
          <p:cNvSpPr>
            <a:spLocks noChangeArrowheads="1"/>
          </p:cNvSpPr>
          <p:nvPr/>
        </p:nvSpPr>
        <p:spPr bwMode="auto">
          <a:xfrm>
            <a:off x="685800" y="5105400"/>
            <a:ext cx="792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Then the design (i.e. “How is the product going to do what it is supposed to do.”) begins and the project proceeds as in the figure.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P spid="144388" grpId="0" build="p" autoUpdateAnimBg="0"/>
      <p:bldP spid="144389" grpId="0" build="p" autoUpdateAnimBg="0"/>
      <p:bldP spid="14439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1" name="Rectangle 3"/>
          <p:cNvSpPr>
            <a:spLocks noGrp="1" noChangeArrowheads="1"/>
          </p:cNvSpPr>
          <p:nvPr>
            <p:ph idx="1"/>
          </p:nvPr>
        </p:nvSpPr>
        <p:spPr>
          <a:xfrm>
            <a:off x="304800" y="1493838"/>
            <a:ext cx="8229600" cy="4525962"/>
          </a:xfrm>
        </p:spPr>
        <p:txBody>
          <a:bodyPr/>
          <a:lstStyle/>
          <a:p>
            <a:pPr fontAlgn="base">
              <a:lnSpc>
                <a:spcPct val="90000"/>
              </a:lnSpc>
              <a:spcAft>
                <a:spcPct val="0"/>
              </a:spcAft>
            </a:pPr>
            <a:r>
              <a:rPr lang="en-US" altLang="en-US"/>
              <a:t>Each phase terminates only when the documents are complete and approved by the SQA group. </a:t>
            </a:r>
          </a:p>
          <a:p>
            <a:pPr lvl="2">
              <a:lnSpc>
                <a:spcPct val="90000"/>
              </a:lnSpc>
            </a:pPr>
            <a:endParaRPr lang="en-US" altLang="en-US" sz="1600"/>
          </a:p>
        </p:txBody>
      </p:sp>
      <p:sp>
        <p:nvSpPr>
          <p:cNvPr id="74755" name="Date Placeholder 4"/>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E40594CD-4071-4877-BD7E-FD87E3821AF1}"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74756"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1765755-5D24-4EFC-84CF-CA903F7722D3}" type="slidenum">
              <a:rPr lang="en-US" altLang="en-US" sz="1400">
                <a:latin typeface="Tahoma" panose="020B0604030504040204" pitchFamily="34" charset="0"/>
              </a:rPr>
              <a:pPr>
                <a:spcBef>
                  <a:spcPct val="0"/>
                </a:spcBef>
                <a:buFontTx/>
                <a:buNone/>
              </a:pPr>
              <a:t>25</a:t>
            </a:fld>
            <a:endParaRPr lang="en-US" altLang="en-US" sz="1400">
              <a:latin typeface="Tahoma" panose="020B0604030504040204" pitchFamily="34" charset="0"/>
            </a:endParaRPr>
          </a:p>
        </p:txBody>
      </p:sp>
      <p:sp>
        <p:nvSpPr>
          <p:cNvPr id="59397" name="Rectangle 2"/>
          <p:cNvSpPr>
            <a:spLocks noGrp="1" noChangeArrowheads="1"/>
          </p:cNvSpPr>
          <p:nvPr>
            <p:ph type="title" idx="4294967295"/>
          </p:nvPr>
        </p:nvSpPr>
        <p:spPr>
          <a:xfrm>
            <a:off x="457200" y="320675"/>
            <a:ext cx="7793038" cy="685800"/>
          </a:xfrm>
        </p:spPr>
        <p:txBody>
          <a:bodyPr/>
          <a:lstStyle/>
          <a:p>
            <a:pPr>
              <a:defRPr/>
            </a:pPr>
            <a:r>
              <a:rPr lang="en-US" altLang="en-US" sz="3600" dirty="0"/>
              <a:t>Waterfall model [3]</a:t>
            </a:r>
            <a:endParaRPr lang="en-US" altLang="en-US" dirty="0"/>
          </a:p>
        </p:txBody>
      </p:sp>
      <p:sp>
        <p:nvSpPr>
          <p:cNvPr id="145412" name="Rectangle 4"/>
          <p:cNvSpPr>
            <a:spLocks noChangeArrowheads="1"/>
          </p:cNvSpPr>
          <p:nvPr/>
        </p:nvSpPr>
        <p:spPr bwMode="auto">
          <a:xfrm>
            <a:off x="533400" y="4648200"/>
            <a:ext cx="7924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Maintenance begins when the client reports an error after having accepted the product. It could also begin due to a change in requirements after the client has accepted the product.</a:t>
            </a:r>
          </a:p>
        </p:txBody>
      </p:sp>
      <p:sp>
        <p:nvSpPr>
          <p:cNvPr id="145413" name="Rectangle 5"/>
          <p:cNvSpPr>
            <a:spLocks noChangeArrowheads="1"/>
          </p:cNvSpPr>
          <p:nvPr/>
        </p:nvSpPr>
        <p:spPr bwMode="auto">
          <a:xfrm>
            <a:off x="533400" y="3333750"/>
            <a:ext cx="79248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Testing is inherent in every phase</a:t>
            </a:r>
          </a:p>
          <a:p>
            <a:pPr eaLnBrk="1" hangingPunct="1">
              <a:buClr>
                <a:schemeClr val="folHlink"/>
              </a:buClr>
              <a:buSzPct val="60000"/>
              <a:buFont typeface="Wingdings" panose="05000000000000000000" pitchFamily="2" charset="2"/>
              <a:buChar char="n"/>
            </a:pPr>
            <a:endParaRPr lang="en-US" altLang="en-U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41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4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P spid="145412" grpId="0" build="p" autoUpdateAnimBg="0"/>
      <p:bldP spid="14541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5" name="Rectangle 3"/>
          <p:cNvSpPr>
            <a:spLocks noGrp="1" noChangeArrowheads="1"/>
          </p:cNvSpPr>
          <p:nvPr>
            <p:ph idx="1"/>
          </p:nvPr>
        </p:nvSpPr>
        <p:spPr>
          <a:xfrm>
            <a:off x="304800" y="1493838"/>
            <a:ext cx="8229600" cy="4525962"/>
          </a:xfrm>
        </p:spPr>
        <p:txBody>
          <a:bodyPr/>
          <a:lstStyle/>
          <a:p>
            <a:pPr fontAlgn="base">
              <a:lnSpc>
                <a:spcPct val="90000"/>
              </a:lnSpc>
              <a:spcAft>
                <a:spcPct val="0"/>
              </a:spcAft>
            </a:pPr>
            <a:r>
              <a:rPr lang="en-US" altLang="en-US"/>
              <a:t>Disciplined approach </a:t>
            </a:r>
          </a:p>
          <a:p>
            <a:pPr lvl="2">
              <a:lnSpc>
                <a:spcPct val="90000"/>
              </a:lnSpc>
            </a:pPr>
            <a:endParaRPr lang="en-US" altLang="en-US"/>
          </a:p>
        </p:txBody>
      </p:sp>
      <p:sp>
        <p:nvSpPr>
          <p:cNvPr id="75779" name="Date Placeholder 4"/>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3E6A8F0C-F5A5-41A2-B53D-FDC441AB6836}"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75780"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B8B74F5-D6AB-4BA3-89FA-EC9FE3A04660}" type="slidenum">
              <a:rPr lang="en-US" altLang="en-US" sz="1400">
                <a:latin typeface="Tahoma" panose="020B0604030504040204" pitchFamily="34" charset="0"/>
              </a:rPr>
              <a:pPr>
                <a:spcBef>
                  <a:spcPct val="0"/>
                </a:spcBef>
                <a:buFontTx/>
                <a:buNone/>
              </a:pPr>
              <a:t>26</a:t>
            </a:fld>
            <a:endParaRPr lang="en-US" altLang="en-US" sz="1400">
              <a:latin typeface="Tahoma" panose="020B0604030504040204" pitchFamily="34" charset="0"/>
            </a:endParaRPr>
          </a:p>
        </p:txBody>
      </p:sp>
      <p:sp>
        <p:nvSpPr>
          <p:cNvPr id="60421" name="Rectangle 2"/>
          <p:cNvSpPr>
            <a:spLocks noGrp="1" noChangeArrowheads="1"/>
          </p:cNvSpPr>
          <p:nvPr>
            <p:ph type="title" idx="4294967295"/>
          </p:nvPr>
        </p:nvSpPr>
        <p:spPr>
          <a:xfrm>
            <a:off x="522288" y="350838"/>
            <a:ext cx="7793037" cy="685800"/>
          </a:xfrm>
        </p:spPr>
        <p:txBody>
          <a:bodyPr/>
          <a:lstStyle/>
          <a:p>
            <a:pPr>
              <a:defRPr/>
            </a:pPr>
            <a:r>
              <a:rPr lang="en-US" altLang="en-US" sz="3600" dirty="0"/>
              <a:t>Waterfall model: Advantages</a:t>
            </a:r>
            <a:endParaRPr lang="en-US" altLang="en-US" dirty="0"/>
          </a:p>
        </p:txBody>
      </p:sp>
      <p:sp>
        <p:nvSpPr>
          <p:cNvPr id="146436" name="Rectangle 4"/>
          <p:cNvSpPr>
            <a:spLocks noChangeArrowheads="1"/>
          </p:cNvSpPr>
          <p:nvPr/>
        </p:nvSpPr>
        <p:spPr bwMode="auto">
          <a:xfrm>
            <a:off x="685800" y="3429000"/>
            <a:ext cx="792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Testing in each phase.</a:t>
            </a:r>
          </a:p>
        </p:txBody>
      </p:sp>
      <p:sp>
        <p:nvSpPr>
          <p:cNvPr id="146437" name="Rectangle 5"/>
          <p:cNvSpPr>
            <a:spLocks noChangeArrowheads="1"/>
          </p:cNvSpPr>
          <p:nvPr/>
        </p:nvSpPr>
        <p:spPr bwMode="auto">
          <a:xfrm>
            <a:off x="685800" y="2438400"/>
            <a:ext cx="79248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Careful checking by the Software Quality Assurance Group at the end of each phase.</a:t>
            </a:r>
          </a:p>
        </p:txBody>
      </p:sp>
      <p:sp>
        <p:nvSpPr>
          <p:cNvPr id="146438" name="Rectangle 6"/>
          <p:cNvSpPr>
            <a:spLocks noChangeArrowheads="1"/>
          </p:cNvSpPr>
          <p:nvPr/>
        </p:nvSpPr>
        <p:spPr bwMode="auto">
          <a:xfrm>
            <a:off x="685800" y="3962400"/>
            <a:ext cx="792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Documentation available at the end of each phase.</a:t>
            </a:r>
          </a:p>
        </p:txBody>
      </p:sp>
      <p:sp>
        <p:nvSpPr>
          <p:cNvPr id="146439" name="Rectangle 7"/>
          <p:cNvSpPr>
            <a:spLocks noChangeArrowheads="1"/>
          </p:cNvSpPr>
          <p:nvPr/>
        </p:nvSpPr>
        <p:spPr bwMode="auto">
          <a:xfrm>
            <a:off x="685800" y="5029200"/>
            <a:ext cx="792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Works best when you know what you’re doing</a:t>
            </a:r>
          </a:p>
          <a:p>
            <a:pPr lvl="1" eaLnBrk="1" hangingPunct="1">
              <a:buClr>
                <a:schemeClr val="hlink"/>
              </a:buClr>
              <a:buSzPct val="55000"/>
              <a:buFont typeface="Wingdings" panose="05000000000000000000" pitchFamily="2" charset="2"/>
              <a:buChar char="n"/>
            </a:pPr>
            <a:r>
              <a:rPr lang="en-US" altLang="en-US" sz="2400">
                <a:latin typeface="Tahoma" panose="020B0604030504040204" pitchFamily="34" charset="0"/>
              </a:rPr>
              <a:t>when requirements are stable &amp; problem is well-known</a:t>
            </a:r>
          </a:p>
        </p:txBody>
      </p:sp>
      <p:sp>
        <p:nvSpPr>
          <p:cNvPr id="146440" name="Rectangle 8"/>
          <p:cNvSpPr>
            <a:spLocks noChangeArrowheads="1"/>
          </p:cNvSpPr>
          <p:nvPr/>
        </p:nvSpPr>
        <p:spPr bwMode="auto">
          <a:xfrm>
            <a:off x="685800" y="4495800"/>
            <a:ext cx="792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Concrete evidence of progress.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643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643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644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6439">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64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P spid="146436" grpId="0" build="p" autoUpdateAnimBg="0"/>
      <p:bldP spid="146437" grpId="0" build="p" autoUpdateAnimBg="0"/>
      <p:bldP spid="146438" grpId="0" build="p" autoUpdateAnimBg="0"/>
      <p:bldP spid="146439" grpId="0" build="p" autoUpdateAnimBg="0"/>
      <p:bldP spid="14644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1493838"/>
            <a:ext cx="8229600" cy="4525962"/>
          </a:xfrm>
        </p:spPr>
        <p:txBody>
          <a:bodyPr/>
          <a:lstStyle/>
          <a:p>
            <a:pPr fontAlgn="base">
              <a:lnSpc>
                <a:spcPct val="80000"/>
              </a:lnSpc>
              <a:spcAft>
                <a:spcPct val="0"/>
              </a:spcAft>
            </a:pPr>
            <a:r>
              <a:rPr lang="en-US" altLang="en-US"/>
              <a:t>Documents do not always convey the entire picture. Customers cannot understand these</a:t>
            </a:r>
          </a:p>
          <a:p>
            <a:pPr lvl="2">
              <a:lnSpc>
                <a:spcPct val="80000"/>
              </a:lnSpc>
            </a:pPr>
            <a:r>
              <a:rPr lang="en-US" altLang="en-US" sz="1800"/>
              <a:t>imagine an architect just showing you a textual spec!</a:t>
            </a:r>
          </a:p>
          <a:p>
            <a:pPr fontAlgn="base">
              <a:lnSpc>
                <a:spcPct val="80000"/>
              </a:lnSpc>
              <a:spcAft>
                <a:spcPct val="0"/>
              </a:spcAft>
            </a:pPr>
            <a:r>
              <a:rPr lang="en-US" altLang="en-US"/>
              <a:t>first time client sees a working product is after it has been coded. Problem here?</a:t>
            </a:r>
          </a:p>
          <a:p>
            <a:pPr lvl="2">
              <a:lnSpc>
                <a:spcPct val="80000"/>
              </a:lnSpc>
            </a:pPr>
            <a:r>
              <a:rPr lang="en-US" altLang="en-US" sz="1800"/>
              <a:t>leads to products that </a:t>
            </a:r>
            <a:r>
              <a:rPr lang="en-US" altLang="en-US" sz="1800" b="1"/>
              <a:t>don’t meet customers needs</a:t>
            </a:r>
          </a:p>
          <a:p>
            <a:pPr lvl="2">
              <a:lnSpc>
                <a:spcPct val="80000"/>
              </a:lnSpc>
              <a:buFont typeface="Wingdings" panose="05000000000000000000" pitchFamily="2" charset="2"/>
              <a:buNone/>
            </a:pPr>
            <a:endParaRPr lang="en-US" altLang="en-US" sz="1800"/>
          </a:p>
        </p:txBody>
      </p:sp>
      <p:sp>
        <p:nvSpPr>
          <p:cNvPr id="76803" name="Date Placeholder 4"/>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B9150D34-70C9-4BDA-9469-25FA32A92D20}"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76804"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AA53507-D81E-4270-B180-A0CFC9CEF49D}" type="slidenum">
              <a:rPr lang="en-US" altLang="en-US" sz="1400">
                <a:latin typeface="Tahoma" panose="020B0604030504040204" pitchFamily="34" charset="0"/>
              </a:rPr>
              <a:pPr>
                <a:spcBef>
                  <a:spcPct val="0"/>
                </a:spcBef>
                <a:buFontTx/>
                <a:buNone/>
              </a:pPr>
              <a:t>27</a:t>
            </a:fld>
            <a:endParaRPr lang="en-US" altLang="en-US" sz="1400">
              <a:latin typeface="Tahoma" panose="020B0604030504040204" pitchFamily="34" charset="0"/>
            </a:endParaRPr>
          </a:p>
        </p:txBody>
      </p:sp>
      <p:sp>
        <p:nvSpPr>
          <p:cNvPr id="61445" name="Rectangle 2"/>
          <p:cNvSpPr>
            <a:spLocks noGrp="1" noChangeArrowheads="1"/>
          </p:cNvSpPr>
          <p:nvPr>
            <p:ph type="title" idx="4294967295"/>
          </p:nvPr>
        </p:nvSpPr>
        <p:spPr>
          <a:xfrm>
            <a:off x="598488" y="388938"/>
            <a:ext cx="7793037" cy="685800"/>
          </a:xfrm>
        </p:spPr>
        <p:txBody>
          <a:bodyPr/>
          <a:lstStyle/>
          <a:p>
            <a:pPr>
              <a:defRPr/>
            </a:pPr>
            <a:r>
              <a:rPr lang="en-US" altLang="en-US" sz="3600" dirty="0"/>
              <a:t>Waterfall model: Disadvantages</a:t>
            </a:r>
            <a:endParaRPr lang="en-US" altLang="en-US" dirty="0"/>
          </a:p>
        </p:txBody>
      </p:sp>
      <p:sp>
        <p:nvSpPr>
          <p:cNvPr id="147460" name="Rectangle 4"/>
          <p:cNvSpPr>
            <a:spLocks noChangeArrowheads="1"/>
          </p:cNvSpPr>
          <p:nvPr/>
        </p:nvSpPr>
        <p:spPr bwMode="auto">
          <a:xfrm>
            <a:off x="609600" y="4495800"/>
            <a:ext cx="7924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Feedback from one phase to another might be too late and hence expensive.</a:t>
            </a:r>
          </a:p>
          <a:p>
            <a:pPr eaLnBrk="1" hangingPunct="1">
              <a:buClr>
                <a:schemeClr val="folHlink"/>
              </a:buClr>
              <a:buSzPct val="60000"/>
              <a:buFont typeface="Wingdings" panose="05000000000000000000" pitchFamily="2" charset="2"/>
              <a:buChar char="n"/>
            </a:pPr>
            <a:endParaRPr lang="en-US" altLang="en-US" sz="2400">
              <a:latin typeface="Tahoma" panose="020B0604030504040204" pitchFamily="34" charset="0"/>
            </a:endParaRPr>
          </a:p>
        </p:txBody>
      </p:sp>
      <p:sp>
        <p:nvSpPr>
          <p:cNvPr id="147461" name="Rectangle 5"/>
          <p:cNvSpPr>
            <a:spLocks noChangeArrowheads="1"/>
          </p:cNvSpPr>
          <p:nvPr/>
        </p:nvSpPr>
        <p:spPr bwMode="auto">
          <a:xfrm>
            <a:off x="609600" y="3657600"/>
            <a:ext cx="79248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Assumes feasibility before implementation</a:t>
            </a:r>
          </a:p>
          <a:p>
            <a:pPr lvl="1" eaLnBrk="1" hangingPunct="1">
              <a:buClr>
                <a:schemeClr val="hlink"/>
              </a:buClr>
              <a:buSzPct val="55000"/>
              <a:buFont typeface="Wingdings" panose="05000000000000000000" pitchFamily="2" charset="2"/>
              <a:buChar char="n"/>
            </a:pPr>
            <a:r>
              <a:rPr lang="en-US" altLang="en-US" sz="2400">
                <a:latin typeface="Tahoma" panose="020B0604030504040204" pitchFamily="34" charset="0"/>
              </a:rPr>
              <a:t>re-design is problematic</a:t>
            </a:r>
          </a:p>
        </p:txBody>
      </p:sp>
      <p:sp>
        <p:nvSpPr>
          <p:cNvPr id="147462" name="Rectangle 6"/>
          <p:cNvSpPr>
            <a:spLocks noChangeArrowheads="1"/>
          </p:cNvSpPr>
          <p:nvPr/>
        </p:nvSpPr>
        <p:spPr bwMode="auto">
          <a:xfrm>
            <a:off x="685800" y="5181600"/>
            <a:ext cx="7924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400">
                <a:latin typeface="Tahoma" panose="020B0604030504040204" pitchFamily="34" charset="0"/>
              </a:rPr>
              <a:t>Linear nature leads to ‘blocking states’</a:t>
            </a:r>
          </a:p>
          <a:p>
            <a:pPr eaLnBrk="1" hangingPunct="1">
              <a:buClr>
                <a:schemeClr val="folHlink"/>
              </a:buClr>
              <a:buSzPct val="60000"/>
              <a:buFont typeface="Wingdings" panose="05000000000000000000" pitchFamily="2" charset="2"/>
              <a:buChar char="n"/>
            </a:pPr>
            <a:r>
              <a:rPr lang="en-GB" altLang="en-US" sz="2400">
                <a:latin typeface="Tahoma" panose="020B0604030504040204" pitchFamily="34" charset="0"/>
              </a:rPr>
              <a:t>Difficult to estimate time and cost for each stage of the development process.</a:t>
            </a:r>
          </a:p>
          <a:p>
            <a:pPr eaLnBrk="1" hangingPunct="1">
              <a:buClr>
                <a:schemeClr val="folHlink"/>
              </a:buClr>
              <a:buSzPct val="60000"/>
              <a:buFont typeface="Wingdings" panose="05000000000000000000" pitchFamily="2" charset="2"/>
              <a:buChar char="n"/>
            </a:pPr>
            <a:endParaRPr lang="en-US" altLang="en-US" sz="2400">
              <a:latin typeface="Tahoma" panose="020B0604030504040204" pitchFamily="34" charset="0"/>
            </a:endParaRPr>
          </a:p>
          <a:p>
            <a:pPr eaLnBrk="1" hangingPunct="1">
              <a:buClr>
                <a:schemeClr val="folHlink"/>
              </a:buClr>
              <a:buSzPct val="60000"/>
              <a:buFont typeface="Wingdings" panose="05000000000000000000" pitchFamily="2" charset="2"/>
              <a:buChar char="n"/>
            </a:pPr>
            <a:endParaRPr lang="en-US" altLang="en-US" sz="2400">
              <a:latin typeface="Tahoma" panose="020B0604030504040204" pitchFamily="34" charset="0"/>
            </a:endParaRPr>
          </a:p>
          <a:p>
            <a:pPr eaLnBrk="1" hangingPunct="1">
              <a:buClr>
                <a:schemeClr val="folHlink"/>
              </a:buClr>
              <a:buSzPct val="60000"/>
              <a:buFont typeface="Wingdings" panose="05000000000000000000" pitchFamily="2" charset="2"/>
              <a:buChar char="n"/>
            </a:pPr>
            <a:endParaRPr lang="en-US" altLang="en-U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74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74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461">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7461">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7460">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7462">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474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P spid="147460" grpId="0" build="p" autoUpdateAnimBg="0"/>
      <p:bldP spid="147461" grpId="0" build="p" autoUpdateAnimBg="0"/>
      <p:bldP spid="14746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a:xfrm>
            <a:off x="304800" y="1493838"/>
            <a:ext cx="8229600" cy="4525962"/>
          </a:xfrm>
        </p:spPr>
        <p:txBody>
          <a:bodyPr/>
          <a:lstStyle/>
          <a:p>
            <a:pPr fontAlgn="base">
              <a:lnSpc>
                <a:spcPct val="90000"/>
              </a:lnSpc>
              <a:spcAft>
                <a:spcPct val="0"/>
              </a:spcAft>
            </a:pPr>
            <a:r>
              <a:rPr lang="en-US" altLang="en-US"/>
              <a:t>	Architecture is built during early iterations.</a:t>
            </a:r>
          </a:p>
        </p:txBody>
      </p:sp>
      <p:sp>
        <p:nvSpPr>
          <p:cNvPr id="163842" name="Rectangle 2"/>
          <p:cNvSpPr>
            <a:spLocks noGrp="1" noChangeArrowheads="1"/>
          </p:cNvSpPr>
          <p:nvPr>
            <p:ph type="title" idx="4294967295"/>
          </p:nvPr>
        </p:nvSpPr>
        <p:spPr>
          <a:xfrm>
            <a:off x="381000" y="404813"/>
            <a:ext cx="7793038" cy="685800"/>
          </a:xfrm>
        </p:spPr>
        <p:txBody>
          <a:bodyPr/>
          <a:lstStyle/>
          <a:p>
            <a:pPr>
              <a:defRPr/>
            </a:pPr>
            <a:r>
              <a:rPr lang="en-US" sz="3600" dirty="0"/>
              <a:t>Unified Development Process [2]</a:t>
            </a:r>
            <a:endParaRPr lang="en-US" dirty="0"/>
          </a:p>
        </p:txBody>
      </p:sp>
      <p:sp>
        <p:nvSpPr>
          <p:cNvPr id="73732"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2ABD151-F71C-4813-A065-DCA222ED5026}" type="slidenum">
              <a:rPr lang="en-US" altLang="en-US" smtClean="0">
                <a:solidFill>
                  <a:srgbClr val="898989"/>
                </a:solidFill>
              </a:rPr>
              <a:pPr/>
              <a:t>28</a:t>
            </a:fld>
            <a:endParaRPr lang="en-US" altLang="en-US">
              <a:solidFill>
                <a:srgbClr val="898989"/>
              </a:solidFill>
            </a:endParaRPr>
          </a:p>
        </p:txBody>
      </p:sp>
      <p:sp>
        <p:nvSpPr>
          <p:cNvPr id="163844" name="Rectangle 4"/>
          <p:cNvSpPr>
            <a:spLocks noChangeArrowheads="1"/>
          </p:cNvSpPr>
          <p:nvPr/>
        </p:nvSpPr>
        <p:spPr bwMode="auto">
          <a:xfrm>
            <a:off x="533400" y="2300288"/>
            <a:ext cx="79248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Clr>
                <a:schemeClr val="folHlink"/>
              </a:buClr>
              <a:buSzPct val="60000"/>
              <a:buFont typeface="Wingdings" panose="05000000000000000000" pitchFamily="2" charset="2"/>
              <a:buChar char="n"/>
            </a:pPr>
            <a:r>
              <a:rPr lang="en-US" altLang="en-US" sz="2400"/>
              <a:t>Early iterations seek feedback from the customer. Risk and value to customer is managed through early feedback. </a:t>
            </a:r>
          </a:p>
        </p:txBody>
      </p:sp>
      <p:sp>
        <p:nvSpPr>
          <p:cNvPr id="163845" name="Rectangle 5"/>
          <p:cNvSpPr>
            <a:spLocks noChangeArrowheads="1"/>
          </p:cNvSpPr>
          <p:nvPr/>
        </p:nvSpPr>
        <p:spPr bwMode="auto">
          <a:xfrm>
            <a:off x="533400" y="3636963"/>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Clr>
                <a:schemeClr val="folHlink"/>
              </a:buClr>
              <a:buSzPct val="60000"/>
            </a:pPr>
            <a:r>
              <a:rPr lang="en-US" altLang="en-US" sz="2400"/>
              <a:t>	Customer is engaged continuously in evaluation and requirements gathering.</a:t>
            </a:r>
          </a:p>
        </p:txBody>
      </p:sp>
    </p:spTree>
    <p:extLst>
      <p:ext uri="{BB962C8B-B14F-4D97-AF65-F5344CB8AC3E}">
        <p14:creationId xmlns:p14="http://schemas.microsoft.com/office/powerpoint/2010/main" val="2471674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P spid="163844" grpId="0" build="p" autoUpdateAnimBg="0"/>
      <p:bldP spid="16384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1"/>
          <p:cNvSpPr>
            <a:spLocks noGrp="1"/>
          </p:cNvSpPr>
          <p:nvPr>
            <p:ph idx="1"/>
          </p:nvPr>
        </p:nvSpPr>
        <p:spPr>
          <a:xfrm>
            <a:off x="304800" y="1493838"/>
            <a:ext cx="8229600" cy="4525962"/>
          </a:xfrm>
        </p:spPr>
        <p:txBody>
          <a:bodyPr/>
          <a:lstStyle/>
          <a:p>
            <a:pPr fontAlgn="base">
              <a:spcAft>
                <a:spcPct val="0"/>
              </a:spcAft>
            </a:pPr>
            <a:endParaRPr lang="en-US" altLang="en-US"/>
          </a:p>
        </p:txBody>
      </p:sp>
      <p:sp>
        <p:nvSpPr>
          <p:cNvPr id="164866" name="Rectangle 2"/>
          <p:cNvSpPr>
            <a:spLocks noGrp="1" noChangeArrowheads="1"/>
          </p:cNvSpPr>
          <p:nvPr>
            <p:ph type="title" idx="4294967295"/>
          </p:nvPr>
        </p:nvSpPr>
        <p:spPr>
          <a:xfrm>
            <a:off x="109538" y="300038"/>
            <a:ext cx="7793037" cy="685800"/>
          </a:xfrm>
        </p:spPr>
        <p:txBody>
          <a:bodyPr/>
          <a:lstStyle/>
          <a:p>
            <a:pPr>
              <a:defRPr/>
            </a:pPr>
            <a:r>
              <a:rPr lang="en-US" sz="3600" dirty="0"/>
              <a:t>Unified Development Process [3]</a:t>
            </a:r>
            <a:endParaRPr lang="en-US" dirty="0"/>
          </a:p>
        </p:txBody>
      </p:sp>
      <p:sp>
        <p:nvSpPr>
          <p:cNvPr id="74756"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7FCF2D-4130-409E-83ED-CAA82E5C6A94}" type="slidenum">
              <a:rPr lang="en-US" altLang="en-US" smtClean="0">
                <a:solidFill>
                  <a:srgbClr val="898989"/>
                </a:solidFill>
              </a:rPr>
              <a:pPr/>
              <a:t>29</a:t>
            </a:fld>
            <a:endParaRPr lang="en-US" altLang="en-US">
              <a:solidFill>
                <a:srgbClr val="898989"/>
              </a:solidFill>
            </a:endParaRPr>
          </a:p>
        </p:txBody>
      </p:sp>
      <p:pic>
        <p:nvPicPr>
          <p:cNvPr id="74757" name="Picture 2" descr="http://academic.regis.edu/wcook/cs432/ImageFolder/ch2fig14.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979488"/>
            <a:ext cx="7891462"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876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04800" y="1493838"/>
            <a:ext cx="8229600" cy="4525962"/>
          </a:xfrm>
        </p:spPr>
        <p:txBody>
          <a:bodyPr/>
          <a:lstStyle/>
          <a:p>
            <a:pPr fontAlgn="base">
              <a:spcAft>
                <a:spcPct val="0"/>
              </a:spcAft>
            </a:pPr>
            <a:r>
              <a:rPr lang="en-US" altLang="en-US" sz="2000"/>
              <a:t>Objectives</a:t>
            </a:r>
          </a:p>
          <a:p>
            <a:pPr lvl="1" fontAlgn="base">
              <a:spcAft>
                <a:spcPct val="0"/>
              </a:spcAft>
            </a:pPr>
            <a:r>
              <a:rPr lang="en-US" altLang="en-US" sz="2000"/>
              <a:t>analysis and design models</a:t>
            </a:r>
          </a:p>
          <a:p>
            <a:pPr lvl="1" fontAlgn="base">
              <a:spcAft>
                <a:spcPct val="0"/>
              </a:spcAft>
            </a:pPr>
            <a:r>
              <a:rPr lang="en-US" altLang="en-US" sz="2000"/>
              <a:t>familiarize UML notations and diagrams</a:t>
            </a:r>
          </a:p>
        </p:txBody>
      </p:sp>
      <p:sp>
        <p:nvSpPr>
          <p:cNvPr id="48131" name="Date Placeholder 4"/>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82773413-349D-42C7-901F-FB9785EC60D6}"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33795" name="Rectangle 2"/>
          <p:cNvSpPr>
            <a:spLocks noGrp="1" noChangeArrowheads="1"/>
          </p:cNvSpPr>
          <p:nvPr>
            <p:ph type="title" idx="4294967295"/>
          </p:nvPr>
        </p:nvSpPr>
        <p:spPr>
          <a:xfrm>
            <a:off x="522288" y="388938"/>
            <a:ext cx="7793037" cy="838200"/>
          </a:xfrm>
        </p:spPr>
        <p:txBody>
          <a:bodyPr/>
          <a:lstStyle/>
          <a:p>
            <a:pPr eaLnBrk="1" hangingPunct="1">
              <a:defRPr/>
            </a:pPr>
            <a:r>
              <a:rPr lang="en-US" altLang="en-US" dirty="0"/>
              <a:t>Defining Models and Artifacts</a:t>
            </a:r>
          </a:p>
        </p:txBody>
      </p:sp>
      <p:sp>
        <p:nvSpPr>
          <p:cNvPr id="48133" name="Slide Number Placeholder 9"/>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2192863-907F-4469-B7E3-A0683B1A7705}" type="slidenum">
              <a:rPr lang="en-US" altLang="en-US" sz="1400">
                <a:latin typeface="Tahoma" panose="020B0604030504040204" pitchFamily="34" charset="0"/>
              </a:rPr>
              <a:pPr>
                <a:spcBef>
                  <a:spcPct val="0"/>
                </a:spcBef>
                <a:buFontTx/>
                <a:buNone/>
              </a:pPr>
              <a:t>3</a:t>
            </a:fld>
            <a:endParaRPr lang="en-US" altLang="en-US" sz="1400">
              <a:latin typeface="Tahoma" panose="020B0604030504040204" pitchFamily="34" charset="0"/>
            </a:endParaRPr>
          </a:p>
        </p:txBody>
      </p:sp>
      <p:sp>
        <p:nvSpPr>
          <p:cNvPr id="34823" name="Rectangle 7"/>
          <p:cNvSpPr>
            <a:spLocks noChangeArrowheads="1"/>
          </p:cNvSpPr>
          <p:nvPr/>
        </p:nvSpPr>
        <p:spPr bwMode="auto">
          <a:xfrm>
            <a:off x="914400" y="4953000"/>
            <a:ext cx="72755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000">
                <a:latin typeface="Tahoma" panose="020B0604030504040204" pitchFamily="34" charset="0"/>
              </a:rPr>
              <a:t>Models provide </a:t>
            </a:r>
            <a:r>
              <a:rPr lang="en-US" altLang="en-US" sz="2000" i="1">
                <a:latin typeface="Tahoma" panose="020B0604030504040204" pitchFamily="34" charset="0"/>
              </a:rPr>
              <a:t>a</a:t>
            </a:r>
            <a:r>
              <a:rPr lang="en-US" altLang="en-US" sz="2000">
                <a:latin typeface="Tahoma" panose="020B0604030504040204" pitchFamily="34" charset="0"/>
              </a:rPr>
              <a:t> mechanism for decomposition and expressing specifications</a:t>
            </a:r>
          </a:p>
        </p:txBody>
      </p:sp>
      <p:sp>
        <p:nvSpPr>
          <p:cNvPr id="34824" name="Rectangle 8"/>
          <p:cNvSpPr>
            <a:spLocks noChangeArrowheads="1"/>
          </p:cNvSpPr>
          <p:nvPr/>
        </p:nvSpPr>
        <p:spPr bwMode="auto">
          <a:xfrm>
            <a:off x="914400" y="3771900"/>
            <a:ext cx="72755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000">
                <a:latin typeface="Tahoma" panose="020B0604030504040204" pitchFamily="34" charset="0"/>
              </a:rPr>
              <a:t>Real world software systems are inherently complex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4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P spid="34823" grpId="0" autoUpdateAnimBg="0"/>
      <p:bldP spid="3482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a:xfrm>
            <a:off x="304800" y="1493838"/>
            <a:ext cx="8229600" cy="4525962"/>
          </a:xfrm>
        </p:spPr>
        <p:txBody>
          <a:bodyPr/>
          <a:lstStyle/>
          <a:p>
            <a:pPr fontAlgn="base">
              <a:spcAft>
                <a:spcPct val="0"/>
              </a:spcAft>
            </a:pPr>
            <a:r>
              <a:rPr lang="en-US" altLang="en-US" sz="2000"/>
              <a:t>Component based - meaning the software system is built as a set of software components interconnected via interfaces</a:t>
            </a:r>
          </a:p>
          <a:p>
            <a:pPr fontAlgn="base">
              <a:spcAft>
                <a:spcPct val="0"/>
              </a:spcAft>
            </a:pPr>
            <a:r>
              <a:rPr lang="en-US" altLang="en-US" sz="2000"/>
              <a:t>Uses the Unified Modeling Language (UML)</a:t>
            </a:r>
          </a:p>
          <a:p>
            <a:pPr fontAlgn="base">
              <a:spcAft>
                <a:spcPct val="0"/>
              </a:spcAft>
            </a:pPr>
            <a:endParaRPr lang="en-US" altLang="en-US" sz="2000" b="1"/>
          </a:p>
          <a:p>
            <a:pPr fontAlgn="base">
              <a:spcAft>
                <a:spcPct val="0"/>
              </a:spcAft>
            </a:pPr>
            <a:r>
              <a:rPr lang="en-US" altLang="en-US" sz="2000" b="1"/>
              <a:t>Use case driven</a:t>
            </a:r>
          </a:p>
          <a:p>
            <a:pPr fontAlgn="base">
              <a:spcAft>
                <a:spcPct val="0"/>
              </a:spcAft>
            </a:pPr>
            <a:r>
              <a:rPr lang="en-US" altLang="en-US" sz="2000" b="1"/>
              <a:t>Architecture-centric</a:t>
            </a:r>
          </a:p>
          <a:p>
            <a:pPr fontAlgn="base">
              <a:spcAft>
                <a:spcPct val="0"/>
              </a:spcAft>
            </a:pPr>
            <a:r>
              <a:rPr lang="en-US" altLang="en-US" sz="2000" b="1"/>
              <a:t>Iterative and incremental</a:t>
            </a:r>
            <a:endParaRPr lang="en-US" altLang="en-US" sz="2000"/>
          </a:p>
        </p:txBody>
      </p:sp>
      <p:sp>
        <p:nvSpPr>
          <p:cNvPr id="75779" name="Slide Number Placeholder 5"/>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C598E8A-C8B6-4BA1-9DBC-44C1DEF6117E}" type="slidenum">
              <a:rPr lang="en-US" altLang="en-US" smtClean="0">
                <a:solidFill>
                  <a:srgbClr val="898989"/>
                </a:solidFill>
              </a:rPr>
              <a:pPr/>
              <a:t>30</a:t>
            </a:fld>
            <a:endParaRPr lang="en-US" altLang="en-US">
              <a:solidFill>
                <a:srgbClr val="898989"/>
              </a:solidFill>
            </a:endParaRPr>
          </a:p>
        </p:txBody>
      </p:sp>
      <p:sp>
        <p:nvSpPr>
          <p:cNvPr id="166914" name="Rectangle 2"/>
          <p:cNvSpPr>
            <a:spLocks noGrp="1" noChangeArrowheads="1"/>
          </p:cNvSpPr>
          <p:nvPr>
            <p:ph type="title" idx="4294967295"/>
          </p:nvPr>
        </p:nvSpPr>
        <p:spPr>
          <a:xfrm>
            <a:off x="0" y="274638"/>
            <a:ext cx="8229600" cy="1143000"/>
          </a:xfrm>
        </p:spPr>
        <p:txBody>
          <a:bodyPr/>
          <a:lstStyle/>
          <a:p>
            <a:pPr>
              <a:defRPr/>
            </a:pPr>
            <a:r>
              <a:rPr lang="en-US"/>
              <a:t>The Unified Process</a:t>
            </a:r>
          </a:p>
        </p:txBody>
      </p:sp>
      <p:sp>
        <p:nvSpPr>
          <p:cNvPr id="166916" name="Text Box 4"/>
          <p:cNvSpPr txBox="1">
            <a:spLocks noChangeArrowheads="1"/>
          </p:cNvSpPr>
          <p:nvPr/>
        </p:nvSpPr>
        <p:spPr bwMode="auto">
          <a:xfrm>
            <a:off x="838200" y="4937125"/>
            <a:ext cx="78073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b="1" u="sng">
                <a:latin typeface="Times New Roman" panose="02020603050405020304" pitchFamily="18" charset="0"/>
              </a:rPr>
              <a:t>Component:</a:t>
            </a:r>
            <a:r>
              <a:rPr lang="en-US" altLang="en-US" sz="2000" b="1">
                <a:latin typeface="Times New Roman" panose="02020603050405020304" pitchFamily="18" charset="0"/>
              </a:rPr>
              <a:t> A physical and replaceable part of a system that conforms to and provides realization of a set of interfaces.</a:t>
            </a:r>
          </a:p>
          <a:p>
            <a:r>
              <a:rPr lang="en-US" altLang="en-US" sz="2000" b="1" u="sng">
                <a:latin typeface="Times New Roman" panose="02020603050405020304" pitchFamily="18" charset="0"/>
              </a:rPr>
              <a:t>Interface:</a:t>
            </a:r>
            <a:r>
              <a:rPr lang="en-US" altLang="en-US" sz="2000" b="1">
                <a:latin typeface="Times New Roman" panose="02020603050405020304" pitchFamily="18" charset="0"/>
              </a:rPr>
              <a:t> A collection of operations that are used to specify a service of a class or a component</a:t>
            </a:r>
          </a:p>
        </p:txBody>
      </p:sp>
      <p:sp>
        <p:nvSpPr>
          <p:cNvPr id="166917" name="AutoShape 5"/>
          <p:cNvSpPr>
            <a:spLocks noChangeArrowheads="1"/>
          </p:cNvSpPr>
          <p:nvPr/>
        </p:nvSpPr>
        <p:spPr bwMode="auto">
          <a:xfrm>
            <a:off x="6096000" y="3124200"/>
            <a:ext cx="2057400" cy="1066800"/>
          </a:xfrm>
          <a:prstGeom prst="wedgeRectCallout">
            <a:avLst>
              <a:gd name="adj1" fmla="val -107486"/>
              <a:gd name="adj2" fmla="val -15102"/>
            </a:avLst>
          </a:prstGeom>
          <a:solidFill>
            <a:srgbClr val="FFFF99"/>
          </a:solidFill>
          <a:ln w="12700">
            <a:solidFill>
              <a:schemeClr val="tx1"/>
            </a:solidFill>
            <a:miter lim="800000"/>
            <a:headEnd type="none" w="sm" len="sm"/>
            <a:tailEnd type="none" w="sm" len="sm"/>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700">
                <a:latin typeface="Times New Roman" panose="02020603050405020304" pitchFamily="18" charset="0"/>
              </a:rPr>
              <a:t>This is what makes</a:t>
            </a:r>
          </a:p>
          <a:p>
            <a:r>
              <a:rPr lang="en-US" altLang="en-US" sz="1700">
                <a:latin typeface="Times New Roman" panose="02020603050405020304" pitchFamily="18" charset="0"/>
              </a:rPr>
              <a:t>the Unified process</a:t>
            </a:r>
          </a:p>
          <a:p>
            <a:r>
              <a:rPr lang="en-US" altLang="en-US" sz="1700">
                <a:latin typeface="Times New Roman" panose="02020603050405020304" pitchFamily="18" charset="0"/>
              </a:rPr>
              <a:t>Unique</a:t>
            </a:r>
          </a:p>
          <a:p>
            <a:endParaRPr lang="en-US" altLang="en-US" sz="1700"/>
          </a:p>
        </p:txBody>
      </p:sp>
      <p:sp>
        <p:nvSpPr>
          <p:cNvPr id="75783" name="Line 6"/>
          <p:cNvSpPr>
            <a:spLocks noChangeShapeType="1"/>
          </p:cNvSpPr>
          <p:nvPr/>
        </p:nvSpPr>
        <p:spPr bwMode="auto">
          <a:xfrm>
            <a:off x="4800600" y="31242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675687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dissolve">
                                      <p:cBhvr>
                                        <p:cTn id="7" dur="500"/>
                                        <p:tgtEl>
                                          <p:spTgt spid="166917"/>
                                        </p:tgtEl>
                                      </p:cBhvr>
                                    </p:animEffect>
                                  </p:childTnLst>
                                  <p:subTnLst>
                                    <p:set>
                                      <p:cBhvr override="childStyle">
                                        <p:cTn dur="1" fill="hold" display="0" masterRel="nextClick" afterEffect="1"/>
                                        <p:tgtEl>
                                          <p:spTgt spid="16691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66916"/>
                                        </p:tgtEl>
                                        <p:attrNameLst>
                                          <p:attrName>style.visibility</p:attrName>
                                        </p:attrNameLst>
                                      </p:cBhvr>
                                      <p:to>
                                        <p:strVal val="visible"/>
                                      </p:to>
                                    </p:set>
                                    <p:animEffect transition="in" filter="diamond(in)">
                                      <p:cBhvr>
                                        <p:cTn id="12" dur="2000"/>
                                        <p:tgtEl>
                                          <p:spTgt spid="166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p:bldP spid="16691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2"/>
          </p:nvPr>
        </p:nvSpPr>
        <p:spPr/>
        <p:txBody>
          <a:bodyPr/>
          <a:lstStyle/>
          <a:p>
            <a:fld id="{ABA8EFD6-2C2B-4955-8DB6-B61986899FB1}" type="slidenum">
              <a:rPr lang="en-US"/>
              <a:pPr/>
              <a:t>31</a:t>
            </a:fld>
            <a:endParaRPr lang="en-US"/>
          </a:p>
        </p:txBody>
      </p:sp>
      <p:sp>
        <p:nvSpPr>
          <p:cNvPr id="167938" name="Rectangle 2"/>
          <p:cNvSpPr>
            <a:spLocks noGrp="1" noChangeArrowheads="1"/>
          </p:cNvSpPr>
          <p:nvPr>
            <p:ph type="title"/>
          </p:nvPr>
        </p:nvSpPr>
        <p:spPr/>
        <p:txBody>
          <a:bodyPr/>
          <a:lstStyle/>
          <a:p>
            <a:r>
              <a:rPr lang="en-US"/>
              <a:t>The Unified Process</a:t>
            </a:r>
          </a:p>
        </p:txBody>
      </p:sp>
      <p:sp>
        <p:nvSpPr>
          <p:cNvPr id="167939" name="Rectangle 3"/>
          <p:cNvSpPr>
            <a:spLocks noChangeArrowheads="1"/>
          </p:cNvSpPr>
          <p:nvPr/>
        </p:nvSpPr>
        <p:spPr bwMode="auto">
          <a:xfrm>
            <a:off x="1447800" y="2362200"/>
            <a:ext cx="1447800" cy="914400"/>
          </a:xfrm>
          <a:prstGeom prst="rect">
            <a:avLst/>
          </a:prstGeom>
          <a:solidFill>
            <a:schemeClr val="accent1"/>
          </a:solidFill>
          <a:ln w="9525">
            <a:noFill/>
            <a:miter lim="800000"/>
            <a:headEnd/>
            <a:tailEnd/>
          </a:ln>
          <a:effectLst>
            <a:prstShdw prst="shdw17" dist="135003" dir="7871156">
              <a:schemeClr val="accent1">
                <a:gamma/>
                <a:shade val="60000"/>
                <a:invGamma/>
              </a:schemeClr>
            </a:prstShdw>
          </a:effectLst>
        </p:spPr>
        <p:txBody>
          <a:bodyPr wrap="none" anchor="ctr"/>
          <a:lstStyle/>
          <a:p>
            <a:pPr algn="ctr"/>
            <a:r>
              <a:rPr lang="en-US">
                <a:latin typeface="Times New Roman" pitchFamily="18" charset="0"/>
              </a:rPr>
              <a:t>User’s </a:t>
            </a:r>
          </a:p>
          <a:p>
            <a:pPr algn="ctr"/>
            <a:r>
              <a:rPr lang="en-US">
                <a:latin typeface="Times New Roman" pitchFamily="18" charset="0"/>
              </a:rPr>
              <a:t>requirements</a:t>
            </a:r>
            <a:endParaRPr lang="en-US" sz="2400">
              <a:latin typeface="Times New Roman" pitchFamily="18" charset="0"/>
            </a:endParaRPr>
          </a:p>
        </p:txBody>
      </p:sp>
      <p:sp>
        <p:nvSpPr>
          <p:cNvPr id="167940" name="Line 4"/>
          <p:cNvSpPr>
            <a:spLocks noChangeShapeType="1"/>
          </p:cNvSpPr>
          <p:nvPr/>
        </p:nvSpPr>
        <p:spPr bwMode="auto">
          <a:xfrm>
            <a:off x="3124200" y="2819400"/>
            <a:ext cx="685800" cy="0"/>
          </a:xfrm>
          <a:prstGeom prst="line">
            <a:avLst/>
          </a:prstGeom>
          <a:noFill/>
          <a:ln w="76200">
            <a:solidFill>
              <a:schemeClr val="tx1"/>
            </a:solidFill>
            <a:round/>
            <a:headEnd/>
            <a:tailEnd type="triangle" w="med" len="med"/>
          </a:ln>
          <a:effectLst>
            <a:outerShdw dist="80322" dir="17306097" algn="ctr" rotWithShape="0">
              <a:schemeClr val="bg2"/>
            </a:outerShdw>
          </a:effectLst>
        </p:spPr>
        <p:txBody>
          <a:bodyPr wrap="none" anchor="ctr"/>
          <a:lstStyle/>
          <a:p>
            <a:endParaRPr lang="en-US"/>
          </a:p>
        </p:txBody>
      </p:sp>
      <p:sp>
        <p:nvSpPr>
          <p:cNvPr id="167941" name="Rectangle 5"/>
          <p:cNvSpPr>
            <a:spLocks noChangeArrowheads="1"/>
          </p:cNvSpPr>
          <p:nvPr/>
        </p:nvSpPr>
        <p:spPr bwMode="auto">
          <a:xfrm>
            <a:off x="4038600" y="2362200"/>
            <a:ext cx="1981200" cy="914400"/>
          </a:xfrm>
          <a:prstGeom prst="rect">
            <a:avLst/>
          </a:prstGeom>
          <a:solidFill>
            <a:schemeClr val="accent1"/>
          </a:solidFill>
          <a:ln w="9525">
            <a:noFill/>
            <a:miter lim="800000"/>
            <a:headEnd/>
            <a:tailEnd/>
          </a:ln>
          <a:effectLst>
            <a:prstShdw prst="shdw17" dist="135003" dir="7871156">
              <a:schemeClr val="accent1">
                <a:gamma/>
                <a:shade val="60000"/>
                <a:invGamma/>
              </a:schemeClr>
            </a:prstShdw>
          </a:effectLst>
        </p:spPr>
        <p:txBody>
          <a:bodyPr wrap="none" anchor="ctr"/>
          <a:lstStyle/>
          <a:p>
            <a:pPr algn="ctr"/>
            <a:r>
              <a:rPr lang="en-US">
                <a:latin typeface="Times New Roman" pitchFamily="18" charset="0"/>
              </a:rPr>
              <a:t>Software</a:t>
            </a:r>
          </a:p>
          <a:p>
            <a:pPr algn="ctr"/>
            <a:r>
              <a:rPr lang="en-US">
                <a:latin typeface="Times New Roman" pitchFamily="18" charset="0"/>
              </a:rPr>
              <a:t>Development</a:t>
            </a:r>
          </a:p>
          <a:p>
            <a:pPr algn="ctr"/>
            <a:r>
              <a:rPr lang="en-US">
                <a:latin typeface="Times New Roman" pitchFamily="18" charset="0"/>
              </a:rPr>
              <a:t>Process</a:t>
            </a:r>
            <a:endParaRPr lang="en-US" sz="2400">
              <a:latin typeface="Times New Roman" pitchFamily="18" charset="0"/>
            </a:endParaRPr>
          </a:p>
        </p:txBody>
      </p:sp>
      <p:sp>
        <p:nvSpPr>
          <p:cNvPr id="167942" name="Rectangle 6"/>
          <p:cNvSpPr>
            <a:spLocks noChangeArrowheads="1"/>
          </p:cNvSpPr>
          <p:nvPr/>
        </p:nvSpPr>
        <p:spPr bwMode="auto">
          <a:xfrm>
            <a:off x="7086600" y="2362200"/>
            <a:ext cx="1447800" cy="914400"/>
          </a:xfrm>
          <a:prstGeom prst="rect">
            <a:avLst/>
          </a:prstGeom>
          <a:solidFill>
            <a:schemeClr val="accent1"/>
          </a:solidFill>
          <a:ln w="9525">
            <a:noFill/>
            <a:miter lim="800000"/>
            <a:headEnd/>
            <a:tailEnd/>
          </a:ln>
          <a:effectLst>
            <a:prstShdw prst="shdw17" dist="135003" dir="7871156">
              <a:schemeClr val="accent1">
                <a:gamma/>
                <a:shade val="60000"/>
                <a:invGamma/>
              </a:schemeClr>
            </a:prstShdw>
          </a:effectLst>
        </p:spPr>
        <p:txBody>
          <a:bodyPr wrap="none" anchor="ctr"/>
          <a:lstStyle/>
          <a:p>
            <a:pPr algn="ctr"/>
            <a:r>
              <a:rPr lang="en-US">
                <a:latin typeface="Times New Roman" pitchFamily="18" charset="0"/>
              </a:rPr>
              <a:t>Software</a:t>
            </a:r>
          </a:p>
          <a:p>
            <a:pPr algn="ctr"/>
            <a:r>
              <a:rPr lang="en-US">
                <a:latin typeface="Times New Roman" pitchFamily="18" charset="0"/>
              </a:rPr>
              <a:t>System</a:t>
            </a:r>
            <a:endParaRPr lang="en-US" sz="2400">
              <a:latin typeface="Times New Roman" pitchFamily="18" charset="0"/>
            </a:endParaRPr>
          </a:p>
        </p:txBody>
      </p:sp>
      <p:sp>
        <p:nvSpPr>
          <p:cNvPr id="167943" name="Line 7"/>
          <p:cNvSpPr>
            <a:spLocks noChangeShapeType="1"/>
          </p:cNvSpPr>
          <p:nvPr/>
        </p:nvSpPr>
        <p:spPr bwMode="auto">
          <a:xfrm>
            <a:off x="6248400" y="2819400"/>
            <a:ext cx="685800" cy="0"/>
          </a:xfrm>
          <a:prstGeom prst="line">
            <a:avLst/>
          </a:prstGeom>
          <a:noFill/>
          <a:ln w="76200">
            <a:solidFill>
              <a:schemeClr val="tx1"/>
            </a:solidFill>
            <a:round/>
            <a:headEnd/>
            <a:tailEnd type="triangle" w="med" len="med"/>
          </a:ln>
          <a:effectLst>
            <a:outerShdw dist="80322" dir="17306097" algn="ctr" rotWithShape="0">
              <a:schemeClr val="bg2"/>
            </a:outerShdw>
          </a:effectLst>
        </p:spPr>
        <p:txBody>
          <a:bodyPr wrap="none" anchor="ctr"/>
          <a:lstStyle/>
          <a:p>
            <a:endParaRPr lang="en-US"/>
          </a:p>
        </p:txBody>
      </p:sp>
      <p:sp>
        <p:nvSpPr>
          <p:cNvPr id="167944" name="Rectangle 8"/>
          <p:cNvSpPr>
            <a:spLocks noChangeArrowheads="1"/>
          </p:cNvSpPr>
          <p:nvPr/>
        </p:nvSpPr>
        <p:spPr bwMode="auto">
          <a:xfrm>
            <a:off x="762000" y="4800600"/>
            <a:ext cx="7850188" cy="457200"/>
          </a:xfrm>
          <a:prstGeom prst="rect">
            <a:avLst/>
          </a:prstGeom>
          <a:noFill/>
          <a:ln w="9525">
            <a:noFill/>
            <a:miter lim="800000"/>
            <a:headEnd/>
            <a:tailEnd/>
          </a:ln>
          <a:effectLst/>
        </p:spPr>
        <p:txBody>
          <a:bodyPr wrap="none">
            <a:spAutoFit/>
          </a:bodyPr>
          <a:lstStyle/>
          <a:p>
            <a:r>
              <a:rPr lang="en-GB" sz="2400"/>
              <a:t>Based around the 4Ps - People, Project, Product, Process</a:t>
            </a:r>
            <a:endParaRPr lang="en-US" sz="2400"/>
          </a:p>
        </p:txBody>
      </p:sp>
    </p:spTree>
    <p:extLst>
      <p:ext uri="{BB962C8B-B14F-4D97-AF65-F5344CB8AC3E}">
        <p14:creationId xmlns:p14="http://schemas.microsoft.com/office/powerpoint/2010/main" val="4008056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t>The Unified Process</a:t>
            </a:r>
          </a:p>
        </p:txBody>
      </p:sp>
      <p:sp>
        <p:nvSpPr>
          <p:cNvPr id="168963" name="Rectangle 3"/>
          <p:cNvSpPr>
            <a:spLocks noGrp="1" noChangeArrowheads="1"/>
          </p:cNvSpPr>
          <p:nvPr>
            <p:ph type="body" sz="half" idx="1"/>
          </p:nvPr>
        </p:nvSpPr>
        <p:spPr>
          <a:xfrm>
            <a:off x="990600" y="2133600"/>
            <a:ext cx="7123112" cy="4114800"/>
          </a:xfrm>
        </p:spPr>
        <p:txBody>
          <a:bodyPr/>
          <a:lstStyle/>
          <a:p>
            <a:r>
              <a:rPr lang="en-US" sz="2800" dirty="0"/>
              <a:t>Use Case driven</a:t>
            </a:r>
          </a:p>
          <a:p>
            <a:pPr lvl="1"/>
            <a:r>
              <a:rPr lang="en-US" sz="2400" dirty="0"/>
              <a:t>A use case is a piece of functionality in the system that gives a user a result of value.</a:t>
            </a:r>
          </a:p>
          <a:p>
            <a:r>
              <a:rPr lang="en-US" sz="2800" dirty="0"/>
              <a:t>Use cases capture functional requirements</a:t>
            </a:r>
          </a:p>
          <a:p>
            <a:r>
              <a:rPr lang="en-US" sz="2800" dirty="0"/>
              <a:t>Use case answers the question: </a:t>
            </a:r>
            <a:r>
              <a:rPr lang="en-US" sz="2800" i="1" dirty="0"/>
              <a:t>What is the system supposed to do for the user?</a:t>
            </a:r>
            <a:endParaRPr lang="en-US" sz="2800" dirty="0"/>
          </a:p>
        </p:txBody>
      </p:sp>
      <p:sp>
        <p:nvSpPr>
          <p:cNvPr id="6" name="Slide Number Placeholder 6"/>
          <p:cNvSpPr>
            <a:spLocks noGrp="1"/>
          </p:cNvSpPr>
          <p:nvPr>
            <p:ph type="sldNum" sz="quarter" idx="12"/>
          </p:nvPr>
        </p:nvSpPr>
        <p:spPr/>
        <p:txBody>
          <a:bodyPr/>
          <a:lstStyle/>
          <a:p>
            <a:fld id="{8F0CF072-A334-4E37-BE89-8F4F2C82BCD7}" type="slidenum">
              <a:rPr lang="en-US"/>
              <a:pPr/>
              <a:t>32</a:t>
            </a:fld>
            <a:endParaRPr lang="en-US"/>
          </a:p>
        </p:txBody>
      </p:sp>
    </p:spTree>
    <p:extLst>
      <p:ext uri="{BB962C8B-B14F-4D97-AF65-F5344CB8AC3E}">
        <p14:creationId xmlns:p14="http://schemas.microsoft.com/office/powerpoint/2010/main" val="17519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checkerboard(across)">
                                      <p:cBhvr>
                                        <p:cTn id="7" dur="500"/>
                                        <p:tgtEl>
                                          <p:spTgt spid="16896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68963">
                                            <p:txEl>
                                              <p:pRg st="1" end="1"/>
                                            </p:txEl>
                                          </p:spTgt>
                                        </p:tgtEl>
                                        <p:attrNameLst>
                                          <p:attrName>style.visibility</p:attrName>
                                        </p:attrNameLst>
                                      </p:cBhvr>
                                      <p:to>
                                        <p:strVal val="visible"/>
                                      </p:to>
                                    </p:set>
                                    <p:animEffect transition="in" filter="checkerboard(across)">
                                      <p:cBhvr>
                                        <p:cTn id="10" dur="500"/>
                                        <p:tgtEl>
                                          <p:spTgt spid="168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animEffect transition="in" filter="checkerboard(across)">
                                      <p:cBhvr>
                                        <p:cTn id="15" dur="500"/>
                                        <p:tgtEl>
                                          <p:spTgt spid="1689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68963">
                                            <p:txEl>
                                              <p:pRg st="3" end="3"/>
                                            </p:txEl>
                                          </p:spTgt>
                                        </p:tgtEl>
                                        <p:attrNameLst>
                                          <p:attrName>style.visibility</p:attrName>
                                        </p:attrNameLst>
                                      </p:cBhvr>
                                      <p:to>
                                        <p:strVal val="visible"/>
                                      </p:to>
                                    </p:set>
                                    <p:animEffect transition="in" filter="checkerboard(across)">
                                      <p:cBhvr>
                                        <p:cTn id="20" dur="500"/>
                                        <p:tgtEl>
                                          <p:spTgt spid="168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The Unified Process</a:t>
            </a:r>
          </a:p>
        </p:txBody>
      </p:sp>
      <p:sp>
        <p:nvSpPr>
          <p:cNvPr id="169987" name="Rectangle 3"/>
          <p:cNvSpPr>
            <a:spLocks noGrp="1" noChangeArrowheads="1"/>
          </p:cNvSpPr>
          <p:nvPr>
            <p:ph type="body" sz="half" idx="1"/>
          </p:nvPr>
        </p:nvSpPr>
        <p:spPr>
          <a:xfrm>
            <a:off x="457200" y="2133600"/>
            <a:ext cx="8001000" cy="4114800"/>
          </a:xfrm>
        </p:spPr>
        <p:txBody>
          <a:bodyPr/>
          <a:lstStyle/>
          <a:p>
            <a:pPr>
              <a:lnSpc>
                <a:spcPct val="80000"/>
              </a:lnSpc>
            </a:pPr>
            <a:r>
              <a:rPr lang="en-US" dirty="0"/>
              <a:t>Architecture centric</a:t>
            </a:r>
          </a:p>
          <a:p>
            <a:pPr lvl="1">
              <a:lnSpc>
                <a:spcPct val="80000"/>
              </a:lnSpc>
            </a:pPr>
            <a:r>
              <a:rPr lang="en-US" sz="2400" dirty="0"/>
              <a:t>similar to architecture for building a house</a:t>
            </a:r>
          </a:p>
          <a:p>
            <a:pPr lvl="1">
              <a:lnSpc>
                <a:spcPct val="80000"/>
              </a:lnSpc>
            </a:pPr>
            <a:r>
              <a:rPr lang="en-US" sz="2400" dirty="0"/>
              <a:t>Embodies the most significant static and dynamic aspects of the system</a:t>
            </a:r>
          </a:p>
          <a:p>
            <a:pPr lvl="1">
              <a:lnSpc>
                <a:spcPct val="80000"/>
              </a:lnSpc>
            </a:pPr>
            <a:r>
              <a:rPr lang="en-US" sz="2400" dirty="0"/>
              <a:t>Influenced by platform, OS, DBMS etc.</a:t>
            </a:r>
          </a:p>
          <a:p>
            <a:pPr lvl="1">
              <a:lnSpc>
                <a:spcPct val="80000"/>
              </a:lnSpc>
            </a:pPr>
            <a:r>
              <a:rPr lang="en-GB" sz="2400" dirty="0"/>
              <a:t>Related as </a:t>
            </a:r>
            <a:r>
              <a:rPr lang="en-GB" sz="2400" b="1" i="1" dirty="0"/>
              <a:t>function</a:t>
            </a:r>
            <a:r>
              <a:rPr lang="en-GB" sz="2400" dirty="0"/>
              <a:t> (use case) and </a:t>
            </a:r>
            <a:r>
              <a:rPr lang="en-GB" sz="2400" b="1" i="1" dirty="0"/>
              <a:t>form</a:t>
            </a:r>
            <a:r>
              <a:rPr lang="en-GB" sz="2400" dirty="0"/>
              <a:t> (architecture)</a:t>
            </a:r>
            <a:endParaRPr lang="en-US" sz="2400" dirty="0"/>
          </a:p>
          <a:p>
            <a:pPr lvl="1">
              <a:lnSpc>
                <a:spcPct val="80000"/>
              </a:lnSpc>
            </a:pPr>
            <a:r>
              <a:rPr lang="en-US" sz="2400" dirty="0"/>
              <a:t>Primarily serves the realization of use cases</a:t>
            </a:r>
          </a:p>
          <a:p>
            <a:pPr lvl="1">
              <a:lnSpc>
                <a:spcPct val="80000"/>
              </a:lnSpc>
            </a:pPr>
            <a:r>
              <a:rPr lang="en-GB" sz="2400" dirty="0"/>
              <a:t>The form must allow the system to evolve from initial development through future requirements (i.e. the design needs to be flexible)</a:t>
            </a:r>
          </a:p>
          <a:p>
            <a:pPr>
              <a:lnSpc>
                <a:spcPct val="80000"/>
              </a:lnSpc>
            </a:pPr>
            <a:endParaRPr lang="en-US" sz="2800" dirty="0"/>
          </a:p>
        </p:txBody>
      </p:sp>
      <p:sp>
        <p:nvSpPr>
          <p:cNvPr id="6" name="Slide Number Placeholder 6"/>
          <p:cNvSpPr>
            <a:spLocks noGrp="1"/>
          </p:cNvSpPr>
          <p:nvPr>
            <p:ph type="sldNum" sz="quarter" idx="12"/>
          </p:nvPr>
        </p:nvSpPr>
        <p:spPr/>
        <p:txBody>
          <a:bodyPr/>
          <a:lstStyle/>
          <a:p>
            <a:fld id="{3FC075A0-BA62-4251-A195-AB2D522DD882}" type="slidenum">
              <a:rPr lang="en-US"/>
              <a:pPr/>
              <a:t>33</a:t>
            </a:fld>
            <a:endParaRPr lang="en-US"/>
          </a:p>
        </p:txBody>
      </p:sp>
    </p:spTree>
    <p:extLst>
      <p:ext uri="{BB962C8B-B14F-4D97-AF65-F5344CB8AC3E}">
        <p14:creationId xmlns:p14="http://schemas.microsoft.com/office/powerpoint/2010/main" val="143724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9987">
                                            <p:txEl>
                                              <p:pRg st="1" end="1"/>
                                            </p:txEl>
                                          </p:spTgt>
                                        </p:tgtEl>
                                        <p:attrNameLst>
                                          <p:attrName>style.visibility</p:attrName>
                                        </p:attrNameLst>
                                      </p:cBhvr>
                                      <p:to>
                                        <p:strVal val="visible"/>
                                      </p:to>
                                    </p:set>
                                    <p:animEffect transition="in" filter="checkerboard(across)">
                                      <p:cBhvr>
                                        <p:cTn id="7" dur="500"/>
                                        <p:tgtEl>
                                          <p:spTgt spid="169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9987">
                                            <p:txEl>
                                              <p:pRg st="2" end="2"/>
                                            </p:txEl>
                                          </p:spTgt>
                                        </p:tgtEl>
                                        <p:attrNameLst>
                                          <p:attrName>style.visibility</p:attrName>
                                        </p:attrNameLst>
                                      </p:cBhvr>
                                      <p:to>
                                        <p:strVal val="visible"/>
                                      </p:to>
                                    </p:set>
                                    <p:animEffect transition="in" filter="checkerboard(across)">
                                      <p:cBhvr>
                                        <p:cTn id="12" dur="500"/>
                                        <p:tgtEl>
                                          <p:spTgt spid="169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9987">
                                            <p:txEl>
                                              <p:pRg st="3" end="3"/>
                                            </p:txEl>
                                          </p:spTgt>
                                        </p:tgtEl>
                                        <p:attrNameLst>
                                          <p:attrName>style.visibility</p:attrName>
                                        </p:attrNameLst>
                                      </p:cBhvr>
                                      <p:to>
                                        <p:strVal val="visible"/>
                                      </p:to>
                                    </p:set>
                                    <p:animEffect transition="in" filter="checkerboard(across)">
                                      <p:cBhvr>
                                        <p:cTn id="17" dur="500"/>
                                        <p:tgtEl>
                                          <p:spTgt spid="1699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9987">
                                            <p:txEl>
                                              <p:pRg st="4" end="4"/>
                                            </p:txEl>
                                          </p:spTgt>
                                        </p:tgtEl>
                                        <p:attrNameLst>
                                          <p:attrName>style.visibility</p:attrName>
                                        </p:attrNameLst>
                                      </p:cBhvr>
                                      <p:to>
                                        <p:strVal val="visible"/>
                                      </p:to>
                                    </p:set>
                                    <p:animEffect transition="in" filter="checkerboard(across)">
                                      <p:cBhvr>
                                        <p:cTn id="22" dur="500"/>
                                        <p:tgtEl>
                                          <p:spTgt spid="16998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69987">
                                            <p:txEl>
                                              <p:pRg st="5" end="5"/>
                                            </p:txEl>
                                          </p:spTgt>
                                        </p:tgtEl>
                                        <p:attrNameLst>
                                          <p:attrName>style.visibility</p:attrName>
                                        </p:attrNameLst>
                                      </p:cBhvr>
                                      <p:to>
                                        <p:strVal val="visible"/>
                                      </p:to>
                                    </p:set>
                                    <p:animEffect transition="in" filter="checkerboard(across)">
                                      <p:cBhvr>
                                        <p:cTn id="27" dur="500"/>
                                        <p:tgtEl>
                                          <p:spTgt spid="16998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69987">
                                            <p:txEl>
                                              <p:pRg st="6" end="6"/>
                                            </p:txEl>
                                          </p:spTgt>
                                        </p:tgtEl>
                                        <p:attrNameLst>
                                          <p:attrName>style.visibility</p:attrName>
                                        </p:attrNameLst>
                                      </p:cBhvr>
                                      <p:to>
                                        <p:strVal val="visible"/>
                                      </p:to>
                                    </p:set>
                                    <p:animEffect transition="in" filter="checkerboard(across)">
                                      <p:cBhvr>
                                        <p:cTn id="32" dur="500"/>
                                        <p:tgtEl>
                                          <p:spTgt spid="169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The Unified Process</a:t>
            </a:r>
          </a:p>
        </p:txBody>
      </p:sp>
      <p:sp>
        <p:nvSpPr>
          <p:cNvPr id="171011" name="Rectangle 3"/>
          <p:cNvSpPr>
            <a:spLocks noGrp="1" noChangeArrowheads="1"/>
          </p:cNvSpPr>
          <p:nvPr>
            <p:ph type="body" sz="half" idx="1"/>
          </p:nvPr>
        </p:nvSpPr>
        <p:spPr>
          <a:xfrm>
            <a:off x="1143000" y="1981200"/>
            <a:ext cx="7351712" cy="4114800"/>
          </a:xfrm>
        </p:spPr>
        <p:txBody>
          <a:bodyPr/>
          <a:lstStyle/>
          <a:p>
            <a:r>
              <a:rPr lang="en-US" sz="2800" b="1" dirty="0"/>
              <a:t>Iterative and Incremental</a:t>
            </a:r>
          </a:p>
          <a:p>
            <a:pPr lvl="1"/>
            <a:r>
              <a:rPr lang="en-US" sz="2200" dirty="0"/>
              <a:t>commercial projects continue many months and years</a:t>
            </a:r>
          </a:p>
          <a:p>
            <a:pPr lvl="1"/>
            <a:r>
              <a:rPr lang="en-US" sz="2200" dirty="0"/>
              <a:t>to be most effective - break the project into </a:t>
            </a:r>
            <a:r>
              <a:rPr lang="en-US" sz="2200" i="1" dirty="0"/>
              <a:t>iterations</a:t>
            </a:r>
            <a:endParaRPr lang="en-US" sz="2200" dirty="0"/>
          </a:p>
          <a:p>
            <a:r>
              <a:rPr lang="en-US" sz="2400" dirty="0"/>
              <a:t>Every iteration - identify use cases, create a design, implement the design </a:t>
            </a:r>
          </a:p>
          <a:p>
            <a:r>
              <a:rPr lang="en-US" sz="2400" dirty="0"/>
              <a:t>Every iteration is a complete development process</a:t>
            </a:r>
          </a:p>
        </p:txBody>
      </p:sp>
      <p:sp>
        <p:nvSpPr>
          <p:cNvPr id="6" name="Slide Number Placeholder 6"/>
          <p:cNvSpPr>
            <a:spLocks noGrp="1"/>
          </p:cNvSpPr>
          <p:nvPr>
            <p:ph type="sldNum" sz="quarter" idx="12"/>
          </p:nvPr>
        </p:nvSpPr>
        <p:spPr/>
        <p:txBody>
          <a:bodyPr/>
          <a:lstStyle/>
          <a:p>
            <a:fld id="{9E937CD4-C7FD-4628-936C-D970F83843D0}" type="slidenum">
              <a:rPr lang="en-US"/>
              <a:pPr/>
              <a:t>34</a:t>
            </a:fld>
            <a:endParaRPr lang="en-US"/>
          </a:p>
        </p:txBody>
      </p:sp>
    </p:spTree>
    <p:extLst>
      <p:ext uri="{BB962C8B-B14F-4D97-AF65-F5344CB8AC3E}">
        <p14:creationId xmlns:p14="http://schemas.microsoft.com/office/powerpoint/2010/main" val="1222445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36C48FA2-EED7-415C-AB85-8EDCE568D7DF}" type="slidenum">
              <a:rPr lang="en-US"/>
              <a:pPr/>
              <a:t>35</a:t>
            </a:fld>
            <a:endParaRPr lang="en-US"/>
          </a:p>
        </p:txBody>
      </p:sp>
      <p:sp>
        <p:nvSpPr>
          <p:cNvPr id="172034" name="Rectangle 2"/>
          <p:cNvSpPr>
            <a:spLocks noGrp="1" noChangeArrowheads="1"/>
          </p:cNvSpPr>
          <p:nvPr>
            <p:ph type="title"/>
          </p:nvPr>
        </p:nvSpPr>
        <p:spPr/>
        <p:txBody>
          <a:bodyPr>
            <a:normAutofit fontScale="90000"/>
          </a:bodyPr>
          <a:lstStyle/>
          <a:p>
            <a:r>
              <a:rPr lang="en-GB"/>
              <a:t>An iterative and incremental process</a:t>
            </a:r>
            <a:endParaRPr lang="en-US"/>
          </a:p>
        </p:txBody>
      </p:sp>
      <p:grpSp>
        <p:nvGrpSpPr>
          <p:cNvPr id="2" name="Group 3"/>
          <p:cNvGrpSpPr>
            <a:grpSpLocks/>
          </p:cNvGrpSpPr>
          <p:nvPr/>
        </p:nvGrpSpPr>
        <p:grpSpPr bwMode="auto">
          <a:xfrm>
            <a:off x="457200" y="1905000"/>
            <a:ext cx="7981950" cy="4291013"/>
            <a:chOff x="653" y="1344"/>
            <a:chExt cx="4791" cy="2383"/>
          </a:xfrm>
        </p:grpSpPr>
        <p:graphicFrame>
          <p:nvGraphicFramePr>
            <p:cNvPr id="172036" name="Object 4">
              <a:hlinkClick r:id="" action="ppaction://ole?verb=0"/>
            </p:cNvPr>
            <p:cNvGraphicFramePr>
              <a:graphicFrameLocks/>
            </p:cNvGraphicFramePr>
            <p:nvPr/>
          </p:nvGraphicFramePr>
          <p:xfrm>
            <a:off x="2285" y="1728"/>
            <a:ext cx="1653" cy="1395"/>
          </p:xfrm>
          <a:graphic>
            <a:graphicData uri="http://schemas.openxmlformats.org/presentationml/2006/ole">
              <mc:AlternateContent xmlns:mc="http://schemas.openxmlformats.org/markup-compatibility/2006">
                <mc:Choice xmlns:v="urn:schemas-microsoft-com:vml" Requires="v">
                  <p:oleObj name="Clip" r:id="rId2" imgW="2622240" imgH="2212920" progId="">
                    <p:embed/>
                  </p:oleObj>
                </mc:Choice>
                <mc:Fallback>
                  <p:oleObj name="Clip" r:id="rId2" imgW="2622240" imgH="2212920" progId="">
                    <p:embed/>
                    <p:pic>
                      <p:nvPicPr>
                        <p:cNvPr id="172036" name="Object 4">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 y="1728"/>
                          <a:ext cx="1653" cy="13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37" name="Line 5"/>
            <p:cNvSpPr>
              <a:spLocks noChangeShapeType="1"/>
            </p:cNvSpPr>
            <p:nvPr/>
          </p:nvSpPr>
          <p:spPr bwMode="auto">
            <a:xfrm>
              <a:off x="1346" y="1842"/>
              <a:ext cx="958" cy="366"/>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2038" name="Rectangle 6"/>
            <p:cNvSpPr>
              <a:spLocks noChangeArrowheads="1"/>
            </p:cNvSpPr>
            <p:nvPr/>
          </p:nvSpPr>
          <p:spPr bwMode="auto">
            <a:xfrm>
              <a:off x="653" y="1396"/>
              <a:ext cx="650" cy="388"/>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Initial </a:t>
              </a:r>
            </a:p>
            <a:p>
              <a:pPr defTabSz="762000"/>
              <a:r>
                <a:rPr lang="en-GB" sz="2000">
                  <a:latin typeface="Times New Roman" pitchFamily="18" charset="0"/>
                </a:rPr>
                <a:t>Planning</a:t>
              </a:r>
            </a:p>
          </p:txBody>
        </p:sp>
        <p:sp>
          <p:nvSpPr>
            <p:cNvPr id="172039" name="Rectangle 7"/>
            <p:cNvSpPr>
              <a:spLocks noChangeArrowheads="1"/>
            </p:cNvSpPr>
            <p:nvPr/>
          </p:nvSpPr>
          <p:spPr bwMode="auto">
            <a:xfrm>
              <a:off x="3456" y="1680"/>
              <a:ext cx="1268"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Analysis &amp; Design</a:t>
              </a:r>
            </a:p>
          </p:txBody>
        </p:sp>
        <p:sp>
          <p:nvSpPr>
            <p:cNvPr id="172040" name="Rectangle 8"/>
            <p:cNvSpPr>
              <a:spLocks noChangeArrowheads="1"/>
            </p:cNvSpPr>
            <p:nvPr/>
          </p:nvSpPr>
          <p:spPr bwMode="auto">
            <a:xfrm>
              <a:off x="1672" y="2644"/>
              <a:ext cx="641"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Evaluate</a:t>
              </a:r>
            </a:p>
          </p:txBody>
        </p:sp>
        <p:sp>
          <p:nvSpPr>
            <p:cNvPr id="172041" name="Rectangle 9"/>
            <p:cNvSpPr>
              <a:spLocks noChangeArrowheads="1"/>
            </p:cNvSpPr>
            <p:nvPr/>
          </p:nvSpPr>
          <p:spPr bwMode="auto">
            <a:xfrm>
              <a:off x="4286" y="3508"/>
              <a:ext cx="1158"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(Kruchten, 1999)</a:t>
              </a:r>
            </a:p>
          </p:txBody>
        </p:sp>
        <p:sp>
          <p:nvSpPr>
            <p:cNvPr id="172042" name="Rectangle 10"/>
            <p:cNvSpPr>
              <a:spLocks noChangeArrowheads="1"/>
            </p:cNvSpPr>
            <p:nvPr/>
          </p:nvSpPr>
          <p:spPr bwMode="auto">
            <a:xfrm>
              <a:off x="3976" y="2320"/>
              <a:ext cx="1071"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Implementation</a:t>
              </a:r>
            </a:p>
          </p:txBody>
        </p:sp>
        <p:sp>
          <p:nvSpPr>
            <p:cNvPr id="172043" name="Rectangle 11"/>
            <p:cNvSpPr>
              <a:spLocks noChangeArrowheads="1"/>
            </p:cNvSpPr>
            <p:nvPr/>
          </p:nvSpPr>
          <p:spPr bwMode="auto">
            <a:xfrm>
              <a:off x="2646" y="2128"/>
              <a:ext cx="904" cy="388"/>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Management</a:t>
              </a:r>
            </a:p>
            <a:p>
              <a:pPr defTabSz="762000"/>
              <a:r>
                <a:rPr lang="en-GB" sz="2000">
                  <a:latin typeface="Times New Roman" pitchFamily="18" charset="0"/>
                </a:rPr>
                <a:t>Environment</a:t>
              </a:r>
            </a:p>
          </p:txBody>
        </p:sp>
        <p:sp>
          <p:nvSpPr>
            <p:cNvPr id="172044" name="Rectangle 12"/>
            <p:cNvSpPr>
              <a:spLocks noChangeArrowheads="1"/>
            </p:cNvSpPr>
            <p:nvPr/>
          </p:nvSpPr>
          <p:spPr bwMode="auto">
            <a:xfrm>
              <a:off x="1872" y="1632"/>
              <a:ext cx="650"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Planning</a:t>
              </a:r>
            </a:p>
          </p:txBody>
        </p:sp>
        <p:sp>
          <p:nvSpPr>
            <p:cNvPr id="172045" name="Rectangle 13"/>
            <p:cNvSpPr>
              <a:spLocks noChangeArrowheads="1"/>
            </p:cNvSpPr>
            <p:nvPr/>
          </p:nvSpPr>
          <p:spPr bwMode="auto">
            <a:xfrm>
              <a:off x="2448" y="1344"/>
              <a:ext cx="954"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Requirements</a:t>
              </a:r>
            </a:p>
          </p:txBody>
        </p:sp>
        <p:sp>
          <p:nvSpPr>
            <p:cNvPr id="172046" name="Line 14"/>
            <p:cNvSpPr>
              <a:spLocks noChangeShapeType="1"/>
            </p:cNvSpPr>
            <p:nvPr/>
          </p:nvSpPr>
          <p:spPr bwMode="auto">
            <a:xfrm>
              <a:off x="3792" y="2736"/>
              <a:ext cx="678" cy="223"/>
            </a:xfrm>
            <a:prstGeom prst="line">
              <a:avLst/>
            </a:prstGeom>
            <a:noFill/>
            <a:ln w="50800">
              <a:solidFill>
                <a:schemeClr val="tx1"/>
              </a:solidFill>
              <a:round/>
              <a:headEnd/>
              <a:tailEnd type="triangle" w="med" len="med"/>
            </a:ln>
            <a:effectLst/>
          </p:spPr>
          <p:txBody>
            <a:bodyPr wrap="none" anchor="ctr"/>
            <a:lstStyle/>
            <a:p>
              <a:endParaRPr lang="en-US"/>
            </a:p>
          </p:txBody>
        </p:sp>
        <p:sp>
          <p:nvSpPr>
            <p:cNvPr id="172047" name="Rectangle 15"/>
            <p:cNvSpPr>
              <a:spLocks noChangeArrowheads="1"/>
            </p:cNvSpPr>
            <p:nvPr/>
          </p:nvSpPr>
          <p:spPr bwMode="auto">
            <a:xfrm>
              <a:off x="4464" y="2928"/>
              <a:ext cx="862"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Deployment</a:t>
              </a:r>
            </a:p>
          </p:txBody>
        </p:sp>
        <p:sp>
          <p:nvSpPr>
            <p:cNvPr id="172048" name="Rectangle 16"/>
            <p:cNvSpPr>
              <a:spLocks noChangeArrowheads="1"/>
            </p:cNvSpPr>
            <p:nvPr/>
          </p:nvSpPr>
          <p:spPr bwMode="auto">
            <a:xfrm>
              <a:off x="3311" y="3040"/>
              <a:ext cx="371" cy="219"/>
            </a:xfrm>
            <a:prstGeom prst="rect">
              <a:avLst/>
            </a:prstGeom>
            <a:noFill/>
            <a:ln w="12700">
              <a:noFill/>
              <a:miter lim="800000"/>
              <a:headEnd/>
              <a:tailEnd/>
            </a:ln>
            <a:effectLst/>
          </p:spPr>
          <p:txBody>
            <a:bodyPr wrap="none" lIns="90488" tIns="44450" rIns="90488" bIns="44450">
              <a:spAutoFit/>
            </a:bodyPr>
            <a:lstStyle/>
            <a:p>
              <a:pPr defTabSz="762000"/>
              <a:r>
                <a:rPr lang="en-GB" sz="2000">
                  <a:latin typeface="Times New Roman" pitchFamily="18" charset="0"/>
                </a:rPr>
                <a:t>Test</a:t>
              </a:r>
            </a:p>
          </p:txBody>
        </p:sp>
        <p:sp>
          <p:nvSpPr>
            <p:cNvPr id="172049" name="AutoShape 17"/>
            <p:cNvSpPr>
              <a:spLocks noChangeArrowheads="1"/>
            </p:cNvSpPr>
            <p:nvPr/>
          </p:nvSpPr>
          <p:spPr bwMode="auto">
            <a:xfrm rot="10800000">
              <a:off x="1584" y="3024"/>
              <a:ext cx="1189" cy="553"/>
            </a:xfrm>
            <a:prstGeom prst="wedgeRoundRectCallout">
              <a:avLst>
                <a:gd name="adj1" fmla="val -41681"/>
                <a:gd name="adj2" fmla="val 66667"/>
                <a:gd name="adj3" fmla="val 16667"/>
              </a:avLst>
            </a:prstGeom>
            <a:solidFill>
              <a:schemeClr val="bg1"/>
            </a:solidFill>
            <a:ln w="12700">
              <a:solidFill>
                <a:schemeClr val="tx1"/>
              </a:solidFill>
              <a:miter lim="800000"/>
              <a:headEnd/>
              <a:tailEnd/>
            </a:ln>
            <a:effectLst/>
          </p:spPr>
          <p:txBody>
            <a:bodyPr wrap="none" anchor="ctr"/>
            <a:lstStyle/>
            <a:p>
              <a:endParaRPr lang="en-US"/>
            </a:p>
          </p:txBody>
        </p:sp>
        <p:sp>
          <p:nvSpPr>
            <p:cNvPr id="172050" name="Rectangle 18"/>
            <p:cNvSpPr>
              <a:spLocks noChangeArrowheads="1"/>
            </p:cNvSpPr>
            <p:nvPr/>
          </p:nvSpPr>
          <p:spPr bwMode="auto">
            <a:xfrm>
              <a:off x="1584" y="3102"/>
              <a:ext cx="1108" cy="457"/>
            </a:xfrm>
            <a:prstGeom prst="rect">
              <a:avLst/>
            </a:prstGeom>
            <a:noFill/>
            <a:ln w="12700">
              <a:noFill/>
              <a:miter lim="800000"/>
              <a:headEnd/>
              <a:tailEnd/>
            </a:ln>
            <a:effectLst/>
          </p:spPr>
          <p:txBody>
            <a:bodyPr wrap="none" lIns="90488" tIns="44450" rIns="90488" bIns="44450">
              <a:spAutoFit/>
            </a:bodyPr>
            <a:lstStyle/>
            <a:p>
              <a:pPr defTabSz="762000"/>
              <a:r>
                <a:rPr lang="en-GB" sz="1600" dirty="0">
                  <a:latin typeface="Times New Roman" pitchFamily="18" charset="0"/>
                </a:rPr>
                <a:t>Each iteration</a:t>
              </a:r>
            </a:p>
            <a:p>
              <a:pPr defTabSz="762000"/>
              <a:r>
                <a:rPr lang="en-GB" sz="1600" dirty="0">
                  <a:latin typeface="Times New Roman" pitchFamily="18" charset="0"/>
                </a:rPr>
                <a:t>results in executable</a:t>
              </a:r>
            </a:p>
            <a:p>
              <a:pPr defTabSz="762000"/>
              <a:r>
                <a:rPr lang="en-GB" sz="1600" dirty="0">
                  <a:latin typeface="Times New Roman" pitchFamily="18" charset="0"/>
                </a:rPr>
                <a:t>release</a:t>
              </a:r>
            </a:p>
          </p:txBody>
        </p:sp>
      </p:grpSp>
    </p:spTree>
    <p:extLst>
      <p:ext uri="{BB962C8B-B14F-4D97-AF65-F5344CB8AC3E}">
        <p14:creationId xmlns:p14="http://schemas.microsoft.com/office/powerpoint/2010/main" val="2033492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idx="1"/>
          </p:nvPr>
        </p:nvSpPr>
        <p:spPr>
          <a:xfrm>
            <a:off x="457200" y="1905000"/>
            <a:ext cx="8421688" cy="4114800"/>
          </a:xfrm>
        </p:spPr>
        <p:txBody>
          <a:bodyPr/>
          <a:lstStyle/>
          <a:p>
            <a:r>
              <a:rPr lang="en-GB" sz="2800" dirty="0"/>
              <a:t>Iterations must be selected &amp; developed in a planned way i.e. in a logical order - early iterations must offer utility to the users</a:t>
            </a:r>
          </a:p>
          <a:p>
            <a:pPr lvl="1"/>
            <a:r>
              <a:rPr lang="en-GB" sz="2400" dirty="0"/>
              <a:t>iteration based on a group of use cases extending the usability of the system developed so far</a:t>
            </a:r>
          </a:p>
          <a:p>
            <a:pPr lvl="1"/>
            <a:r>
              <a:rPr lang="en-GB" sz="2400" dirty="0"/>
              <a:t>iterations deal with the most important risks first</a:t>
            </a:r>
          </a:p>
          <a:p>
            <a:pPr lvl="1"/>
            <a:r>
              <a:rPr lang="en-GB" sz="2400" dirty="0"/>
              <a:t>not all iterations are additive - some replace earlier “superficial” developments with a more sophisticated and detailed one.</a:t>
            </a:r>
          </a:p>
          <a:p>
            <a:endParaRPr lang="en-US" sz="2400" dirty="0"/>
          </a:p>
        </p:txBody>
      </p:sp>
      <p:sp>
        <p:nvSpPr>
          <p:cNvPr id="6" name="Slide Number Placeholder 5"/>
          <p:cNvSpPr>
            <a:spLocks noGrp="1"/>
          </p:cNvSpPr>
          <p:nvPr>
            <p:ph type="sldNum" sz="quarter" idx="12"/>
          </p:nvPr>
        </p:nvSpPr>
        <p:spPr/>
        <p:txBody>
          <a:bodyPr/>
          <a:lstStyle/>
          <a:p>
            <a:fld id="{71F751DF-53AB-42E9-87CF-DBA3445E6A05}" type="slidenum">
              <a:rPr lang="en-US"/>
              <a:pPr/>
              <a:t>36</a:t>
            </a:fld>
            <a:endParaRPr lang="en-US"/>
          </a:p>
        </p:txBody>
      </p:sp>
      <p:sp>
        <p:nvSpPr>
          <p:cNvPr id="173058" name="Rectangle 2"/>
          <p:cNvSpPr>
            <a:spLocks noGrp="1" noChangeArrowheads="1"/>
          </p:cNvSpPr>
          <p:nvPr>
            <p:ph type="title"/>
          </p:nvPr>
        </p:nvSpPr>
        <p:spPr/>
        <p:txBody>
          <a:bodyPr/>
          <a:lstStyle/>
          <a:p>
            <a:r>
              <a:rPr lang="en-US"/>
              <a:t>Iterations</a:t>
            </a:r>
          </a:p>
        </p:txBody>
      </p:sp>
    </p:spTree>
    <p:extLst>
      <p:ext uri="{BB962C8B-B14F-4D97-AF65-F5344CB8AC3E}">
        <p14:creationId xmlns:p14="http://schemas.microsoft.com/office/powerpoint/2010/main" val="136685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checkerboard(across)">
                                      <p:cBhvr>
                                        <p:cTn id="7" dur="500"/>
                                        <p:tgtEl>
                                          <p:spTgt spid="173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3059">
                                            <p:txEl>
                                              <p:pRg st="1" end="1"/>
                                            </p:txEl>
                                          </p:spTgt>
                                        </p:tgtEl>
                                        <p:attrNameLst>
                                          <p:attrName>style.visibility</p:attrName>
                                        </p:attrNameLst>
                                      </p:cBhvr>
                                      <p:to>
                                        <p:strVal val="visible"/>
                                      </p:to>
                                    </p:set>
                                    <p:animEffect transition="in" filter="checkerboard(across)">
                                      <p:cBhvr>
                                        <p:cTn id="12" dur="500"/>
                                        <p:tgtEl>
                                          <p:spTgt spid="173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3059">
                                            <p:txEl>
                                              <p:pRg st="2" end="2"/>
                                            </p:txEl>
                                          </p:spTgt>
                                        </p:tgtEl>
                                        <p:attrNameLst>
                                          <p:attrName>style.visibility</p:attrName>
                                        </p:attrNameLst>
                                      </p:cBhvr>
                                      <p:to>
                                        <p:strVal val="visible"/>
                                      </p:to>
                                    </p:set>
                                    <p:animEffect transition="in" filter="checkerboard(across)">
                                      <p:cBhvr>
                                        <p:cTn id="17" dur="500"/>
                                        <p:tgtEl>
                                          <p:spTgt spid="173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3059">
                                            <p:txEl>
                                              <p:pRg st="3" end="3"/>
                                            </p:txEl>
                                          </p:spTgt>
                                        </p:tgtEl>
                                        <p:attrNameLst>
                                          <p:attrName>style.visibility</p:attrName>
                                        </p:attrNameLst>
                                      </p:cBhvr>
                                      <p:to>
                                        <p:strVal val="visible"/>
                                      </p:to>
                                    </p:set>
                                    <p:animEffect transition="in" filter="checkerboard(across)">
                                      <p:cBhvr>
                                        <p:cTn id="22" dur="500"/>
                                        <p:tgtEl>
                                          <p:spTgt spid="173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idx="1"/>
          </p:nvPr>
        </p:nvSpPr>
        <p:spPr/>
        <p:txBody>
          <a:bodyPr/>
          <a:lstStyle/>
          <a:p>
            <a:r>
              <a:rPr lang="en-GB"/>
              <a:t>Risks are mitigated earlier</a:t>
            </a:r>
          </a:p>
          <a:p>
            <a:r>
              <a:rPr lang="en-GB"/>
              <a:t>Change is more manageable</a:t>
            </a:r>
          </a:p>
          <a:p>
            <a:r>
              <a:rPr lang="en-GB"/>
              <a:t>Higher level of reuse</a:t>
            </a:r>
          </a:p>
          <a:p>
            <a:r>
              <a:rPr lang="en-GB"/>
              <a:t>Project team can learn along the way</a:t>
            </a:r>
          </a:p>
          <a:p>
            <a:r>
              <a:rPr lang="en-GB"/>
              <a:t>Better overall quality</a:t>
            </a:r>
          </a:p>
          <a:p>
            <a:endParaRPr lang="en-US"/>
          </a:p>
        </p:txBody>
      </p:sp>
      <p:sp>
        <p:nvSpPr>
          <p:cNvPr id="6" name="Slide Number Placeholder 5"/>
          <p:cNvSpPr>
            <a:spLocks noGrp="1"/>
          </p:cNvSpPr>
          <p:nvPr>
            <p:ph type="sldNum" sz="quarter" idx="12"/>
          </p:nvPr>
        </p:nvSpPr>
        <p:spPr/>
        <p:txBody>
          <a:bodyPr/>
          <a:lstStyle/>
          <a:p>
            <a:fld id="{EC8DC0F8-98BD-4ED2-9CA7-DBA87DAB72F9}" type="slidenum">
              <a:rPr lang="en-US"/>
              <a:pPr/>
              <a:t>37</a:t>
            </a:fld>
            <a:endParaRPr lang="en-US"/>
          </a:p>
        </p:txBody>
      </p:sp>
      <p:sp>
        <p:nvSpPr>
          <p:cNvPr id="174082" name="Rectangle 2"/>
          <p:cNvSpPr>
            <a:spLocks noGrp="1" noChangeArrowheads="1"/>
          </p:cNvSpPr>
          <p:nvPr>
            <p:ph type="title"/>
          </p:nvPr>
        </p:nvSpPr>
        <p:spPr/>
        <p:txBody>
          <a:bodyPr>
            <a:normAutofit/>
          </a:bodyPr>
          <a:lstStyle/>
          <a:p>
            <a:r>
              <a:rPr lang="en-GB"/>
              <a:t>Benefits of an iterative approach</a:t>
            </a:r>
            <a:endParaRPr lang="en-US"/>
          </a:p>
        </p:txBody>
      </p:sp>
    </p:spTree>
    <p:extLst>
      <p:ext uri="{BB962C8B-B14F-4D97-AF65-F5344CB8AC3E}">
        <p14:creationId xmlns:p14="http://schemas.microsoft.com/office/powerpoint/2010/main" val="99288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checkerboard(across)">
                                      <p:cBhvr>
                                        <p:cTn id="7" dur="500"/>
                                        <p:tgtEl>
                                          <p:spTgt spid="174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4083">
                                            <p:txEl>
                                              <p:pRg st="1" end="1"/>
                                            </p:txEl>
                                          </p:spTgt>
                                        </p:tgtEl>
                                        <p:attrNameLst>
                                          <p:attrName>style.visibility</p:attrName>
                                        </p:attrNameLst>
                                      </p:cBhvr>
                                      <p:to>
                                        <p:strVal val="visible"/>
                                      </p:to>
                                    </p:set>
                                    <p:animEffect transition="in" filter="checkerboard(across)">
                                      <p:cBhvr>
                                        <p:cTn id="12" dur="500"/>
                                        <p:tgtEl>
                                          <p:spTgt spid="174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4083">
                                            <p:txEl>
                                              <p:pRg st="2" end="2"/>
                                            </p:txEl>
                                          </p:spTgt>
                                        </p:tgtEl>
                                        <p:attrNameLst>
                                          <p:attrName>style.visibility</p:attrName>
                                        </p:attrNameLst>
                                      </p:cBhvr>
                                      <p:to>
                                        <p:strVal val="visible"/>
                                      </p:to>
                                    </p:set>
                                    <p:animEffect transition="in" filter="checkerboard(across)">
                                      <p:cBhvr>
                                        <p:cTn id="17" dur="500"/>
                                        <p:tgtEl>
                                          <p:spTgt spid="174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4083">
                                            <p:txEl>
                                              <p:pRg st="3" end="3"/>
                                            </p:txEl>
                                          </p:spTgt>
                                        </p:tgtEl>
                                        <p:attrNameLst>
                                          <p:attrName>style.visibility</p:attrName>
                                        </p:attrNameLst>
                                      </p:cBhvr>
                                      <p:to>
                                        <p:strVal val="visible"/>
                                      </p:to>
                                    </p:set>
                                    <p:animEffect transition="in" filter="checkerboard(across)">
                                      <p:cBhvr>
                                        <p:cTn id="22" dur="500"/>
                                        <p:tgtEl>
                                          <p:spTgt spid="174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74083">
                                            <p:txEl>
                                              <p:pRg st="4" end="4"/>
                                            </p:txEl>
                                          </p:spTgt>
                                        </p:tgtEl>
                                        <p:attrNameLst>
                                          <p:attrName>style.visibility</p:attrName>
                                        </p:attrNameLst>
                                      </p:cBhvr>
                                      <p:to>
                                        <p:strVal val="visible"/>
                                      </p:to>
                                    </p:set>
                                    <p:animEffect transition="in" filter="checkerboard(across)">
                                      <p:cBhvr>
                                        <p:cTn id="27" dur="500"/>
                                        <p:tgtEl>
                                          <p:spTgt spid="174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8600" y="228600"/>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400" u="sng">
                <a:solidFill>
                  <a:srgbClr val="FF0000"/>
                </a:solidFill>
              </a:rPr>
              <a:t>Unified Software Development Process</a:t>
            </a:r>
            <a:r>
              <a:rPr lang="en-US" altLang="en-US" sz="2400">
                <a:solidFill>
                  <a:srgbClr val="FF0000"/>
                </a:solidFill>
              </a:rPr>
              <a:t> (UP)</a:t>
            </a:r>
          </a:p>
        </p:txBody>
      </p:sp>
      <p:sp>
        <p:nvSpPr>
          <p:cNvPr id="53251" name="Rectangle 3"/>
          <p:cNvSpPr>
            <a:spLocks noChangeArrowheads="1"/>
          </p:cNvSpPr>
          <p:nvPr/>
        </p:nvSpPr>
        <p:spPr bwMode="auto">
          <a:xfrm>
            <a:off x="304800" y="838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pPr>
            <a:r>
              <a:rPr lang="en-US" altLang="en-US" sz="2400"/>
              <a:t>Selects from best practices to</a:t>
            </a:r>
          </a:p>
        </p:txBody>
      </p:sp>
      <p:sp>
        <p:nvSpPr>
          <p:cNvPr id="53252" name="Rectangle 4"/>
          <p:cNvSpPr>
            <a:spLocks noChangeArrowheads="1"/>
          </p:cNvSpPr>
          <p:nvPr/>
        </p:nvSpPr>
        <p:spPr bwMode="auto">
          <a:xfrm>
            <a:off x="304800" y="4724400"/>
            <a:ext cx="8001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buClr>
                <a:srgbClr val="FF00FF"/>
              </a:buClr>
              <a:buSzPct val="120000"/>
              <a:buFont typeface="Wingdings" panose="05000000000000000000" pitchFamily="2" charset="2"/>
              <a:buChar char="Ø"/>
            </a:pPr>
            <a:r>
              <a:rPr lang="en-US" altLang="en-US" sz="2400" dirty="0"/>
              <a:t> </a:t>
            </a:r>
            <a:r>
              <a:rPr lang="en-US" altLang="en-US" sz="2400" dirty="0">
                <a:solidFill>
                  <a:srgbClr val="00269E"/>
                </a:solidFill>
              </a:rPr>
              <a:t>use-case (UML) and risk driven</a:t>
            </a:r>
            <a:endParaRPr lang="en-US" altLang="en-US" sz="2400" dirty="0">
              <a:solidFill>
                <a:srgbClr val="D31144"/>
              </a:solidFill>
            </a:endParaRPr>
          </a:p>
          <a:p>
            <a:pPr eaLnBrk="1" hangingPunct="1">
              <a:spcBef>
                <a:spcPts val="900"/>
              </a:spcBef>
              <a:buClr>
                <a:srgbClr val="FF00FF"/>
              </a:buClr>
              <a:buSzPct val="120000"/>
              <a:buFont typeface="Wingdings" panose="05000000000000000000" pitchFamily="2" charset="2"/>
              <a:buChar char="Ø"/>
            </a:pPr>
            <a:r>
              <a:rPr lang="en-US" altLang="en-US" sz="2400" dirty="0">
                <a:solidFill>
                  <a:srgbClr val="D31144"/>
                </a:solidFill>
              </a:rPr>
              <a:t> </a:t>
            </a:r>
            <a:r>
              <a:rPr lang="en-US" altLang="en-US" sz="2400" dirty="0">
                <a:solidFill>
                  <a:srgbClr val="00269E"/>
                </a:solidFill>
              </a:rPr>
              <a:t>architecture-centric</a:t>
            </a:r>
            <a:endParaRPr lang="en-US" altLang="en-US" sz="2400" dirty="0">
              <a:solidFill>
                <a:srgbClr val="D31144"/>
              </a:solidFill>
            </a:endParaRPr>
          </a:p>
          <a:p>
            <a:pPr eaLnBrk="1" hangingPunct="1">
              <a:spcBef>
                <a:spcPts val="900"/>
              </a:spcBef>
              <a:buClr>
                <a:srgbClr val="FF00FF"/>
              </a:buClr>
              <a:buSzPct val="120000"/>
              <a:buFont typeface="Wingdings" panose="05000000000000000000" pitchFamily="2" charset="2"/>
              <a:buChar char="Ø"/>
            </a:pPr>
            <a:r>
              <a:rPr lang="en-US" altLang="en-US" sz="2400" dirty="0">
                <a:solidFill>
                  <a:srgbClr val="D31144"/>
                </a:solidFill>
              </a:rPr>
              <a:t>  </a:t>
            </a:r>
            <a:r>
              <a:rPr lang="en-US" altLang="en-US" sz="2400" dirty="0">
                <a:solidFill>
                  <a:srgbClr val="00269E"/>
                </a:solidFill>
              </a:rPr>
              <a:t>iterative and incremental</a:t>
            </a:r>
            <a:endParaRPr lang="en-US" altLang="en-US" sz="2400" dirty="0"/>
          </a:p>
        </p:txBody>
      </p:sp>
      <p:sp>
        <p:nvSpPr>
          <p:cNvPr id="53253" name="Rectangle 5"/>
          <p:cNvSpPr>
            <a:spLocks noChangeArrowheads="1"/>
          </p:cNvSpPr>
          <p:nvPr/>
        </p:nvSpPr>
        <p:spPr bwMode="auto">
          <a:xfrm>
            <a:off x="228600" y="1295400"/>
            <a:ext cx="8763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buFontTx/>
              <a:buChar char="•"/>
            </a:pPr>
            <a:r>
              <a:rPr lang="en-US" altLang="en-US" sz="2000" dirty="0">
                <a:solidFill>
                  <a:schemeClr val="tx2"/>
                </a:solidFill>
              </a:rPr>
              <a:t>Provide a generic process framework</a:t>
            </a:r>
          </a:p>
          <a:p>
            <a:pPr marL="800100" lvl="1" indent="-342900" eaLnBrk="1" hangingPunct="1">
              <a:lnSpc>
                <a:spcPts val="2000"/>
              </a:lnSpc>
              <a:buClr>
                <a:srgbClr val="FF00FF"/>
              </a:buClr>
              <a:buSzPct val="120000"/>
              <a:buFont typeface="Wingdings" panose="05000000000000000000" pitchFamily="2" charset="2"/>
              <a:buChar char="Ø"/>
            </a:pPr>
            <a:r>
              <a:rPr lang="en-US" altLang="en-US" sz="2000" dirty="0"/>
              <a:t>  </a:t>
            </a:r>
            <a:r>
              <a:rPr lang="en-US" altLang="en-US" sz="2000" dirty="0">
                <a:solidFill>
                  <a:srgbClr val="A50021"/>
                </a:solidFill>
              </a:rPr>
              <a:t>instantiate/specialize for specific application areas, organizations, project sizes, etc.</a:t>
            </a:r>
          </a:p>
          <a:p>
            <a:pPr eaLnBrk="1" hangingPunct="1">
              <a:spcBef>
                <a:spcPts val="1800"/>
              </a:spcBef>
              <a:buFontTx/>
              <a:buChar char="•"/>
            </a:pPr>
            <a:r>
              <a:rPr lang="en-US" altLang="en-US" sz="2000" dirty="0">
                <a:solidFill>
                  <a:schemeClr val="tx2"/>
                </a:solidFill>
              </a:rPr>
              <a:t>Define a set of activities (</a:t>
            </a:r>
            <a:r>
              <a:rPr lang="en-US" altLang="en-US" sz="2000" i="1" dirty="0">
                <a:solidFill>
                  <a:srgbClr val="800080"/>
                </a:solidFill>
              </a:rPr>
              <a:t>workflows</a:t>
            </a:r>
            <a:r>
              <a:rPr lang="en-US" altLang="en-US" sz="2000" dirty="0">
                <a:solidFill>
                  <a:schemeClr val="tx2"/>
                </a:solidFill>
              </a:rPr>
              <a:t>)</a:t>
            </a:r>
          </a:p>
          <a:p>
            <a:pPr marL="800100" lvl="1" indent="-342900" eaLnBrk="1" hangingPunct="1">
              <a:lnSpc>
                <a:spcPts val="2000"/>
              </a:lnSpc>
              <a:buClr>
                <a:srgbClr val="FF00FF"/>
              </a:buClr>
              <a:buSzPct val="120000"/>
              <a:buFont typeface="Wingdings" panose="05000000000000000000" pitchFamily="2" charset="2"/>
              <a:buChar char="Ø"/>
            </a:pPr>
            <a:r>
              <a:rPr lang="en-US" altLang="en-US" sz="2000" dirty="0"/>
              <a:t>  </a:t>
            </a:r>
            <a:r>
              <a:rPr lang="en-US" altLang="en-US" sz="2000" dirty="0">
                <a:solidFill>
                  <a:srgbClr val="A50021"/>
                </a:solidFill>
              </a:rPr>
              <a:t>transforms users’ requirements into a software system</a:t>
            </a:r>
          </a:p>
          <a:p>
            <a:pPr eaLnBrk="1" hangingPunct="1">
              <a:spcBef>
                <a:spcPts val="1800"/>
              </a:spcBef>
              <a:buFontTx/>
              <a:buChar char="•"/>
            </a:pPr>
            <a:r>
              <a:rPr lang="en-US" altLang="en-US" sz="2000" dirty="0">
                <a:solidFill>
                  <a:schemeClr val="tx2"/>
                </a:solidFill>
              </a:rPr>
              <a:t>Define a set of models</a:t>
            </a:r>
          </a:p>
          <a:p>
            <a:pPr marL="800100" lvl="1" indent="-342900" eaLnBrk="1" hangingPunct="1">
              <a:lnSpc>
                <a:spcPts val="2000"/>
              </a:lnSpc>
              <a:buClr>
                <a:srgbClr val="FF00FF"/>
              </a:buClr>
              <a:buSzPct val="120000"/>
              <a:buFont typeface="Wingdings" panose="05000000000000000000" pitchFamily="2" charset="2"/>
              <a:buChar char="Ø"/>
            </a:pPr>
            <a:r>
              <a:rPr lang="en-US" altLang="en-US" sz="2000" dirty="0">
                <a:solidFill>
                  <a:srgbClr val="A50021"/>
                </a:solidFill>
              </a:rPr>
              <a:t>  from abstract (user-level) to concrete (code)</a:t>
            </a:r>
          </a:p>
          <a:p>
            <a:pPr eaLnBrk="1" hangingPunct="1">
              <a:spcBef>
                <a:spcPts val="1800"/>
              </a:spcBef>
              <a:buFontTx/>
              <a:buChar char="•"/>
            </a:pPr>
            <a:r>
              <a:rPr lang="en-US" altLang="en-US" sz="2000" dirty="0">
                <a:solidFill>
                  <a:schemeClr val="tx2"/>
                </a:solidFill>
              </a:rPr>
              <a:t>Allow component-based development</a:t>
            </a:r>
          </a:p>
          <a:p>
            <a:pPr marL="800100" lvl="1" indent="-342900" eaLnBrk="1" hangingPunct="1">
              <a:lnSpc>
                <a:spcPts val="2000"/>
              </a:lnSpc>
              <a:buClr>
                <a:srgbClr val="FF00FF"/>
              </a:buClr>
              <a:buSzPct val="120000"/>
              <a:buFont typeface="Wingdings" panose="05000000000000000000" pitchFamily="2" charset="2"/>
              <a:buChar char="Ø"/>
            </a:pPr>
            <a:r>
              <a:rPr lang="en-US" altLang="en-US" sz="2000" dirty="0">
                <a:solidFill>
                  <a:srgbClr val="A50021"/>
                </a:solidFill>
              </a:rPr>
              <a:t>  software components interconnected via well-defined interfaces</a:t>
            </a:r>
          </a:p>
        </p:txBody>
      </p:sp>
    </p:spTree>
    <p:extLst>
      <p:ext uri="{BB962C8B-B14F-4D97-AF65-F5344CB8AC3E}">
        <p14:creationId xmlns:p14="http://schemas.microsoft.com/office/powerpoint/2010/main" val="3109990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p:cTn id="7" dur="500" fill="hold"/>
                                        <p:tgtEl>
                                          <p:spTgt spid="53251">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5325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3251">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532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3253">
                                            <p:txEl>
                                              <p:pRg st="0" end="0"/>
                                            </p:txEl>
                                          </p:spTgt>
                                        </p:tgtEl>
                                        <p:attrNameLst>
                                          <p:attrName>style.visibility</p:attrName>
                                        </p:attrNameLst>
                                      </p:cBhvr>
                                      <p:to>
                                        <p:strVal val="visible"/>
                                      </p:to>
                                    </p:set>
                                    <p:anim calcmode="lin" valueType="num">
                                      <p:cBhvr>
                                        <p:cTn id="15" dur="500" fill="hold"/>
                                        <p:tgtEl>
                                          <p:spTgt spid="53253">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53253">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5325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53253">
                                            <p:txEl>
                                              <p:pRg st="0" end="0"/>
                                            </p:txEl>
                                          </p:spTgt>
                                        </p:tgtEl>
                                        <p:attrNameLst>
                                          <p:attrName>ppt_h</p:attrName>
                                        </p:attrNameLst>
                                      </p:cBhvr>
                                      <p:tavLst>
                                        <p:tav tm="0">
                                          <p:val>
                                            <p:strVal val="#ppt_h"/>
                                          </p:val>
                                        </p:tav>
                                        <p:tav tm="100000">
                                          <p:val>
                                            <p:strVal val="#ppt_h"/>
                                          </p:val>
                                        </p:tav>
                                      </p:tavLst>
                                    </p:anim>
                                  </p:childTnLst>
                                </p:cTn>
                              </p:par>
                              <p:par>
                                <p:cTn id="19" presetID="17" presetClass="entr" presetSubtype="8" fill="hold" grpId="0" nodeType="withEffect">
                                  <p:stCondLst>
                                    <p:cond delay="0"/>
                                  </p:stCondLst>
                                  <p:childTnLst>
                                    <p:set>
                                      <p:cBhvr>
                                        <p:cTn id="20" dur="1" fill="hold">
                                          <p:stCondLst>
                                            <p:cond delay="0"/>
                                          </p:stCondLst>
                                        </p:cTn>
                                        <p:tgtEl>
                                          <p:spTgt spid="53253">
                                            <p:txEl>
                                              <p:pRg st="1" end="1"/>
                                            </p:txEl>
                                          </p:spTgt>
                                        </p:tgtEl>
                                        <p:attrNameLst>
                                          <p:attrName>style.visibility</p:attrName>
                                        </p:attrNameLst>
                                      </p:cBhvr>
                                      <p:to>
                                        <p:strVal val="visible"/>
                                      </p:to>
                                    </p:set>
                                    <p:anim calcmode="lin" valueType="num">
                                      <p:cBhvr>
                                        <p:cTn id="21" dur="500" fill="hold"/>
                                        <p:tgtEl>
                                          <p:spTgt spid="53253">
                                            <p:txEl>
                                              <p:pRg st="1" end="1"/>
                                            </p:txEl>
                                          </p:spTgt>
                                        </p:tgtEl>
                                        <p:attrNameLst>
                                          <p:attrName>ppt_x</p:attrName>
                                        </p:attrNameLst>
                                      </p:cBhvr>
                                      <p:tavLst>
                                        <p:tav tm="0">
                                          <p:val>
                                            <p:strVal val="#ppt_x-#ppt_w/2"/>
                                          </p:val>
                                        </p:tav>
                                        <p:tav tm="100000">
                                          <p:val>
                                            <p:strVal val="#ppt_x"/>
                                          </p:val>
                                        </p:tav>
                                      </p:tavLst>
                                    </p:anim>
                                    <p:anim calcmode="lin" valueType="num">
                                      <p:cBhvr>
                                        <p:cTn id="22" dur="500" fill="hold"/>
                                        <p:tgtEl>
                                          <p:spTgt spid="53253">
                                            <p:txEl>
                                              <p:pRg st="1" end="1"/>
                                            </p:txEl>
                                          </p:spTgt>
                                        </p:tgtEl>
                                        <p:attrNameLst>
                                          <p:attrName>ppt_y</p:attrName>
                                        </p:attrNameLst>
                                      </p:cBhvr>
                                      <p:tavLst>
                                        <p:tav tm="0">
                                          <p:val>
                                            <p:strVal val="#ppt_y"/>
                                          </p:val>
                                        </p:tav>
                                        <p:tav tm="100000">
                                          <p:val>
                                            <p:strVal val="#ppt_y"/>
                                          </p:val>
                                        </p:tav>
                                      </p:tavLst>
                                    </p:anim>
                                    <p:anim calcmode="lin" valueType="num">
                                      <p:cBhvr>
                                        <p:cTn id="23" dur="500" fill="hold"/>
                                        <p:tgtEl>
                                          <p:spTgt spid="53253">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5325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53253">
                                            <p:txEl>
                                              <p:pRg st="2" end="2"/>
                                            </p:txEl>
                                          </p:spTgt>
                                        </p:tgtEl>
                                        <p:attrNameLst>
                                          <p:attrName>style.visibility</p:attrName>
                                        </p:attrNameLst>
                                      </p:cBhvr>
                                      <p:to>
                                        <p:strVal val="visible"/>
                                      </p:to>
                                    </p:set>
                                    <p:anim calcmode="lin" valueType="num">
                                      <p:cBhvr>
                                        <p:cTn id="29" dur="500" fill="hold"/>
                                        <p:tgtEl>
                                          <p:spTgt spid="53253">
                                            <p:txEl>
                                              <p:pRg st="2" end="2"/>
                                            </p:txEl>
                                          </p:spTgt>
                                        </p:tgtEl>
                                        <p:attrNameLst>
                                          <p:attrName>ppt_x</p:attrName>
                                        </p:attrNameLst>
                                      </p:cBhvr>
                                      <p:tavLst>
                                        <p:tav tm="0">
                                          <p:val>
                                            <p:strVal val="#ppt_x-#ppt_w/2"/>
                                          </p:val>
                                        </p:tav>
                                        <p:tav tm="100000">
                                          <p:val>
                                            <p:strVal val="#ppt_x"/>
                                          </p:val>
                                        </p:tav>
                                      </p:tavLst>
                                    </p:anim>
                                    <p:anim calcmode="lin" valueType="num">
                                      <p:cBhvr>
                                        <p:cTn id="30" dur="500" fill="hold"/>
                                        <p:tgtEl>
                                          <p:spTgt spid="53253">
                                            <p:txEl>
                                              <p:pRg st="2" end="2"/>
                                            </p:txEl>
                                          </p:spTgt>
                                        </p:tgtEl>
                                        <p:attrNameLst>
                                          <p:attrName>ppt_y</p:attrName>
                                        </p:attrNameLst>
                                      </p:cBhvr>
                                      <p:tavLst>
                                        <p:tav tm="0">
                                          <p:val>
                                            <p:strVal val="#ppt_y"/>
                                          </p:val>
                                        </p:tav>
                                        <p:tav tm="100000">
                                          <p:val>
                                            <p:strVal val="#ppt_y"/>
                                          </p:val>
                                        </p:tav>
                                      </p:tavLst>
                                    </p:anim>
                                    <p:anim calcmode="lin" valueType="num">
                                      <p:cBhvr>
                                        <p:cTn id="31" dur="500" fill="hold"/>
                                        <p:tgtEl>
                                          <p:spTgt spid="5325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53253">
                                            <p:txEl>
                                              <p:pRg st="2" end="2"/>
                                            </p:txEl>
                                          </p:spTgt>
                                        </p:tgtEl>
                                        <p:attrNameLst>
                                          <p:attrName>ppt_h</p:attrName>
                                        </p:attrNameLst>
                                      </p:cBhvr>
                                      <p:tavLst>
                                        <p:tav tm="0">
                                          <p:val>
                                            <p:strVal val="#ppt_h"/>
                                          </p:val>
                                        </p:tav>
                                        <p:tav tm="100000">
                                          <p:val>
                                            <p:strVal val="#ppt_h"/>
                                          </p:val>
                                        </p:tav>
                                      </p:tavLst>
                                    </p:anim>
                                  </p:childTnLst>
                                </p:cTn>
                              </p:par>
                              <p:par>
                                <p:cTn id="33" presetID="17" presetClass="entr" presetSubtype="8" fill="hold" grpId="0" nodeType="withEffect">
                                  <p:stCondLst>
                                    <p:cond delay="0"/>
                                  </p:stCondLst>
                                  <p:childTnLst>
                                    <p:set>
                                      <p:cBhvr>
                                        <p:cTn id="34" dur="1" fill="hold">
                                          <p:stCondLst>
                                            <p:cond delay="0"/>
                                          </p:stCondLst>
                                        </p:cTn>
                                        <p:tgtEl>
                                          <p:spTgt spid="53253">
                                            <p:txEl>
                                              <p:pRg st="3" end="3"/>
                                            </p:txEl>
                                          </p:spTgt>
                                        </p:tgtEl>
                                        <p:attrNameLst>
                                          <p:attrName>style.visibility</p:attrName>
                                        </p:attrNameLst>
                                      </p:cBhvr>
                                      <p:to>
                                        <p:strVal val="visible"/>
                                      </p:to>
                                    </p:set>
                                    <p:anim calcmode="lin" valueType="num">
                                      <p:cBhvr>
                                        <p:cTn id="35" dur="500" fill="hold"/>
                                        <p:tgtEl>
                                          <p:spTgt spid="53253">
                                            <p:txEl>
                                              <p:pRg st="3" end="3"/>
                                            </p:txEl>
                                          </p:spTgt>
                                        </p:tgtEl>
                                        <p:attrNameLst>
                                          <p:attrName>ppt_x</p:attrName>
                                        </p:attrNameLst>
                                      </p:cBhvr>
                                      <p:tavLst>
                                        <p:tav tm="0">
                                          <p:val>
                                            <p:strVal val="#ppt_x-#ppt_w/2"/>
                                          </p:val>
                                        </p:tav>
                                        <p:tav tm="100000">
                                          <p:val>
                                            <p:strVal val="#ppt_x"/>
                                          </p:val>
                                        </p:tav>
                                      </p:tavLst>
                                    </p:anim>
                                    <p:anim calcmode="lin" valueType="num">
                                      <p:cBhvr>
                                        <p:cTn id="36" dur="500" fill="hold"/>
                                        <p:tgtEl>
                                          <p:spTgt spid="53253">
                                            <p:txEl>
                                              <p:pRg st="3" end="3"/>
                                            </p:txEl>
                                          </p:spTgt>
                                        </p:tgtEl>
                                        <p:attrNameLst>
                                          <p:attrName>ppt_y</p:attrName>
                                        </p:attrNameLst>
                                      </p:cBhvr>
                                      <p:tavLst>
                                        <p:tav tm="0">
                                          <p:val>
                                            <p:strVal val="#ppt_y"/>
                                          </p:val>
                                        </p:tav>
                                        <p:tav tm="100000">
                                          <p:val>
                                            <p:strVal val="#ppt_y"/>
                                          </p:val>
                                        </p:tav>
                                      </p:tavLst>
                                    </p:anim>
                                    <p:anim calcmode="lin" valueType="num">
                                      <p:cBhvr>
                                        <p:cTn id="37" dur="500" fill="hold"/>
                                        <p:tgtEl>
                                          <p:spTgt spid="53253">
                                            <p:txEl>
                                              <p:pRg st="3" end="3"/>
                                            </p:txEl>
                                          </p:spTgt>
                                        </p:tgtEl>
                                        <p:attrNameLst>
                                          <p:attrName>ppt_w</p:attrName>
                                        </p:attrNameLst>
                                      </p:cBhvr>
                                      <p:tavLst>
                                        <p:tav tm="0">
                                          <p:val>
                                            <p:fltVal val="0"/>
                                          </p:val>
                                        </p:tav>
                                        <p:tav tm="100000">
                                          <p:val>
                                            <p:strVal val="#ppt_w"/>
                                          </p:val>
                                        </p:tav>
                                      </p:tavLst>
                                    </p:anim>
                                    <p:anim calcmode="lin" valueType="num">
                                      <p:cBhvr>
                                        <p:cTn id="38" dur="500" fill="hold"/>
                                        <p:tgtEl>
                                          <p:spTgt spid="5325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53253">
                                            <p:txEl>
                                              <p:pRg st="4" end="4"/>
                                            </p:txEl>
                                          </p:spTgt>
                                        </p:tgtEl>
                                        <p:attrNameLst>
                                          <p:attrName>style.visibility</p:attrName>
                                        </p:attrNameLst>
                                      </p:cBhvr>
                                      <p:to>
                                        <p:strVal val="visible"/>
                                      </p:to>
                                    </p:set>
                                    <p:anim calcmode="lin" valueType="num">
                                      <p:cBhvr>
                                        <p:cTn id="43" dur="500" fill="hold"/>
                                        <p:tgtEl>
                                          <p:spTgt spid="53253">
                                            <p:txEl>
                                              <p:pRg st="4" end="4"/>
                                            </p:txEl>
                                          </p:spTgt>
                                        </p:tgtEl>
                                        <p:attrNameLst>
                                          <p:attrName>ppt_x</p:attrName>
                                        </p:attrNameLst>
                                      </p:cBhvr>
                                      <p:tavLst>
                                        <p:tav tm="0">
                                          <p:val>
                                            <p:strVal val="#ppt_x-#ppt_w/2"/>
                                          </p:val>
                                        </p:tav>
                                        <p:tav tm="100000">
                                          <p:val>
                                            <p:strVal val="#ppt_x"/>
                                          </p:val>
                                        </p:tav>
                                      </p:tavLst>
                                    </p:anim>
                                    <p:anim calcmode="lin" valueType="num">
                                      <p:cBhvr>
                                        <p:cTn id="44" dur="500" fill="hold"/>
                                        <p:tgtEl>
                                          <p:spTgt spid="53253">
                                            <p:txEl>
                                              <p:pRg st="4" end="4"/>
                                            </p:txEl>
                                          </p:spTgt>
                                        </p:tgtEl>
                                        <p:attrNameLst>
                                          <p:attrName>ppt_y</p:attrName>
                                        </p:attrNameLst>
                                      </p:cBhvr>
                                      <p:tavLst>
                                        <p:tav tm="0">
                                          <p:val>
                                            <p:strVal val="#ppt_y"/>
                                          </p:val>
                                        </p:tav>
                                        <p:tav tm="100000">
                                          <p:val>
                                            <p:strVal val="#ppt_y"/>
                                          </p:val>
                                        </p:tav>
                                      </p:tavLst>
                                    </p:anim>
                                    <p:anim calcmode="lin" valueType="num">
                                      <p:cBhvr>
                                        <p:cTn id="45" dur="500" fill="hold"/>
                                        <p:tgtEl>
                                          <p:spTgt spid="53253">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53253">
                                            <p:txEl>
                                              <p:pRg st="4" end="4"/>
                                            </p:txEl>
                                          </p:spTgt>
                                        </p:tgtEl>
                                        <p:attrNameLst>
                                          <p:attrName>ppt_h</p:attrName>
                                        </p:attrNameLst>
                                      </p:cBhvr>
                                      <p:tavLst>
                                        <p:tav tm="0">
                                          <p:val>
                                            <p:strVal val="#ppt_h"/>
                                          </p:val>
                                        </p:tav>
                                        <p:tav tm="100000">
                                          <p:val>
                                            <p:strVal val="#ppt_h"/>
                                          </p:val>
                                        </p:tav>
                                      </p:tavLst>
                                    </p:anim>
                                  </p:childTnLst>
                                </p:cTn>
                              </p:par>
                              <p:par>
                                <p:cTn id="47" presetID="17" presetClass="entr" presetSubtype="8" fill="hold" grpId="0" nodeType="withEffect">
                                  <p:stCondLst>
                                    <p:cond delay="0"/>
                                  </p:stCondLst>
                                  <p:childTnLst>
                                    <p:set>
                                      <p:cBhvr>
                                        <p:cTn id="48" dur="1" fill="hold">
                                          <p:stCondLst>
                                            <p:cond delay="0"/>
                                          </p:stCondLst>
                                        </p:cTn>
                                        <p:tgtEl>
                                          <p:spTgt spid="53253">
                                            <p:txEl>
                                              <p:pRg st="5" end="5"/>
                                            </p:txEl>
                                          </p:spTgt>
                                        </p:tgtEl>
                                        <p:attrNameLst>
                                          <p:attrName>style.visibility</p:attrName>
                                        </p:attrNameLst>
                                      </p:cBhvr>
                                      <p:to>
                                        <p:strVal val="visible"/>
                                      </p:to>
                                    </p:set>
                                    <p:anim calcmode="lin" valueType="num">
                                      <p:cBhvr>
                                        <p:cTn id="49" dur="500" fill="hold"/>
                                        <p:tgtEl>
                                          <p:spTgt spid="53253">
                                            <p:txEl>
                                              <p:pRg st="5" end="5"/>
                                            </p:txEl>
                                          </p:spTgt>
                                        </p:tgtEl>
                                        <p:attrNameLst>
                                          <p:attrName>ppt_x</p:attrName>
                                        </p:attrNameLst>
                                      </p:cBhvr>
                                      <p:tavLst>
                                        <p:tav tm="0">
                                          <p:val>
                                            <p:strVal val="#ppt_x-#ppt_w/2"/>
                                          </p:val>
                                        </p:tav>
                                        <p:tav tm="100000">
                                          <p:val>
                                            <p:strVal val="#ppt_x"/>
                                          </p:val>
                                        </p:tav>
                                      </p:tavLst>
                                    </p:anim>
                                    <p:anim calcmode="lin" valueType="num">
                                      <p:cBhvr>
                                        <p:cTn id="50" dur="500" fill="hold"/>
                                        <p:tgtEl>
                                          <p:spTgt spid="53253">
                                            <p:txEl>
                                              <p:pRg st="5" end="5"/>
                                            </p:txEl>
                                          </p:spTgt>
                                        </p:tgtEl>
                                        <p:attrNameLst>
                                          <p:attrName>ppt_y</p:attrName>
                                        </p:attrNameLst>
                                      </p:cBhvr>
                                      <p:tavLst>
                                        <p:tav tm="0">
                                          <p:val>
                                            <p:strVal val="#ppt_y"/>
                                          </p:val>
                                        </p:tav>
                                        <p:tav tm="100000">
                                          <p:val>
                                            <p:strVal val="#ppt_y"/>
                                          </p:val>
                                        </p:tav>
                                      </p:tavLst>
                                    </p:anim>
                                    <p:anim calcmode="lin" valueType="num">
                                      <p:cBhvr>
                                        <p:cTn id="51" dur="500" fill="hold"/>
                                        <p:tgtEl>
                                          <p:spTgt spid="53253">
                                            <p:txEl>
                                              <p:pRg st="5" end="5"/>
                                            </p:txEl>
                                          </p:spTgt>
                                        </p:tgtEl>
                                        <p:attrNameLst>
                                          <p:attrName>ppt_w</p:attrName>
                                        </p:attrNameLst>
                                      </p:cBhvr>
                                      <p:tavLst>
                                        <p:tav tm="0">
                                          <p:val>
                                            <p:fltVal val="0"/>
                                          </p:val>
                                        </p:tav>
                                        <p:tav tm="100000">
                                          <p:val>
                                            <p:strVal val="#ppt_w"/>
                                          </p:val>
                                        </p:tav>
                                      </p:tavLst>
                                    </p:anim>
                                    <p:anim calcmode="lin" valueType="num">
                                      <p:cBhvr>
                                        <p:cTn id="52" dur="500" fill="hold"/>
                                        <p:tgtEl>
                                          <p:spTgt spid="5325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53253">
                                            <p:txEl>
                                              <p:pRg st="6" end="6"/>
                                            </p:txEl>
                                          </p:spTgt>
                                        </p:tgtEl>
                                        <p:attrNameLst>
                                          <p:attrName>style.visibility</p:attrName>
                                        </p:attrNameLst>
                                      </p:cBhvr>
                                      <p:to>
                                        <p:strVal val="visible"/>
                                      </p:to>
                                    </p:set>
                                    <p:anim calcmode="lin" valueType="num">
                                      <p:cBhvr>
                                        <p:cTn id="57" dur="500" fill="hold"/>
                                        <p:tgtEl>
                                          <p:spTgt spid="53253">
                                            <p:txEl>
                                              <p:pRg st="6" end="6"/>
                                            </p:txEl>
                                          </p:spTgt>
                                        </p:tgtEl>
                                        <p:attrNameLst>
                                          <p:attrName>ppt_x</p:attrName>
                                        </p:attrNameLst>
                                      </p:cBhvr>
                                      <p:tavLst>
                                        <p:tav tm="0">
                                          <p:val>
                                            <p:strVal val="#ppt_x-#ppt_w/2"/>
                                          </p:val>
                                        </p:tav>
                                        <p:tav tm="100000">
                                          <p:val>
                                            <p:strVal val="#ppt_x"/>
                                          </p:val>
                                        </p:tav>
                                      </p:tavLst>
                                    </p:anim>
                                    <p:anim calcmode="lin" valueType="num">
                                      <p:cBhvr>
                                        <p:cTn id="58" dur="500" fill="hold"/>
                                        <p:tgtEl>
                                          <p:spTgt spid="53253">
                                            <p:txEl>
                                              <p:pRg st="6" end="6"/>
                                            </p:txEl>
                                          </p:spTgt>
                                        </p:tgtEl>
                                        <p:attrNameLst>
                                          <p:attrName>ppt_y</p:attrName>
                                        </p:attrNameLst>
                                      </p:cBhvr>
                                      <p:tavLst>
                                        <p:tav tm="0">
                                          <p:val>
                                            <p:strVal val="#ppt_y"/>
                                          </p:val>
                                        </p:tav>
                                        <p:tav tm="100000">
                                          <p:val>
                                            <p:strVal val="#ppt_y"/>
                                          </p:val>
                                        </p:tav>
                                      </p:tavLst>
                                    </p:anim>
                                    <p:anim calcmode="lin" valueType="num">
                                      <p:cBhvr>
                                        <p:cTn id="59" dur="500" fill="hold"/>
                                        <p:tgtEl>
                                          <p:spTgt spid="53253">
                                            <p:txEl>
                                              <p:pRg st="6" end="6"/>
                                            </p:txEl>
                                          </p:spTgt>
                                        </p:tgtEl>
                                        <p:attrNameLst>
                                          <p:attrName>ppt_w</p:attrName>
                                        </p:attrNameLst>
                                      </p:cBhvr>
                                      <p:tavLst>
                                        <p:tav tm="0">
                                          <p:val>
                                            <p:fltVal val="0"/>
                                          </p:val>
                                        </p:tav>
                                        <p:tav tm="100000">
                                          <p:val>
                                            <p:strVal val="#ppt_w"/>
                                          </p:val>
                                        </p:tav>
                                      </p:tavLst>
                                    </p:anim>
                                    <p:anim calcmode="lin" valueType="num">
                                      <p:cBhvr>
                                        <p:cTn id="60" dur="500" fill="hold"/>
                                        <p:tgtEl>
                                          <p:spTgt spid="53253">
                                            <p:txEl>
                                              <p:pRg st="6" end="6"/>
                                            </p:txEl>
                                          </p:spTgt>
                                        </p:tgtEl>
                                        <p:attrNameLst>
                                          <p:attrName>ppt_h</p:attrName>
                                        </p:attrNameLst>
                                      </p:cBhvr>
                                      <p:tavLst>
                                        <p:tav tm="0">
                                          <p:val>
                                            <p:strVal val="#ppt_h"/>
                                          </p:val>
                                        </p:tav>
                                        <p:tav tm="100000">
                                          <p:val>
                                            <p:strVal val="#ppt_h"/>
                                          </p:val>
                                        </p:tav>
                                      </p:tavLst>
                                    </p:anim>
                                  </p:childTnLst>
                                </p:cTn>
                              </p:par>
                              <p:par>
                                <p:cTn id="61" presetID="17" presetClass="entr" presetSubtype="8" fill="hold" grpId="0" nodeType="withEffect">
                                  <p:stCondLst>
                                    <p:cond delay="0"/>
                                  </p:stCondLst>
                                  <p:childTnLst>
                                    <p:set>
                                      <p:cBhvr>
                                        <p:cTn id="62" dur="1" fill="hold">
                                          <p:stCondLst>
                                            <p:cond delay="0"/>
                                          </p:stCondLst>
                                        </p:cTn>
                                        <p:tgtEl>
                                          <p:spTgt spid="53253">
                                            <p:txEl>
                                              <p:pRg st="7" end="7"/>
                                            </p:txEl>
                                          </p:spTgt>
                                        </p:tgtEl>
                                        <p:attrNameLst>
                                          <p:attrName>style.visibility</p:attrName>
                                        </p:attrNameLst>
                                      </p:cBhvr>
                                      <p:to>
                                        <p:strVal val="visible"/>
                                      </p:to>
                                    </p:set>
                                    <p:anim calcmode="lin" valueType="num">
                                      <p:cBhvr>
                                        <p:cTn id="63" dur="500" fill="hold"/>
                                        <p:tgtEl>
                                          <p:spTgt spid="53253">
                                            <p:txEl>
                                              <p:pRg st="7" end="7"/>
                                            </p:txEl>
                                          </p:spTgt>
                                        </p:tgtEl>
                                        <p:attrNameLst>
                                          <p:attrName>ppt_x</p:attrName>
                                        </p:attrNameLst>
                                      </p:cBhvr>
                                      <p:tavLst>
                                        <p:tav tm="0">
                                          <p:val>
                                            <p:strVal val="#ppt_x-#ppt_w/2"/>
                                          </p:val>
                                        </p:tav>
                                        <p:tav tm="100000">
                                          <p:val>
                                            <p:strVal val="#ppt_x"/>
                                          </p:val>
                                        </p:tav>
                                      </p:tavLst>
                                    </p:anim>
                                    <p:anim calcmode="lin" valueType="num">
                                      <p:cBhvr>
                                        <p:cTn id="64" dur="500" fill="hold"/>
                                        <p:tgtEl>
                                          <p:spTgt spid="53253">
                                            <p:txEl>
                                              <p:pRg st="7" end="7"/>
                                            </p:txEl>
                                          </p:spTgt>
                                        </p:tgtEl>
                                        <p:attrNameLst>
                                          <p:attrName>ppt_y</p:attrName>
                                        </p:attrNameLst>
                                      </p:cBhvr>
                                      <p:tavLst>
                                        <p:tav tm="0">
                                          <p:val>
                                            <p:strVal val="#ppt_y"/>
                                          </p:val>
                                        </p:tav>
                                        <p:tav tm="100000">
                                          <p:val>
                                            <p:strVal val="#ppt_y"/>
                                          </p:val>
                                        </p:tav>
                                      </p:tavLst>
                                    </p:anim>
                                    <p:anim calcmode="lin" valueType="num">
                                      <p:cBhvr>
                                        <p:cTn id="65" dur="500" fill="hold"/>
                                        <p:tgtEl>
                                          <p:spTgt spid="53253">
                                            <p:txEl>
                                              <p:pRg st="7" end="7"/>
                                            </p:txEl>
                                          </p:spTgt>
                                        </p:tgtEl>
                                        <p:attrNameLst>
                                          <p:attrName>ppt_w</p:attrName>
                                        </p:attrNameLst>
                                      </p:cBhvr>
                                      <p:tavLst>
                                        <p:tav tm="0">
                                          <p:val>
                                            <p:fltVal val="0"/>
                                          </p:val>
                                        </p:tav>
                                        <p:tav tm="100000">
                                          <p:val>
                                            <p:strVal val="#ppt_w"/>
                                          </p:val>
                                        </p:tav>
                                      </p:tavLst>
                                    </p:anim>
                                    <p:anim calcmode="lin" valueType="num">
                                      <p:cBhvr>
                                        <p:cTn id="66" dur="500" fill="hold"/>
                                        <p:tgtEl>
                                          <p:spTgt spid="53253">
                                            <p:txEl>
                                              <p:pRg st="7" end="7"/>
                                            </p:txEl>
                                          </p:spTgt>
                                        </p:tgtEl>
                                        <p:attrNameLst>
                                          <p:attrName>ppt_h</p:attrName>
                                        </p:attrNameLst>
                                      </p:cBhvr>
                                      <p:tavLst>
                                        <p:tav tm="0">
                                          <p:val>
                                            <p:strVal val="#ppt_h"/>
                                          </p:val>
                                        </p:tav>
                                        <p:tav tm="100000">
                                          <p:val>
                                            <p:strVal val="#ppt_h"/>
                                          </p:val>
                                        </p:tav>
                                      </p:tavLst>
                                    </p:anim>
                                  </p:childTnLst>
                                </p:cTn>
                              </p:par>
                            </p:childTnLst>
                          </p:cTn>
                        </p:par>
                        <p:par>
                          <p:cTn id="67" fill="hold" nodeType="afterGroup">
                            <p:stCondLst>
                              <p:cond delay="500"/>
                            </p:stCondLst>
                            <p:childTnLst>
                              <p:par>
                                <p:cTn id="68" presetID="15" presetClass="entr" presetSubtype="0" fill="hold" grpId="0" nodeType="afterEffect">
                                  <p:stCondLst>
                                    <p:cond delay="1000"/>
                                  </p:stCondLst>
                                  <p:childTnLst>
                                    <p:set>
                                      <p:cBhvr>
                                        <p:cTn id="69" dur="1" fill="hold">
                                          <p:stCondLst>
                                            <p:cond delay="0"/>
                                          </p:stCondLst>
                                        </p:cTn>
                                        <p:tgtEl>
                                          <p:spTgt spid="53252">
                                            <p:txEl>
                                              <p:pRg st="0" end="0"/>
                                            </p:txEl>
                                          </p:spTgt>
                                        </p:tgtEl>
                                        <p:attrNameLst>
                                          <p:attrName>style.visibility</p:attrName>
                                        </p:attrNameLst>
                                      </p:cBhvr>
                                      <p:to>
                                        <p:strVal val="visible"/>
                                      </p:to>
                                    </p:set>
                                    <p:anim calcmode="lin" valueType="num">
                                      <p:cBhvr>
                                        <p:cTn id="70" dur="1000" fill="hold"/>
                                        <p:tgtEl>
                                          <p:spTgt spid="53252">
                                            <p:txEl>
                                              <p:pRg st="0" end="0"/>
                                            </p:txEl>
                                          </p:spTgt>
                                        </p:tgtEl>
                                        <p:attrNameLst>
                                          <p:attrName>ppt_w</p:attrName>
                                        </p:attrNameLst>
                                      </p:cBhvr>
                                      <p:tavLst>
                                        <p:tav tm="0">
                                          <p:val>
                                            <p:fltVal val="0"/>
                                          </p:val>
                                        </p:tav>
                                        <p:tav tm="100000">
                                          <p:val>
                                            <p:strVal val="#ppt_w"/>
                                          </p:val>
                                        </p:tav>
                                      </p:tavLst>
                                    </p:anim>
                                    <p:anim calcmode="lin" valueType="num">
                                      <p:cBhvr>
                                        <p:cTn id="71" dur="1000" fill="hold"/>
                                        <p:tgtEl>
                                          <p:spTgt spid="53252">
                                            <p:txEl>
                                              <p:pRg st="0" end="0"/>
                                            </p:txEl>
                                          </p:spTgt>
                                        </p:tgtEl>
                                        <p:attrNameLst>
                                          <p:attrName>ppt_h</p:attrName>
                                        </p:attrNameLst>
                                      </p:cBhvr>
                                      <p:tavLst>
                                        <p:tav tm="0">
                                          <p:val>
                                            <p:fltVal val="0"/>
                                          </p:val>
                                        </p:tav>
                                        <p:tav tm="100000">
                                          <p:val>
                                            <p:strVal val="#ppt_h"/>
                                          </p:val>
                                        </p:tav>
                                      </p:tavLst>
                                    </p:anim>
                                    <p:anim calcmode="lin" valueType="num">
                                      <p:cBhvr>
                                        <p:cTn id="72" dur="1000" fill="hold"/>
                                        <p:tgtEl>
                                          <p:spTgt spid="5325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5325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74" fill="hold" nodeType="afterGroup">
                            <p:stCondLst>
                              <p:cond delay="2500"/>
                            </p:stCondLst>
                            <p:childTnLst>
                              <p:par>
                                <p:cTn id="75" presetID="15" presetClass="entr" presetSubtype="0" fill="hold" grpId="0" nodeType="afterEffect">
                                  <p:stCondLst>
                                    <p:cond delay="1000"/>
                                  </p:stCondLst>
                                  <p:childTnLst>
                                    <p:set>
                                      <p:cBhvr>
                                        <p:cTn id="76" dur="1" fill="hold">
                                          <p:stCondLst>
                                            <p:cond delay="0"/>
                                          </p:stCondLst>
                                        </p:cTn>
                                        <p:tgtEl>
                                          <p:spTgt spid="53252">
                                            <p:txEl>
                                              <p:pRg st="1" end="1"/>
                                            </p:txEl>
                                          </p:spTgt>
                                        </p:tgtEl>
                                        <p:attrNameLst>
                                          <p:attrName>style.visibility</p:attrName>
                                        </p:attrNameLst>
                                      </p:cBhvr>
                                      <p:to>
                                        <p:strVal val="visible"/>
                                      </p:to>
                                    </p:set>
                                    <p:anim calcmode="lin" valueType="num">
                                      <p:cBhvr>
                                        <p:cTn id="77" dur="1000" fill="hold"/>
                                        <p:tgtEl>
                                          <p:spTgt spid="53252">
                                            <p:txEl>
                                              <p:pRg st="1" end="1"/>
                                            </p:txEl>
                                          </p:spTgt>
                                        </p:tgtEl>
                                        <p:attrNameLst>
                                          <p:attrName>ppt_w</p:attrName>
                                        </p:attrNameLst>
                                      </p:cBhvr>
                                      <p:tavLst>
                                        <p:tav tm="0">
                                          <p:val>
                                            <p:fltVal val="0"/>
                                          </p:val>
                                        </p:tav>
                                        <p:tav tm="100000">
                                          <p:val>
                                            <p:strVal val="#ppt_w"/>
                                          </p:val>
                                        </p:tav>
                                      </p:tavLst>
                                    </p:anim>
                                    <p:anim calcmode="lin" valueType="num">
                                      <p:cBhvr>
                                        <p:cTn id="78" dur="1000" fill="hold"/>
                                        <p:tgtEl>
                                          <p:spTgt spid="53252">
                                            <p:txEl>
                                              <p:pRg st="1" end="1"/>
                                            </p:txEl>
                                          </p:spTgt>
                                        </p:tgtEl>
                                        <p:attrNameLst>
                                          <p:attrName>ppt_h</p:attrName>
                                        </p:attrNameLst>
                                      </p:cBhvr>
                                      <p:tavLst>
                                        <p:tav tm="0">
                                          <p:val>
                                            <p:fltVal val="0"/>
                                          </p:val>
                                        </p:tav>
                                        <p:tav tm="100000">
                                          <p:val>
                                            <p:strVal val="#ppt_h"/>
                                          </p:val>
                                        </p:tav>
                                      </p:tavLst>
                                    </p:anim>
                                    <p:anim calcmode="lin" valueType="num">
                                      <p:cBhvr>
                                        <p:cTn id="79" dur="1000" fill="hold"/>
                                        <p:tgtEl>
                                          <p:spTgt spid="5325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80" dur="1000" fill="hold"/>
                                        <p:tgtEl>
                                          <p:spTgt spid="5325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81" fill="hold" nodeType="afterGroup">
                            <p:stCondLst>
                              <p:cond delay="4500"/>
                            </p:stCondLst>
                            <p:childTnLst>
                              <p:par>
                                <p:cTn id="82" presetID="15" presetClass="entr" presetSubtype="0" fill="hold" grpId="0" nodeType="afterEffect">
                                  <p:stCondLst>
                                    <p:cond delay="1000"/>
                                  </p:stCondLst>
                                  <p:childTnLst>
                                    <p:set>
                                      <p:cBhvr>
                                        <p:cTn id="83" dur="1" fill="hold">
                                          <p:stCondLst>
                                            <p:cond delay="0"/>
                                          </p:stCondLst>
                                        </p:cTn>
                                        <p:tgtEl>
                                          <p:spTgt spid="53252">
                                            <p:txEl>
                                              <p:pRg st="2" end="2"/>
                                            </p:txEl>
                                          </p:spTgt>
                                        </p:tgtEl>
                                        <p:attrNameLst>
                                          <p:attrName>style.visibility</p:attrName>
                                        </p:attrNameLst>
                                      </p:cBhvr>
                                      <p:to>
                                        <p:strVal val="visible"/>
                                      </p:to>
                                    </p:set>
                                    <p:anim calcmode="lin" valueType="num">
                                      <p:cBhvr>
                                        <p:cTn id="84" dur="1000" fill="hold"/>
                                        <p:tgtEl>
                                          <p:spTgt spid="53252">
                                            <p:txEl>
                                              <p:pRg st="2" end="2"/>
                                            </p:txEl>
                                          </p:spTgt>
                                        </p:tgtEl>
                                        <p:attrNameLst>
                                          <p:attrName>ppt_w</p:attrName>
                                        </p:attrNameLst>
                                      </p:cBhvr>
                                      <p:tavLst>
                                        <p:tav tm="0">
                                          <p:val>
                                            <p:fltVal val="0"/>
                                          </p:val>
                                        </p:tav>
                                        <p:tav tm="100000">
                                          <p:val>
                                            <p:strVal val="#ppt_w"/>
                                          </p:val>
                                        </p:tav>
                                      </p:tavLst>
                                    </p:anim>
                                    <p:anim calcmode="lin" valueType="num">
                                      <p:cBhvr>
                                        <p:cTn id="85" dur="1000" fill="hold"/>
                                        <p:tgtEl>
                                          <p:spTgt spid="53252">
                                            <p:txEl>
                                              <p:pRg st="2" end="2"/>
                                            </p:txEl>
                                          </p:spTgt>
                                        </p:tgtEl>
                                        <p:attrNameLst>
                                          <p:attrName>ppt_h</p:attrName>
                                        </p:attrNameLst>
                                      </p:cBhvr>
                                      <p:tavLst>
                                        <p:tav tm="0">
                                          <p:val>
                                            <p:fltVal val="0"/>
                                          </p:val>
                                        </p:tav>
                                        <p:tav tm="100000">
                                          <p:val>
                                            <p:strVal val="#ppt_h"/>
                                          </p:val>
                                        </p:tav>
                                      </p:tavLst>
                                    </p:anim>
                                    <p:anim calcmode="lin" valueType="num">
                                      <p:cBhvr>
                                        <p:cTn id="86" dur="1000" fill="hold"/>
                                        <p:tgtEl>
                                          <p:spTgt spid="5325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5325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advAuto="0"/>
      <p:bldP spid="53252" grpId="0" build="p" autoUpdateAnimBg="0" advAuto="1000"/>
      <p:bldP spid="5325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3810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400" u="sng">
                <a:solidFill>
                  <a:schemeClr val="tx2"/>
                </a:solidFill>
              </a:rPr>
              <a:t>Unified Process - Milestones</a:t>
            </a:r>
          </a:p>
        </p:txBody>
      </p:sp>
      <p:sp>
        <p:nvSpPr>
          <p:cNvPr id="75779" name="Rectangle 3"/>
          <p:cNvSpPr>
            <a:spLocks noChangeArrowheads="1"/>
          </p:cNvSpPr>
          <p:nvPr/>
        </p:nvSpPr>
        <p:spPr bwMode="auto">
          <a:xfrm>
            <a:off x="1397000" y="1219200"/>
            <a:ext cx="6350000" cy="1066800"/>
          </a:xfrm>
          <a:prstGeom prst="rect">
            <a:avLst/>
          </a:prstGeom>
          <a:solidFill>
            <a:srgbClr val="FFFF99"/>
          </a:solidFill>
          <a:ln w="57150">
            <a:solidFill>
              <a:schemeClr val="hlink"/>
            </a:solidFill>
            <a:miter lim="800000"/>
            <a:headEnd/>
            <a:tailEnd/>
          </a:ln>
          <a:effectLst>
            <a:outerShdw dist="107763" dir="2700000" algn="ctr" rotWithShape="0">
              <a:schemeClr val="bg2"/>
            </a:outerShdw>
          </a:effectLst>
        </p:spPr>
        <p:txBody>
          <a:bodyPr lIns="90487" tIns="44450" rIns="90487" bIns="44450"/>
          <a:lstStyle/>
          <a:p>
            <a:pPr marL="342900" indent="-342900">
              <a:spcBef>
                <a:spcPct val="20000"/>
              </a:spcBef>
              <a:tabLst>
                <a:tab pos="1371600" algn="l"/>
              </a:tabLst>
              <a:defRPr/>
            </a:pPr>
            <a:r>
              <a:rPr lang="en-US" sz="2000">
                <a:solidFill>
                  <a:srgbClr val="FF0000"/>
                </a:solidFill>
              </a:rPr>
              <a:t>Milestone:</a:t>
            </a:r>
            <a:r>
              <a:rPr lang="en-US" sz="2000"/>
              <a:t>	a </a:t>
            </a:r>
            <a:r>
              <a:rPr lang="en-US" sz="2000">
                <a:solidFill>
                  <a:srgbClr val="00269E"/>
                </a:solidFill>
              </a:rPr>
              <a:t>management decision point</a:t>
            </a:r>
            <a:r>
              <a:rPr lang="en-US" sz="2000"/>
              <a:t> in a project 	that determines whether to </a:t>
            </a:r>
            <a:r>
              <a:rPr lang="en-US" sz="2000">
                <a:solidFill>
                  <a:srgbClr val="00269E"/>
                </a:solidFill>
              </a:rPr>
              <a:t>authorize 	movement to the next iteration/phase</a:t>
            </a:r>
            <a:endParaRPr lang="en-US" sz="2000"/>
          </a:p>
        </p:txBody>
      </p:sp>
      <p:sp>
        <p:nvSpPr>
          <p:cNvPr id="75780" name="Rectangle 4"/>
          <p:cNvSpPr>
            <a:spLocks noChangeArrowheads="1"/>
          </p:cNvSpPr>
          <p:nvPr/>
        </p:nvSpPr>
        <p:spPr bwMode="auto">
          <a:xfrm>
            <a:off x="685800" y="2514600"/>
            <a:ext cx="8001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ts val="2400"/>
              </a:spcBef>
            </a:pPr>
            <a:r>
              <a:rPr lang="en-US" altLang="en-US" sz="2000">
                <a:solidFill>
                  <a:srgbClr val="B7001F"/>
                </a:solidFill>
              </a:rPr>
              <a:t>Inception phase</a:t>
            </a:r>
            <a:r>
              <a:rPr lang="en-US" altLang="en-US" sz="2000"/>
              <a:t> - agreement among customers/developers on the </a:t>
            </a:r>
            <a:r>
              <a:rPr lang="en-US" altLang="en-US" sz="2000">
                <a:solidFill>
                  <a:srgbClr val="00269E"/>
                </a:solidFill>
              </a:rPr>
              <a:t>system’s life cycle objectives</a:t>
            </a:r>
          </a:p>
          <a:p>
            <a:pPr eaLnBrk="1" hangingPunct="1">
              <a:spcBef>
                <a:spcPts val="2400"/>
              </a:spcBef>
            </a:pPr>
            <a:r>
              <a:rPr lang="en-US" altLang="en-US" sz="2000">
                <a:solidFill>
                  <a:srgbClr val="B7001F"/>
                </a:solidFill>
              </a:rPr>
              <a:t>Elaboration phase</a:t>
            </a:r>
            <a:r>
              <a:rPr lang="en-US" altLang="en-US" sz="2000"/>
              <a:t> - agreement on the </a:t>
            </a:r>
            <a:r>
              <a:rPr lang="en-US" altLang="en-US" sz="2000">
                <a:solidFill>
                  <a:srgbClr val="00269E"/>
                </a:solidFill>
              </a:rPr>
              <a:t>viability of the life cycle architecture, business case and project plan</a:t>
            </a:r>
            <a:endParaRPr lang="en-US" altLang="en-US" sz="2000"/>
          </a:p>
          <a:p>
            <a:pPr eaLnBrk="1" hangingPunct="1">
              <a:spcBef>
                <a:spcPts val="2400"/>
              </a:spcBef>
            </a:pPr>
            <a:r>
              <a:rPr lang="en-US" altLang="en-US" sz="2000">
                <a:solidFill>
                  <a:srgbClr val="B7001F"/>
                </a:solidFill>
              </a:rPr>
              <a:t>Construction phase</a:t>
            </a:r>
            <a:r>
              <a:rPr lang="en-US" altLang="en-US" sz="2000"/>
              <a:t> - agreement on the </a:t>
            </a:r>
            <a:r>
              <a:rPr lang="en-US" altLang="en-US" sz="2000">
                <a:solidFill>
                  <a:srgbClr val="00269E"/>
                </a:solidFill>
              </a:rPr>
              <a:t>acceptability of the software product</a:t>
            </a:r>
            <a:r>
              <a:rPr lang="en-US" altLang="en-US" sz="2000"/>
              <a:t> both operationally and in terms of cost</a:t>
            </a:r>
          </a:p>
          <a:p>
            <a:pPr eaLnBrk="1" hangingPunct="1">
              <a:spcBef>
                <a:spcPts val="2400"/>
              </a:spcBef>
            </a:pPr>
            <a:r>
              <a:rPr lang="en-US" altLang="en-US" sz="2000">
                <a:solidFill>
                  <a:srgbClr val="B7001F"/>
                </a:solidFill>
              </a:rPr>
              <a:t>Transition phase</a:t>
            </a:r>
            <a:r>
              <a:rPr lang="en-US" altLang="en-US" sz="2000"/>
              <a:t> - final agreement on the </a:t>
            </a:r>
            <a:r>
              <a:rPr lang="en-US" altLang="en-US" sz="2000">
                <a:solidFill>
                  <a:srgbClr val="00269E"/>
                </a:solidFill>
              </a:rPr>
              <a:t>acceptability of the software product</a:t>
            </a:r>
          </a:p>
        </p:txBody>
      </p:sp>
    </p:spTree>
    <p:extLst>
      <p:ext uri="{BB962C8B-B14F-4D97-AF65-F5344CB8AC3E}">
        <p14:creationId xmlns:p14="http://schemas.microsoft.com/office/powerpoint/2010/main" val="130910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304800" y="1493838"/>
            <a:ext cx="8229600" cy="4525962"/>
          </a:xfrm>
        </p:spPr>
        <p:txBody>
          <a:bodyPr/>
          <a:lstStyle/>
          <a:p>
            <a:pPr fontAlgn="base">
              <a:lnSpc>
                <a:spcPct val="90000"/>
              </a:lnSpc>
              <a:spcAft>
                <a:spcPct val="0"/>
              </a:spcAft>
            </a:pPr>
            <a:r>
              <a:rPr lang="en-US" altLang="en-US" sz="2000"/>
              <a:t>Analysis model - models related to an investigation of the domain and problem space (Use case model qualifies as an example)</a:t>
            </a:r>
          </a:p>
        </p:txBody>
      </p:sp>
      <p:sp>
        <p:nvSpPr>
          <p:cNvPr id="49155" name="Date Placeholder 3"/>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1E0D075C-8A37-4767-BADA-03FA93B66068}"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34819" name="Rectangle 2"/>
          <p:cNvSpPr>
            <a:spLocks noGrp="1" noChangeArrowheads="1"/>
          </p:cNvSpPr>
          <p:nvPr>
            <p:ph type="title" idx="4294967295"/>
          </p:nvPr>
        </p:nvSpPr>
        <p:spPr>
          <a:xfrm>
            <a:off x="0" y="274638"/>
            <a:ext cx="8229600" cy="1143000"/>
          </a:xfrm>
        </p:spPr>
        <p:txBody>
          <a:bodyPr/>
          <a:lstStyle/>
          <a:p>
            <a:pPr eaLnBrk="1" hangingPunct="1">
              <a:defRPr/>
            </a:pPr>
            <a:r>
              <a:rPr lang="en-US" altLang="en-US"/>
              <a:t>Analysis and Design models</a:t>
            </a:r>
          </a:p>
        </p:txBody>
      </p:sp>
      <p:sp>
        <p:nvSpPr>
          <p:cNvPr id="49157" name="Slide Number Placeholder 8"/>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FEC92DF-463C-4564-A434-73F12E43FEAF}" type="slidenum">
              <a:rPr lang="en-US" altLang="en-US" sz="1400">
                <a:latin typeface="Tahoma" panose="020B0604030504040204" pitchFamily="34" charset="0"/>
              </a:rPr>
              <a:pPr>
                <a:spcBef>
                  <a:spcPct val="0"/>
                </a:spcBef>
                <a:buFontTx/>
                <a:buNone/>
              </a:pPr>
              <a:t>4</a:t>
            </a:fld>
            <a:endParaRPr lang="en-US" altLang="en-US" sz="1400">
              <a:latin typeface="Tahoma" panose="020B0604030504040204" pitchFamily="34" charset="0"/>
            </a:endParaRPr>
          </a:p>
        </p:txBody>
      </p:sp>
      <p:sp>
        <p:nvSpPr>
          <p:cNvPr id="68612" name="Rectangle 4"/>
          <p:cNvSpPr>
            <a:spLocks noChangeArrowheads="1"/>
          </p:cNvSpPr>
          <p:nvPr/>
        </p:nvSpPr>
        <p:spPr bwMode="auto">
          <a:xfrm>
            <a:off x="1066800" y="38100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000">
                <a:latin typeface="Tahoma" panose="020B0604030504040204" pitchFamily="34" charset="0"/>
              </a:rPr>
              <a:t>Design model - models related to the solution (class diagrams qualifies as an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P spid="6861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09600"/>
            <a:ext cx="7772400" cy="1143000"/>
          </a:xfrm>
          <a:prstGeom prst="rect">
            <a:avLst/>
          </a:prstGeom>
          <a:noFill/>
          <a:ln w="9525">
            <a:noFill/>
            <a:round/>
            <a:headEnd/>
            <a:tailEnd/>
          </a:ln>
          <a:effectLst/>
        </p:spPr>
        <p:txBody>
          <a:bodyPr lIns="92160" tIns="46080" rIns="92160" bIns="46080" anchor="ctr"/>
          <a:lstStyle/>
          <a:p>
            <a:pPr algn="ctr">
              <a:buClr>
                <a:srgbClr val="FFCC66"/>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4400" dirty="0">
                <a:solidFill>
                  <a:srgbClr val="002060"/>
                </a:solidFill>
                <a:effectLst>
                  <a:outerShdw blurRad="38100" dist="38100" dir="2700000" algn="tl">
                    <a:srgbClr val="FFFFFF"/>
                  </a:outerShdw>
                </a:effectLst>
                <a:latin typeface="Arial" charset="0"/>
              </a:rPr>
              <a:t>Lifecycle Phases</a:t>
            </a:r>
          </a:p>
        </p:txBody>
      </p:sp>
      <p:sp>
        <p:nvSpPr>
          <p:cNvPr id="21507" name="Text Box 2"/>
          <p:cNvSpPr txBox="1">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160" tIns="46080" rIns="92160" bIns="46080"/>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1pPr>
            <a:lvl2pPr marL="742950" indent="-28575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2pPr>
            <a:lvl3pPr marL="11430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3pPr>
            <a:lvl4pPr marL="16002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4pPr>
            <a:lvl5pPr marL="20574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9pPr>
          </a:lstStyle>
          <a:p>
            <a:pPr eaLnBrk="1" hangingPunct="1">
              <a:spcBef>
                <a:spcPts val="800"/>
              </a:spcBef>
              <a:buClr>
                <a:srgbClr val="FFFF00"/>
              </a:buClr>
              <a:buSzPct val="75000"/>
              <a:buFont typeface="Monotype Sorts" charset="2"/>
              <a:buChar char=""/>
            </a:pPr>
            <a:r>
              <a:rPr lang="en-GB" altLang="en-US" sz="2800">
                <a:solidFill>
                  <a:srgbClr val="002060"/>
                </a:solidFill>
              </a:rPr>
              <a:t>Inception – “Daydream”</a:t>
            </a:r>
          </a:p>
          <a:p>
            <a:pPr eaLnBrk="1" hangingPunct="1">
              <a:spcBef>
                <a:spcPts val="800"/>
              </a:spcBef>
              <a:buClr>
                <a:srgbClr val="FFFF00"/>
              </a:buClr>
              <a:buSzPct val="75000"/>
              <a:buFont typeface="Monotype Sorts" charset="2"/>
              <a:buChar char=""/>
            </a:pPr>
            <a:r>
              <a:rPr lang="en-GB" altLang="en-US" sz="2800">
                <a:solidFill>
                  <a:srgbClr val="002060"/>
                </a:solidFill>
              </a:rPr>
              <a:t>Elaboration – “Design/Details”</a:t>
            </a:r>
          </a:p>
          <a:p>
            <a:pPr eaLnBrk="1" hangingPunct="1">
              <a:spcBef>
                <a:spcPts val="800"/>
              </a:spcBef>
              <a:buClr>
                <a:srgbClr val="FFFF00"/>
              </a:buClr>
              <a:buSzPct val="75000"/>
              <a:buFont typeface="Monotype Sorts" charset="2"/>
              <a:buChar char=""/>
            </a:pPr>
            <a:r>
              <a:rPr lang="en-GB" altLang="en-US" sz="2800">
                <a:solidFill>
                  <a:srgbClr val="002060"/>
                </a:solidFill>
              </a:rPr>
              <a:t>Construction – “Do it”</a:t>
            </a:r>
          </a:p>
          <a:p>
            <a:pPr eaLnBrk="1" hangingPunct="1">
              <a:spcBef>
                <a:spcPts val="800"/>
              </a:spcBef>
              <a:buClr>
                <a:srgbClr val="FFFF00"/>
              </a:buClr>
              <a:buSzPct val="75000"/>
              <a:buFont typeface="Monotype Sorts" charset="2"/>
              <a:buChar char=""/>
            </a:pPr>
            <a:r>
              <a:rPr lang="en-GB" altLang="en-US" sz="2800">
                <a:solidFill>
                  <a:srgbClr val="002060"/>
                </a:solidFill>
              </a:rPr>
              <a:t>Transition – “Deploy it”</a:t>
            </a:r>
          </a:p>
          <a:p>
            <a:pPr eaLnBrk="1" hangingPunct="1">
              <a:spcBef>
                <a:spcPts val="800"/>
              </a:spcBef>
              <a:buClr>
                <a:srgbClr val="FFFF00"/>
              </a:buClr>
              <a:buSzPct val="75000"/>
              <a:buFont typeface="Monotype Sorts" charset="2"/>
              <a:buChar char=""/>
            </a:pPr>
            <a:r>
              <a:rPr lang="en-GB" altLang="en-US" sz="2800">
                <a:solidFill>
                  <a:srgbClr val="002060"/>
                </a:solidFill>
              </a:rPr>
              <a:t>Phases are </a:t>
            </a:r>
            <a:r>
              <a:rPr lang="en-GB" altLang="en-US" sz="2800" i="1">
                <a:solidFill>
                  <a:srgbClr val="002060"/>
                </a:solidFill>
              </a:rPr>
              <a:t>not</a:t>
            </a:r>
            <a:r>
              <a:rPr lang="en-GB" altLang="en-US" sz="2800">
                <a:solidFill>
                  <a:srgbClr val="002060"/>
                </a:solidFill>
              </a:rPr>
              <a:t> the classical requirements/ design/coding/implementation processes</a:t>
            </a:r>
          </a:p>
          <a:p>
            <a:pPr eaLnBrk="1" hangingPunct="1">
              <a:spcBef>
                <a:spcPts val="800"/>
              </a:spcBef>
              <a:buClr>
                <a:srgbClr val="FFFF00"/>
              </a:buClr>
              <a:buSzPct val="75000"/>
              <a:buFont typeface="Monotype Sorts" charset="2"/>
              <a:buChar char=""/>
            </a:pPr>
            <a:r>
              <a:rPr lang="en-GB" altLang="en-US" sz="2800">
                <a:solidFill>
                  <a:srgbClr val="002060"/>
                </a:solidFill>
              </a:rPr>
              <a:t>Phases iterate over many cycles</a:t>
            </a:r>
          </a:p>
        </p:txBody>
      </p:sp>
    </p:spTree>
    <p:extLst>
      <p:ext uri="{BB962C8B-B14F-4D97-AF65-F5344CB8AC3E}">
        <p14:creationId xmlns:p14="http://schemas.microsoft.com/office/powerpoint/2010/main" val="28924752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914400" y="1223963"/>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2800" dirty="0" err="1"/>
              <a:t>Timeboxing</a:t>
            </a:r>
            <a:endParaRPr lang="en-US" altLang="en-US" sz="2800" dirty="0"/>
          </a:p>
        </p:txBody>
      </p:sp>
      <p:sp>
        <p:nvSpPr>
          <p:cNvPr id="7171" name="Text Box 3"/>
          <p:cNvSpPr txBox="1">
            <a:spLocks noChangeArrowheads="1"/>
          </p:cNvSpPr>
          <p:nvPr/>
        </p:nvSpPr>
        <p:spPr bwMode="auto">
          <a:xfrm>
            <a:off x="652111" y="3048000"/>
            <a:ext cx="830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000" dirty="0">
                <a:solidFill>
                  <a:srgbClr val="FF0000"/>
                </a:solidFill>
              </a:rPr>
              <a:t>Iterations are “</a:t>
            </a:r>
            <a:r>
              <a:rPr lang="en-US" altLang="en-US" sz="2000" dirty="0" err="1">
                <a:solidFill>
                  <a:srgbClr val="FF0000"/>
                </a:solidFill>
              </a:rPr>
              <a:t>timeboxed</a:t>
            </a:r>
            <a:r>
              <a:rPr lang="en-US" altLang="en-US" sz="2000" dirty="0">
                <a:solidFill>
                  <a:srgbClr val="FF0000"/>
                </a:solidFill>
              </a:rPr>
              <a:t>” or fixed in length.</a:t>
            </a:r>
          </a:p>
        </p:txBody>
      </p:sp>
      <p:sp>
        <p:nvSpPr>
          <p:cNvPr id="7172" name="Text Box 4"/>
          <p:cNvSpPr txBox="1">
            <a:spLocks noChangeArrowheads="1"/>
          </p:cNvSpPr>
          <p:nvPr/>
        </p:nvSpPr>
        <p:spPr bwMode="auto">
          <a:xfrm>
            <a:off x="609600" y="2438400"/>
            <a:ext cx="594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400" dirty="0"/>
              <a:t>Management of a UP project.</a:t>
            </a:r>
          </a:p>
        </p:txBody>
      </p:sp>
      <p:sp>
        <p:nvSpPr>
          <p:cNvPr id="7173" name="Text Box 5"/>
          <p:cNvSpPr txBox="1">
            <a:spLocks noChangeArrowheads="1"/>
          </p:cNvSpPr>
          <p:nvPr/>
        </p:nvSpPr>
        <p:spPr bwMode="auto">
          <a:xfrm>
            <a:off x="620829" y="3595687"/>
            <a:ext cx="792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000" dirty="0">
                <a:solidFill>
                  <a:srgbClr val="FF0000"/>
                </a:solidFill>
              </a:rPr>
              <a:t>Iteration lengths of between two to six weeks are recommended.</a:t>
            </a:r>
          </a:p>
        </p:txBody>
      </p:sp>
      <p:sp>
        <p:nvSpPr>
          <p:cNvPr id="7174" name="Text Box 6"/>
          <p:cNvSpPr txBox="1">
            <a:spLocks noChangeArrowheads="1"/>
          </p:cNvSpPr>
          <p:nvPr/>
        </p:nvSpPr>
        <p:spPr bwMode="auto">
          <a:xfrm>
            <a:off x="645694" y="4143374"/>
            <a:ext cx="830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000" dirty="0">
                <a:solidFill>
                  <a:srgbClr val="FF0000"/>
                </a:solidFill>
              </a:rPr>
              <a:t>Each iteration period has its own development plan.</a:t>
            </a:r>
          </a:p>
        </p:txBody>
      </p:sp>
      <p:sp>
        <p:nvSpPr>
          <p:cNvPr id="7175" name="Text Box 7"/>
          <p:cNvSpPr txBox="1">
            <a:spLocks noChangeArrowheads="1"/>
          </p:cNvSpPr>
          <p:nvPr/>
        </p:nvSpPr>
        <p:spPr bwMode="auto">
          <a:xfrm>
            <a:off x="697029" y="4691061"/>
            <a:ext cx="8229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2000" dirty="0">
                <a:solidFill>
                  <a:srgbClr val="FF0000"/>
                </a:solidFill>
              </a:rPr>
              <a:t>If all the planned activities cannot be completed during an iteration cycle, the completion date should not be extended, but rather tasks or requirements from the iteration should be removed and added to the next iteration cycle.</a:t>
            </a:r>
          </a:p>
        </p:txBody>
      </p:sp>
    </p:spTree>
    <p:extLst>
      <p:ext uri="{BB962C8B-B14F-4D97-AF65-F5344CB8AC3E}">
        <p14:creationId xmlns:p14="http://schemas.microsoft.com/office/powerpoint/2010/main" val="897394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171"/>
                                        </p:tgtEl>
                                        <p:attrNameLst>
                                          <p:attrName>style.visibility</p:attrName>
                                        </p:attrNameLst>
                                      </p:cBhvr>
                                      <p:to>
                                        <p:strVal val="visible"/>
                                      </p:to>
                                    </p:set>
                                    <p:animEffect transition="in" filter="wipe(left)">
                                      <p:cBhvr>
                                        <p:cTn id="11" dur="500"/>
                                        <p:tgtEl>
                                          <p:spTgt spid="71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173"/>
                                        </p:tgtEl>
                                        <p:attrNameLst>
                                          <p:attrName>style.visibility</p:attrName>
                                        </p:attrNameLst>
                                      </p:cBhvr>
                                      <p:to>
                                        <p:strVal val="visible"/>
                                      </p:to>
                                    </p:set>
                                    <p:animEffect transition="in" filter="wipe(left)">
                                      <p:cBhvr>
                                        <p:cTn id="16" dur="500"/>
                                        <p:tgtEl>
                                          <p:spTgt spid="71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174"/>
                                        </p:tgtEl>
                                        <p:attrNameLst>
                                          <p:attrName>style.visibility</p:attrName>
                                        </p:attrNameLst>
                                      </p:cBhvr>
                                      <p:to>
                                        <p:strVal val="visible"/>
                                      </p:to>
                                    </p:set>
                                    <p:animEffect transition="in" filter="wipe(left)">
                                      <p:cBhvr>
                                        <p:cTn id="21" dur="500"/>
                                        <p:tgtEl>
                                          <p:spTgt spid="717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175"/>
                                        </p:tgtEl>
                                        <p:attrNameLst>
                                          <p:attrName>style.visibility</p:attrName>
                                        </p:attrNameLst>
                                      </p:cBhvr>
                                      <p:to>
                                        <p:strVal val="visible"/>
                                      </p:to>
                                    </p:set>
                                    <p:animEffect transition="in" filter="wipe(up)">
                                      <p:cBhvr>
                                        <p:cTn id="26"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73" grpId="0" autoUpdateAnimBg="0"/>
      <p:bldP spid="7174" grpId="0" autoUpdateAnimBg="0"/>
      <p:bldP spid="717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The Unified Process</a:t>
            </a:r>
          </a:p>
        </p:txBody>
      </p:sp>
      <p:sp>
        <p:nvSpPr>
          <p:cNvPr id="175107" name="Rectangle 3"/>
          <p:cNvSpPr>
            <a:spLocks noGrp="1" noChangeArrowheads="1"/>
          </p:cNvSpPr>
          <p:nvPr>
            <p:ph type="body" sz="half" idx="1"/>
          </p:nvPr>
        </p:nvSpPr>
        <p:spPr>
          <a:xfrm>
            <a:off x="381000" y="1905000"/>
            <a:ext cx="8153400" cy="4459287"/>
          </a:xfrm>
        </p:spPr>
        <p:txBody>
          <a:bodyPr/>
          <a:lstStyle/>
          <a:p>
            <a:pPr>
              <a:lnSpc>
                <a:spcPct val="80000"/>
              </a:lnSpc>
            </a:pPr>
            <a:r>
              <a:rPr lang="en-GB" sz="2400" dirty="0"/>
              <a:t>The Unified Software Development Process is a definition of a complete set of activities to transform users’ requirements through a consistent set of </a:t>
            </a:r>
            <a:r>
              <a:rPr lang="en-GB" sz="2400" dirty="0" err="1"/>
              <a:t>artifacts</a:t>
            </a:r>
            <a:r>
              <a:rPr lang="en-GB" sz="2400" dirty="0"/>
              <a:t> into a software product</a:t>
            </a:r>
          </a:p>
          <a:p>
            <a:pPr>
              <a:lnSpc>
                <a:spcPct val="80000"/>
              </a:lnSpc>
            </a:pPr>
            <a:r>
              <a:rPr lang="en-US" sz="2400" dirty="0"/>
              <a:t>Look at the whole process</a:t>
            </a:r>
            <a:r>
              <a:rPr lang="en-US" sz="2800" dirty="0"/>
              <a:t> </a:t>
            </a:r>
          </a:p>
          <a:p>
            <a:pPr lvl="1">
              <a:lnSpc>
                <a:spcPct val="80000"/>
              </a:lnSpc>
            </a:pPr>
            <a:r>
              <a:rPr lang="en-US" sz="2000" dirty="0"/>
              <a:t>Life cycle</a:t>
            </a:r>
          </a:p>
          <a:p>
            <a:pPr lvl="1">
              <a:lnSpc>
                <a:spcPct val="80000"/>
              </a:lnSpc>
            </a:pPr>
            <a:r>
              <a:rPr lang="en-US" sz="2000" dirty="0"/>
              <a:t>Artifacts</a:t>
            </a:r>
          </a:p>
          <a:p>
            <a:pPr lvl="1">
              <a:lnSpc>
                <a:spcPct val="80000"/>
              </a:lnSpc>
            </a:pPr>
            <a:r>
              <a:rPr lang="en-US" sz="2000" dirty="0"/>
              <a:t>Workflows</a:t>
            </a:r>
          </a:p>
          <a:p>
            <a:pPr lvl="1">
              <a:lnSpc>
                <a:spcPct val="80000"/>
              </a:lnSpc>
            </a:pPr>
            <a:r>
              <a:rPr lang="en-US" sz="2000" dirty="0"/>
              <a:t>Phases</a:t>
            </a:r>
          </a:p>
          <a:p>
            <a:pPr lvl="1">
              <a:lnSpc>
                <a:spcPct val="80000"/>
              </a:lnSpc>
            </a:pPr>
            <a:r>
              <a:rPr lang="en-US" sz="2000" dirty="0"/>
              <a:t>Iterations</a:t>
            </a:r>
          </a:p>
          <a:p>
            <a:pPr>
              <a:lnSpc>
                <a:spcPct val="80000"/>
              </a:lnSpc>
            </a:pPr>
            <a:r>
              <a:rPr lang="en-GB" sz="2400" dirty="0"/>
              <a:t>A process is described in terms of </a:t>
            </a:r>
            <a:r>
              <a:rPr lang="en-GB" sz="2400" b="1" i="1" dirty="0"/>
              <a:t>workflows</a:t>
            </a:r>
            <a:r>
              <a:rPr lang="en-GB" sz="2400" dirty="0"/>
              <a:t> where a workflow is a set of activities with identified </a:t>
            </a:r>
            <a:r>
              <a:rPr lang="en-GB" sz="2400" dirty="0" err="1"/>
              <a:t>artifacts</a:t>
            </a:r>
            <a:r>
              <a:rPr lang="en-GB" sz="2400" dirty="0"/>
              <a:t> that will be created by those activities</a:t>
            </a:r>
          </a:p>
          <a:p>
            <a:pPr lvl="1">
              <a:lnSpc>
                <a:spcPct val="80000"/>
              </a:lnSpc>
            </a:pPr>
            <a:endParaRPr lang="en-US" sz="2000" dirty="0"/>
          </a:p>
        </p:txBody>
      </p:sp>
      <p:sp>
        <p:nvSpPr>
          <p:cNvPr id="6" name="Slide Number Placeholder 6"/>
          <p:cNvSpPr>
            <a:spLocks noGrp="1"/>
          </p:cNvSpPr>
          <p:nvPr>
            <p:ph type="sldNum" sz="quarter" idx="12"/>
          </p:nvPr>
        </p:nvSpPr>
        <p:spPr/>
        <p:txBody>
          <a:bodyPr/>
          <a:lstStyle/>
          <a:p>
            <a:fld id="{34DA5D8B-FB7A-4DD5-8CA4-31A79505E0ED}" type="slidenum">
              <a:rPr lang="en-US"/>
              <a:pPr/>
              <a:t>42</a:t>
            </a:fld>
            <a:endParaRPr lang="en-US"/>
          </a:p>
        </p:txBody>
      </p:sp>
    </p:spTree>
    <p:extLst>
      <p:ext uri="{BB962C8B-B14F-4D97-AF65-F5344CB8AC3E}">
        <p14:creationId xmlns:p14="http://schemas.microsoft.com/office/powerpoint/2010/main" val="406329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checkerboard(across)">
                                      <p:cBhvr>
                                        <p:cTn id="7" dur="500"/>
                                        <p:tgtEl>
                                          <p:spTgt spid="175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5107">
                                            <p:txEl>
                                              <p:pRg st="1" end="1"/>
                                            </p:txEl>
                                          </p:spTgt>
                                        </p:tgtEl>
                                        <p:attrNameLst>
                                          <p:attrName>style.visibility</p:attrName>
                                        </p:attrNameLst>
                                      </p:cBhvr>
                                      <p:to>
                                        <p:strVal val="visible"/>
                                      </p:to>
                                    </p:set>
                                    <p:animEffect transition="in" filter="checkerboard(across)">
                                      <p:cBhvr>
                                        <p:cTn id="12" dur="500"/>
                                        <p:tgtEl>
                                          <p:spTgt spid="175107">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75107">
                                            <p:txEl>
                                              <p:pRg st="2" end="2"/>
                                            </p:txEl>
                                          </p:spTgt>
                                        </p:tgtEl>
                                        <p:attrNameLst>
                                          <p:attrName>style.visibility</p:attrName>
                                        </p:attrNameLst>
                                      </p:cBhvr>
                                      <p:to>
                                        <p:strVal val="visible"/>
                                      </p:to>
                                    </p:set>
                                    <p:animEffect transition="in" filter="checkerboard(across)">
                                      <p:cBhvr>
                                        <p:cTn id="15" dur="500"/>
                                        <p:tgtEl>
                                          <p:spTgt spid="175107">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75107">
                                            <p:txEl>
                                              <p:pRg st="3" end="3"/>
                                            </p:txEl>
                                          </p:spTgt>
                                        </p:tgtEl>
                                        <p:attrNameLst>
                                          <p:attrName>style.visibility</p:attrName>
                                        </p:attrNameLst>
                                      </p:cBhvr>
                                      <p:to>
                                        <p:strVal val="visible"/>
                                      </p:to>
                                    </p:set>
                                    <p:animEffect transition="in" filter="checkerboard(across)">
                                      <p:cBhvr>
                                        <p:cTn id="18" dur="500"/>
                                        <p:tgtEl>
                                          <p:spTgt spid="175107">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75107">
                                            <p:txEl>
                                              <p:pRg st="4" end="4"/>
                                            </p:txEl>
                                          </p:spTgt>
                                        </p:tgtEl>
                                        <p:attrNameLst>
                                          <p:attrName>style.visibility</p:attrName>
                                        </p:attrNameLst>
                                      </p:cBhvr>
                                      <p:to>
                                        <p:strVal val="visible"/>
                                      </p:to>
                                    </p:set>
                                    <p:animEffect transition="in" filter="checkerboard(across)">
                                      <p:cBhvr>
                                        <p:cTn id="21" dur="500"/>
                                        <p:tgtEl>
                                          <p:spTgt spid="175107">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75107">
                                            <p:txEl>
                                              <p:pRg st="5" end="5"/>
                                            </p:txEl>
                                          </p:spTgt>
                                        </p:tgtEl>
                                        <p:attrNameLst>
                                          <p:attrName>style.visibility</p:attrName>
                                        </p:attrNameLst>
                                      </p:cBhvr>
                                      <p:to>
                                        <p:strVal val="visible"/>
                                      </p:to>
                                    </p:set>
                                    <p:animEffect transition="in" filter="checkerboard(across)">
                                      <p:cBhvr>
                                        <p:cTn id="24" dur="500"/>
                                        <p:tgtEl>
                                          <p:spTgt spid="175107">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75107">
                                            <p:txEl>
                                              <p:pRg st="6" end="6"/>
                                            </p:txEl>
                                          </p:spTgt>
                                        </p:tgtEl>
                                        <p:attrNameLst>
                                          <p:attrName>style.visibility</p:attrName>
                                        </p:attrNameLst>
                                      </p:cBhvr>
                                      <p:to>
                                        <p:strVal val="visible"/>
                                      </p:to>
                                    </p:set>
                                    <p:animEffect transition="in" filter="checkerboard(across)">
                                      <p:cBhvr>
                                        <p:cTn id="27" dur="500"/>
                                        <p:tgtEl>
                                          <p:spTgt spid="17510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75107">
                                            <p:txEl>
                                              <p:pRg st="7" end="7"/>
                                            </p:txEl>
                                          </p:spTgt>
                                        </p:tgtEl>
                                        <p:attrNameLst>
                                          <p:attrName>style.visibility</p:attrName>
                                        </p:attrNameLst>
                                      </p:cBhvr>
                                      <p:to>
                                        <p:strVal val="visible"/>
                                      </p:to>
                                    </p:set>
                                    <p:animEffect transition="in" filter="checkerboard(across)">
                                      <p:cBhvr>
                                        <p:cTn id="32" dur="500"/>
                                        <p:tgtEl>
                                          <p:spTgt spid="175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Unified Process</a:t>
            </a:r>
          </a:p>
        </p:txBody>
      </p:sp>
      <p:sp>
        <p:nvSpPr>
          <p:cNvPr id="4" name="Date Placeholder 3"/>
          <p:cNvSpPr>
            <a:spLocks noGrp="1"/>
          </p:cNvSpPr>
          <p:nvPr>
            <p:ph type="dt" sz="half" idx="10"/>
          </p:nvPr>
        </p:nvSpPr>
        <p:spPr/>
        <p:txBody>
          <a:bodyPr/>
          <a:lstStyle/>
          <a:p>
            <a:pPr>
              <a:defRPr/>
            </a:pPr>
            <a:fld id="{FC5F9C68-AD87-47D5-A11A-3787D2EE3874}" type="datetime5">
              <a:rPr lang="en-US" smtClean="0"/>
              <a:pPr>
                <a:defRPr/>
              </a:pPr>
              <a:t>5-Aug-22</a:t>
            </a:fld>
            <a:endParaRPr lang="en-US"/>
          </a:p>
        </p:txBody>
      </p:sp>
      <p:sp>
        <p:nvSpPr>
          <p:cNvPr id="5" name="Footer Placeholder 4"/>
          <p:cNvSpPr>
            <a:spLocks noGrp="1"/>
          </p:cNvSpPr>
          <p:nvPr>
            <p:ph type="ftr" sz="quarter" idx="11"/>
          </p:nvPr>
        </p:nvSpPr>
        <p:spPr/>
        <p:txBody>
          <a:bodyPr/>
          <a:lstStyle/>
          <a:p>
            <a:pPr>
              <a:defRPr/>
            </a:pPr>
            <a:r>
              <a:rPr lang="en-US"/>
              <a:t>OOAD</a:t>
            </a:r>
          </a:p>
        </p:txBody>
      </p:sp>
      <p:sp>
        <p:nvSpPr>
          <p:cNvPr id="6" name="Slide Number Placeholder 5"/>
          <p:cNvSpPr>
            <a:spLocks noGrp="1"/>
          </p:cNvSpPr>
          <p:nvPr>
            <p:ph type="sldNum" sz="quarter" idx="12"/>
          </p:nvPr>
        </p:nvSpPr>
        <p:spPr/>
        <p:txBody>
          <a:bodyPr/>
          <a:lstStyle/>
          <a:p>
            <a:pPr>
              <a:defRPr/>
            </a:pPr>
            <a:fld id="{1C7B120A-9B75-43B7-BF2B-19134B91F1D8}" type="slidenum">
              <a:rPr lang="en-US" smtClean="0"/>
              <a:pPr>
                <a:defRPr/>
              </a:pPr>
              <a:t>43</a:t>
            </a:fld>
            <a:endParaRPr lang="en-US"/>
          </a:p>
        </p:txBody>
      </p:sp>
      <p:pic>
        <p:nvPicPr>
          <p:cNvPr id="6146" name="Picture 2" descr="https://upload.wikimedia.org/wikipedia/commons/d/d9/UnifiedProcessProjectProfile2006070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408" y="2286000"/>
            <a:ext cx="7512050" cy="2971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62000" y="5257800"/>
            <a:ext cx="7512050" cy="646331"/>
          </a:xfrm>
          <a:prstGeom prst="rect">
            <a:avLst/>
          </a:prstGeom>
        </p:spPr>
        <p:txBody>
          <a:bodyPr wrap="square">
            <a:spAutoFit/>
          </a:bodyPr>
          <a:lstStyle/>
          <a:p>
            <a:r>
              <a:rPr lang="en-US" dirty="0"/>
              <a:t>Profile of a typical project showing the relative sizes of the four phases of the Unified Process.</a:t>
            </a:r>
          </a:p>
        </p:txBody>
      </p:sp>
    </p:spTree>
    <p:extLst>
      <p:ext uri="{BB962C8B-B14F-4D97-AF65-F5344CB8AC3E}">
        <p14:creationId xmlns:p14="http://schemas.microsoft.com/office/powerpoint/2010/main" val="3087672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C5F9C68-AD87-47D5-A11A-3787D2EE3874}" type="datetime5">
              <a:rPr lang="en-US" smtClean="0"/>
              <a:pPr>
                <a:defRPr/>
              </a:pPr>
              <a:t>5-Aug-22</a:t>
            </a:fld>
            <a:endParaRPr lang="en-US"/>
          </a:p>
        </p:txBody>
      </p:sp>
      <p:sp>
        <p:nvSpPr>
          <p:cNvPr id="5" name="Footer Placeholder 4"/>
          <p:cNvSpPr>
            <a:spLocks noGrp="1"/>
          </p:cNvSpPr>
          <p:nvPr>
            <p:ph type="ftr" sz="quarter" idx="11"/>
          </p:nvPr>
        </p:nvSpPr>
        <p:spPr/>
        <p:txBody>
          <a:bodyPr/>
          <a:lstStyle/>
          <a:p>
            <a:pPr>
              <a:defRPr/>
            </a:pPr>
            <a:r>
              <a:rPr lang="en-US"/>
              <a:t>OOAD</a:t>
            </a:r>
          </a:p>
        </p:txBody>
      </p:sp>
      <p:sp>
        <p:nvSpPr>
          <p:cNvPr id="6" name="Slide Number Placeholder 5"/>
          <p:cNvSpPr>
            <a:spLocks noGrp="1"/>
          </p:cNvSpPr>
          <p:nvPr>
            <p:ph type="sldNum" sz="quarter" idx="12"/>
          </p:nvPr>
        </p:nvSpPr>
        <p:spPr/>
        <p:txBody>
          <a:bodyPr/>
          <a:lstStyle/>
          <a:p>
            <a:pPr>
              <a:defRPr/>
            </a:pPr>
            <a:fld id="{1C7B120A-9B75-43B7-BF2B-19134B91F1D8}" type="slidenum">
              <a:rPr lang="en-US" smtClean="0"/>
              <a:pPr>
                <a:defRPr/>
              </a:pPr>
              <a:t>44</a:t>
            </a:fld>
            <a:endParaRPr lang="en-US"/>
          </a:p>
        </p:txBody>
      </p:sp>
      <p:pic>
        <p:nvPicPr>
          <p:cNvPr id="7170" name="Picture 2" descr="https://upload.wikimedia.org/wikipedia/commons/1/19/Development-iterativ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333268"/>
            <a:ext cx="8382000" cy="50558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04900" y="5673950"/>
            <a:ext cx="7162800" cy="646331"/>
          </a:xfrm>
          <a:prstGeom prst="rect">
            <a:avLst/>
          </a:prstGeom>
        </p:spPr>
        <p:txBody>
          <a:bodyPr wrap="square">
            <a:spAutoFit/>
          </a:bodyPr>
          <a:lstStyle/>
          <a:p>
            <a:r>
              <a:rPr lang="en-US" dirty="0"/>
              <a:t>Diagram illustrating how the relative emphasis of different disciplines changes over the course of the project</a:t>
            </a:r>
          </a:p>
        </p:txBody>
      </p:sp>
    </p:spTree>
    <p:extLst>
      <p:ext uri="{BB962C8B-B14F-4D97-AF65-F5344CB8AC3E}">
        <p14:creationId xmlns:p14="http://schemas.microsoft.com/office/powerpoint/2010/main" val="4048125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UP schedule-oriented definitions"/>
          <p:cNvPicPr>
            <a:picLocks noChangeAspect="1" noChangeArrowheads="1"/>
          </p:cNvPicPr>
          <p:nvPr/>
        </p:nvPicPr>
        <p:blipFill>
          <a:blip r:embed="rId3" cstate="print"/>
          <a:srcRect t="22803" r="12213" b="44260"/>
          <a:stretch>
            <a:fillRect/>
          </a:stretch>
        </p:blipFill>
        <p:spPr bwMode="auto">
          <a:xfrm>
            <a:off x="533400" y="4648200"/>
            <a:ext cx="8382000" cy="1981200"/>
          </a:xfrm>
          <a:prstGeom prst="rect">
            <a:avLst/>
          </a:prstGeom>
          <a:noFill/>
          <a:ln w="9525">
            <a:noFill/>
            <a:miter lim="800000"/>
            <a:headEnd/>
            <a:tailEnd/>
          </a:ln>
        </p:spPr>
      </p:pic>
      <p:sp>
        <p:nvSpPr>
          <p:cNvPr id="25603" name="Rectangle 3"/>
          <p:cNvSpPr>
            <a:spLocks noChangeArrowheads="1"/>
          </p:cNvSpPr>
          <p:nvPr/>
        </p:nvSpPr>
        <p:spPr bwMode="auto">
          <a:xfrm>
            <a:off x="8284464" y="4537075"/>
            <a:ext cx="685800" cy="457200"/>
          </a:xfrm>
          <a:prstGeom prst="rect">
            <a:avLst/>
          </a:prstGeom>
          <a:solidFill>
            <a:schemeClr val="bg1"/>
          </a:solidFill>
          <a:ln w="9525" algn="ctr">
            <a:solidFill>
              <a:schemeClr val="bg1"/>
            </a:solidFill>
            <a:miter lim="800000"/>
            <a:headEnd/>
            <a:tailEnd/>
          </a:ln>
        </p:spPr>
        <p:txBody>
          <a:bodyPr wrap="none" anchor="ctr"/>
          <a:lstStyle/>
          <a:p>
            <a:pPr eaLnBrk="0" hangingPunct="0"/>
            <a:endParaRPr lang="en-US"/>
          </a:p>
        </p:txBody>
      </p:sp>
      <p:sp>
        <p:nvSpPr>
          <p:cNvPr id="25604" name="Rectangle 4"/>
          <p:cNvSpPr>
            <a:spLocks noChangeArrowheads="1"/>
          </p:cNvSpPr>
          <p:nvPr/>
        </p:nvSpPr>
        <p:spPr bwMode="auto">
          <a:xfrm>
            <a:off x="381000" y="4572000"/>
            <a:ext cx="685800" cy="457200"/>
          </a:xfrm>
          <a:prstGeom prst="rect">
            <a:avLst/>
          </a:prstGeom>
          <a:solidFill>
            <a:schemeClr val="bg1"/>
          </a:solidFill>
          <a:ln w="9525" algn="ctr">
            <a:solidFill>
              <a:schemeClr val="bg1"/>
            </a:solidFill>
            <a:miter lim="800000"/>
            <a:headEnd/>
            <a:tailEnd/>
          </a:ln>
        </p:spPr>
        <p:txBody>
          <a:bodyPr wrap="none" anchor="ctr"/>
          <a:lstStyle/>
          <a:p>
            <a:pPr eaLnBrk="0" hangingPunct="0"/>
            <a:endParaRPr lang="en-US"/>
          </a:p>
        </p:txBody>
      </p:sp>
      <p:sp>
        <p:nvSpPr>
          <p:cNvPr id="25605" name="Rectangle 5"/>
          <p:cNvSpPr>
            <a:spLocks noGrp="1" noChangeArrowheads="1"/>
          </p:cNvSpPr>
          <p:nvPr>
            <p:ph type="title"/>
          </p:nvPr>
        </p:nvSpPr>
        <p:spPr>
          <a:xfrm>
            <a:off x="609600" y="0"/>
            <a:ext cx="7793038" cy="762000"/>
          </a:xfrm>
        </p:spPr>
        <p:txBody>
          <a:bodyPr/>
          <a:lstStyle/>
          <a:p>
            <a:r>
              <a:rPr lang="en-US" sz="3600" dirty="0"/>
              <a:t>UP phases are iterative &amp; incremental</a:t>
            </a:r>
          </a:p>
        </p:txBody>
      </p:sp>
      <p:sp>
        <p:nvSpPr>
          <p:cNvPr id="25606" name="Text Box 6"/>
          <p:cNvSpPr txBox="1">
            <a:spLocks/>
          </p:cNvSpPr>
          <p:nvPr/>
        </p:nvSpPr>
        <p:spPr bwMode="auto">
          <a:xfrm>
            <a:off x="457200" y="762000"/>
            <a:ext cx="8534400" cy="3470275"/>
          </a:xfrm>
          <a:prstGeom prst="rect">
            <a:avLst/>
          </a:prstGeom>
          <a:noFill/>
          <a:ln w="9525">
            <a:noFill/>
            <a:miter lim="800000"/>
            <a:headEnd/>
            <a:tailEnd/>
          </a:ln>
        </p:spPr>
        <p:txBody>
          <a:bodyPr>
            <a:spAutoFit/>
          </a:bodyPr>
          <a:lstStyle/>
          <a:p>
            <a:pPr marL="304800" indent="-304800" eaLnBrk="0" hangingPunct="0">
              <a:buClr>
                <a:srgbClr val="336600"/>
              </a:buClr>
              <a:buFont typeface="Wingdings" pitchFamily="2" charset="2"/>
              <a:buChar char="§"/>
            </a:pPr>
            <a:r>
              <a:rPr lang="en-US" sz="2400" dirty="0">
                <a:latin typeface="Times New Roman" pitchFamily="18" charset="0"/>
              </a:rPr>
              <a:t>Inception</a:t>
            </a:r>
          </a:p>
          <a:p>
            <a:pPr marL="762000" lvl="1" indent="-304800" eaLnBrk="0" hangingPunct="0">
              <a:buClr>
                <a:srgbClr val="336600"/>
              </a:buClr>
              <a:buFont typeface="Wingdings" pitchFamily="2" charset="2"/>
              <a:buChar char="§"/>
            </a:pPr>
            <a:r>
              <a:rPr lang="en-US" sz="2400" dirty="0">
                <a:latin typeface="Times New Roman" pitchFamily="18" charset="0"/>
              </a:rPr>
              <a:t>Feasibility phase and approximate vision</a:t>
            </a:r>
          </a:p>
          <a:p>
            <a:pPr marL="762000" lvl="1" indent="-304800" eaLnBrk="0" hangingPunct="0">
              <a:buClr>
                <a:srgbClr val="336600"/>
              </a:buClr>
              <a:buFont typeface="Wingdings" pitchFamily="2" charset="2"/>
              <a:buChar char="§"/>
            </a:pPr>
            <a:endParaRPr lang="en-US" sz="1000" dirty="0">
              <a:latin typeface="Times New Roman" pitchFamily="18" charset="0"/>
            </a:endParaRPr>
          </a:p>
          <a:p>
            <a:pPr marL="304800" indent="-304800" eaLnBrk="0" hangingPunct="0">
              <a:buClr>
                <a:srgbClr val="336600"/>
              </a:buClr>
              <a:buFont typeface="Wingdings" pitchFamily="2" charset="2"/>
              <a:buChar char="§"/>
            </a:pPr>
            <a:r>
              <a:rPr lang="en-US" sz="2400" dirty="0">
                <a:latin typeface="Times New Roman" pitchFamily="18" charset="0"/>
              </a:rPr>
              <a:t>Elaboration</a:t>
            </a:r>
          </a:p>
          <a:p>
            <a:pPr marL="762000" lvl="1" indent="-304800" eaLnBrk="0" hangingPunct="0">
              <a:buClr>
                <a:srgbClr val="336600"/>
              </a:buClr>
              <a:buFont typeface="Wingdings" pitchFamily="2" charset="2"/>
              <a:buChar char="§"/>
            </a:pPr>
            <a:r>
              <a:rPr lang="en-US" sz="2400" dirty="0">
                <a:latin typeface="Times New Roman" pitchFamily="18" charset="0"/>
              </a:rPr>
              <a:t>Core architecture implementation, high risk resolution</a:t>
            </a:r>
          </a:p>
          <a:p>
            <a:pPr marL="762000" lvl="1" indent="-304800" eaLnBrk="0" hangingPunct="0">
              <a:buClr>
                <a:srgbClr val="336600"/>
              </a:buClr>
              <a:buFont typeface="Wingdings" pitchFamily="2" charset="2"/>
              <a:buChar char="§"/>
            </a:pPr>
            <a:endParaRPr lang="en-US" sz="1000" dirty="0">
              <a:latin typeface="Times New Roman" pitchFamily="18" charset="0"/>
            </a:endParaRPr>
          </a:p>
          <a:p>
            <a:pPr marL="304800" indent="-304800" eaLnBrk="0" hangingPunct="0">
              <a:buClr>
                <a:srgbClr val="336600"/>
              </a:buClr>
              <a:buFont typeface="Wingdings" pitchFamily="2" charset="2"/>
              <a:buChar char="§"/>
            </a:pPr>
            <a:r>
              <a:rPr lang="en-US" sz="2400" dirty="0">
                <a:latin typeface="Times New Roman" pitchFamily="18" charset="0"/>
              </a:rPr>
              <a:t>Construction</a:t>
            </a:r>
          </a:p>
          <a:p>
            <a:pPr marL="762000" lvl="1" indent="-304800" eaLnBrk="0" hangingPunct="0">
              <a:buClr>
                <a:srgbClr val="336600"/>
              </a:buClr>
              <a:buFont typeface="Wingdings" pitchFamily="2" charset="2"/>
              <a:buChar char="§"/>
            </a:pPr>
            <a:r>
              <a:rPr lang="en-US" sz="2400" dirty="0">
                <a:latin typeface="Times New Roman" pitchFamily="18" charset="0"/>
              </a:rPr>
              <a:t>Implementation of remaining elements</a:t>
            </a:r>
          </a:p>
          <a:p>
            <a:pPr marL="762000" lvl="1" indent="-304800" eaLnBrk="0" hangingPunct="0">
              <a:buClr>
                <a:srgbClr val="336600"/>
              </a:buClr>
              <a:buFont typeface="Wingdings" pitchFamily="2" charset="2"/>
              <a:buChar char="§"/>
            </a:pPr>
            <a:endParaRPr lang="en-US" sz="1000" dirty="0">
              <a:latin typeface="Times New Roman" pitchFamily="18" charset="0"/>
            </a:endParaRPr>
          </a:p>
          <a:p>
            <a:pPr marL="304800" indent="-304800" eaLnBrk="0" hangingPunct="0">
              <a:buClr>
                <a:srgbClr val="336600"/>
              </a:buClr>
              <a:buFont typeface="Wingdings" pitchFamily="2" charset="2"/>
              <a:buChar char="§"/>
            </a:pPr>
            <a:r>
              <a:rPr lang="en-US" sz="2400" dirty="0">
                <a:latin typeface="Times New Roman" pitchFamily="18" charset="0"/>
              </a:rPr>
              <a:t>Transition</a:t>
            </a:r>
          </a:p>
          <a:p>
            <a:pPr marL="762000" lvl="1" indent="-304800" eaLnBrk="0" hangingPunct="0">
              <a:buClr>
                <a:srgbClr val="336600"/>
              </a:buClr>
              <a:buFont typeface="Wingdings" pitchFamily="2" charset="2"/>
              <a:buChar char="§"/>
            </a:pPr>
            <a:r>
              <a:rPr lang="en-US" sz="2400" dirty="0">
                <a:latin typeface="Times New Roman" pitchFamily="18" charset="0"/>
              </a:rPr>
              <a:t>Beta tests, deployment</a:t>
            </a:r>
          </a:p>
        </p:txBody>
      </p:sp>
      <p:sp>
        <p:nvSpPr>
          <p:cNvPr id="2" name="TextBox 1"/>
          <p:cNvSpPr txBox="1"/>
          <p:nvPr/>
        </p:nvSpPr>
        <p:spPr>
          <a:xfrm>
            <a:off x="2286000" y="4240768"/>
            <a:ext cx="4191000" cy="369332"/>
          </a:xfrm>
          <a:prstGeom prst="rect">
            <a:avLst/>
          </a:prstGeom>
          <a:noFill/>
        </p:spPr>
        <p:txBody>
          <a:bodyPr wrap="square" rtlCol="0">
            <a:spAutoFit/>
          </a:bodyPr>
          <a:lstStyle/>
          <a:p>
            <a:pPr algn="ctr"/>
            <a:r>
              <a:rPr lang="en-US" dirty="0">
                <a:solidFill>
                  <a:srgbClr val="FF0000"/>
                </a:solidFill>
              </a:rPr>
              <a:t>Development cycle</a:t>
            </a:r>
          </a:p>
        </p:txBody>
      </p:sp>
    </p:spTree>
    <p:extLst>
      <p:ext uri="{BB962C8B-B14F-4D97-AF65-F5344CB8AC3E}">
        <p14:creationId xmlns:p14="http://schemas.microsoft.com/office/powerpoint/2010/main" val="168229084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350963" y="457200"/>
            <a:ext cx="7793037" cy="1143000"/>
          </a:xfrm>
        </p:spPr>
        <p:txBody>
          <a:bodyPr/>
          <a:lstStyle/>
          <a:p>
            <a:pPr eaLnBrk="1" hangingPunct="1"/>
            <a:r>
              <a:rPr lang="en-US"/>
              <a:t>Inception </a:t>
            </a:r>
            <a:r>
              <a:rPr lang="en-US">
                <a:sym typeface="Wingdings" pitchFamily="2" charset="2"/>
              </a:rPr>
              <a:t></a:t>
            </a:r>
            <a:r>
              <a:rPr lang="en-US"/>
              <a:t> Elaboration </a:t>
            </a:r>
            <a:r>
              <a:rPr lang="en-US">
                <a:sym typeface="Wingdings" pitchFamily="2" charset="2"/>
              </a:rPr>
              <a:t></a:t>
            </a:r>
            <a:r>
              <a:rPr lang="en-US"/>
              <a:t> …</a:t>
            </a:r>
          </a:p>
        </p:txBody>
      </p:sp>
      <p:sp>
        <p:nvSpPr>
          <p:cNvPr id="23555" name="Rectangle 3"/>
          <p:cNvSpPr>
            <a:spLocks noGrp="1" noChangeArrowheads="1"/>
          </p:cNvSpPr>
          <p:nvPr>
            <p:ph type="body" idx="1"/>
          </p:nvPr>
        </p:nvSpPr>
        <p:spPr>
          <a:xfrm>
            <a:off x="228600" y="1905000"/>
            <a:ext cx="8915400" cy="4572000"/>
          </a:xfrm>
        </p:spPr>
        <p:txBody>
          <a:bodyPr/>
          <a:lstStyle/>
          <a:p>
            <a:pPr eaLnBrk="1" hangingPunct="1">
              <a:lnSpc>
                <a:spcPct val="90000"/>
              </a:lnSpc>
            </a:pPr>
            <a:r>
              <a:rPr lang="en-US" sz="2100"/>
              <a:t>During </a:t>
            </a:r>
            <a:r>
              <a:rPr lang="en-US" sz="2100" b="1"/>
              <a:t>inception</a:t>
            </a:r>
            <a:r>
              <a:rPr lang="en-US" sz="2100"/>
              <a:t>, establish business rationale and scope for project</a:t>
            </a:r>
          </a:p>
          <a:p>
            <a:pPr lvl="1" eaLnBrk="1" hangingPunct="1">
              <a:lnSpc>
                <a:spcPct val="90000"/>
              </a:lnSpc>
            </a:pPr>
            <a:r>
              <a:rPr lang="en-US" sz="2000"/>
              <a:t>Business case: how much it will cost and how much it will bring in?</a:t>
            </a:r>
          </a:p>
          <a:p>
            <a:pPr lvl="1" eaLnBrk="1" hangingPunct="1">
              <a:lnSpc>
                <a:spcPct val="90000"/>
              </a:lnSpc>
            </a:pPr>
            <a:r>
              <a:rPr lang="en-US" sz="2000"/>
              <a:t>Scope: try to get sense of size of the project and whether it’s doable</a:t>
            </a:r>
          </a:p>
          <a:p>
            <a:pPr lvl="1" eaLnBrk="1" hangingPunct="1">
              <a:lnSpc>
                <a:spcPct val="90000"/>
              </a:lnSpc>
            </a:pPr>
            <a:r>
              <a:rPr lang="en-US" sz="2000"/>
              <a:t>Creates a </a:t>
            </a:r>
            <a:r>
              <a:rPr lang="en-US" sz="2000" i="1"/>
              <a:t>vision and scope document </a:t>
            </a:r>
            <a:r>
              <a:rPr lang="en-US" sz="2000"/>
              <a:t>at a high level of abstraction</a:t>
            </a:r>
          </a:p>
          <a:p>
            <a:pPr eaLnBrk="1" hangingPunct="1">
              <a:lnSpc>
                <a:spcPct val="90000"/>
              </a:lnSpc>
            </a:pPr>
            <a:r>
              <a:rPr lang="en-US" sz="2100"/>
              <a:t>In </a:t>
            </a:r>
            <a:r>
              <a:rPr lang="en-US" sz="2100" b="1"/>
              <a:t>elaboration</a:t>
            </a:r>
            <a:r>
              <a:rPr lang="en-US" sz="2100"/>
              <a:t>, collect more detailed requirements and do high-level analysis and design</a:t>
            </a:r>
          </a:p>
          <a:p>
            <a:pPr lvl="1" eaLnBrk="1" hangingPunct="1">
              <a:lnSpc>
                <a:spcPct val="90000"/>
              </a:lnSpc>
            </a:pPr>
            <a:r>
              <a:rPr lang="en-US" sz="2000"/>
              <a:t>Inception gives you the go-ahead to start a project, elaboration determines the </a:t>
            </a:r>
            <a:r>
              <a:rPr lang="en-US" sz="2000" b="1"/>
              <a:t>risks</a:t>
            </a:r>
          </a:p>
          <a:p>
            <a:pPr lvl="2" eaLnBrk="1" hangingPunct="1">
              <a:lnSpc>
                <a:spcPct val="90000"/>
              </a:lnSpc>
            </a:pPr>
            <a:r>
              <a:rPr lang="en-US" sz="1800"/>
              <a:t>Requirement risks: big danger is that you may build the wrong system </a:t>
            </a:r>
          </a:p>
          <a:p>
            <a:pPr lvl="2" eaLnBrk="1" hangingPunct="1">
              <a:lnSpc>
                <a:spcPct val="90000"/>
              </a:lnSpc>
            </a:pPr>
            <a:r>
              <a:rPr lang="en-US" sz="1800"/>
              <a:t>Technological risks: can the technology actually do the job? will the pieces fit together?</a:t>
            </a:r>
          </a:p>
          <a:p>
            <a:pPr lvl="2" eaLnBrk="1" hangingPunct="1">
              <a:lnSpc>
                <a:spcPct val="90000"/>
              </a:lnSpc>
            </a:pPr>
            <a:r>
              <a:rPr lang="en-US" sz="1800"/>
              <a:t>Skills risks: can you get the staff and expertise you need?</a:t>
            </a:r>
          </a:p>
          <a:p>
            <a:pPr lvl="2" eaLnBrk="1" hangingPunct="1">
              <a:lnSpc>
                <a:spcPct val="90000"/>
              </a:lnSpc>
            </a:pPr>
            <a:r>
              <a:rPr lang="en-US" sz="1800"/>
              <a:t>Political risks: can political forces get in the way?</a:t>
            </a:r>
          </a:p>
          <a:p>
            <a:pPr lvl="1" eaLnBrk="1" hangingPunct="1">
              <a:lnSpc>
                <a:spcPct val="90000"/>
              </a:lnSpc>
            </a:pPr>
            <a:r>
              <a:rPr lang="en-US" sz="2000"/>
              <a:t>Develop use cases, non-functional requirements &amp; domain model</a:t>
            </a:r>
          </a:p>
        </p:txBody>
      </p:sp>
    </p:spTree>
    <p:extLst>
      <p:ext uri="{BB962C8B-B14F-4D97-AF65-F5344CB8AC3E}">
        <p14:creationId xmlns:p14="http://schemas.microsoft.com/office/powerpoint/2010/main" val="422971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500" fill="hold"/>
                                        <p:tgtEl>
                                          <p:spTgt spid="23554"/>
                                        </p:tgtEl>
                                        <p:attrNameLst>
                                          <p:attrName>ppt_w</p:attrName>
                                        </p:attrNameLst>
                                      </p:cBhvr>
                                      <p:tavLst>
                                        <p:tav tm="0">
                                          <p:val>
                                            <p:fltVal val="0"/>
                                          </p:val>
                                        </p:tav>
                                        <p:tav tm="100000">
                                          <p:val>
                                            <p:strVal val="#ppt_w"/>
                                          </p:val>
                                        </p:tav>
                                      </p:tavLst>
                                    </p:anim>
                                    <p:anim calcmode="lin" valueType="num">
                                      <p:cBhvr>
                                        <p:cTn id="8" dur="500" fill="hold"/>
                                        <p:tgtEl>
                                          <p:spTgt spid="23554"/>
                                        </p:tgtEl>
                                        <p:attrNameLst>
                                          <p:attrName>ppt_h</p:attrName>
                                        </p:attrNameLst>
                                      </p:cBhvr>
                                      <p:tavLst>
                                        <p:tav tm="0">
                                          <p:val>
                                            <p:fltVal val="0"/>
                                          </p:val>
                                        </p:tav>
                                        <p:tav tm="100000">
                                          <p:val>
                                            <p:strVal val="#ppt_h"/>
                                          </p:val>
                                        </p:tav>
                                      </p:tavLst>
                                    </p:anim>
                                    <p:animEffect transition="in" filter="fade">
                                      <p:cBhvr>
                                        <p:cTn id="9" dur="500"/>
                                        <p:tgtEl>
                                          <p:spTgt spid="2355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3555">
                                            <p:txEl>
                                              <p:pRg st="0" end="0"/>
                                            </p:txEl>
                                          </p:spTgt>
                                        </p:tgtEl>
                                        <p:attrNameLst>
                                          <p:attrName>style.visibility</p:attrName>
                                        </p:attrNameLst>
                                      </p:cBhvr>
                                      <p:to>
                                        <p:strVal val="visible"/>
                                      </p:to>
                                    </p:set>
                                    <p:animEffect transition="in" filter="fade">
                                      <p:cBhvr>
                                        <p:cTn id="14" dur="1000">
                                          <p:stCondLst>
                                            <p:cond delay="0"/>
                                          </p:stCondLst>
                                        </p:cTn>
                                        <p:tgtEl>
                                          <p:spTgt spid="23555">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3555">
                                            <p:txEl>
                                              <p:pRg st="1" end="1"/>
                                            </p:txEl>
                                          </p:spTgt>
                                        </p:tgtEl>
                                        <p:attrNameLst>
                                          <p:attrName>style.visibility</p:attrName>
                                        </p:attrNameLst>
                                      </p:cBhvr>
                                      <p:to>
                                        <p:strVal val="visible"/>
                                      </p:to>
                                    </p:set>
                                    <p:animEffect transition="in" filter="fade">
                                      <p:cBhvr>
                                        <p:cTn id="17" dur="1000">
                                          <p:stCondLst>
                                            <p:cond delay="0"/>
                                          </p:stCondLst>
                                        </p:cTn>
                                        <p:tgtEl>
                                          <p:spTgt spid="23555">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555">
                                            <p:txEl>
                                              <p:pRg st="2" end="2"/>
                                            </p:txEl>
                                          </p:spTgt>
                                        </p:tgtEl>
                                        <p:attrNameLst>
                                          <p:attrName>style.visibility</p:attrName>
                                        </p:attrNameLst>
                                      </p:cBhvr>
                                      <p:to>
                                        <p:strVal val="visible"/>
                                      </p:to>
                                    </p:set>
                                    <p:animEffect transition="in" filter="fade">
                                      <p:cBhvr>
                                        <p:cTn id="20" dur="1000">
                                          <p:stCondLst>
                                            <p:cond delay="0"/>
                                          </p:stCondLst>
                                        </p:cTn>
                                        <p:tgtEl>
                                          <p:spTgt spid="23555">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555">
                                            <p:txEl>
                                              <p:pRg st="3" end="3"/>
                                            </p:txEl>
                                          </p:spTgt>
                                        </p:tgtEl>
                                        <p:attrNameLst>
                                          <p:attrName>style.visibility</p:attrName>
                                        </p:attrNameLst>
                                      </p:cBhvr>
                                      <p:to>
                                        <p:strVal val="visible"/>
                                      </p:to>
                                    </p:set>
                                    <p:animEffect transition="in" filter="fade">
                                      <p:cBhvr>
                                        <p:cTn id="23" dur="1000">
                                          <p:stCondLst>
                                            <p:cond delay="0"/>
                                          </p:stCondLst>
                                        </p:cTn>
                                        <p:tgtEl>
                                          <p:spTgt spid="2355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555">
                                            <p:txEl>
                                              <p:pRg st="4" end="4"/>
                                            </p:txEl>
                                          </p:spTgt>
                                        </p:tgtEl>
                                        <p:attrNameLst>
                                          <p:attrName>style.visibility</p:attrName>
                                        </p:attrNameLst>
                                      </p:cBhvr>
                                      <p:to>
                                        <p:strVal val="visible"/>
                                      </p:to>
                                    </p:set>
                                    <p:animEffect transition="in" filter="fade">
                                      <p:cBhvr>
                                        <p:cTn id="28" dur="1000">
                                          <p:stCondLst>
                                            <p:cond delay="0"/>
                                          </p:stCondLst>
                                        </p:cTn>
                                        <p:tgtEl>
                                          <p:spTgt spid="23555">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555">
                                            <p:txEl>
                                              <p:pRg st="5" end="5"/>
                                            </p:txEl>
                                          </p:spTgt>
                                        </p:tgtEl>
                                        <p:attrNameLst>
                                          <p:attrName>style.visibility</p:attrName>
                                        </p:attrNameLst>
                                      </p:cBhvr>
                                      <p:to>
                                        <p:strVal val="visible"/>
                                      </p:to>
                                    </p:set>
                                    <p:animEffect transition="in" filter="fade">
                                      <p:cBhvr>
                                        <p:cTn id="31" dur="1000">
                                          <p:stCondLst>
                                            <p:cond delay="0"/>
                                          </p:stCondLst>
                                        </p:cTn>
                                        <p:tgtEl>
                                          <p:spTgt spid="23555">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555">
                                            <p:txEl>
                                              <p:pRg st="6" end="6"/>
                                            </p:txEl>
                                          </p:spTgt>
                                        </p:tgtEl>
                                        <p:attrNameLst>
                                          <p:attrName>style.visibility</p:attrName>
                                        </p:attrNameLst>
                                      </p:cBhvr>
                                      <p:to>
                                        <p:strVal val="visible"/>
                                      </p:to>
                                    </p:set>
                                    <p:animEffect transition="in" filter="fade">
                                      <p:cBhvr>
                                        <p:cTn id="34" dur="1000">
                                          <p:stCondLst>
                                            <p:cond delay="0"/>
                                          </p:stCondLst>
                                        </p:cTn>
                                        <p:tgtEl>
                                          <p:spTgt spid="23555">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555">
                                            <p:txEl>
                                              <p:pRg st="7" end="7"/>
                                            </p:txEl>
                                          </p:spTgt>
                                        </p:tgtEl>
                                        <p:attrNameLst>
                                          <p:attrName>style.visibility</p:attrName>
                                        </p:attrNameLst>
                                      </p:cBhvr>
                                      <p:to>
                                        <p:strVal val="visible"/>
                                      </p:to>
                                    </p:set>
                                    <p:animEffect transition="in" filter="fade">
                                      <p:cBhvr>
                                        <p:cTn id="37" dur="1000">
                                          <p:stCondLst>
                                            <p:cond delay="0"/>
                                          </p:stCondLst>
                                        </p:cTn>
                                        <p:tgtEl>
                                          <p:spTgt spid="23555">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555">
                                            <p:txEl>
                                              <p:pRg st="8" end="8"/>
                                            </p:txEl>
                                          </p:spTgt>
                                        </p:tgtEl>
                                        <p:attrNameLst>
                                          <p:attrName>style.visibility</p:attrName>
                                        </p:attrNameLst>
                                      </p:cBhvr>
                                      <p:to>
                                        <p:strVal val="visible"/>
                                      </p:to>
                                    </p:set>
                                    <p:animEffect transition="in" filter="fade">
                                      <p:cBhvr>
                                        <p:cTn id="40" dur="1000">
                                          <p:stCondLst>
                                            <p:cond delay="0"/>
                                          </p:stCondLst>
                                        </p:cTn>
                                        <p:tgtEl>
                                          <p:spTgt spid="23555">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555">
                                            <p:txEl>
                                              <p:pRg st="9" end="9"/>
                                            </p:txEl>
                                          </p:spTgt>
                                        </p:tgtEl>
                                        <p:attrNameLst>
                                          <p:attrName>style.visibility</p:attrName>
                                        </p:attrNameLst>
                                      </p:cBhvr>
                                      <p:to>
                                        <p:strVal val="visible"/>
                                      </p:to>
                                    </p:set>
                                    <p:animEffect transition="in" filter="fade">
                                      <p:cBhvr>
                                        <p:cTn id="43" dur="1000">
                                          <p:stCondLst>
                                            <p:cond delay="0"/>
                                          </p:stCondLst>
                                        </p:cTn>
                                        <p:tgtEl>
                                          <p:spTgt spid="23555">
                                            <p:txEl>
                                              <p:pRg st="9" end="9"/>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555">
                                            <p:txEl>
                                              <p:pRg st="10" end="10"/>
                                            </p:txEl>
                                          </p:spTgt>
                                        </p:tgtEl>
                                        <p:attrNameLst>
                                          <p:attrName>style.visibility</p:attrName>
                                        </p:attrNameLst>
                                      </p:cBhvr>
                                      <p:to>
                                        <p:strVal val="visible"/>
                                      </p:to>
                                    </p:set>
                                    <p:animEffect transition="in" filter="fade">
                                      <p:cBhvr>
                                        <p:cTn id="46" dur="1000">
                                          <p:stCondLst>
                                            <p:cond delay="0"/>
                                          </p:stCondLst>
                                        </p:cTn>
                                        <p:tgtEl>
                                          <p:spTgt spid="235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50963" y="381000"/>
            <a:ext cx="7793037" cy="990600"/>
          </a:xfrm>
        </p:spPr>
        <p:txBody>
          <a:bodyPr/>
          <a:lstStyle/>
          <a:p>
            <a:pPr eaLnBrk="1" hangingPunct="1"/>
            <a:r>
              <a:rPr lang="en-US" sz="3600">
                <a:sym typeface="Wingdings" pitchFamily="2" charset="2"/>
              </a:rPr>
              <a:t>… </a:t>
            </a:r>
            <a:r>
              <a:rPr lang="en-US" sz="3600"/>
              <a:t> Construction </a:t>
            </a:r>
            <a:r>
              <a:rPr lang="en-US" sz="3600">
                <a:sym typeface="Wingdings" pitchFamily="2" charset="2"/>
              </a:rPr>
              <a:t></a:t>
            </a:r>
            <a:r>
              <a:rPr lang="en-US" sz="3600"/>
              <a:t> Transition </a:t>
            </a:r>
          </a:p>
        </p:txBody>
      </p:sp>
      <p:sp>
        <p:nvSpPr>
          <p:cNvPr id="24579" name="Rectangle 3"/>
          <p:cNvSpPr>
            <a:spLocks noGrp="1" noChangeArrowheads="1"/>
          </p:cNvSpPr>
          <p:nvPr>
            <p:ph type="body" idx="1"/>
          </p:nvPr>
        </p:nvSpPr>
        <p:spPr>
          <a:xfrm>
            <a:off x="381000" y="1981200"/>
            <a:ext cx="8229600" cy="4530725"/>
          </a:xfrm>
        </p:spPr>
        <p:txBody>
          <a:bodyPr/>
          <a:lstStyle/>
          <a:p>
            <a:pPr eaLnBrk="1" hangingPunct="1"/>
            <a:r>
              <a:rPr lang="en-US" sz="2600" b="1"/>
              <a:t>Construction</a:t>
            </a:r>
            <a:r>
              <a:rPr lang="en-US" sz="2600"/>
              <a:t> builds production-quality software in many increments, tested and integrated, each satisfying a subset of the requirements of the project</a:t>
            </a:r>
          </a:p>
          <a:p>
            <a:pPr lvl="1" eaLnBrk="1" hangingPunct="1"/>
            <a:r>
              <a:rPr lang="en-US" sz="2200"/>
              <a:t>Delivery may be to external, early users, or purely internal</a:t>
            </a:r>
          </a:p>
          <a:p>
            <a:pPr lvl="1" eaLnBrk="1" hangingPunct="1"/>
            <a:r>
              <a:rPr lang="en-US" sz="2200"/>
              <a:t>Each iteration contains usual life-cycle phases of analysis, design, implementation and testing</a:t>
            </a:r>
          </a:p>
          <a:p>
            <a:pPr lvl="1" eaLnBrk="1" hangingPunct="1"/>
            <a:r>
              <a:rPr lang="en-US" sz="2200"/>
              <a:t>Planning is crucial: use cases and other UML documents</a:t>
            </a:r>
            <a:endParaRPr lang="en-US" sz="2200" b="1"/>
          </a:p>
          <a:p>
            <a:pPr eaLnBrk="1" hangingPunct="1"/>
            <a:r>
              <a:rPr lang="en-US" sz="2600" b="1"/>
              <a:t>Transition</a:t>
            </a:r>
            <a:r>
              <a:rPr lang="en-US" sz="2600"/>
              <a:t> activities include beta testing, performance tuning (optimization) and user training</a:t>
            </a:r>
          </a:p>
          <a:p>
            <a:pPr lvl="1" eaLnBrk="1" hangingPunct="1"/>
            <a:r>
              <a:rPr lang="en-US" sz="2200"/>
              <a:t>No new functionality unless it’s small and essential</a:t>
            </a:r>
          </a:p>
          <a:p>
            <a:pPr lvl="1" eaLnBrk="1" hangingPunct="1"/>
            <a:r>
              <a:rPr lang="en-US" sz="2200"/>
              <a:t>Bug fixes are OK</a:t>
            </a:r>
          </a:p>
        </p:txBody>
      </p:sp>
    </p:spTree>
    <p:extLst>
      <p:ext uri="{BB962C8B-B14F-4D97-AF65-F5344CB8AC3E}">
        <p14:creationId xmlns:p14="http://schemas.microsoft.com/office/powerpoint/2010/main" val="5342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500" fill="hold"/>
                                        <p:tgtEl>
                                          <p:spTgt spid="24578"/>
                                        </p:tgtEl>
                                        <p:attrNameLst>
                                          <p:attrName>ppt_w</p:attrName>
                                        </p:attrNameLst>
                                      </p:cBhvr>
                                      <p:tavLst>
                                        <p:tav tm="0">
                                          <p:val>
                                            <p:fltVal val="0"/>
                                          </p:val>
                                        </p:tav>
                                        <p:tav tm="100000">
                                          <p:val>
                                            <p:strVal val="#ppt_w"/>
                                          </p:val>
                                        </p:tav>
                                      </p:tavLst>
                                    </p:anim>
                                    <p:anim calcmode="lin" valueType="num">
                                      <p:cBhvr>
                                        <p:cTn id="8" dur="500" fill="hold"/>
                                        <p:tgtEl>
                                          <p:spTgt spid="24578"/>
                                        </p:tgtEl>
                                        <p:attrNameLst>
                                          <p:attrName>ppt_h</p:attrName>
                                        </p:attrNameLst>
                                      </p:cBhvr>
                                      <p:tavLst>
                                        <p:tav tm="0">
                                          <p:val>
                                            <p:fltVal val="0"/>
                                          </p:val>
                                        </p:tav>
                                        <p:tav tm="100000">
                                          <p:val>
                                            <p:strVal val="#ppt_h"/>
                                          </p:val>
                                        </p:tav>
                                      </p:tavLst>
                                    </p:anim>
                                    <p:animEffect transition="in" filter="fade">
                                      <p:cBhvr>
                                        <p:cTn id="9" dur="500"/>
                                        <p:tgtEl>
                                          <p:spTgt spid="2457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4579">
                                            <p:txEl>
                                              <p:pRg st="0" end="0"/>
                                            </p:txEl>
                                          </p:spTgt>
                                        </p:tgtEl>
                                        <p:attrNameLst>
                                          <p:attrName>style.visibility</p:attrName>
                                        </p:attrNameLst>
                                      </p:cBhvr>
                                      <p:to>
                                        <p:strVal val="visible"/>
                                      </p:to>
                                    </p:set>
                                    <p:animEffect transition="in" filter="fade">
                                      <p:cBhvr>
                                        <p:cTn id="14" dur="1000">
                                          <p:stCondLst>
                                            <p:cond delay="0"/>
                                          </p:stCondLst>
                                        </p:cTn>
                                        <p:tgtEl>
                                          <p:spTgt spid="24579">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579">
                                            <p:txEl>
                                              <p:pRg st="1" end="1"/>
                                            </p:txEl>
                                          </p:spTgt>
                                        </p:tgtEl>
                                        <p:attrNameLst>
                                          <p:attrName>style.visibility</p:attrName>
                                        </p:attrNameLst>
                                      </p:cBhvr>
                                      <p:to>
                                        <p:strVal val="visible"/>
                                      </p:to>
                                    </p:set>
                                    <p:animEffect transition="in" filter="fade">
                                      <p:cBhvr>
                                        <p:cTn id="17" dur="1000">
                                          <p:stCondLst>
                                            <p:cond delay="0"/>
                                          </p:stCondLst>
                                        </p:cTn>
                                        <p:tgtEl>
                                          <p:spTgt spid="24579">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579">
                                            <p:txEl>
                                              <p:pRg st="2" end="2"/>
                                            </p:txEl>
                                          </p:spTgt>
                                        </p:tgtEl>
                                        <p:attrNameLst>
                                          <p:attrName>style.visibility</p:attrName>
                                        </p:attrNameLst>
                                      </p:cBhvr>
                                      <p:to>
                                        <p:strVal val="visible"/>
                                      </p:to>
                                    </p:set>
                                    <p:animEffect transition="in" filter="fade">
                                      <p:cBhvr>
                                        <p:cTn id="20" dur="1000">
                                          <p:stCondLst>
                                            <p:cond delay="0"/>
                                          </p:stCondLst>
                                        </p:cTn>
                                        <p:tgtEl>
                                          <p:spTgt spid="24579">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579">
                                            <p:txEl>
                                              <p:pRg st="3" end="3"/>
                                            </p:txEl>
                                          </p:spTgt>
                                        </p:tgtEl>
                                        <p:attrNameLst>
                                          <p:attrName>style.visibility</p:attrName>
                                        </p:attrNameLst>
                                      </p:cBhvr>
                                      <p:to>
                                        <p:strVal val="visible"/>
                                      </p:to>
                                    </p:set>
                                    <p:animEffect transition="in" filter="fade">
                                      <p:cBhvr>
                                        <p:cTn id="23" dur="1000">
                                          <p:stCondLst>
                                            <p:cond delay="0"/>
                                          </p:stCondLst>
                                        </p:cTn>
                                        <p:tgtEl>
                                          <p:spTgt spid="2457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579">
                                            <p:txEl>
                                              <p:pRg st="4" end="4"/>
                                            </p:txEl>
                                          </p:spTgt>
                                        </p:tgtEl>
                                        <p:attrNameLst>
                                          <p:attrName>style.visibility</p:attrName>
                                        </p:attrNameLst>
                                      </p:cBhvr>
                                      <p:to>
                                        <p:strVal val="visible"/>
                                      </p:to>
                                    </p:set>
                                    <p:animEffect transition="in" filter="fade">
                                      <p:cBhvr>
                                        <p:cTn id="28" dur="1000">
                                          <p:stCondLst>
                                            <p:cond delay="0"/>
                                          </p:stCondLst>
                                        </p:cTn>
                                        <p:tgtEl>
                                          <p:spTgt spid="24579">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579">
                                            <p:txEl>
                                              <p:pRg st="5" end="5"/>
                                            </p:txEl>
                                          </p:spTgt>
                                        </p:tgtEl>
                                        <p:attrNameLst>
                                          <p:attrName>style.visibility</p:attrName>
                                        </p:attrNameLst>
                                      </p:cBhvr>
                                      <p:to>
                                        <p:strVal val="visible"/>
                                      </p:to>
                                    </p:set>
                                    <p:animEffect transition="in" filter="fade">
                                      <p:cBhvr>
                                        <p:cTn id="31" dur="1000">
                                          <p:stCondLst>
                                            <p:cond delay="0"/>
                                          </p:stCondLst>
                                        </p:cTn>
                                        <p:tgtEl>
                                          <p:spTgt spid="24579">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579">
                                            <p:txEl>
                                              <p:pRg st="6" end="6"/>
                                            </p:txEl>
                                          </p:spTgt>
                                        </p:tgtEl>
                                        <p:attrNameLst>
                                          <p:attrName>style.visibility</p:attrName>
                                        </p:attrNameLst>
                                      </p:cBhvr>
                                      <p:to>
                                        <p:strVal val="visible"/>
                                      </p:to>
                                    </p:set>
                                    <p:animEffect transition="in" filter="fade">
                                      <p:cBhvr>
                                        <p:cTn id="34" dur="1000">
                                          <p:stCondLst>
                                            <p:cond delay="0"/>
                                          </p:stCondLst>
                                        </p:cTn>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UP artifacts</a:t>
            </a:r>
          </a:p>
        </p:txBody>
      </p:sp>
      <p:sp>
        <p:nvSpPr>
          <p:cNvPr id="26627" name="Text Box 3"/>
          <p:cNvSpPr txBox="1">
            <a:spLocks/>
          </p:cNvSpPr>
          <p:nvPr/>
        </p:nvSpPr>
        <p:spPr bwMode="auto">
          <a:xfrm>
            <a:off x="609600" y="2286000"/>
            <a:ext cx="8153400" cy="3600450"/>
          </a:xfrm>
          <a:prstGeom prst="rect">
            <a:avLst/>
          </a:prstGeom>
          <a:noFill/>
          <a:ln w="9525">
            <a:noFill/>
            <a:miter lim="800000"/>
            <a:headEnd/>
            <a:tailEnd/>
          </a:ln>
        </p:spPr>
        <p:txBody>
          <a:bodyPr>
            <a:spAutoFit/>
          </a:bodyPr>
          <a:lstStyle/>
          <a:p>
            <a:pPr marL="304800" indent="-304800" eaLnBrk="0" hangingPunct="0">
              <a:buClr>
                <a:srgbClr val="336600"/>
              </a:buClr>
              <a:buFont typeface="Wingdings" pitchFamily="2" charset="2"/>
              <a:buChar char="§"/>
            </a:pPr>
            <a:r>
              <a:rPr lang="en-US" sz="2800">
                <a:latin typeface="Times New Roman" pitchFamily="18" charset="0"/>
              </a:rPr>
              <a:t>The UP describes work activities, </a:t>
            </a:r>
            <a:br>
              <a:rPr lang="en-US" sz="2800">
                <a:latin typeface="Times New Roman" pitchFamily="18" charset="0"/>
              </a:rPr>
            </a:br>
            <a:r>
              <a:rPr lang="en-US" sz="2800">
                <a:latin typeface="Times New Roman" pitchFamily="18" charset="0"/>
              </a:rPr>
              <a:t>which result in </a:t>
            </a:r>
            <a:r>
              <a:rPr lang="en-US" sz="2800" i="1">
                <a:latin typeface="Times New Roman" pitchFamily="18" charset="0"/>
              </a:rPr>
              <a:t>work products</a:t>
            </a:r>
            <a:r>
              <a:rPr lang="en-US" sz="2800">
                <a:latin typeface="Times New Roman" pitchFamily="18" charset="0"/>
              </a:rPr>
              <a:t> called </a:t>
            </a:r>
            <a:r>
              <a:rPr lang="en-US" sz="2800" i="1">
                <a:latin typeface="Times New Roman" pitchFamily="18" charset="0"/>
              </a:rPr>
              <a:t>artifacts</a:t>
            </a:r>
            <a:endParaRPr lang="en-US" sz="2800">
              <a:latin typeface="Times New Roman" pitchFamily="18" charset="0"/>
            </a:endParaRPr>
          </a:p>
          <a:p>
            <a:pPr marL="304800" indent="-304800" eaLnBrk="0" hangingPunct="0">
              <a:buClr>
                <a:srgbClr val="336600"/>
              </a:buClr>
              <a:buFont typeface="Wingdings" pitchFamily="2" charset="2"/>
              <a:buChar char="§"/>
            </a:pPr>
            <a:r>
              <a:rPr lang="en-US" sz="2800">
                <a:latin typeface="Times New Roman" pitchFamily="18" charset="0"/>
              </a:rPr>
              <a:t>Examples of artifacts:</a:t>
            </a:r>
          </a:p>
          <a:p>
            <a:pPr marL="762000" lvl="1" indent="-304800" eaLnBrk="0" hangingPunct="0">
              <a:buClr>
                <a:srgbClr val="336600"/>
              </a:buClr>
              <a:buFont typeface="Wingdings" pitchFamily="2" charset="2"/>
              <a:buChar char="§"/>
            </a:pPr>
            <a:r>
              <a:rPr lang="en-US" sz="2400">
                <a:latin typeface="Times New Roman" pitchFamily="18" charset="0"/>
              </a:rPr>
              <a:t>Vision, scope and business case descriptions</a:t>
            </a:r>
            <a:endParaRPr lang="en-US"/>
          </a:p>
          <a:p>
            <a:pPr marL="762000" lvl="1" indent="-304800" eaLnBrk="0" hangingPunct="0">
              <a:buClr>
                <a:srgbClr val="336600"/>
              </a:buClr>
              <a:buFont typeface="Wingdings" pitchFamily="2" charset="2"/>
              <a:buChar char="§"/>
            </a:pPr>
            <a:r>
              <a:rPr lang="en-US" sz="2400">
                <a:latin typeface="Times New Roman" pitchFamily="18" charset="0"/>
              </a:rPr>
              <a:t>Use cases (describe scenarios for user-system interactions)</a:t>
            </a:r>
          </a:p>
          <a:p>
            <a:pPr marL="762000" lvl="1" indent="-304800" eaLnBrk="0" hangingPunct="0">
              <a:buClr>
                <a:srgbClr val="336600"/>
              </a:buClr>
              <a:buFont typeface="Wingdings" pitchFamily="2" charset="2"/>
              <a:buChar char="§"/>
            </a:pPr>
            <a:r>
              <a:rPr lang="en-US" sz="2400">
                <a:latin typeface="Times New Roman" pitchFamily="18" charset="0"/>
              </a:rPr>
              <a:t>UML diagrams for domain modeling, system modeling</a:t>
            </a:r>
          </a:p>
          <a:p>
            <a:pPr marL="762000" lvl="1" indent="-304800" eaLnBrk="0" hangingPunct="0">
              <a:buClr>
                <a:srgbClr val="336600"/>
              </a:buClr>
              <a:buFont typeface="Wingdings" pitchFamily="2" charset="2"/>
              <a:buChar char="§"/>
            </a:pPr>
            <a:r>
              <a:rPr lang="en-US" sz="2400">
                <a:latin typeface="Times New Roman" pitchFamily="18" charset="0"/>
              </a:rPr>
              <a:t>Source code (and source code documentation)</a:t>
            </a:r>
          </a:p>
          <a:p>
            <a:pPr marL="762000" lvl="1" indent="-304800" eaLnBrk="0" hangingPunct="0">
              <a:buClr>
                <a:srgbClr val="336600"/>
              </a:buClr>
              <a:buFont typeface="Wingdings" pitchFamily="2" charset="2"/>
              <a:buChar char="§"/>
            </a:pPr>
            <a:r>
              <a:rPr lang="en-US" sz="2400">
                <a:latin typeface="Times New Roman" pitchFamily="18" charset="0"/>
              </a:rPr>
              <a:t>Web graphics</a:t>
            </a:r>
          </a:p>
          <a:p>
            <a:pPr marL="762000" lvl="1" indent="-304800" eaLnBrk="0" hangingPunct="0">
              <a:buClr>
                <a:srgbClr val="336600"/>
              </a:buClr>
              <a:buFont typeface="Wingdings" pitchFamily="2" charset="2"/>
              <a:buChar char="§"/>
            </a:pPr>
            <a:r>
              <a:rPr lang="en-US" sz="2400">
                <a:latin typeface="Times New Roman" pitchFamily="18" charset="0"/>
              </a:rPr>
              <a:t>Database schema</a:t>
            </a:r>
          </a:p>
        </p:txBody>
      </p:sp>
    </p:spTree>
    <p:extLst>
      <p:ext uri="{BB962C8B-B14F-4D97-AF65-F5344CB8AC3E}">
        <p14:creationId xmlns:p14="http://schemas.microsoft.com/office/powerpoint/2010/main" val="112650132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228600" y="228600"/>
            <a:ext cx="7315200" cy="1143000"/>
          </a:xfrm>
          <a:prstGeom prst="rect">
            <a:avLst/>
          </a:prstGeom>
          <a:noFill/>
          <a:ln w="9525">
            <a:noFill/>
            <a:round/>
            <a:headEnd/>
            <a:tailEnd/>
          </a:ln>
          <a:effectLst/>
        </p:spPr>
        <p:txBody>
          <a:bodyPr lIns="92160" tIns="46080" rIns="92160" bIns="4608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defRPr>
            </a:lvl9pPr>
          </a:lstStyle>
          <a:p>
            <a:pPr algn="ctr" eaLnBrk="1" hangingPunct="1">
              <a:buClr>
                <a:srgbClr val="FFCC66"/>
              </a:buClr>
              <a:buFont typeface="Arial" panose="020B0604020202020204" pitchFamily="34" charset="0"/>
              <a:buNone/>
            </a:pPr>
            <a:r>
              <a:rPr lang="en-GB" altLang="en-US" sz="4000" dirty="0">
                <a:solidFill>
                  <a:srgbClr val="FF0000"/>
                </a:solidFill>
                <a:effectLst>
                  <a:outerShdw blurRad="38100" dist="38100" dir="2700000" algn="tl">
                    <a:srgbClr val="C0C0C0"/>
                  </a:outerShdw>
                </a:effectLst>
                <a:latin typeface="Times New Roman" panose="02020603050405020304" pitchFamily="18" charset="0"/>
              </a:rPr>
              <a:t>Milestone for first Elaboration</a:t>
            </a:r>
          </a:p>
        </p:txBody>
      </p:sp>
      <p:sp>
        <p:nvSpPr>
          <p:cNvPr id="20482" name="Text Box 2"/>
          <p:cNvSpPr txBox="1">
            <a:spLocks noChangeArrowheads="1"/>
          </p:cNvSpPr>
          <p:nvPr/>
        </p:nvSpPr>
        <p:spPr bwMode="auto">
          <a:xfrm>
            <a:off x="381000" y="2133600"/>
            <a:ext cx="8153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160" tIns="46080" rIns="92160" bIns="46080"/>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1pPr>
            <a:lvl2pPr marL="7969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2pPr>
            <a:lvl3pPr marL="11430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3pPr>
            <a:lvl4pPr marL="16002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4pPr>
            <a:lvl5pPr marL="20574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9pPr>
          </a:lstStyle>
          <a:p>
            <a:pPr eaLnBrk="1" hangingPunct="1">
              <a:spcBef>
                <a:spcPts val="800"/>
              </a:spcBef>
              <a:buClr>
                <a:srgbClr val="FFFF00"/>
              </a:buClr>
              <a:buSzPct val="75000"/>
              <a:buFont typeface="Monotype Sorts" charset="2"/>
              <a:buChar char=""/>
            </a:pPr>
            <a:r>
              <a:rPr lang="en-GB" altLang="en-US" sz="2800" dirty="0">
                <a:solidFill>
                  <a:srgbClr val="002060"/>
                </a:solidFill>
              </a:rPr>
              <a:t>At start of elaboration, identify part of the project to design &amp; implement</a:t>
            </a:r>
          </a:p>
          <a:p>
            <a:pPr lvl="1" eaLnBrk="1" hangingPunct="1">
              <a:spcBef>
                <a:spcPts val="800"/>
              </a:spcBef>
              <a:buClr>
                <a:srgbClr val="FFFF00"/>
              </a:buClr>
              <a:buSzPct val="75000"/>
              <a:buFont typeface="Monotype Sorts" charset="2"/>
              <a:buChar char=""/>
            </a:pPr>
            <a:r>
              <a:rPr lang="en-GB" altLang="en-US" sz="2400" dirty="0">
                <a:solidFill>
                  <a:srgbClr val="002060"/>
                </a:solidFill>
              </a:rPr>
              <a:t>A typical and crucial scenario (from a use case)</a:t>
            </a:r>
          </a:p>
          <a:p>
            <a:pPr eaLnBrk="1" hangingPunct="1">
              <a:spcBef>
                <a:spcPts val="800"/>
              </a:spcBef>
              <a:buClr>
                <a:srgbClr val="FFFF00"/>
              </a:buClr>
              <a:buSzPct val="75000"/>
              <a:buFont typeface="Monotype Sorts" charset="2"/>
              <a:buChar char=""/>
            </a:pPr>
            <a:r>
              <a:rPr lang="en-GB" altLang="en-US" sz="2800" dirty="0">
                <a:solidFill>
                  <a:srgbClr val="002060"/>
                </a:solidFill>
              </a:rPr>
              <a:t>After first elaboration, project is, say, 1/5</a:t>
            </a:r>
            <a:r>
              <a:rPr lang="en-GB" altLang="en-US" sz="2800" baseline="30000" dirty="0">
                <a:solidFill>
                  <a:srgbClr val="002060"/>
                </a:solidFill>
              </a:rPr>
              <a:t>th </a:t>
            </a:r>
            <a:r>
              <a:rPr lang="en-GB" altLang="en-US" sz="2800" dirty="0">
                <a:solidFill>
                  <a:srgbClr val="002060"/>
                </a:solidFill>
              </a:rPr>
              <a:t>done</a:t>
            </a:r>
          </a:p>
          <a:p>
            <a:pPr eaLnBrk="1" hangingPunct="1">
              <a:spcBef>
                <a:spcPts val="800"/>
              </a:spcBef>
              <a:buClr>
                <a:srgbClr val="FFFF00"/>
              </a:buClr>
              <a:buSzPct val="75000"/>
              <a:buFont typeface="Monotype Sorts" charset="2"/>
              <a:buChar char=""/>
            </a:pPr>
            <a:r>
              <a:rPr lang="en-GB" altLang="en-US" sz="2800" dirty="0">
                <a:solidFill>
                  <a:srgbClr val="002060"/>
                </a:solidFill>
              </a:rPr>
              <a:t>Can then provide estimates for rest of project</a:t>
            </a:r>
          </a:p>
          <a:p>
            <a:pPr lvl="1" eaLnBrk="1" hangingPunct="1">
              <a:spcBef>
                <a:spcPts val="800"/>
              </a:spcBef>
              <a:buClr>
                <a:srgbClr val="FFFF00"/>
              </a:buClr>
              <a:buSzPct val="75000"/>
              <a:buFont typeface="Monotype Sorts" charset="2"/>
              <a:buChar char=""/>
            </a:pPr>
            <a:r>
              <a:rPr lang="en-GB" altLang="en-US" sz="2400" dirty="0">
                <a:solidFill>
                  <a:srgbClr val="002060"/>
                </a:solidFill>
              </a:rPr>
              <a:t>Significant risks are identified and understood</a:t>
            </a:r>
          </a:p>
          <a:p>
            <a:pPr eaLnBrk="1" hangingPunct="1">
              <a:spcBef>
                <a:spcPts val="800"/>
              </a:spcBef>
              <a:buClr>
                <a:srgbClr val="FFFF00"/>
              </a:buClr>
              <a:buSzPct val="75000"/>
              <a:buFont typeface="Monotype Sorts" charset="2"/>
              <a:buChar char=""/>
            </a:pPr>
            <a:r>
              <a:rPr lang="en-GB" altLang="en-US" sz="2800" dirty="0">
                <a:solidFill>
                  <a:srgbClr val="002060"/>
                </a:solidFill>
              </a:rPr>
              <a:t>How is such a milestone different from a stage in the waterfall model?</a:t>
            </a:r>
          </a:p>
        </p:txBody>
      </p:sp>
    </p:spTree>
    <p:extLst>
      <p:ext uri="{BB962C8B-B14F-4D97-AF65-F5344CB8AC3E}">
        <p14:creationId xmlns:p14="http://schemas.microsoft.com/office/powerpoint/2010/main" val="16830322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fade">
                                      <p:cBhvr>
                                        <p:cTn id="7" dur="1000"/>
                                        <p:tgtEl>
                                          <p:spTgt spid="2048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fade">
                                      <p:cBhvr>
                                        <p:cTn id="10" dur="1000"/>
                                        <p:tgtEl>
                                          <p:spTgt spid="20482">
                                            <p:txEl>
                                              <p:pRg st="1" end="1"/>
                                            </p:txEl>
                                          </p:spTgt>
                                        </p:tgtEl>
                                      </p:cBhvr>
                                    </p:animEffect>
                                  </p:childTnLst>
                                </p:cTn>
                              </p:par>
                            </p:childTnLst>
                          </p:cTn>
                        </p:par>
                        <p:par>
                          <p:cTn id="11" fill="hold" nodeType="afterGroup">
                            <p:stCondLst>
                              <p:cond delay="1000"/>
                            </p:stCondLst>
                            <p:childTnLst>
                              <p:par>
                                <p:cTn id="12" presetID="10" presetClass="entr" presetSubtype="0" fill="hold" grpId="0" nodeType="afterEffect">
                                  <p:stCondLst>
                                    <p:cond delay="2000"/>
                                  </p:stCondLst>
                                  <p:childTnLst>
                                    <p:set>
                                      <p:cBhvr>
                                        <p:cTn id="13" dur="1" fill="hold">
                                          <p:stCondLst>
                                            <p:cond delay="0"/>
                                          </p:stCondLst>
                                        </p:cTn>
                                        <p:tgtEl>
                                          <p:spTgt spid="20482">
                                            <p:txEl>
                                              <p:pRg st="2" end="2"/>
                                            </p:txEl>
                                          </p:spTgt>
                                        </p:tgtEl>
                                        <p:attrNameLst>
                                          <p:attrName>style.visibility</p:attrName>
                                        </p:attrNameLst>
                                      </p:cBhvr>
                                      <p:to>
                                        <p:strVal val="visible"/>
                                      </p:to>
                                    </p:set>
                                    <p:animEffect transition="in" filter="fade">
                                      <p:cBhvr>
                                        <p:cTn id="14" dur="1000"/>
                                        <p:tgtEl>
                                          <p:spTgt spid="20482">
                                            <p:txEl>
                                              <p:pRg st="2" end="2"/>
                                            </p:txEl>
                                          </p:spTgt>
                                        </p:tgtEl>
                                      </p:cBhvr>
                                    </p:animEffect>
                                  </p:childTnLst>
                                </p:cTn>
                              </p:par>
                            </p:childTnLst>
                          </p:cTn>
                        </p:par>
                        <p:par>
                          <p:cTn id="15" fill="hold" nodeType="afterGroup">
                            <p:stCondLst>
                              <p:cond delay="4000"/>
                            </p:stCondLst>
                            <p:childTnLst>
                              <p:par>
                                <p:cTn id="16" presetID="10" presetClass="entr" presetSubtype="0" fill="hold" grpId="0" nodeType="after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Effect transition="in" filter="fade">
                                      <p:cBhvr>
                                        <p:cTn id="18" dur="1000"/>
                                        <p:tgtEl>
                                          <p:spTgt spid="20482">
                                            <p:txEl>
                                              <p:pRg st="3" end="3"/>
                                            </p:txEl>
                                          </p:spTgt>
                                        </p:tgtEl>
                                      </p:cBhvr>
                                    </p:animEffect>
                                  </p:childTnLst>
                                </p:cTn>
                              </p:par>
                            </p:childTnLst>
                          </p:cTn>
                        </p:par>
                        <p:par>
                          <p:cTn id="19" fill="hold" nodeType="afterGroup">
                            <p:stCondLst>
                              <p:cond delay="5000"/>
                            </p:stCondLst>
                            <p:childTnLst>
                              <p:par>
                                <p:cTn id="20" presetID="10" presetClass="entr" presetSubtype="0" fill="hold" grpId="0" nodeType="afterEffect">
                                  <p:stCondLst>
                                    <p:cond delay="0"/>
                                  </p:stCondLst>
                                  <p:childTnLst>
                                    <p:set>
                                      <p:cBhvr>
                                        <p:cTn id="21" dur="1" fill="hold">
                                          <p:stCondLst>
                                            <p:cond delay="0"/>
                                          </p:stCondLst>
                                        </p:cTn>
                                        <p:tgtEl>
                                          <p:spTgt spid="20482">
                                            <p:txEl>
                                              <p:pRg st="4" end="4"/>
                                            </p:txEl>
                                          </p:spTgt>
                                        </p:tgtEl>
                                        <p:attrNameLst>
                                          <p:attrName>style.visibility</p:attrName>
                                        </p:attrNameLst>
                                      </p:cBhvr>
                                      <p:to>
                                        <p:strVal val="visible"/>
                                      </p:to>
                                    </p:set>
                                    <p:animEffect transition="in" filter="fade">
                                      <p:cBhvr>
                                        <p:cTn id="22" dur="1000"/>
                                        <p:tgtEl>
                                          <p:spTgt spid="2048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482">
                                            <p:txEl>
                                              <p:pRg st="5" end="5"/>
                                            </p:txEl>
                                          </p:spTgt>
                                        </p:tgtEl>
                                        <p:attrNameLst>
                                          <p:attrName>style.visibility</p:attrName>
                                        </p:attrNameLst>
                                      </p:cBhvr>
                                      <p:to>
                                        <p:strVal val="visible"/>
                                      </p:to>
                                    </p:set>
                                    <p:animEffect transition="in" filter="wipe(down)">
                                      <p:cBhvr>
                                        <p:cTn id="27" dur="500"/>
                                        <p:tgtEl>
                                          <p:spTgt spid="204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p:txBody>
          <a:bodyPr/>
          <a:lstStyle/>
          <a:p>
            <a:pPr marL="457200" indent="-457200">
              <a:lnSpc>
                <a:spcPct val="90000"/>
              </a:lnSpc>
              <a:buFont typeface="Wingdings" panose="05000000000000000000" pitchFamily="2" charset="2"/>
              <a:buChar char="q"/>
            </a:pPr>
            <a:r>
              <a:rPr lang="en-US" sz="3200" dirty="0"/>
              <a:t>“A language for specifying, visualizing and constructing the artifacts of software system” [</a:t>
            </a:r>
            <a:r>
              <a:rPr lang="en-US" sz="3200" dirty="0" err="1"/>
              <a:t>Booch</a:t>
            </a:r>
            <a:r>
              <a:rPr lang="en-US" sz="3200" dirty="0"/>
              <a:t>, Jacobson, Rumbaugh]</a:t>
            </a:r>
          </a:p>
          <a:p>
            <a:pPr marL="457200" indent="-457200">
              <a:lnSpc>
                <a:spcPct val="90000"/>
              </a:lnSpc>
              <a:buFont typeface="Wingdings" panose="05000000000000000000" pitchFamily="2" charset="2"/>
              <a:buChar char="q"/>
            </a:pPr>
            <a:r>
              <a:rPr lang="en-US" sz="3200" dirty="0"/>
              <a:t>It is a notational system aimed at modeling systems using OO concepts</a:t>
            </a:r>
          </a:p>
          <a:p>
            <a:pPr marL="457200" indent="-457200">
              <a:lnSpc>
                <a:spcPct val="90000"/>
              </a:lnSpc>
              <a:buFont typeface="Wingdings" panose="05000000000000000000" pitchFamily="2" charset="2"/>
              <a:buChar char="q"/>
            </a:pPr>
            <a:r>
              <a:rPr lang="en-US" sz="3200" dirty="0"/>
              <a:t>… not a methodology</a:t>
            </a:r>
          </a:p>
          <a:p>
            <a:pPr marL="457200" indent="-457200">
              <a:lnSpc>
                <a:spcPct val="90000"/>
              </a:lnSpc>
              <a:buFont typeface="Wingdings" panose="05000000000000000000" pitchFamily="2" charset="2"/>
              <a:buChar char="q"/>
            </a:pPr>
            <a:r>
              <a:rPr lang="en-US" sz="3200" dirty="0"/>
              <a:t>… not a process</a:t>
            </a:r>
          </a:p>
        </p:txBody>
      </p:sp>
      <p:sp>
        <p:nvSpPr>
          <p:cNvPr id="17410" name="Rectangle 2"/>
          <p:cNvSpPr>
            <a:spLocks noGrp="1" noChangeArrowheads="1"/>
          </p:cNvSpPr>
          <p:nvPr>
            <p:ph type="title" idx="4294967295"/>
          </p:nvPr>
        </p:nvSpPr>
        <p:spPr>
          <a:xfrm>
            <a:off x="0" y="274638"/>
            <a:ext cx="8229600" cy="1143000"/>
          </a:xfrm>
        </p:spPr>
        <p:txBody>
          <a:bodyPr/>
          <a:lstStyle/>
          <a:p>
            <a:r>
              <a:rPr lang="en-US"/>
              <a:t>Unified Modeling Language</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6870960" y="4141800"/>
              <a:ext cx="1901160" cy="2196000"/>
            </p14:xfrm>
          </p:contentPart>
        </mc:Choice>
        <mc:Fallback xmlns="">
          <p:pic>
            <p:nvPicPr>
              <p:cNvPr id="3" name="Ink 2"/>
              <p:cNvPicPr/>
              <p:nvPr/>
            </p:nvPicPr>
            <p:blipFill>
              <a:blip r:embed="rId3"/>
              <a:stretch>
                <a:fillRect/>
              </a:stretch>
            </p:blipFill>
            <p:spPr>
              <a:xfrm>
                <a:off x="6867720" y="4137480"/>
                <a:ext cx="1909440" cy="2204280"/>
              </a:xfrm>
              <a:prstGeom prst="rect">
                <a:avLst/>
              </a:prstGeom>
            </p:spPr>
          </p:pic>
        </mc:Fallback>
      </mc:AlternateContent>
    </p:spTree>
    <p:extLst>
      <p:ext uri="{BB962C8B-B14F-4D97-AF65-F5344CB8AC3E}">
        <p14:creationId xmlns:p14="http://schemas.microsoft.com/office/powerpoint/2010/main" val="240521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3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13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50938" y="214313"/>
            <a:ext cx="7793037" cy="776287"/>
          </a:xfrm>
        </p:spPr>
        <p:txBody>
          <a:bodyPr/>
          <a:lstStyle/>
          <a:p>
            <a:pPr eaLnBrk="1" hangingPunct="1"/>
            <a:r>
              <a:rPr lang="en-US" altLang="en-US" sz="3600" dirty="0"/>
              <a:t>What does diagram imply about UP?</a:t>
            </a:r>
          </a:p>
        </p:txBody>
      </p:sp>
      <p:pic>
        <p:nvPicPr>
          <p:cNvPr id="2662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81000" y="1533982"/>
            <a:ext cx="8229600" cy="4530725"/>
          </a:xfrm>
        </p:spPr>
      </p:pic>
      <p:sp>
        <p:nvSpPr>
          <p:cNvPr id="25604" name="Text Box 4"/>
          <p:cNvSpPr txBox="1">
            <a:spLocks noChangeArrowheads="1"/>
          </p:cNvSpPr>
          <p:nvPr/>
        </p:nvSpPr>
        <p:spPr bwMode="auto">
          <a:xfrm>
            <a:off x="762000" y="6064707"/>
            <a:ext cx="705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rgbClr val="002060"/>
                </a:solidFill>
              </a:rPr>
              <a:t>How can iterations reduce risk or reveal problems?</a:t>
            </a:r>
          </a:p>
        </p:txBody>
      </p:sp>
    </p:spTree>
    <p:extLst>
      <p:ext uri="{BB962C8B-B14F-4D97-AF65-F5344CB8AC3E}">
        <p14:creationId xmlns:p14="http://schemas.microsoft.com/office/powerpoint/2010/main" val="2765502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500" fill="hold"/>
                                        <p:tgtEl>
                                          <p:spTgt spid="25602"/>
                                        </p:tgtEl>
                                        <p:attrNameLst>
                                          <p:attrName>ppt_w</p:attrName>
                                        </p:attrNameLst>
                                      </p:cBhvr>
                                      <p:tavLst>
                                        <p:tav tm="0">
                                          <p:val>
                                            <p:fltVal val="0"/>
                                          </p:val>
                                        </p:tav>
                                        <p:tav tm="100000">
                                          <p:val>
                                            <p:strVal val="#ppt_w"/>
                                          </p:val>
                                        </p:tav>
                                      </p:tavLst>
                                    </p:anim>
                                    <p:anim calcmode="lin" valueType="num">
                                      <p:cBhvr>
                                        <p:cTn id="8" dur="500" fill="hold"/>
                                        <p:tgtEl>
                                          <p:spTgt spid="25602"/>
                                        </p:tgtEl>
                                        <p:attrNameLst>
                                          <p:attrName>ppt_h</p:attrName>
                                        </p:attrNameLst>
                                      </p:cBhvr>
                                      <p:tavLst>
                                        <p:tav tm="0">
                                          <p:val>
                                            <p:fltVal val="0"/>
                                          </p:val>
                                        </p:tav>
                                        <p:tav tm="100000">
                                          <p:val>
                                            <p:strVal val="#ppt_h"/>
                                          </p:val>
                                        </p:tav>
                                      </p:tavLst>
                                    </p:anim>
                                    <p:animEffect transition="in" filter="fade">
                                      <p:cBhvr>
                                        <p:cTn id="9" dur="500"/>
                                        <p:tgtEl>
                                          <p:spTgt spid="256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25604">
                                            <p:txEl>
                                              <p:pRg st="0" end="0"/>
                                            </p:txEl>
                                          </p:spTgt>
                                        </p:tgtEl>
                                        <p:attrNameLst>
                                          <p:attrName>style.visibility</p:attrName>
                                        </p:attrNameLst>
                                      </p:cBhvr>
                                      <p:to>
                                        <p:strVal val="visible"/>
                                      </p:to>
                                    </p:set>
                                    <p:anim calcmode="lin" valueType="num">
                                      <p:cBhvr>
                                        <p:cTn id="14" dur="500" fill="hold"/>
                                        <p:tgtEl>
                                          <p:spTgt spid="2560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2560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256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685800" y="1752600"/>
            <a:ext cx="8458200" cy="4483100"/>
          </a:xfrm>
        </p:spPr>
        <p:txBody>
          <a:bodyPr/>
          <a:lstStyle/>
          <a:p>
            <a:r>
              <a:rPr lang="en-US" altLang="en-US" sz="2400" dirty="0"/>
              <a:t>Purpose</a:t>
            </a:r>
          </a:p>
          <a:p>
            <a:pPr lvl="1"/>
            <a:r>
              <a:rPr lang="en-US" altLang="en-US" sz="2200" dirty="0"/>
              <a:t>To establish the business case for a new system or for a major update of an existing system</a:t>
            </a:r>
          </a:p>
          <a:p>
            <a:pPr lvl="1"/>
            <a:r>
              <a:rPr lang="en-US" altLang="en-US" sz="2200" dirty="0"/>
              <a:t>To specify the project scope</a:t>
            </a:r>
          </a:p>
          <a:p>
            <a:r>
              <a:rPr lang="en-US" altLang="en-US" sz="2400" dirty="0"/>
              <a:t> Outcome</a:t>
            </a:r>
          </a:p>
          <a:p>
            <a:pPr lvl="1"/>
            <a:r>
              <a:rPr lang="en-US" altLang="en-US" sz="2200" dirty="0"/>
              <a:t>A general vision of the project’s requirements, i.e., the core requirements</a:t>
            </a:r>
          </a:p>
          <a:p>
            <a:pPr lvl="2">
              <a:buFont typeface="Wingdings" panose="05000000000000000000" pitchFamily="2" charset="2"/>
              <a:buNone/>
            </a:pPr>
            <a:r>
              <a:rPr lang="en-US" altLang="en-US" sz="2200" dirty="0"/>
              <a:t>– </a:t>
            </a:r>
            <a:r>
              <a:rPr lang="en-US" altLang="en-US" sz="2000" dirty="0"/>
              <a:t>Initial use-case model and domain model (10-20% complete)</a:t>
            </a:r>
          </a:p>
          <a:p>
            <a:pPr lvl="1"/>
            <a:r>
              <a:rPr lang="en-US" altLang="en-US" sz="2200" dirty="0"/>
              <a:t>An initial business case, including:</a:t>
            </a:r>
          </a:p>
          <a:p>
            <a:pPr lvl="2">
              <a:buFont typeface="Wingdings" panose="05000000000000000000" pitchFamily="2" charset="2"/>
              <a:buNone/>
            </a:pPr>
            <a:r>
              <a:rPr lang="en-US" altLang="en-US" sz="2200" dirty="0"/>
              <a:t>– </a:t>
            </a:r>
            <a:r>
              <a:rPr lang="en-US" altLang="en-US" sz="2000" dirty="0"/>
              <a:t>Success criteria (e.g., revenue projection)</a:t>
            </a:r>
          </a:p>
          <a:p>
            <a:pPr lvl="2">
              <a:buFont typeface="Wingdings" panose="05000000000000000000" pitchFamily="2" charset="2"/>
              <a:buNone/>
            </a:pPr>
            <a:r>
              <a:rPr lang="en-US" altLang="en-US" sz="2000" dirty="0"/>
              <a:t>– An initial risk assessment</a:t>
            </a:r>
          </a:p>
          <a:p>
            <a:pPr lvl="2">
              <a:buFont typeface="Wingdings" panose="05000000000000000000" pitchFamily="2" charset="2"/>
              <a:buNone/>
            </a:pPr>
            <a:r>
              <a:rPr lang="en-US" altLang="en-US" sz="2000" dirty="0"/>
              <a:t>– An estimate of resources required</a:t>
            </a:r>
          </a:p>
          <a:p>
            <a:r>
              <a:rPr lang="en-US" altLang="en-US" sz="2400" dirty="0"/>
              <a:t> Milestone: Lifecycle Objectives</a:t>
            </a:r>
          </a:p>
          <a:p>
            <a:endParaRPr lang="en-US" altLang="en-US" sz="2400" dirty="0"/>
          </a:p>
        </p:txBody>
      </p:sp>
      <p:sp>
        <p:nvSpPr>
          <p:cNvPr id="19459" name="Title 5"/>
          <p:cNvSpPr>
            <a:spLocks noGrp="1"/>
          </p:cNvSpPr>
          <p:nvPr>
            <p:ph type="title"/>
          </p:nvPr>
        </p:nvSpPr>
        <p:spPr>
          <a:xfrm>
            <a:off x="733425" y="990600"/>
            <a:ext cx="8410575" cy="928688"/>
          </a:xfrm>
        </p:spPr>
        <p:txBody>
          <a:bodyPr>
            <a:normAutofit fontScale="90000"/>
          </a:bodyPr>
          <a:lstStyle/>
          <a:p>
            <a:pPr algn="ctr"/>
            <a:r>
              <a:rPr lang="en-US" altLang="en-US"/>
              <a:t>Inception Phase</a:t>
            </a:r>
            <a:br>
              <a:rPr lang="en-US" altLang="en-US"/>
            </a:br>
            <a:endParaRPr lang="en-US" altLang="en-US"/>
          </a:p>
        </p:txBody>
      </p:sp>
    </p:spTree>
    <p:extLst>
      <p:ext uri="{BB962C8B-B14F-4D97-AF65-F5344CB8AC3E}">
        <p14:creationId xmlns:p14="http://schemas.microsoft.com/office/powerpoint/2010/main" val="3309808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905000"/>
            <a:ext cx="8229600" cy="4525963"/>
          </a:xfrm>
        </p:spPr>
        <p:txBody>
          <a:bodyPr>
            <a:normAutofit fontScale="77500" lnSpcReduction="20000"/>
          </a:bodyPr>
          <a:lstStyle/>
          <a:p>
            <a:pPr>
              <a:defRPr/>
            </a:pPr>
            <a:r>
              <a:rPr lang="en-US" dirty="0"/>
              <a:t>Purpose</a:t>
            </a:r>
          </a:p>
          <a:p>
            <a:pPr lvl="1">
              <a:defRPr/>
            </a:pPr>
            <a:r>
              <a:rPr lang="en-US" dirty="0"/>
              <a:t>To analyze the problem domain</a:t>
            </a:r>
          </a:p>
          <a:p>
            <a:pPr lvl="1">
              <a:defRPr/>
            </a:pPr>
            <a:r>
              <a:rPr lang="en-US" dirty="0"/>
              <a:t>To establish a sound architectural foundation</a:t>
            </a:r>
          </a:p>
          <a:p>
            <a:pPr lvl="1">
              <a:defRPr/>
            </a:pPr>
            <a:r>
              <a:rPr lang="en-US" dirty="0"/>
              <a:t>To address the highest risk elements of the project</a:t>
            </a:r>
          </a:p>
          <a:p>
            <a:pPr lvl="1">
              <a:defRPr/>
            </a:pPr>
            <a:r>
              <a:rPr lang="en-US" dirty="0"/>
              <a:t>To develop a comprehensive plan showing how the project will be completed</a:t>
            </a:r>
          </a:p>
          <a:p>
            <a:pPr>
              <a:defRPr/>
            </a:pPr>
            <a:r>
              <a:rPr lang="en-US" dirty="0"/>
              <a:t> Outcome</a:t>
            </a:r>
          </a:p>
          <a:p>
            <a:pPr lvl="1">
              <a:defRPr/>
            </a:pPr>
            <a:r>
              <a:rPr lang="en-US" dirty="0"/>
              <a:t>Use-case and domain model 80% complete</a:t>
            </a:r>
          </a:p>
          <a:p>
            <a:pPr lvl="1">
              <a:defRPr/>
            </a:pPr>
            <a:r>
              <a:rPr lang="en-US" dirty="0"/>
              <a:t>An executable architecture and accompanying documentation</a:t>
            </a:r>
          </a:p>
          <a:p>
            <a:pPr lvl="1">
              <a:defRPr/>
            </a:pPr>
            <a:r>
              <a:rPr lang="en-US" dirty="0"/>
              <a:t>A revised business case, incl. revised risk assessment</a:t>
            </a:r>
          </a:p>
          <a:p>
            <a:pPr lvl="1">
              <a:defRPr/>
            </a:pPr>
            <a:r>
              <a:rPr lang="en-US" dirty="0"/>
              <a:t>A development plan for the overall project</a:t>
            </a:r>
          </a:p>
          <a:p>
            <a:pPr>
              <a:defRPr/>
            </a:pPr>
            <a:r>
              <a:rPr lang="en-US" dirty="0"/>
              <a:t> Milestone: Lifecycle Architecture</a:t>
            </a:r>
          </a:p>
          <a:p>
            <a:pPr>
              <a:defRPr/>
            </a:pPr>
            <a:endParaRPr lang="en-US" dirty="0"/>
          </a:p>
        </p:txBody>
      </p:sp>
      <p:sp>
        <p:nvSpPr>
          <p:cNvPr id="20483" name="Title 5"/>
          <p:cNvSpPr>
            <a:spLocks noGrp="1"/>
          </p:cNvSpPr>
          <p:nvPr>
            <p:ph type="title"/>
          </p:nvPr>
        </p:nvSpPr>
        <p:spPr/>
        <p:txBody>
          <a:bodyPr>
            <a:normAutofit fontScale="90000"/>
          </a:bodyPr>
          <a:lstStyle/>
          <a:p>
            <a:pPr algn="ctr"/>
            <a:r>
              <a:rPr lang="en-US" altLang="en-US"/>
              <a:t>Elaboration Phase</a:t>
            </a:r>
            <a:br>
              <a:rPr lang="en-US" altLang="en-US"/>
            </a:br>
            <a:endParaRPr lang="en-US" altLang="en-US"/>
          </a:p>
        </p:txBody>
      </p:sp>
    </p:spTree>
    <p:extLst>
      <p:ext uri="{BB962C8B-B14F-4D97-AF65-F5344CB8AC3E}">
        <p14:creationId xmlns:p14="http://schemas.microsoft.com/office/powerpoint/2010/main" val="11035872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133600"/>
            <a:ext cx="8229600" cy="4267200"/>
          </a:xfrm>
        </p:spPr>
        <p:txBody>
          <a:bodyPr>
            <a:normAutofit fontScale="77500" lnSpcReduction="20000"/>
          </a:bodyPr>
          <a:lstStyle/>
          <a:p>
            <a:pPr>
              <a:defRPr/>
            </a:pPr>
            <a:r>
              <a:rPr lang="en-US" dirty="0"/>
              <a:t>Purpose</a:t>
            </a:r>
          </a:p>
          <a:p>
            <a:pPr lvl="1">
              <a:defRPr/>
            </a:pPr>
            <a:r>
              <a:rPr lang="en-US" dirty="0"/>
              <a:t>To incrementally develop a complete software product which is ready to transition into the user community</a:t>
            </a:r>
          </a:p>
          <a:p>
            <a:pPr>
              <a:defRPr/>
            </a:pPr>
            <a:r>
              <a:rPr lang="en-US" dirty="0"/>
              <a:t> Products</a:t>
            </a:r>
          </a:p>
          <a:p>
            <a:pPr lvl="1">
              <a:defRPr/>
            </a:pPr>
            <a:r>
              <a:rPr lang="en-US" dirty="0"/>
              <a:t>A complete use-case and design model</a:t>
            </a:r>
          </a:p>
          <a:p>
            <a:pPr lvl="1">
              <a:defRPr/>
            </a:pPr>
            <a:r>
              <a:rPr lang="en-US" dirty="0"/>
              <a:t>Executable releases of increasing functionality</a:t>
            </a:r>
          </a:p>
          <a:p>
            <a:pPr lvl="1">
              <a:defRPr/>
            </a:pPr>
            <a:r>
              <a:rPr lang="en-US" dirty="0"/>
              <a:t>User documentation</a:t>
            </a:r>
          </a:p>
          <a:p>
            <a:pPr lvl="1">
              <a:defRPr/>
            </a:pPr>
            <a:r>
              <a:rPr lang="en-US" dirty="0"/>
              <a:t>Deployment documentation</a:t>
            </a:r>
          </a:p>
          <a:p>
            <a:pPr lvl="1">
              <a:defRPr/>
            </a:pPr>
            <a:r>
              <a:rPr lang="en-US" dirty="0"/>
              <a:t>Evaluation criteria for each iteration</a:t>
            </a:r>
          </a:p>
          <a:p>
            <a:pPr lvl="1">
              <a:defRPr/>
            </a:pPr>
            <a:r>
              <a:rPr lang="en-US" dirty="0"/>
              <a:t>Release descriptions, including quality assurance results</a:t>
            </a:r>
          </a:p>
          <a:p>
            <a:pPr lvl="1">
              <a:defRPr/>
            </a:pPr>
            <a:r>
              <a:rPr lang="en-US" dirty="0"/>
              <a:t>Updated development plan</a:t>
            </a:r>
          </a:p>
          <a:p>
            <a:pPr>
              <a:defRPr/>
            </a:pPr>
            <a:r>
              <a:rPr lang="en-US" dirty="0"/>
              <a:t> Milestone: Initial Operational Capability</a:t>
            </a:r>
          </a:p>
          <a:p>
            <a:pPr>
              <a:defRPr/>
            </a:pPr>
            <a:endParaRPr lang="en-US" dirty="0"/>
          </a:p>
        </p:txBody>
      </p:sp>
      <p:sp>
        <p:nvSpPr>
          <p:cNvPr id="21507" name="Title 5"/>
          <p:cNvSpPr>
            <a:spLocks noGrp="1"/>
          </p:cNvSpPr>
          <p:nvPr>
            <p:ph type="title"/>
          </p:nvPr>
        </p:nvSpPr>
        <p:spPr/>
        <p:txBody>
          <a:bodyPr>
            <a:normAutofit fontScale="90000"/>
          </a:bodyPr>
          <a:lstStyle/>
          <a:p>
            <a:pPr algn="ctr"/>
            <a:r>
              <a:rPr lang="en-US" altLang="en-US"/>
              <a:t>Construction Phase</a:t>
            </a:r>
            <a:br>
              <a:rPr lang="en-US" altLang="en-US"/>
            </a:br>
            <a:endParaRPr lang="en-US" altLang="en-US"/>
          </a:p>
        </p:txBody>
      </p:sp>
    </p:spTree>
    <p:extLst>
      <p:ext uri="{BB962C8B-B14F-4D97-AF65-F5344CB8AC3E}">
        <p14:creationId xmlns:p14="http://schemas.microsoft.com/office/powerpoint/2010/main" val="3200635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09800"/>
            <a:ext cx="8229600" cy="4267200"/>
          </a:xfrm>
        </p:spPr>
        <p:txBody>
          <a:bodyPr>
            <a:normAutofit fontScale="77500" lnSpcReduction="20000"/>
          </a:bodyPr>
          <a:lstStyle/>
          <a:p>
            <a:pPr>
              <a:defRPr/>
            </a:pPr>
            <a:r>
              <a:rPr lang="en-US" dirty="0"/>
              <a:t>Purpose</a:t>
            </a:r>
          </a:p>
          <a:p>
            <a:pPr lvl="1">
              <a:defRPr/>
            </a:pPr>
            <a:r>
              <a:rPr lang="en-US" dirty="0"/>
              <a:t>To transition the software product into the user community</a:t>
            </a:r>
          </a:p>
          <a:p>
            <a:pPr>
              <a:defRPr/>
            </a:pPr>
            <a:r>
              <a:rPr lang="en-US" dirty="0"/>
              <a:t> Products</a:t>
            </a:r>
          </a:p>
          <a:p>
            <a:pPr lvl="1">
              <a:defRPr/>
            </a:pPr>
            <a:r>
              <a:rPr lang="en-US" dirty="0"/>
              <a:t>Executable releases</a:t>
            </a:r>
          </a:p>
          <a:p>
            <a:pPr lvl="1">
              <a:defRPr/>
            </a:pPr>
            <a:r>
              <a:rPr lang="en-US" dirty="0"/>
              <a:t>Updated system models</a:t>
            </a:r>
          </a:p>
          <a:p>
            <a:pPr lvl="1">
              <a:defRPr/>
            </a:pPr>
            <a:r>
              <a:rPr lang="en-US" dirty="0"/>
              <a:t>Evaluation criteria for each iteration</a:t>
            </a:r>
          </a:p>
          <a:p>
            <a:pPr lvl="1">
              <a:defRPr/>
            </a:pPr>
            <a:r>
              <a:rPr lang="en-US" dirty="0"/>
              <a:t>Release descriptions, including quality assurance results</a:t>
            </a:r>
          </a:p>
          <a:p>
            <a:pPr lvl="1">
              <a:defRPr/>
            </a:pPr>
            <a:r>
              <a:rPr lang="en-US" dirty="0"/>
              <a:t>Updated user manuals</a:t>
            </a:r>
          </a:p>
          <a:p>
            <a:pPr lvl="1">
              <a:defRPr/>
            </a:pPr>
            <a:r>
              <a:rPr lang="en-US" dirty="0"/>
              <a:t>Updated deployment documentation</a:t>
            </a:r>
          </a:p>
          <a:p>
            <a:pPr lvl="1">
              <a:defRPr/>
            </a:pPr>
            <a:r>
              <a:rPr lang="en-US" dirty="0"/>
              <a:t>“Post-mortem” analysis of project performance</a:t>
            </a:r>
          </a:p>
          <a:p>
            <a:pPr>
              <a:defRPr/>
            </a:pPr>
            <a:r>
              <a:rPr lang="en-US" dirty="0"/>
              <a:t> Milestone: Product Release</a:t>
            </a:r>
          </a:p>
          <a:p>
            <a:pPr>
              <a:defRPr/>
            </a:pPr>
            <a:endParaRPr lang="en-US" dirty="0"/>
          </a:p>
        </p:txBody>
      </p:sp>
      <p:sp>
        <p:nvSpPr>
          <p:cNvPr id="22531" name="Title 5"/>
          <p:cNvSpPr>
            <a:spLocks noGrp="1"/>
          </p:cNvSpPr>
          <p:nvPr>
            <p:ph type="title"/>
          </p:nvPr>
        </p:nvSpPr>
        <p:spPr/>
        <p:txBody>
          <a:bodyPr>
            <a:normAutofit fontScale="90000"/>
          </a:bodyPr>
          <a:lstStyle/>
          <a:p>
            <a:pPr algn="ctr"/>
            <a:r>
              <a:rPr lang="en-US" altLang="en-US"/>
              <a:t>Transition Phase</a:t>
            </a:r>
            <a:br>
              <a:rPr lang="en-US" altLang="en-US"/>
            </a:br>
            <a:endParaRPr lang="en-US" altLang="en-US"/>
          </a:p>
        </p:txBody>
      </p:sp>
    </p:spTree>
    <p:extLst>
      <p:ext uri="{BB962C8B-B14F-4D97-AF65-F5344CB8AC3E}">
        <p14:creationId xmlns:p14="http://schemas.microsoft.com/office/powerpoint/2010/main" val="25986022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150938" y="838200"/>
            <a:ext cx="7793037" cy="838200"/>
          </a:xfrm>
        </p:spPr>
        <p:txBody>
          <a:bodyPr/>
          <a:lstStyle/>
          <a:p>
            <a:r>
              <a:rPr lang="en-US" altLang="en-US" sz="4000"/>
              <a:t>Best Practices and Key Concepts</a:t>
            </a:r>
          </a:p>
        </p:txBody>
      </p:sp>
      <p:sp>
        <p:nvSpPr>
          <p:cNvPr id="23555" name="Content Placeholder 2"/>
          <p:cNvSpPr>
            <a:spLocks noGrp="1"/>
          </p:cNvSpPr>
          <p:nvPr>
            <p:ph idx="1"/>
          </p:nvPr>
        </p:nvSpPr>
        <p:spPr>
          <a:xfrm>
            <a:off x="381000" y="2017713"/>
            <a:ext cx="8574088" cy="4114800"/>
          </a:xfrm>
        </p:spPr>
        <p:txBody>
          <a:bodyPr/>
          <a:lstStyle/>
          <a:p>
            <a:r>
              <a:rPr lang="en-US" altLang="en-US" sz="2400"/>
              <a:t>Tackle high-risk and high-value issues in early iterations.</a:t>
            </a:r>
          </a:p>
          <a:p>
            <a:r>
              <a:rPr lang="en-US" altLang="en-US" sz="2400"/>
              <a:t>Continuously engage users for evaluation, feedback and requirements</a:t>
            </a:r>
          </a:p>
          <a:p>
            <a:r>
              <a:rPr lang="en-US" altLang="en-US" sz="2400"/>
              <a:t>Build a cohesive, core architecture in early iterations</a:t>
            </a:r>
          </a:p>
          <a:p>
            <a:r>
              <a:rPr lang="en-US" altLang="en-US" sz="2400"/>
              <a:t>Continuously verify quality; test early, often and realistically</a:t>
            </a:r>
          </a:p>
          <a:p>
            <a:r>
              <a:rPr lang="en-US" altLang="en-US" sz="2400"/>
              <a:t>Apply use cases where appropriate</a:t>
            </a:r>
          </a:p>
          <a:p>
            <a:r>
              <a:rPr lang="en-US" altLang="en-US" sz="2400"/>
              <a:t>Do some visual modeling (with the UML)</a:t>
            </a:r>
          </a:p>
          <a:p>
            <a:r>
              <a:rPr lang="en-US" altLang="en-US" sz="2400"/>
              <a:t>Carefully manage requirements</a:t>
            </a:r>
          </a:p>
          <a:p>
            <a:r>
              <a:rPr lang="en-US" altLang="en-US" sz="2400"/>
              <a:t>Practice change request and configuration management.</a:t>
            </a:r>
          </a:p>
          <a:p>
            <a:endParaRPr lang="en-US" altLang="en-US" sz="2400"/>
          </a:p>
        </p:txBody>
      </p:sp>
      <p:sp>
        <p:nvSpPr>
          <p:cNvPr id="2355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D9F111B2-A216-43F1-A9D5-588ABBFC293A}" type="datetime5">
              <a:rPr lang="en-US" altLang="en-US" smtClean="0"/>
              <a:pPr eaLnBrk="1" hangingPunct="1"/>
              <a:t>5-Aug-22</a:t>
            </a:fld>
            <a:endParaRPr lang="en-US" altLang="en-US"/>
          </a:p>
        </p:txBody>
      </p:sp>
      <p:sp>
        <p:nvSpPr>
          <p:cNvPr id="235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a:t>OOAD</a:t>
            </a:r>
          </a:p>
        </p:txBody>
      </p:sp>
      <p:sp>
        <p:nvSpPr>
          <p:cNvPr id="235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457870A8-8382-4B25-8637-891EBFEE5821}" type="slidenum">
              <a:rPr lang="en-US" altLang="en-US"/>
              <a:pPr eaLnBrk="1" hangingPunct="1"/>
              <a:t>55</a:t>
            </a:fld>
            <a:endParaRPr lang="en-US" altLang="en-US"/>
          </a:p>
        </p:txBody>
      </p:sp>
    </p:spTree>
    <p:extLst>
      <p:ext uri="{BB962C8B-B14F-4D97-AF65-F5344CB8AC3E}">
        <p14:creationId xmlns:p14="http://schemas.microsoft.com/office/powerpoint/2010/main" val="197819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685800" y="609600"/>
            <a:ext cx="7772400" cy="1143000"/>
          </a:xfrm>
          <a:prstGeom prst="rect">
            <a:avLst/>
          </a:prstGeom>
          <a:noFill/>
          <a:ln w="9525">
            <a:noFill/>
            <a:round/>
            <a:headEnd/>
            <a:tailEnd/>
          </a:ln>
          <a:effectLst/>
        </p:spPr>
        <p:txBody>
          <a:bodyPr lIns="92160" tIns="46080" rIns="92160" bIns="46080" anchor="ctr"/>
          <a:lstStyle/>
          <a:p>
            <a:pPr algn="ctr">
              <a:buClr>
                <a:srgbClr val="FFCC66"/>
              </a:buClr>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4400" dirty="0">
                <a:solidFill>
                  <a:srgbClr val="002060"/>
                </a:solidFill>
                <a:effectLst>
                  <a:outerShdw blurRad="38100" dist="38100" dir="2700000" algn="tl">
                    <a:srgbClr val="FFFFFF"/>
                  </a:outerShdw>
                </a:effectLst>
                <a:latin typeface="Arial" charset="0"/>
              </a:rPr>
              <a:t>Questions</a:t>
            </a:r>
          </a:p>
        </p:txBody>
      </p:sp>
      <p:sp>
        <p:nvSpPr>
          <p:cNvPr id="27651" name="Text Box 2"/>
          <p:cNvSpPr txBox="1">
            <a:spLocks noChangeArrowheads="1"/>
          </p:cNvSpPr>
          <p:nvPr/>
        </p:nvSpPr>
        <p:spPr bwMode="auto">
          <a:xfrm>
            <a:off x="685800" y="1981200"/>
            <a:ext cx="8458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2160" tIns="46080" rIns="92160" bIns="46080"/>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1pPr>
            <a:lvl2pPr marL="742950" indent="-28575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2pPr>
            <a:lvl3pPr marL="11430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3pPr>
            <a:lvl4pPr marL="16002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4pPr>
            <a:lvl5pPr marL="2057400" indent="-228600"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tx1"/>
                </a:solidFill>
                <a:latin typeface="Arial" panose="020B0604020202020204" pitchFamily="34" charset="0"/>
              </a:defRPr>
            </a:lvl9pPr>
          </a:lstStyle>
          <a:p>
            <a:pPr eaLnBrk="1" hangingPunct="1">
              <a:spcBef>
                <a:spcPts val="800"/>
              </a:spcBef>
              <a:buClr>
                <a:srgbClr val="FFFF00"/>
              </a:buClr>
              <a:buSzPct val="75000"/>
              <a:buFont typeface="Monotype Sorts" charset="2"/>
              <a:buChar char=""/>
            </a:pPr>
            <a:r>
              <a:rPr lang="en-GB" altLang="en-US" sz="3200">
                <a:solidFill>
                  <a:srgbClr val="002060"/>
                </a:solidFill>
              </a:rPr>
              <a:t>What are the four lifecycle phases of UP?</a:t>
            </a:r>
          </a:p>
          <a:p>
            <a:pPr eaLnBrk="1" hangingPunct="1">
              <a:spcBef>
                <a:spcPts val="800"/>
              </a:spcBef>
              <a:buClr>
                <a:srgbClr val="FFFF00"/>
              </a:buClr>
              <a:buSzPct val="75000"/>
              <a:buFont typeface="Monotype Sorts" charset="2"/>
              <a:buChar char=""/>
            </a:pPr>
            <a:r>
              <a:rPr lang="en-GB" altLang="en-US" sz="3200">
                <a:solidFill>
                  <a:srgbClr val="002060"/>
                </a:solidFill>
              </a:rPr>
              <a:t>What happens in each?</a:t>
            </a:r>
          </a:p>
          <a:p>
            <a:pPr eaLnBrk="1" hangingPunct="1">
              <a:spcBef>
                <a:spcPts val="800"/>
              </a:spcBef>
              <a:buClr>
                <a:srgbClr val="FFFF00"/>
              </a:buClr>
              <a:buSzPct val="75000"/>
              <a:buFont typeface="Monotype Sorts" charset="2"/>
              <a:buChar char=""/>
            </a:pPr>
            <a:r>
              <a:rPr lang="en-GB" altLang="en-US" sz="3200">
                <a:solidFill>
                  <a:srgbClr val="002060"/>
                </a:solidFill>
              </a:rPr>
              <a:t>What are the process disciplines?</a:t>
            </a:r>
          </a:p>
          <a:p>
            <a:pPr eaLnBrk="1" hangingPunct="1">
              <a:spcBef>
                <a:spcPts val="800"/>
              </a:spcBef>
              <a:buClr>
                <a:srgbClr val="FFFF00"/>
              </a:buClr>
              <a:buSzPct val="75000"/>
              <a:buFont typeface="Monotype Sorts" charset="2"/>
              <a:buChar char=""/>
            </a:pPr>
            <a:r>
              <a:rPr lang="en-GB" altLang="en-US" sz="3200">
                <a:solidFill>
                  <a:srgbClr val="002060"/>
                </a:solidFill>
              </a:rPr>
              <a:t>What are some major differences between distinguishes UP and the waterfall model?</a:t>
            </a:r>
          </a:p>
        </p:txBody>
      </p:sp>
    </p:spTree>
    <p:extLst>
      <p:ext uri="{BB962C8B-B14F-4D97-AF65-F5344CB8AC3E}">
        <p14:creationId xmlns:p14="http://schemas.microsoft.com/office/powerpoint/2010/main" val="25806927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a:xfrm>
            <a:off x="304800" y="1493838"/>
            <a:ext cx="8229600" cy="4525962"/>
          </a:xfrm>
        </p:spPr>
        <p:txBody>
          <a:bodyPr/>
          <a:lstStyle/>
          <a:p>
            <a:pPr fontAlgn="base">
              <a:lnSpc>
                <a:spcPct val="90000"/>
              </a:lnSpc>
              <a:spcAft>
                <a:spcPct val="0"/>
              </a:spcAft>
            </a:pPr>
            <a:r>
              <a:rPr lang="en-US" altLang="en-US" sz="2000"/>
              <a:t>Steps correspond to one or more tasks related to software development.</a:t>
            </a:r>
            <a:endParaRPr lang="en-US" altLang="en-US" sz="2000" b="1"/>
          </a:p>
        </p:txBody>
      </p:sp>
      <p:sp>
        <p:nvSpPr>
          <p:cNvPr id="50179" name="Date Placeholder 4"/>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93548C69-C621-408D-859E-7434EB133138}"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
        <p:nvSpPr>
          <p:cNvPr id="50180" name="Slide Number Placeholder 6"/>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38D136F-0D7E-4B48-8C20-16C37203E080}" type="slidenum">
              <a:rPr lang="en-US" altLang="en-US" sz="1400">
                <a:latin typeface="Tahoma" panose="020B0604030504040204" pitchFamily="34" charset="0"/>
              </a:rPr>
              <a:pPr>
                <a:spcBef>
                  <a:spcPct val="0"/>
                </a:spcBef>
                <a:buFontTx/>
                <a:buNone/>
              </a:pPr>
              <a:t>6</a:t>
            </a:fld>
            <a:endParaRPr lang="en-US" altLang="en-US" sz="1400">
              <a:latin typeface="Tahoma" panose="020B0604030504040204" pitchFamily="34" charset="0"/>
            </a:endParaRPr>
          </a:p>
        </p:txBody>
      </p:sp>
      <p:sp>
        <p:nvSpPr>
          <p:cNvPr id="35845" name="Rectangle 2"/>
          <p:cNvSpPr>
            <a:spLocks noGrp="1" noChangeArrowheads="1"/>
          </p:cNvSpPr>
          <p:nvPr>
            <p:ph type="title" idx="4294967295"/>
          </p:nvPr>
        </p:nvSpPr>
        <p:spPr>
          <a:xfrm>
            <a:off x="381000" y="427038"/>
            <a:ext cx="7793038" cy="685800"/>
          </a:xfrm>
        </p:spPr>
        <p:txBody>
          <a:bodyPr/>
          <a:lstStyle/>
          <a:p>
            <a:pPr eaLnBrk="1" hangingPunct="1">
              <a:defRPr/>
            </a:pPr>
            <a:r>
              <a:rPr lang="en-US" altLang="en-US" sz="3600" dirty="0"/>
              <a:t>Software Development Process</a:t>
            </a:r>
            <a:endParaRPr lang="en-US" altLang="en-US" dirty="0"/>
          </a:p>
        </p:txBody>
      </p:sp>
      <p:sp>
        <p:nvSpPr>
          <p:cNvPr id="124932" name="Rectangle 4"/>
          <p:cNvSpPr>
            <a:spLocks noChangeArrowheads="1"/>
          </p:cNvSpPr>
          <p:nvPr/>
        </p:nvSpPr>
        <p:spPr bwMode="auto">
          <a:xfrm>
            <a:off x="1066800" y="2678113"/>
            <a:ext cx="14478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folHlink"/>
              </a:buClr>
              <a:buSzPct val="60000"/>
              <a:buFont typeface="Wingdings" panose="05000000000000000000" pitchFamily="2" charset="2"/>
              <a:buChar char="n"/>
            </a:pPr>
            <a:r>
              <a:rPr lang="en-US" altLang="en-US" sz="2000">
                <a:latin typeface="Tahoma" panose="020B0604030504040204" pitchFamily="34" charset="0"/>
              </a:rPr>
              <a:t>Tasks: </a:t>
            </a:r>
            <a:endParaRPr lang="en-US" altLang="en-US" sz="2000" b="1">
              <a:latin typeface="Tahoma" panose="020B0604030504040204" pitchFamily="34" charset="0"/>
            </a:endParaRPr>
          </a:p>
        </p:txBody>
      </p:sp>
      <p:sp>
        <p:nvSpPr>
          <p:cNvPr id="124933" name="Rectangle 5"/>
          <p:cNvSpPr>
            <a:spLocks noChangeArrowheads="1"/>
          </p:cNvSpPr>
          <p:nvPr/>
        </p:nvSpPr>
        <p:spPr bwMode="auto">
          <a:xfrm>
            <a:off x="1143000" y="3276600"/>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bg2"/>
              </a:buClr>
              <a:buSzPct val="60000"/>
              <a:buFontTx/>
              <a:buChar char="o"/>
            </a:pPr>
            <a:r>
              <a:rPr lang="en-US" altLang="en-US" sz="2000">
                <a:solidFill>
                  <a:schemeClr val="hlink"/>
                </a:solidFill>
                <a:latin typeface="Tahoma" panose="020B0604030504040204" pitchFamily="34" charset="0"/>
              </a:rPr>
              <a:t>Requirements gathering</a:t>
            </a:r>
            <a:endParaRPr lang="en-US" altLang="en-US" sz="2000" b="1">
              <a:solidFill>
                <a:schemeClr val="hlink"/>
              </a:solidFill>
              <a:latin typeface="Tahoma" panose="020B0604030504040204" pitchFamily="34" charset="0"/>
            </a:endParaRPr>
          </a:p>
        </p:txBody>
      </p:sp>
      <p:sp>
        <p:nvSpPr>
          <p:cNvPr id="124934" name="Rectangle 6"/>
          <p:cNvSpPr>
            <a:spLocks noChangeArrowheads="1"/>
          </p:cNvSpPr>
          <p:nvPr/>
        </p:nvSpPr>
        <p:spPr bwMode="auto">
          <a:xfrm>
            <a:off x="1143000" y="3681413"/>
            <a:ext cx="411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bg2"/>
              </a:buClr>
              <a:buSzPct val="60000"/>
              <a:buFontTx/>
              <a:buChar char="o"/>
            </a:pPr>
            <a:r>
              <a:rPr lang="en-US" altLang="en-US" sz="2000">
                <a:solidFill>
                  <a:schemeClr val="hlink"/>
                </a:solidFill>
                <a:latin typeface="Tahoma" panose="020B0604030504040204" pitchFamily="34" charset="0"/>
              </a:rPr>
              <a:t>Requirements analysis</a:t>
            </a:r>
            <a:endParaRPr lang="en-US" altLang="en-US" sz="2000" b="1">
              <a:solidFill>
                <a:schemeClr val="hlink"/>
              </a:solidFill>
              <a:latin typeface="Tahoma" panose="020B0604030504040204" pitchFamily="34" charset="0"/>
            </a:endParaRPr>
          </a:p>
        </p:txBody>
      </p:sp>
      <p:sp>
        <p:nvSpPr>
          <p:cNvPr id="124935" name="Rectangle 7"/>
          <p:cNvSpPr>
            <a:spLocks noChangeArrowheads="1"/>
          </p:cNvSpPr>
          <p:nvPr/>
        </p:nvSpPr>
        <p:spPr bwMode="auto">
          <a:xfrm>
            <a:off x="1143000" y="4073525"/>
            <a:ext cx="4114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bg2"/>
              </a:buClr>
              <a:buSzPct val="60000"/>
              <a:buFontTx/>
              <a:buChar char="o"/>
            </a:pPr>
            <a:r>
              <a:rPr lang="en-US" altLang="en-US" sz="2000">
                <a:solidFill>
                  <a:schemeClr val="hlink"/>
                </a:solidFill>
                <a:latin typeface="Tahoma" panose="020B0604030504040204" pitchFamily="34" charset="0"/>
              </a:rPr>
              <a:t>Design</a:t>
            </a:r>
            <a:endParaRPr lang="en-US" altLang="en-US" sz="2000" b="1">
              <a:solidFill>
                <a:schemeClr val="hlink"/>
              </a:solidFill>
              <a:latin typeface="Tahoma" panose="020B0604030504040204" pitchFamily="34" charset="0"/>
            </a:endParaRPr>
          </a:p>
        </p:txBody>
      </p:sp>
      <p:sp>
        <p:nvSpPr>
          <p:cNvPr id="124936" name="Rectangle 8"/>
          <p:cNvSpPr>
            <a:spLocks noChangeArrowheads="1"/>
          </p:cNvSpPr>
          <p:nvPr/>
        </p:nvSpPr>
        <p:spPr bwMode="auto">
          <a:xfrm>
            <a:off x="1143000" y="4452938"/>
            <a:ext cx="411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bg2"/>
              </a:buClr>
              <a:buSzPct val="60000"/>
              <a:buFontTx/>
              <a:buChar char="o"/>
            </a:pPr>
            <a:r>
              <a:rPr lang="en-US" altLang="en-US" sz="2000">
                <a:solidFill>
                  <a:schemeClr val="hlink"/>
                </a:solidFill>
                <a:latin typeface="Tahoma" panose="020B0604030504040204" pitchFamily="34" charset="0"/>
              </a:rPr>
              <a:t>Coding</a:t>
            </a:r>
            <a:endParaRPr lang="en-US" altLang="en-US" sz="2000" b="1">
              <a:solidFill>
                <a:schemeClr val="hlink"/>
              </a:solidFill>
              <a:latin typeface="Tahoma" panose="020B0604030504040204" pitchFamily="34" charset="0"/>
            </a:endParaRPr>
          </a:p>
        </p:txBody>
      </p:sp>
      <p:sp>
        <p:nvSpPr>
          <p:cNvPr id="124937" name="Rectangle 9"/>
          <p:cNvSpPr>
            <a:spLocks noChangeArrowheads="1"/>
          </p:cNvSpPr>
          <p:nvPr/>
        </p:nvSpPr>
        <p:spPr bwMode="auto">
          <a:xfrm>
            <a:off x="4876800" y="3200400"/>
            <a:ext cx="41148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bg2"/>
              </a:buClr>
              <a:buSzPct val="60000"/>
              <a:buFontTx/>
              <a:buChar char="o"/>
            </a:pPr>
            <a:r>
              <a:rPr lang="en-US" altLang="en-US" sz="2000">
                <a:solidFill>
                  <a:schemeClr val="hlink"/>
                </a:solidFill>
                <a:latin typeface="Tahoma" panose="020B0604030504040204" pitchFamily="34" charset="0"/>
              </a:rPr>
              <a:t>Integration</a:t>
            </a:r>
            <a:endParaRPr lang="en-US" altLang="en-US" sz="2000" b="1">
              <a:solidFill>
                <a:schemeClr val="hlink"/>
              </a:solidFill>
              <a:latin typeface="Tahoma" panose="020B0604030504040204" pitchFamily="34" charset="0"/>
            </a:endParaRPr>
          </a:p>
        </p:txBody>
      </p:sp>
      <p:sp>
        <p:nvSpPr>
          <p:cNvPr id="124938" name="Rectangle 10"/>
          <p:cNvSpPr>
            <a:spLocks noChangeArrowheads="1"/>
          </p:cNvSpPr>
          <p:nvPr/>
        </p:nvSpPr>
        <p:spPr bwMode="auto">
          <a:xfrm>
            <a:off x="4876800" y="3630613"/>
            <a:ext cx="4114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bg2"/>
              </a:buClr>
              <a:buSzPct val="60000"/>
              <a:buFontTx/>
              <a:buChar char="o"/>
            </a:pPr>
            <a:r>
              <a:rPr lang="en-US" altLang="en-US" sz="2000">
                <a:solidFill>
                  <a:schemeClr val="hlink"/>
                </a:solidFill>
                <a:latin typeface="Tahoma" panose="020B0604030504040204" pitchFamily="34" charset="0"/>
              </a:rPr>
              <a:t>Test</a:t>
            </a:r>
            <a:endParaRPr lang="en-US" altLang="en-US" sz="2000" b="1">
              <a:solidFill>
                <a:schemeClr val="hlink"/>
              </a:solidFill>
              <a:latin typeface="Tahoma" panose="020B0604030504040204" pitchFamily="34" charset="0"/>
            </a:endParaRPr>
          </a:p>
        </p:txBody>
      </p:sp>
      <p:sp>
        <p:nvSpPr>
          <p:cNvPr id="124939" name="Rectangle 11"/>
          <p:cNvSpPr>
            <a:spLocks noChangeArrowheads="1"/>
          </p:cNvSpPr>
          <p:nvPr/>
        </p:nvSpPr>
        <p:spPr bwMode="auto">
          <a:xfrm>
            <a:off x="4876800" y="3971925"/>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bg2"/>
              </a:buClr>
              <a:buSzPct val="60000"/>
              <a:buFontTx/>
              <a:buChar char="o"/>
            </a:pPr>
            <a:r>
              <a:rPr lang="en-US" altLang="en-US" sz="2000">
                <a:solidFill>
                  <a:schemeClr val="hlink"/>
                </a:solidFill>
                <a:latin typeface="Tahoma" panose="020B0604030504040204" pitchFamily="34" charset="0"/>
              </a:rPr>
              <a:t>Delivery</a:t>
            </a:r>
            <a:endParaRPr lang="en-US" altLang="en-US" sz="2000" b="1">
              <a:solidFill>
                <a:schemeClr val="hlink"/>
              </a:solidFill>
              <a:latin typeface="Tahoma" panose="020B0604030504040204" pitchFamily="34" charset="0"/>
            </a:endParaRPr>
          </a:p>
        </p:txBody>
      </p:sp>
      <p:sp>
        <p:nvSpPr>
          <p:cNvPr id="124940" name="Rectangle 12"/>
          <p:cNvSpPr>
            <a:spLocks noChangeArrowheads="1"/>
          </p:cNvSpPr>
          <p:nvPr/>
        </p:nvSpPr>
        <p:spPr bwMode="auto">
          <a:xfrm>
            <a:off x="4876800" y="4376738"/>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bg2"/>
              </a:buClr>
              <a:buSzPct val="60000"/>
              <a:buFontTx/>
              <a:buChar char="o"/>
            </a:pPr>
            <a:r>
              <a:rPr lang="en-US" altLang="en-US" sz="2000">
                <a:solidFill>
                  <a:schemeClr val="hlink"/>
                </a:solidFill>
                <a:latin typeface="Tahoma" panose="020B0604030504040204" pitchFamily="34" charset="0"/>
              </a:rPr>
              <a:t>Maintenance</a:t>
            </a:r>
            <a:endParaRPr lang="en-US" altLang="en-US" sz="2000" b="1">
              <a:solidFill>
                <a:schemeClr val="hlink"/>
              </a:solidFill>
              <a:latin typeface="Tahoma" panose="020B0604030504040204" pitchFamily="34" charset="0"/>
            </a:endParaRPr>
          </a:p>
        </p:txBody>
      </p:sp>
      <p:sp>
        <p:nvSpPr>
          <p:cNvPr id="124941" name="Rectangle 13"/>
          <p:cNvSpPr>
            <a:spLocks noChangeArrowheads="1"/>
          </p:cNvSpPr>
          <p:nvPr/>
        </p:nvSpPr>
        <p:spPr bwMode="auto">
          <a:xfrm>
            <a:off x="4876800" y="4781550"/>
            <a:ext cx="411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bg2"/>
              </a:buClr>
              <a:buSzPct val="60000"/>
              <a:buFontTx/>
              <a:buChar char="o"/>
            </a:pPr>
            <a:r>
              <a:rPr lang="en-US" altLang="en-US" sz="2000">
                <a:solidFill>
                  <a:schemeClr val="hlink"/>
                </a:solidFill>
                <a:latin typeface="Tahoma" panose="020B0604030504040204" pitchFamily="34" charset="0"/>
              </a:rPr>
              <a:t>Training</a:t>
            </a:r>
            <a:endParaRPr lang="en-US" altLang="en-US" sz="2000" b="1">
              <a:solidFill>
                <a:schemeClr val="hlink"/>
              </a:solidFill>
              <a:latin typeface="Tahoma" panose="020B0604030504040204" pitchFamily="34" charset="0"/>
            </a:endParaRPr>
          </a:p>
        </p:txBody>
      </p:sp>
      <p:sp>
        <p:nvSpPr>
          <p:cNvPr id="124942" name="Rectangle 14"/>
          <p:cNvSpPr>
            <a:spLocks noChangeArrowheads="1"/>
          </p:cNvSpPr>
          <p:nvPr/>
        </p:nvSpPr>
        <p:spPr bwMode="auto">
          <a:xfrm>
            <a:off x="1066800" y="5334000"/>
            <a:ext cx="7315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Clr>
                <a:schemeClr val="folHlink"/>
              </a:buClr>
              <a:buSzPct val="60000"/>
              <a:buFont typeface="Wingdings" panose="05000000000000000000" pitchFamily="2" charset="2"/>
              <a:buChar char="n"/>
            </a:pPr>
            <a:r>
              <a:rPr lang="en-US" altLang="en-US" sz="2000">
                <a:solidFill>
                  <a:schemeClr val="hlink"/>
                </a:solidFill>
                <a:latin typeface="Tahoma" panose="020B0604030504040204" pitchFamily="34" charset="0"/>
              </a:rPr>
              <a:t>Software life cycle:</a:t>
            </a:r>
            <a:r>
              <a:rPr lang="en-US" altLang="en-US" sz="2000">
                <a:latin typeface="Tahoma" panose="020B0604030504040204" pitchFamily="34" charset="0"/>
              </a:rPr>
              <a:t> Software Life Cycle consists of all phases from its inception until its retirement. These are (for </a:t>
            </a:r>
            <a:r>
              <a:rPr lang="en-US" altLang="en-US" sz="2000">
                <a:solidFill>
                  <a:srgbClr val="FF0000"/>
                </a:solidFill>
                <a:latin typeface="Tahoma" panose="020B0604030504040204" pitchFamily="34" charset="0"/>
              </a:rPr>
              <a:t>Unified Process</a:t>
            </a:r>
            <a:r>
              <a:rPr lang="en-US" altLang="en-US" sz="2000">
                <a:latin typeface="Tahoma" panose="020B0604030504040204" pitchFamily="34" charset="0"/>
              </a:rPr>
              <a:t>):  Inception, elaboration, construction, transition.</a:t>
            </a:r>
            <a:endParaRPr lang="en-US" altLang="en-US" sz="20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49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493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493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493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49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493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494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2494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249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P spid="124932" grpId="0" autoUpdateAnimBg="0"/>
      <p:bldP spid="124933" grpId="0" autoUpdateAnimBg="0"/>
      <p:bldP spid="124934" grpId="0" autoUpdateAnimBg="0"/>
      <p:bldP spid="124935" grpId="0" autoUpdateAnimBg="0"/>
      <p:bldP spid="124936" grpId="0" autoUpdateAnimBg="0"/>
      <p:bldP spid="124937" grpId="0" autoUpdateAnimBg="0"/>
      <p:bldP spid="124938" grpId="0" autoUpdateAnimBg="0"/>
      <p:bldP spid="124939" grpId="0" autoUpdateAnimBg="0"/>
      <p:bldP spid="124940" grpId="0" autoUpdateAnimBg="0"/>
      <p:bldP spid="124941" grpId="0" autoUpdateAnimBg="0"/>
      <p:bldP spid="12494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04800" y="1493838"/>
            <a:ext cx="8229600" cy="4525962"/>
          </a:xfrm>
        </p:spPr>
        <p:txBody>
          <a:bodyPr>
            <a:normAutofit lnSpcReduction="10000"/>
          </a:bodyPr>
          <a:lstStyle/>
          <a:p>
            <a:pPr>
              <a:lnSpc>
                <a:spcPct val="80000"/>
              </a:lnSpc>
              <a:defRPr/>
            </a:pPr>
            <a:r>
              <a:rPr lang="en-US" sz="3000" dirty="0"/>
              <a:t>Software process: organizing a </a:t>
            </a:r>
            <a:r>
              <a:rPr lang="en-GB" sz="3000" dirty="0"/>
              <a:t>structured set of activities to develop software systems. </a:t>
            </a:r>
          </a:p>
          <a:p>
            <a:pPr>
              <a:lnSpc>
                <a:spcPct val="80000"/>
              </a:lnSpc>
              <a:defRPr/>
            </a:pPr>
            <a:r>
              <a:rPr lang="en-GB" sz="3000" dirty="0"/>
              <a:t>Many different software processes but all involve the following activities:</a:t>
            </a:r>
          </a:p>
          <a:p>
            <a:pPr lvl="1">
              <a:lnSpc>
                <a:spcPct val="80000"/>
              </a:lnSpc>
              <a:defRPr/>
            </a:pPr>
            <a:r>
              <a:rPr lang="en-GB" sz="2600" dirty="0"/>
              <a:t>Specification – defining what the system should do;</a:t>
            </a:r>
          </a:p>
          <a:p>
            <a:pPr lvl="1">
              <a:lnSpc>
                <a:spcPct val="80000"/>
              </a:lnSpc>
              <a:defRPr/>
            </a:pPr>
            <a:r>
              <a:rPr lang="en-GB" sz="2600" dirty="0"/>
              <a:t>Design and implementation – defining the organization of the system and implementing the system;</a:t>
            </a:r>
          </a:p>
          <a:p>
            <a:pPr lvl="1">
              <a:lnSpc>
                <a:spcPct val="80000"/>
              </a:lnSpc>
              <a:defRPr/>
            </a:pPr>
            <a:r>
              <a:rPr lang="en-GB" sz="2600" dirty="0"/>
              <a:t>Validation – checking that it does what the customer wants;</a:t>
            </a:r>
          </a:p>
          <a:p>
            <a:pPr lvl="1">
              <a:lnSpc>
                <a:spcPct val="80000"/>
              </a:lnSpc>
              <a:defRPr/>
            </a:pPr>
            <a:r>
              <a:rPr lang="en-GB" sz="2600" dirty="0"/>
              <a:t>Evolution – changing the system in response to changing customer needs.</a:t>
            </a:r>
          </a:p>
        </p:txBody>
      </p:sp>
      <p:sp>
        <p:nvSpPr>
          <p:cNvPr id="37890" name="Rectangle 2"/>
          <p:cNvSpPr>
            <a:spLocks noGrp="1" noChangeArrowheads="1"/>
          </p:cNvSpPr>
          <p:nvPr>
            <p:ph type="title" idx="4294967295"/>
          </p:nvPr>
        </p:nvSpPr>
        <p:spPr>
          <a:xfrm>
            <a:off x="0" y="274638"/>
            <a:ext cx="8229600" cy="1143000"/>
          </a:xfrm>
        </p:spPr>
        <p:txBody>
          <a:bodyPr/>
          <a:lstStyle/>
          <a:p>
            <a:pPr eaLnBrk="1" hangingPunct="1">
              <a:defRPr/>
            </a:pPr>
            <a:r>
              <a:rPr lang="en-GB" altLang="en-US"/>
              <a:t>The software process</a:t>
            </a:r>
          </a:p>
        </p:txBody>
      </p:sp>
      <p:sp>
        <p:nvSpPr>
          <p:cNvPr id="52228" name="Slide Number Placeholder 5"/>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6F270B0-8352-4D7A-A487-754F1E13042C}" type="slidenum">
              <a:rPr lang="en-US" altLang="en-US" sz="1400">
                <a:latin typeface="Tahoma" panose="020B0604030504040204" pitchFamily="34" charset="0"/>
              </a:rPr>
              <a:pPr>
                <a:spcBef>
                  <a:spcPct val="0"/>
                </a:spcBef>
                <a:buFontTx/>
                <a:buNone/>
              </a:pPr>
              <a:t>7</a:t>
            </a:fld>
            <a:endParaRPr lang="en-US" altLang="en-US" sz="1400">
              <a:latin typeface="Tahoma" panose="020B0604030504040204" pitchFamily="34" charset="0"/>
            </a:endParaRPr>
          </a:p>
        </p:txBody>
      </p:sp>
      <p:sp>
        <p:nvSpPr>
          <p:cNvPr id="52229" name="Date Placeholder 7"/>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E5E1C8C0-8DB7-4F0C-A628-BBA79B7DDFDC}"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GB" altLang="en-US"/>
              <a:t>A software process model is an abstract representation of a process. It presents a description of a process.  </a:t>
            </a:r>
          </a:p>
          <a:p>
            <a:pPr fontAlgn="base">
              <a:spcAft>
                <a:spcPct val="0"/>
              </a:spcAft>
              <a:buFont typeface="Arial" pitchFamily="34" charset="0"/>
              <a:buChar char="•"/>
            </a:pPr>
            <a:r>
              <a:rPr lang="en-GB" altLang="en-US"/>
              <a:t>Process descriptions may also include:</a:t>
            </a:r>
          </a:p>
          <a:p>
            <a:pPr lvl="1" fontAlgn="base">
              <a:spcAft>
                <a:spcPct val="0"/>
              </a:spcAft>
            </a:pPr>
            <a:r>
              <a:rPr lang="en-GB" altLang="en-US"/>
              <a:t>Products, which are the outcomes of a process activity; </a:t>
            </a:r>
          </a:p>
          <a:p>
            <a:pPr lvl="1" fontAlgn="base">
              <a:spcAft>
                <a:spcPct val="0"/>
              </a:spcAft>
            </a:pPr>
            <a:r>
              <a:rPr lang="en-GB" altLang="en-US"/>
              <a:t>Roles, which reflect the responsibilities of the people involved in the process;</a:t>
            </a:r>
          </a:p>
          <a:p>
            <a:pPr lvl="1" fontAlgn="base">
              <a:spcAft>
                <a:spcPct val="0"/>
              </a:spcAft>
            </a:pPr>
            <a:r>
              <a:rPr lang="en-GB" altLang="en-US"/>
              <a:t>Pre- and post-conditions, which are statements that are true before and after a process activity has been enacted or a product produced.   </a:t>
            </a:r>
          </a:p>
          <a:p>
            <a:pPr fontAlgn="base">
              <a:spcAft>
                <a:spcPct val="0"/>
              </a:spcAft>
              <a:buFont typeface="Arial" pitchFamily="34" charset="0"/>
              <a:buChar char="–"/>
            </a:pPr>
            <a:r>
              <a:rPr lang="en-GB" altLang="en-US">
                <a:ea typeface="MS PGothic" panose="020B0600070205080204" pitchFamily="34" charset="-128"/>
              </a:rPr>
              <a:t>Notation: activities, products</a:t>
            </a:r>
          </a:p>
          <a:p>
            <a:pPr lvl="1" fontAlgn="base">
              <a:spcAft>
                <a:spcPct val="0"/>
              </a:spcAft>
            </a:pPr>
            <a:endParaRPr lang="en-US" altLang="en-US"/>
          </a:p>
        </p:txBody>
      </p:sp>
      <p:sp>
        <p:nvSpPr>
          <p:cNvPr id="39938" name="Title 1"/>
          <p:cNvSpPr>
            <a:spLocks noGrp="1"/>
          </p:cNvSpPr>
          <p:nvPr>
            <p:ph type="title" idx="4294967295"/>
          </p:nvPr>
        </p:nvSpPr>
        <p:spPr>
          <a:xfrm>
            <a:off x="0" y="274638"/>
            <a:ext cx="8229600" cy="1143000"/>
          </a:xfrm>
        </p:spPr>
        <p:txBody>
          <a:bodyPr>
            <a:normAutofit fontScale="90000"/>
          </a:bodyPr>
          <a:lstStyle/>
          <a:p>
            <a:pPr eaLnBrk="1" hangingPunct="1">
              <a:defRPr/>
            </a:pPr>
            <a:r>
              <a:rPr lang="en-US" altLang="en-US"/>
              <a:t>Software Process Model descriptions</a:t>
            </a:r>
          </a:p>
        </p:txBody>
      </p:sp>
      <p:sp>
        <p:nvSpPr>
          <p:cNvPr id="54276" name="Slide Number Placeholder 5"/>
          <p:cNvSpPr>
            <a:spLocks noGrp="1"/>
          </p:cNvSpPr>
          <p:nvPr>
            <p:ph type="sldNum" sz="quarter" idx="4294967295"/>
          </p:nvPr>
        </p:nvSpPr>
        <p:spPr bwMode="auto">
          <a:xfrm>
            <a:off x="70104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B533C04-C86E-41D3-A886-9EA36A8628AB}" type="slidenum">
              <a:rPr lang="en-US" altLang="en-US" sz="1400">
                <a:latin typeface="Tahoma" panose="020B0604030504040204" pitchFamily="34" charset="0"/>
              </a:rPr>
              <a:pPr>
                <a:spcBef>
                  <a:spcPct val="0"/>
                </a:spcBef>
                <a:buFontTx/>
                <a:buNone/>
              </a:pPr>
              <a:t>8</a:t>
            </a:fld>
            <a:endParaRPr lang="en-US" altLang="en-US" sz="1400">
              <a:latin typeface="Tahoma" panose="020B0604030504040204" pitchFamily="34" charset="0"/>
            </a:endParaRPr>
          </a:p>
        </p:txBody>
      </p:sp>
      <p:sp>
        <p:nvSpPr>
          <p:cNvPr id="54277" name="Date Placeholder 7"/>
          <p:cNvSpPr>
            <a:spLocks noGrp="1"/>
          </p:cNvSpPr>
          <p:nvPr>
            <p:ph type="dt" sz="quarter" idx="4294967295"/>
          </p:nvPr>
        </p:nvSpPr>
        <p:spPr bwMode="auto">
          <a:xfrm>
            <a:off x="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buFontTx/>
              <a:buNone/>
            </a:pPr>
            <a:fld id="{4DD4654E-06F3-4ED5-97AC-F64EF2C0D7EE}" type="datetime5">
              <a:rPr lang="en-US" altLang="en-US" sz="1400">
                <a:latin typeface="Tahoma" panose="020B0604030504040204" pitchFamily="34" charset="0"/>
              </a:rPr>
              <a:pPr fontAlgn="base">
                <a:spcBef>
                  <a:spcPct val="0"/>
                </a:spcBef>
                <a:spcAft>
                  <a:spcPct val="0"/>
                </a:spcAft>
                <a:buFontTx/>
                <a:buNone/>
              </a:pPr>
              <a:t>5-Aug-22</a:t>
            </a:fld>
            <a:endParaRPr lang="en-US" altLang="en-US" sz="1400">
              <a:latin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809625" y="381000"/>
            <a:ext cx="8334375" cy="685800"/>
          </a:xfrm>
        </p:spPr>
        <p:txBody>
          <a:bodyPr/>
          <a:lstStyle/>
          <a:p>
            <a:pPr>
              <a:defRPr/>
            </a:pPr>
            <a:r>
              <a:rPr lang="en-US" sz="3600" dirty="0"/>
              <a:t>The Software Development Process</a:t>
            </a:r>
            <a:endParaRPr lang="en-US" dirty="0"/>
          </a:p>
        </p:txBody>
      </p:sp>
      <p:sp>
        <p:nvSpPr>
          <p:cNvPr id="165891" name="Rectangle 3"/>
          <p:cNvSpPr>
            <a:spLocks noGrp="1" noChangeArrowheads="1"/>
          </p:cNvSpPr>
          <p:nvPr>
            <p:ph type="body" sz="half" idx="1"/>
          </p:nvPr>
        </p:nvSpPr>
        <p:spPr>
          <a:xfrm>
            <a:off x="990600" y="1752600"/>
            <a:ext cx="7315200" cy="4648200"/>
          </a:xfrm>
        </p:spPr>
        <p:txBody>
          <a:bodyPr/>
          <a:lstStyle/>
          <a:p>
            <a:pPr>
              <a:lnSpc>
                <a:spcPct val="90000"/>
              </a:lnSpc>
            </a:pPr>
            <a:r>
              <a:rPr lang="en-US" altLang="en-US"/>
              <a:t>Why a Process?</a:t>
            </a:r>
          </a:p>
          <a:p>
            <a:pPr lvl="1">
              <a:lnSpc>
                <a:spcPct val="90000"/>
              </a:lnSpc>
            </a:pPr>
            <a:r>
              <a:rPr lang="en-US" altLang="en-US" sz="2400"/>
              <a:t>Software projects are large, complex, sophisticated</a:t>
            </a:r>
          </a:p>
          <a:p>
            <a:pPr lvl="1">
              <a:lnSpc>
                <a:spcPct val="90000"/>
              </a:lnSpc>
            </a:pPr>
            <a:r>
              <a:rPr lang="en-US" altLang="en-US" sz="2400"/>
              <a:t>time to market is key</a:t>
            </a:r>
          </a:p>
          <a:p>
            <a:pPr lvl="1">
              <a:lnSpc>
                <a:spcPct val="90000"/>
              </a:lnSpc>
            </a:pPr>
            <a:r>
              <a:rPr lang="en-US" altLang="en-US" sz="2400"/>
              <a:t>many facets involved in getting to the end</a:t>
            </a:r>
          </a:p>
          <a:p>
            <a:pPr>
              <a:lnSpc>
                <a:spcPct val="90000"/>
              </a:lnSpc>
            </a:pPr>
            <a:r>
              <a:rPr lang="en-US" altLang="en-US"/>
              <a:t>Common process should</a:t>
            </a:r>
          </a:p>
          <a:p>
            <a:pPr lvl="1">
              <a:lnSpc>
                <a:spcPct val="90000"/>
              </a:lnSpc>
            </a:pPr>
            <a:r>
              <a:rPr lang="en-US" altLang="en-US" sz="2400"/>
              <a:t>integrate the many facets</a:t>
            </a:r>
          </a:p>
          <a:p>
            <a:pPr lvl="1">
              <a:lnSpc>
                <a:spcPct val="90000"/>
              </a:lnSpc>
            </a:pPr>
            <a:r>
              <a:rPr lang="en-US" altLang="en-US" sz="2400"/>
              <a:t>provide guidance to the order of activities</a:t>
            </a:r>
          </a:p>
          <a:p>
            <a:pPr lvl="1">
              <a:lnSpc>
                <a:spcPct val="90000"/>
              </a:lnSpc>
            </a:pPr>
            <a:r>
              <a:rPr lang="en-US" altLang="en-US" sz="2400"/>
              <a:t>specify what artifacts need to be developed</a:t>
            </a:r>
          </a:p>
          <a:p>
            <a:pPr lvl="1">
              <a:lnSpc>
                <a:spcPct val="90000"/>
              </a:lnSpc>
            </a:pPr>
            <a:r>
              <a:rPr lang="en-US" altLang="en-US" sz="2400"/>
              <a:t>offer criteria for monitoring and measuring a project</a:t>
            </a:r>
          </a:p>
        </p:txBody>
      </p:sp>
      <p:sp>
        <p:nvSpPr>
          <p:cNvPr id="44036"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1587312-8DA4-4139-9D49-6B530AA8D998}" type="slidenum">
              <a:rPr lang="en-US" altLang="en-US" smtClean="0">
                <a:solidFill>
                  <a:srgbClr val="898989"/>
                </a:solidFill>
              </a:rPr>
              <a:pPr/>
              <a:t>9</a:t>
            </a:fld>
            <a:endParaRPr lang="en-US" altLang="en-US">
              <a:solidFill>
                <a:srgbClr val="898989"/>
              </a:solidFill>
            </a:endParaRPr>
          </a:p>
        </p:txBody>
      </p:sp>
      <p:sp>
        <p:nvSpPr>
          <p:cNvPr id="2" name="Date Placeholder 1"/>
          <p:cNvSpPr>
            <a:spLocks noGrp="1"/>
          </p:cNvSpPr>
          <p:nvPr>
            <p:ph type="dt" sz="quarter" idx="10"/>
          </p:nvPr>
        </p:nvSpPr>
        <p:spPr/>
        <p:txBody>
          <a:bodyPr/>
          <a:lstStyle/>
          <a:p>
            <a:pPr>
              <a:defRPr/>
            </a:pPr>
            <a:fld id="{2E7BB721-05B5-47D2-87C1-D5534B1247FF}" type="datetime5">
              <a:rPr lang="en-US"/>
              <a:pPr>
                <a:defRPr/>
              </a:pPr>
              <a:t>5-Aug-22</a:t>
            </a:fld>
            <a:endParaRPr lang="en-US"/>
          </a:p>
        </p:txBody>
      </p:sp>
    </p:spTree>
    <p:extLst>
      <p:ext uri="{BB962C8B-B14F-4D97-AF65-F5344CB8AC3E}">
        <p14:creationId xmlns:p14="http://schemas.microsoft.com/office/powerpoint/2010/main" val="2284580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checkerboard(across)">
                                      <p:cBhvr>
                                        <p:cTn id="7" dur="500"/>
                                        <p:tgtEl>
                                          <p:spTgt spid="16589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65891">
                                            <p:txEl>
                                              <p:pRg st="1" end="1"/>
                                            </p:txEl>
                                          </p:spTgt>
                                        </p:tgtEl>
                                        <p:attrNameLst>
                                          <p:attrName>style.visibility</p:attrName>
                                        </p:attrNameLst>
                                      </p:cBhvr>
                                      <p:to>
                                        <p:strVal val="visible"/>
                                      </p:to>
                                    </p:set>
                                    <p:animEffect transition="in" filter="checkerboard(across)">
                                      <p:cBhvr>
                                        <p:cTn id="10" dur="500"/>
                                        <p:tgtEl>
                                          <p:spTgt spid="165891">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65891">
                                            <p:txEl>
                                              <p:pRg st="2" end="2"/>
                                            </p:txEl>
                                          </p:spTgt>
                                        </p:tgtEl>
                                        <p:attrNameLst>
                                          <p:attrName>style.visibility</p:attrName>
                                        </p:attrNameLst>
                                      </p:cBhvr>
                                      <p:to>
                                        <p:strVal val="visible"/>
                                      </p:to>
                                    </p:set>
                                    <p:animEffect transition="in" filter="checkerboard(across)">
                                      <p:cBhvr>
                                        <p:cTn id="13" dur="500"/>
                                        <p:tgtEl>
                                          <p:spTgt spid="165891">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65891">
                                            <p:txEl>
                                              <p:pRg st="3" end="3"/>
                                            </p:txEl>
                                          </p:spTgt>
                                        </p:tgtEl>
                                        <p:attrNameLst>
                                          <p:attrName>style.visibility</p:attrName>
                                        </p:attrNameLst>
                                      </p:cBhvr>
                                      <p:to>
                                        <p:strVal val="visible"/>
                                      </p:to>
                                    </p:set>
                                    <p:animEffect transition="in" filter="checkerboard(across)">
                                      <p:cBhvr>
                                        <p:cTn id="16" dur="500"/>
                                        <p:tgtEl>
                                          <p:spTgt spid="1658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165891">
                                            <p:txEl>
                                              <p:pRg st="4" end="4"/>
                                            </p:txEl>
                                          </p:spTgt>
                                        </p:tgtEl>
                                        <p:attrNameLst>
                                          <p:attrName>style.visibility</p:attrName>
                                        </p:attrNameLst>
                                      </p:cBhvr>
                                      <p:to>
                                        <p:strVal val="visible"/>
                                      </p:to>
                                    </p:set>
                                    <p:animEffect transition="in" filter="checkerboard(across)">
                                      <p:cBhvr>
                                        <p:cTn id="21" dur="500"/>
                                        <p:tgtEl>
                                          <p:spTgt spid="165891">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65891">
                                            <p:txEl>
                                              <p:pRg st="5" end="5"/>
                                            </p:txEl>
                                          </p:spTgt>
                                        </p:tgtEl>
                                        <p:attrNameLst>
                                          <p:attrName>style.visibility</p:attrName>
                                        </p:attrNameLst>
                                      </p:cBhvr>
                                      <p:to>
                                        <p:strVal val="visible"/>
                                      </p:to>
                                    </p:set>
                                    <p:animEffect transition="in" filter="checkerboard(across)">
                                      <p:cBhvr>
                                        <p:cTn id="24" dur="500"/>
                                        <p:tgtEl>
                                          <p:spTgt spid="165891">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65891">
                                            <p:txEl>
                                              <p:pRg st="6" end="6"/>
                                            </p:txEl>
                                          </p:spTgt>
                                        </p:tgtEl>
                                        <p:attrNameLst>
                                          <p:attrName>style.visibility</p:attrName>
                                        </p:attrNameLst>
                                      </p:cBhvr>
                                      <p:to>
                                        <p:strVal val="visible"/>
                                      </p:to>
                                    </p:set>
                                    <p:animEffect transition="in" filter="checkerboard(across)">
                                      <p:cBhvr>
                                        <p:cTn id="27" dur="500"/>
                                        <p:tgtEl>
                                          <p:spTgt spid="165891">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65891">
                                            <p:txEl>
                                              <p:pRg st="7" end="7"/>
                                            </p:txEl>
                                          </p:spTgt>
                                        </p:tgtEl>
                                        <p:attrNameLst>
                                          <p:attrName>style.visibility</p:attrName>
                                        </p:attrNameLst>
                                      </p:cBhvr>
                                      <p:to>
                                        <p:strVal val="visible"/>
                                      </p:to>
                                    </p:set>
                                    <p:animEffect transition="in" filter="checkerboard(across)">
                                      <p:cBhvr>
                                        <p:cTn id="30" dur="500"/>
                                        <p:tgtEl>
                                          <p:spTgt spid="165891">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165891">
                                            <p:txEl>
                                              <p:pRg st="8" end="8"/>
                                            </p:txEl>
                                          </p:spTgt>
                                        </p:tgtEl>
                                        <p:attrNameLst>
                                          <p:attrName>style.visibility</p:attrName>
                                        </p:attrNameLst>
                                      </p:cBhvr>
                                      <p:to>
                                        <p:strVal val="visible"/>
                                      </p:to>
                                    </p:set>
                                    <p:animEffect transition="in" filter="checkerboard(across)">
                                      <p:cBhvr>
                                        <p:cTn id="33" dur="500"/>
                                        <p:tgtEl>
                                          <p:spTgt spid="1658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4" ma:contentTypeDescription="Create a new document." ma:contentTypeScope="" ma:versionID="1b3072c5a38337b051c013a4903b5fb3">
  <xsd:schema xmlns:xsd="http://www.w3.org/2001/XMLSchema" xmlns:xs="http://www.w3.org/2001/XMLSchema" xmlns:p="http://schemas.microsoft.com/office/2006/metadata/properties" xmlns:ns2="49b8a6a4-4c0c-4ade-8208-e9d33f271f71" targetNamespace="http://schemas.microsoft.com/office/2006/metadata/properties" ma:root="true" ma:fieldsID="84141bdca904b42d3753616df7e5741f" ns2:_="">
    <xsd:import namespace="49b8a6a4-4c0c-4ade-8208-e9d33f271f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C18436-1194-4171-B9D7-C215C4583E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b8a6a4-4c0c-4ade-8208-e9d33f271f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B94728-6593-4CA7-9D61-A0420D5D416B}">
  <ds:schemaRefs>
    <ds:schemaRef ds:uri="http://schemas.microsoft.com/sharepoint/v3/contenttype/forms"/>
  </ds:schemaRefs>
</ds:datastoreItem>
</file>

<file path=customXml/itemProps3.xml><?xml version="1.0" encoding="utf-8"?>
<ds:datastoreItem xmlns:ds="http://schemas.openxmlformats.org/officeDocument/2006/customXml" ds:itemID="{60005E19-9B18-42E0-9935-B2DD1B944B6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787</TotalTime>
  <Words>2921</Words>
  <Application>Microsoft Office PowerPoint</Application>
  <PresentationFormat>On-screen Show (4:3)</PresentationFormat>
  <Paragraphs>487</Paragraphs>
  <Slides>56</Slides>
  <Notes>13</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BITS Pilani presentation</vt:lpstr>
      <vt:lpstr>PowerPoint Presentation</vt:lpstr>
      <vt:lpstr>Defining Models and Artifacts</vt:lpstr>
      <vt:lpstr>Analysis and Design models</vt:lpstr>
      <vt:lpstr>Unified Modeling Language</vt:lpstr>
      <vt:lpstr>Software Development Process</vt:lpstr>
      <vt:lpstr>The software process</vt:lpstr>
      <vt:lpstr>Software Process Model descriptions</vt:lpstr>
      <vt:lpstr>The Software Development Process</vt:lpstr>
      <vt:lpstr>Software Development Process</vt:lpstr>
      <vt:lpstr>A software life cycle is a process</vt:lpstr>
      <vt:lpstr>Software Life Cycle</vt:lpstr>
      <vt:lpstr>Software Life Cycle Model</vt:lpstr>
      <vt:lpstr>Importance of Lifecycle Models</vt:lpstr>
      <vt:lpstr>Life Cycle Models: Summary [1]</vt:lpstr>
      <vt:lpstr>Life Cycle Models: Summary [2]</vt:lpstr>
      <vt:lpstr>Object-Oriented Life-Cycle Models</vt:lpstr>
      <vt:lpstr>Lifecycle Models</vt:lpstr>
      <vt:lpstr>Build and fix model [1]</vt:lpstr>
      <vt:lpstr>Build and fix model [2]</vt:lpstr>
      <vt:lpstr>Build and fix model [3]</vt:lpstr>
      <vt:lpstr>Waterfall Model</vt:lpstr>
      <vt:lpstr>Waterfall model [1]</vt:lpstr>
      <vt:lpstr>Waterfall model [2]</vt:lpstr>
      <vt:lpstr>Waterfall model [3]</vt:lpstr>
      <vt:lpstr>Waterfall model: Advantages</vt:lpstr>
      <vt:lpstr>Waterfall model: Disadvantages</vt:lpstr>
      <vt:lpstr>Unified Development Process [2]</vt:lpstr>
      <vt:lpstr>Unified Development Process [3]</vt:lpstr>
      <vt:lpstr>The Unified Process</vt:lpstr>
      <vt:lpstr>The Unified Process</vt:lpstr>
      <vt:lpstr>The Unified Process</vt:lpstr>
      <vt:lpstr>The Unified Process</vt:lpstr>
      <vt:lpstr>The Unified Process</vt:lpstr>
      <vt:lpstr>An iterative and incremental process</vt:lpstr>
      <vt:lpstr>Iterations</vt:lpstr>
      <vt:lpstr>Benefits of an iterative approach</vt:lpstr>
      <vt:lpstr>PowerPoint Presentation</vt:lpstr>
      <vt:lpstr>PowerPoint Presentation</vt:lpstr>
      <vt:lpstr>PowerPoint Presentation</vt:lpstr>
      <vt:lpstr>PowerPoint Presentation</vt:lpstr>
      <vt:lpstr>The Unified Process</vt:lpstr>
      <vt:lpstr>Phases in Unified Process</vt:lpstr>
      <vt:lpstr>PowerPoint Presentation</vt:lpstr>
      <vt:lpstr>UP phases are iterative &amp; incremental</vt:lpstr>
      <vt:lpstr>Inception  Elaboration  …</vt:lpstr>
      <vt:lpstr>…  Construction  Transition </vt:lpstr>
      <vt:lpstr>UP artifacts</vt:lpstr>
      <vt:lpstr>PowerPoint Presentation</vt:lpstr>
      <vt:lpstr>What does diagram imply about UP?</vt:lpstr>
      <vt:lpstr>Inception Phase </vt:lpstr>
      <vt:lpstr>Elaboration Phase </vt:lpstr>
      <vt:lpstr>Construction Phase </vt:lpstr>
      <vt:lpstr>Transition Phase </vt:lpstr>
      <vt:lpstr>Best Practices and Key Concepts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Prof. Yash</cp:lastModifiedBy>
  <cp:revision>118</cp:revision>
  <dcterms:created xsi:type="dcterms:W3CDTF">2011-09-14T09:42:05Z</dcterms:created>
  <dcterms:modified xsi:type="dcterms:W3CDTF">2022-08-06T04:36:23Z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