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3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19.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103"/>
  </p:notesMasterIdLst>
  <p:sldIdLst>
    <p:sldId id="256" r:id="rId2"/>
    <p:sldId id="2676" r:id="rId3"/>
    <p:sldId id="2677" r:id="rId4"/>
    <p:sldId id="2691" r:id="rId5"/>
    <p:sldId id="2692" r:id="rId6"/>
    <p:sldId id="2693" r:id="rId7"/>
    <p:sldId id="2694" r:id="rId8"/>
    <p:sldId id="2695" r:id="rId9"/>
    <p:sldId id="2696" r:id="rId10"/>
    <p:sldId id="2678" r:id="rId11"/>
    <p:sldId id="2679" r:id="rId12"/>
    <p:sldId id="2680" r:id="rId13"/>
    <p:sldId id="2609" r:id="rId14"/>
    <p:sldId id="2610" r:id="rId15"/>
    <p:sldId id="2611" r:id="rId16"/>
    <p:sldId id="2613" r:id="rId17"/>
    <p:sldId id="2612" r:id="rId18"/>
    <p:sldId id="2614" r:id="rId19"/>
    <p:sldId id="328" r:id="rId20"/>
    <p:sldId id="2697" r:id="rId21"/>
    <p:sldId id="2711" r:id="rId22"/>
    <p:sldId id="2712" r:id="rId23"/>
    <p:sldId id="2710" r:id="rId24"/>
    <p:sldId id="2699" r:id="rId25"/>
    <p:sldId id="2702" r:id="rId26"/>
    <p:sldId id="2698" r:id="rId27"/>
    <p:sldId id="2703" r:id="rId28"/>
    <p:sldId id="2704" r:id="rId29"/>
    <p:sldId id="2705" r:id="rId30"/>
    <p:sldId id="2708" r:id="rId31"/>
    <p:sldId id="2709" r:id="rId32"/>
    <p:sldId id="2701" r:id="rId33"/>
    <p:sldId id="2700" r:id="rId34"/>
    <p:sldId id="2592" r:id="rId35"/>
    <p:sldId id="2639" r:id="rId36"/>
    <p:sldId id="2640" r:id="rId37"/>
    <p:sldId id="2641" r:id="rId38"/>
    <p:sldId id="2642" r:id="rId39"/>
    <p:sldId id="2643" r:id="rId40"/>
    <p:sldId id="2647" r:id="rId41"/>
    <p:sldId id="2649" r:id="rId42"/>
    <p:sldId id="2650" r:id="rId43"/>
    <p:sldId id="2634" r:id="rId44"/>
    <p:sldId id="2651" r:id="rId45"/>
    <p:sldId id="2652" r:id="rId46"/>
    <p:sldId id="347" r:id="rId47"/>
    <p:sldId id="2627" r:id="rId48"/>
    <p:sldId id="2590" r:id="rId49"/>
    <p:sldId id="2531" r:id="rId50"/>
    <p:sldId id="2532" r:id="rId51"/>
    <p:sldId id="2548" r:id="rId52"/>
    <p:sldId id="2549" r:id="rId53"/>
    <p:sldId id="2550" r:id="rId54"/>
    <p:sldId id="1834" r:id="rId55"/>
    <p:sldId id="2551" r:id="rId56"/>
    <p:sldId id="2567" r:id="rId57"/>
    <p:sldId id="2568" r:id="rId58"/>
    <p:sldId id="2571" r:id="rId59"/>
    <p:sldId id="2572" r:id="rId60"/>
    <p:sldId id="2573" r:id="rId61"/>
    <p:sldId id="2574" r:id="rId62"/>
    <p:sldId id="295" r:id="rId63"/>
    <p:sldId id="296" r:id="rId64"/>
    <p:sldId id="297" r:id="rId65"/>
    <p:sldId id="298" r:id="rId66"/>
    <p:sldId id="299" r:id="rId67"/>
    <p:sldId id="300" r:id="rId68"/>
    <p:sldId id="301" r:id="rId69"/>
    <p:sldId id="303" r:id="rId70"/>
    <p:sldId id="302" r:id="rId71"/>
    <p:sldId id="314" r:id="rId72"/>
    <p:sldId id="305" r:id="rId73"/>
    <p:sldId id="304" r:id="rId74"/>
    <p:sldId id="306" r:id="rId75"/>
    <p:sldId id="307" r:id="rId76"/>
    <p:sldId id="2578" r:id="rId77"/>
    <p:sldId id="308" r:id="rId78"/>
    <p:sldId id="309" r:id="rId79"/>
    <p:sldId id="311" r:id="rId80"/>
    <p:sldId id="312" r:id="rId81"/>
    <p:sldId id="310" r:id="rId82"/>
    <p:sldId id="313" r:id="rId83"/>
    <p:sldId id="315" r:id="rId84"/>
    <p:sldId id="348" r:id="rId85"/>
    <p:sldId id="349" r:id="rId86"/>
    <p:sldId id="316" r:id="rId87"/>
    <p:sldId id="317" r:id="rId88"/>
    <p:sldId id="324" r:id="rId89"/>
    <p:sldId id="335" r:id="rId90"/>
    <p:sldId id="337" r:id="rId91"/>
    <p:sldId id="338" r:id="rId92"/>
    <p:sldId id="2681" r:id="rId93"/>
    <p:sldId id="2682" r:id="rId94"/>
    <p:sldId id="2683" r:id="rId95"/>
    <p:sldId id="2684" r:id="rId96"/>
    <p:sldId id="2685" r:id="rId97"/>
    <p:sldId id="2686" r:id="rId98"/>
    <p:sldId id="2687" r:id="rId99"/>
    <p:sldId id="2688" r:id="rId100"/>
    <p:sldId id="2689" r:id="rId101"/>
    <p:sldId id="2632" r:id="rId102"/>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customXml" Target="../customXml/item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2.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61416774"/>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28AA84-A329-63BD-0E88-24A44F9EB228}"/>
              </a:ext>
            </a:extLst>
          </p:cNvPr>
          <p:cNvSpPr txBox="1">
            <a:spLocks noGrp="1"/>
          </p:cNvSpPr>
          <p:nvPr>
            <p:ph type="sldNum" sz="quarter" idx="5"/>
          </p:nvPr>
        </p:nvSpPr>
        <p:spPr>
          <a:ln/>
        </p:spPr>
        <p:txBody>
          <a:bodyPr vert="horz" lIns="0" tIns="0" rIns="0" bIns="0" anchor="b" anchorCtr="0">
            <a:noAutofit/>
          </a:bodyPr>
          <a:lstStyle/>
          <a:p>
            <a:pPr lvl="0"/>
            <a:fld id="{2B640B7F-C3B7-4640-90E2-C9DC0A49CE74}" type="slidenum">
              <a:t>13</a:t>
            </a:fld>
            <a:endParaRPr lang="en-IN"/>
          </a:p>
        </p:txBody>
      </p:sp>
      <p:sp>
        <p:nvSpPr>
          <p:cNvPr id="2" name="Slide Image Placeholder 1">
            <a:extLst>
              <a:ext uri="{FF2B5EF4-FFF2-40B4-BE49-F238E27FC236}">
                <a16:creationId xmlns:a16="http://schemas.microsoft.com/office/drawing/2014/main" id="{2E732871-29FC-94E5-DEEC-350FAE8C653F}"/>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B251ADE-7FB9-852E-0658-F22ED3BA5EF8}"/>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3E69A4-674B-C622-BD8E-450D8B2EB273}"/>
              </a:ext>
            </a:extLst>
          </p:cNvPr>
          <p:cNvSpPr txBox="1">
            <a:spLocks noGrp="1"/>
          </p:cNvSpPr>
          <p:nvPr>
            <p:ph type="sldNum" sz="quarter" idx="5"/>
          </p:nvPr>
        </p:nvSpPr>
        <p:spPr>
          <a:ln/>
        </p:spPr>
        <p:txBody>
          <a:bodyPr vert="horz" lIns="0" tIns="0" rIns="0" bIns="0" anchor="b" anchorCtr="0">
            <a:noAutofit/>
          </a:bodyPr>
          <a:lstStyle/>
          <a:p>
            <a:pPr lvl="0"/>
            <a:fld id="{EB5C16C9-3D03-4B11-8E10-96E53FFD4713}" type="slidenum">
              <a:t>47</a:t>
            </a:fld>
            <a:endParaRPr lang="en-IN"/>
          </a:p>
        </p:txBody>
      </p:sp>
      <p:sp>
        <p:nvSpPr>
          <p:cNvPr id="2" name="Slide Image Placeholder 1">
            <a:extLst>
              <a:ext uri="{FF2B5EF4-FFF2-40B4-BE49-F238E27FC236}">
                <a16:creationId xmlns:a16="http://schemas.microsoft.com/office/drawing/2014/main" id="{9064F32D-99B0-06B5-7CB2-499F7EFF9351}"/>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A3902A2-8254-41F8-79DE-1FE4059D7251}"/>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E6337F3-1FCC-C248-8241-C98ACD1AD4C7}"/>
              </a:ext>
            </a:extLst>
          </p:cNvPr>
          <p:cNvSpPr txBox="1">
            <a:spLocks noGrp="1"/>
          </p:cNvSpPr>
          <p:nvPr>
            <p:ph type="sldNum" sz="quarter" idx="5"/>
          </p:nvPr>
        </p:nvSpPr>
        <p:spPr>
          <a:ln/>
        </p:spPr>
        <p:txBody>
          <a:bodyPr vert="horz" lIns="0" tIns="0" rIns="0" bIns="0" anchor="b" anchorCtr="0">
            <a:noAutofit/>
          </a:bodyPr>
          <a:lstStyle/>
          <a:p>
            <a:pPr lvl="0"/>
            <a:fld id="{304D5D26-B09C-47CF-8320-D912988EF700}" type="slidenum">
              <a:t>48</a:t>
            </a:fld>
            <a:endParaRPr lang="en-IN"/>
          </a:p>
        </p:txBody>
      </p:sp>
      <p:sp>
        <p:nvSpPr>
          <p:cNvPr id="2" name="Slide Image Placeholder 1">
            <a:extLst>
              <a:ext uri="{FF2B5EF4-FFF2-40B4-BE49-F238E27FC236}">
                <a16:creationId xmlns:a16="http://schemas.microsoft.com/office/drawing/2014/main" id="{B5A1D5B9-F6A7-4DE3-B7A9-5EFAD84DD97A}"/>
              </a:ext>
            </a:extLst>
          </p:cNvPr>
          <p:cNvSpPr>
            <a:spLocks noGrp="1" noRot="1" noChangeAspect="1" noResize="1"/>
          </p:cNvSpPr>
          <p:nvPr>
            <p:ph type="sldImg"/>
          </p:nvPr>
        </p:nvSpPr>
        <p:spPr>
          <a:xfrm>
            <a:off x="1106488" y="812800"/>
            <a:ext cx="5345112"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7731702-B2EA-277B-2775-4F027206003C}"/>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RL 7.2</a:t>
            </a:r>
          </a:p>
          <a:p>
            <a:r>
              <a:rPr lang="en-IN" dirty="0"/>
              <a:t>http://www.rightscale.com/blog/enterprise-cloud-strategies/four-steps-achieving-high-availability-cloud</a:t>
            </a:r>
          </a:p>
        </p:txBody>
      </p:sp>
    </p:spTree>
    <p:extLst>
      <p:ext uri="{BB962C8B-B14F-4D97-AF65-F5344CB8AC3E}">
        <p14:creationId xmlns:p14="http://schemas.microsoft.com/office/powerpoint/2010/main" val="1579049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http://www.rightscale.com/blog/enterprise-cloud-strategies/four-steps-achieving-high-availability-cloud</a:t>
            </a:r>
          </a:p>
        </p:txBody>
      </p:sp>
    </p:spTree>
    <p:extLst>
      <p:ext uri="{BB962C8B-B14F-4D97-AF65-F5344CB8AC3E}">
        <p14:creationId xmlns:p14="http://schemas.microsoft.com/office/powerpoint/2010/main" val="2957709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http://www.rightscale.com/blog/enterprise-cloud-strategies/four-steps-achieving-high-availability-cloud</a:t>
            </a:r>
          </a:p>
        </p:txBody>
      </p:sp>
    </p:spTree>
    <p:extLst>
      <p:ext uri="{BB962C8B-B14F-4D97-AF65-F5344CB8AC3E}">
        <p14:creationId xmlns:p14="http://schemas.microsoft.com/office/powerpoint/2010/main" val="123763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http://www.rightscale.com/blog/enterprise-cloud-strategies/four-steps-achieving-high-availability-cloud</a:t>
            </a:r>
          </a:p>
        </p:txBody>
      </p:sp>
    </p:spTree>
    <p:extLst>
      <p:ext uri="{BB962C8B-B14F-4D97-AF65-F5344CB8AC3E}">
        <p14:creationId xmlns:p14="http://schemas.microsoft.com/office/powerpoint/2010/main" val="1482753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95596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22383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2042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8428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F0B6446-E460-4989-1908-52DBA6021909}"/>
              </a:ext>
            </a:extLst>
          </p:cNvPr>
          <p:cNvSpPr txBox="1">
            <a:spLocks noGrp="1"/>
          </p:cNvSpPr>
          <p:nvPr>
            <p:ph type="sldNum" sz="quarter" idx="5"/>
          </p:nvPr>
        </p:nvSpPr>
        <p:spPr>
          <a:ln/>
        </p:spPr>
        <p:txBody>
          <a:bodyPr vert="horz" lIns="0" tIns="0" rIns="0" bIns="0" anchor="b" anchorCtr="0">
            <a:noAutofit/>
          </a:bodyPr>
          <a:lstStyle/>
          <a:p>
            <a:pPr lvl="0"/>
            <a:fld id="{5B3DF7E3-816B-4D50-9DF8-03B29AAFAC8F}" type="slidenum">
              <a:t>14</a:t>
            </a:fld>
            <a:endParaRPr lang="en-IN"/>
          </a:p>
        </p:txBody>
      </p:sp>
      <p:sp>
        <p:nvSpPr>
          <p:cNvPr id="2" name="Slide Image Placeholder 1">
            <a:extLst>
              <a:ext uri="{FF2B5EF4-FFF2-40B4-BE49-F238E27FC236}">
                <a16:creationId xmlns:a16="http://schemas.microsoft.com/office/drawing/2014/main" id="{E61C9B54-CEEC-2392-AFAA-46314EBCE0B8}"/>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85D9CA17-A8B4-2A95-E1A4-4CB8F3CCCB14}"/>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ctr" defTabSz="457200" eaLnBrk="1" fontAlgn="auto" latinLnBrk="0" hangingPunct="1">
              <a:lnSpc>
                <a:spcPct val="117999"/>
              </a:lnSpc>
              <a:spcBef>
                <a:spcPts val="0"/>
              </a:spcBef>
              <a:spcAft>
                <a:spcPts val="0"/>
              </a:spcAft>
              <a:buClrTx/>
              <a:buSzTx/>
              <a:buFontTx/>
              <a:buNone/>
              <a:tabLst/>
              <a:defRPr/>
            </a:pPr>
            <a:r>
              <a:rPr lang="en-US" altLang="en-US" sz="2400" b="1" dirty="0">
                <a:latin typeface="Gill Sans MT" panose="020B0502020104020203" pitchFamily="34" charset="0"/>
              </a:rPr>
              <a:t>Architectural Overview Of       Cloud Computing</a:t>
            </a:r>
          </a:p>
          <a:p>
            <a:pPr algn="ctr" eaLnBrk="1" hangingPunct="1"/>
            <a:r>
              <a:rPr lang="en-US" altLang="en-US" sz="2800" b="1" dirty="0"/>
              <a:t>B.M. Rao</a:t>
            </a:r>
            <a:r>
              <a:rPr lang="en-US" altLang="en-US" sz="2400" b="1" dirty="0"/>
              <a:t>, Senior Technical Director</a:t>
            </a:r>
          </a:p>
          <a:p>
            <a:pPr algn="ctr" eaLnBrk="1" hangingPunct="1"/>
            <a:r>
              <a:rPr lang="en-US" altLang="en-US" sz="2400" b="1" dirty="0"/>
              <a:t>National Informatics Centre,</a:t>
            </a:r>
          </a:p>
          <a:p>
            <a:pPr algn="ctr" eaLnBrk="1" hangingPunct="1"/>
            <a:r>
              <a:rPr lang="en-US" altLang="en-US" sz="2400" b="1" dirty="0" err="1"/>
              <a:t>Hyderaad</a:t>
            </a:r>
            <a:endParaRPr lang="en-US" altLang="en-US" b="1" dirty="0"/>
          </a:p>
          <a:p>
            <a:endParaRPr lang="en-IN" dirty="0"/>
          </a:p>
        </p:txBody>
      </p:sp>
    </p:spTree>
    <p:extLst>
      <p:ext uri="{BB962C8B-B14F-4D97-AF65-F5344CB8AC3E}">
        <p14:creationId xmlns:p14="http://schemas.microsoft.com/office/powerpoint/2010/main" val="532688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31081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RL 7.3</a:t>
            </a:r>
          </a:p>
        </p:txBody>
      </p:sp>
    </p:spTree>
    <p:extLst>
      <p:ext uri="{BB962C8B-B14F-4D97-AF65-F5344CB8AC3E}">
        <p14:creationId xmlns:p14="http://schemas.microsoft.com/office/powerpoint/2010/main" val="2055149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30261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63586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15915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558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68536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96373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1721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523115-6F83-BA0A-DC66-304CFFF42A87}"/>
              </a:ext>
            </a:extLst>
          </p:cNvPr>
          <p:cNvSpPr txBox="1">
            <a:spLocks noGrp="1"/>
          </p:cNvSpPr>
          <p:nvPr>
            <p:ph type="sldNum" sz="quarter" idx="5"/>
          </p:nvPr>
        </p:nvSpPr>
        <p:spPr>
          <a:ln/>
        </p:spPr>
        <p:txBody>
          <a:bodyPr vert="horz" lIns="0" tIns="0" rIns="0" bIns="0" anchor="b" anchorCtr="0">
            <a:noAutofit/>
          </a:bodyPr>
          <a:lstStyle/>
          <a:p>
            <a:pPr lvl="0"/>
            <a:fld id="{1E9EE8E7-5A29-42D6-80B3-274459356516}" type="slidenum">
              <a:t>15</a:t>
            </a:fld>
            <a:endParaRPr lang="en-IN"/>
          </a:p>
        </p:txBody>
      </p:sp>
      <p:sp>
        <p:nvSpPr>
          <p:cNvPr id="2" name="Slide Image Placeholder 1">
            <a:extLst>
              <a:ext uri="{FF2B5EF4-FFF2-40B4-BE49-F238E27FC236}">
                <a16:creationId xmlns:a16="http://schemas.microsoft.com/office/drawing/2014/main" id="{2E6BA148-D0E4-282B-27AE-B2D3A82F399D}"/>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1E8BF1BA-0D17-2187-76DF-BDD37CDA44F4}"/>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55892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24461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825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3108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4AF485-4B35-EC6E-48CC-2B0A8F5B8079}"/>
              </a:ext>
            </a:extLst>
          </p:cNvPr>
          <p:cNvSpPr txBox="1">
            <a:spLocks noGrp="1"/>
          </p:cNvSpPr>
          <p:nvPr>
            <p:ph type="sldNum" sz="quarter" idx="5"/>
          </p:nvPr>
        </p:nvSpPr>
        <p:spPr>
          <a:ln/>
        </p:spPr>
        <p:txBody>
          <a:bodyPr vert="horz" lIns="0" tIns="0" rIns="0" bIns="0" anchor="b" anchorCtr="0">
            <a:noAutofit/>
          </a:bodyPr>
          <a:lstStyle/>
          <a:p>
            <a:pPr lvl="0"/>
            <a:fld id="{C7C43F3F-CC11-4D3F-A3A6-94C05FE5E637}" type="slidenum">
              <a:t>16</a:t>
            </a:fld>
            <a:endParaRPr lang="en-IN"/>
          </a:p>
        </p:txBody>
      </p:sp>
      <p:sp>
        <p:nvSpPr>
          <p:cNvPr id="2" name="Slide Image Placeholder 1">
            <a:extLst>
              <a:ext uri="{FF2B5EF4-FFF2-40B4-BE49-F238E27FC236}">
                <a16:creationId xmlns:a16="http://schemas.microsoft.com/office/drawing/2014/main" id="{76E7BA20-ED52-7C97-7C55-2E2B7416BAB9}"/>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82998FC4-2429-E91D-9CFA-2ADCDC8B62EF}"/>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0678A9F-278F-5FC9-380C-34C64D4CFAA9}"/>
              </a:ext>
            </a:extLst>
          </p:cNvPr>
          <p:cNvSpPr txBox="1">
            <a:spLocks noGrp="1"/>
          </p:cNvSpPr>
          <p:nvPr>
            <p:ph type="sldNum" sz="quarter" idx="5"/>
          </p:nvPr>
        </p:nvSpPr>
        <p:spPr>
          <a:ln/>
        </p:spPr>
        <p:txBody>
          <a:bodyPr vert="horz" lIns="0" tIns="0" rIns="0" bIns="0" anchor="b" anchorCtr="0">
            <a:noAutofit/>
          </a:bodyPr>
          <a:lstStyle/>
          <a:p>
            <a:pPr lvl="0"/>
            <a:fld id="{22127D4D-7620-4B98-B091-D776D566F89B}" type="slidenum">
              <a:t>17</a:t>
            </a:fld>
            <a:endParaRPr lang="en-IN"/>
          </a:p>
        </p:txBody>
      </p:sp>
      <p:sp>
        <p:nvSpPr>
          <p:cNvPr id="2" name="Slide Image Placeholder 1">
            <a:extLst>
              <a:ext uri="{FF2B5EF4-FFF2-40B4-BE49-F238E27FC236}">
                <a16:creationId xmlns:a16="http://schemas.microsoft.com/office/drawing/2014/main" id="{F2562685-6E9A-38C1-495B-091AD89552CD}"/>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A428B6D-B3D2-EDC5-1D08-CC2BAF7D4781}"/>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3BAA5C-4658-ED18-6CC2-7550444DB658}"/>
              </a:ext>
            </a:extLst>
          </p:cNvPr>
          <p:cNvSpPr txBox="1">
            <a:spLocks noGrp="1"/>
          </p:cNvSpPr>
          <p:nvPr>
            <p:ph type="sldNum" sz="quarter" idx="5"/>
          </p:nvPr>
        </p:nvSpPr>
        <p:spPr>
          <a:ln/>
        </p:spPr>
        <p:txBody>
          <a:bodyPr vert="horz" lIns="0" tIns="0" rIns="0" bIns="0" anchor="b" anchorCtr="0">
            <a:noAutofit/>
          </a:bodyPr>
          <a:lstStyle/>
          <a:p>
            <a:pPr lvl="0"/>
            <a:fld id="{E71B3374-3C4C-476F-A4BC-BB7D84158BCE}" type="slidenum">
              <a:t>18</a:t>
            </a:fld>
            <a:endParaRPr lang="en-IN"/>
          </a:p>
        </p:txBody>
      </p:sp>
      <p:sp>
        <p:nvSpPr>
          <p:cNvPr id="2" name="Slide Image Placeholder 1">
            <a:extLst>
              <a:ext uri="{FF2B5EF4-FFF2-40B4-BE49-F238E27FC236}">
                <a16:creationId xmlns:a16="http://schemas.microsoft.com/office/drawing/2014/main" id="{C6E7BC22-7622-607D-4A9D-836A2E5E5062}"/>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2FF39C0-4F65-C885-421F-348BD614B9AE}"/>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AE4C42-A159-92F5-7409-5BC937579427}"/>
              </a:ext>
            </a:extLst>
          </p:cNvPr>
          <p:cNvSpPr txBox="1">
            <a:spLocks noGrp="1"/>
          </p:cNvSpPr>
          <p:nvPr>
            <p:ph type="sldNum" sz="quarter" idx="5"/>
          </p:nvPr>
        </p:nvSpPr>
        <p:spPr>
          <a:ln/>
        </p:spPr>
        <p:txBody>
          <a:bodyPr vert="horz" lIns="0" tIns="0" rIns="0" bIns="0" anchor="b" anchorCtr="0">
            <a:noAutofit/>
          </a:bodyPr>
          <a:lstStyle/>
          <a:p>
            <a:pPr lvl="0"/>
            <a:fld id="{6ED8C9DF-5F46-474C-991A-FA7C530C6F15}" type="slidenum">
              <a:t>19</a:t>
            </a:fld>
            <a:endParaRPr lang="en-IN"/>
          </a:p>
        </p:txBody>
      </p:sp>
      <p:sp>
        <p:nvSpPr>
          <p:cNvPr id="2" name="Slide Image Placeholder 1">
            <a:extLst>
              <a:ext uri="{FF2B5EF4-FFF2-40B4-BE49-F238E27FC236}">
                <a16:creationId xmlns:a16="http://schemas.microsoft.com/office/drawing/2014/main" id="{5B17AA32-871C-46A2-2A13-D9089D69BB17}"/>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DFBDE6D-A233-2266-F778-98616075A1B0}"/>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0D3EDEF-8CA2-CB32-91BA-53EEADF88533}"/>
              </a:ext>
            </a:extLst>
          </p:cNvPr>
          <p:cNvSpPr txBox="1">
            <a:spLocks noGrp="1"/>
          </p:cNvSpPr>
          <p:nvPr>
            <p:ph type="sldNum" sz="quarter" idx="5"/>
          </p:nvPr>
        </p:nvSpPr>
        <p:spPr>
          <a:ln/>
        </p:spPr>
        <p:txBody>
          <a:bodyPr vert="horz" lIns="0" tIns="0" rIns="0" bIns="0" anchor="b" anchorCtr="0">
            <a:noAutofit/>
          </a:bodyPr>
          <a:lstStyle/>
          <a:p>
            <a:pPr lvl="0"/>
            <a:fld id="{866DB5B7-3CFE-4968-A8DA-9D69AA7F58AC}" type="slidenum">
              <a:t>34</a:t>
            </a:fld>
            <a:endParaRPr lang="en-IN"/>
          </a:p>
        </p:txBody>
      </p:sp>
      <p:sp>
        <p:nvSpPr>
          <p:cNvPr id="2" name="Slide Image Placeholder 1">
            <a:extLst>
              <a:ext uri="{FF2B5EF4-FFF2-40B4-BE49-F238E27FC236}">
                <a16:creationId xmlns:a16="http://schemas.microsoft.com/office/drawing/2014/main" id="{0A36E12C-671E-776C-815D-D06A6904B450}"/>
              </a:ext>
            </a:extLst>
          </p:cNvPr>
          <p:cNvSpPr>
            <a:spLocks noGrp="1" noRot="1" noChangeAspect="1" noResize="1"/>
          </p:cNvSpPr>
          <p:nvPr>
            <p:ph type="sldImg"/>
          </p:nvPr>
        </p:nvSpPr>
        <p:spPr>
          <a:xfrm>
            <a:off x="1106488" y="812800"/>
            <a:ext cx="5345112"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DE5D2D3-9FF8-B54A-14B0-0F7C438D33AD}"/>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0A65FE8-924E-0DCB-C183-409E2255A2DC}"/>
              </a:ext>
            </a:extLst>
          </p:cNvPr>
          <p:cNvSpPr txBox="1">
            <a:spLocks noGrp="1"/>
          </p:cNvSpPr>
          <p:nvPr>
            <p:ph type="sldNum" sz="quarter" idx="5"/>
          </p:nvPr>
        </p:nvSpPr>
        <p:spPr>
          <a:ln/>
        </p:spPr>
        <p:txBody>
          <a:bodyPr vert="horz" lIns="0" tIns="0" rIns="0" bIns="0" anchor="b" anchorCtr="0">
            <a:noAutofit/>
          </a:bodyPr>
          <a:lstStyle/>
          <a:p>
            <a:pPr lvl="0"/>
            <a:fld id="{485EF478-404C-4B6A-9647-88C7D708BEB6}" type="slidenum">
              <a:t>46</a:t>
            </a:fld>
            <a:endParaRPr lang="en-IN"/>
          </a:p>
        </p:txBody>
      </p:sp>
      <p:sp>
        <p:nvSpPr>
          <p:cNvPr id="2" name="Slide Image Placeholder 1">
            <a:extLst>
              <a:ext uri="{FF2B5EF4-FFF2-40B4-BE49-F238E27FC236}">
                <a16:creationId xmlns:a16="http://schemas.microsoft.com/office/drawing/2014/main" id="{F3920FC3-2334-51C4-F5FE-6F81245283DD}"/>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3361AE10-0F13-9A1D-E730-36ED7A4FC223}"/>
              </a:ext>
            </a:extLst>
          </p:cNvPr>
          <p:cNvSpPr txBox="1">
            <a:spLocks noGrp="1"/>
          </p:cNvSpPr>
          <p:nvPr>
            <p:ph type="body" sz="quarter" idx="1"/>
          </p:nvPr>
        </p:nvSpPr>
        <p:spPr/>
        <p:txBody>
          <a:bodyPr vert="horz"/>
          <a:lstStyle/>
          <a:p>
            <a:endParaRPr lang="en-IN">
              <a:highlight>
                <a:scrgbClr r="0" g="0" b="0">
                  <a:alpha val="0"/>
                </a:scrgbClr>
              </a:highlight>
              <a:latin typeface="Liberation Sans" pitchFamily="1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srcRect t="1" b="28591"/>
          <a:stretch>
            <a:fillRect/>
          </a:stretch>
        </p:blipFill>
        <p:spPr>
          <a:xfrm>
            <a:off x="76200" y="3352800"/>
            <a:ext cx="2057400" cy="1979617"/>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5" y="6550021"/>
            <a:ext cx="7059618" cy="49219"/>
            <a:chOff x="0" y="-1"/>
            <a:chExt cx="7059617" cy="49218"/>
          </a:xfrm>
        </p:grpSpPr>
        <p:sp>
          <p:nvSpPr>
            <p:cNvPr id="58" name="Shape 58"/>
            <p:cNvSpPr/>
            <p:nvPr/>
          </p:nvSpPr>
          <p:spPr>
            <a:xfrm>
              <a:off x="2546350" y="-2"/>
              <a:ext cx="2328866" cy="49219"/>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4" y="-1"/>
              <a:ext cx="2235203" cy="46040"/>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2"/>
              <a:ext cx="2581279" cy="49219"/>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5" y="6553196"/>
            <a:ext cx="7010406" cy="46044"/>
            <a:chOff x="-1" y="-1"/>
            <a:chExt cx="7010405" cy="46043"/>
          </a:xfrm>
        </p:grpSpPr>
        <p:sp>
          <p:nvSpPr>
            <p:cNvPr id="63" name="Shape 63"/>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9" y="-2"/>
              <a:ext cx="2328865"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6" y="1295396"/>
            <a:ext cx="7010407" cy="46044"/>
            <a:chOff x="-1" y="-1"/>
            <a:chExt cx="7010405" cy="46043"/>
          </a:xfrm>
        </p:grpSpPr>
        <p:sp>
          <p:nvSpPr>
            <p:cNvPr id="67" name="Shape 67"/>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9" y="-2"/>
              <a:ext cx="2328866"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dureka2">
    <p:bg>
      <p:bgPr>
        <a:solidFill>
          <a:schemeClr val="bg1"/>
        </a:solidFill>
        <a:effectLst/>
      </p:bgPr>
    </p:bg>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152400" y="302686"/>
            <a:ext cx="885190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228560">
                <a:buClr>
                  <a:srgbClr val="000000"/>
                </a:buClr>
                <a:buFont typeface="Arial" pitchFamily="34" charset="0"/>
                <a:buNone/>
                <a:defRPr/>
              </a:pPr>
              <a:r>
                <a:rPr lang="en-US" b="1" dirty="0">
                  <a:solidFill>
                    <a:schemeClr val="accent5"/>
                  </a:solidFill>
                  <a:latin typeface="Gill Sans" panose="020B0702020104020203" pitchFamily="34" charset="0"/>
                  <a:cs typeface="Open Sans" panose="020B0606030504020204" pitchFamily="34" charset="0"/>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Open Sans" panose="020B0606030504020204" pitchFamily="34" charset="0"/>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825" dirty="0">
                    <a:solidFill>
                      <a:schemeClr val="folHlink"/>
                    </a:solidFill>
                    <a:latin typeface="Gill Sans" panose="020B0702020104020203" pitchFamily="34" charset="0"/>
                    <a:cs typeface="Open Sans" panose="020B0606030504020204"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228560">
                <a:spcBef>
                  <a:spcPct val="20000"/>
                </a:spcBef>
                <a:buClr>
                  <a:srgbClr val="FF0000"/>
                </a:buClr>
                <a:buFont typeface="Arial" pitchFamily="34" charset="0"/>
                <a:buNone/>
                <a:defRPr/>
              </a:pPr>
              <a:endParaRPr lang="en-US" dirty="0">
                <a:latin typeface="Gill Sans" panose="020B0702020104020203" pitchFamily="34" charset="0"/>
                <a:cs typeface="Open Sans" panose="020B0606030504020204" pitchFamily="34" charset="0"/>
              </a:endParaRPr>
            </a:p>
          </p:txBody>
        </p:sp>
      </p:grpSp>
    </p:spTree>
    <p:extLst>
      <p:ext uri="{BB962C8B-B14F-4D97-AF65-F5344CB8AC3E}">
        <p14:creationId xmlns:p14="http://schemas.microsoft.com/office/powerpoint/2010/main" val="286085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simplilearn.com/tutorials/aws-tutorial/aws-iam"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edureka.co/docker-training?utm_source=blogbanner&amp;utm_campaign=batches" TargetMode="Externa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hyperlink" Target="https://archive.apache.org/dist/hadoop/core/hadoop-2.7.3/hadoop-2.7.3.tar.gz" TargetMode="Externa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localhost:9864/datanode.html" TargetMode="External"/><Relationship Id="rId2" Type="http://schemas.openxmlformats.org/officeDocument/2006/relationships/hyperlink" Target="http://localhost:9870/dfshealth.html" TargetMode="Externa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7.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hyperlink" Target="http://whatis.techtarget.com/definition/SaaS"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8" Type="http://schemas.openxmlformats.org/officeDocument/2006/relationships/hyperlink" Target="https://www.sciencedirect.com/topics/computer-science/bandwidth-allocation" TargetMode="External"/><Relationship Id="rId3" Type="http://schemas.openxmlformats.org/officeDocument/2006/relationships/hyperlink" Target="https://www.sciencedirect.com/topics/computer-science/dropping-packet" TargetMode="External"/><Relationship Id="rId7" Type="http://schemas.openxmlformats.org/officeDocument/2006/relationships/hyperlink" Target="https://www.sciencedirect.com/topics/computer-science/fair-queuing" TargetMode="External"/><Relationship Id="rId2" Type="http://schemas.openxmlformats.org/officeDocument/2006/relationships/hyperlink" Target="https://www.sciencedirect.com/topics/computer-science/interconnection-network" TargetMode="External"/><Relationship Id="rId1" Type="http://schemas.openxmlformats.org/officeDocument/2006/relationships/slideLayout" Target="../slideLayouts/slideLayout12.xml"/><Relationship Id="rId6" Type="http://schemas.openxmlformats.org/officeDocument/2006/relationships/hyperlink" Target="https://www.sciencedirect.com/topics/computer-science/first-come-first-served" TargetMode="External"/><Relationship Id="rId5" Type="http://schemas.openxmlformats.org/officeDocument/2006/relationships/hyperlink" Target="https://www.sciencedirect.com/topics/computer-science/network-congestion" TargetMode="External"/><Relationship Id="rId4" Type="http://schemas.openxmlformats.org/officeDocument/2006/relationships/hyperlink" Target="https://www.sciencedirect.com/topics/computer-science/scheduling-algorith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8" name="Shape 78"/>
          <p:cNvSpPr>
            <a:spLocks noGrp="1"/>
          </p:cNvSpPr>
          <p:nvPr>
            <p:ph type="sldNum" sz="quarter" idx="2"/>
          </p:nvPr>
        </p:nvSpPr>
        <p:spPr>
          <a:xfrm>
            <a:off x="6553200" y="5859778"/>
            <a:ext cx="2133600" cy="177801"/>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lnSpc>
                <a:spcPct val="90000"/>
              </a:lnSpc>
            </a:lvl1p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3413302"/>
            <a:ext cx="9144000" cy="148254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748679" y="3924300"/>
            <a:ext cx="7646645"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MapReduce Word Count Program</a:t>
            </a:r>
          </a:p>
        </p:txBody>
      </p:sp>
      <p:sp>
        <p:nvSpPr>
          <p:cNvPr id="6" name="Oval 5">
            <a:extLst>
              <a:ext uri="{FF2B5EF4-FFF2-40B4-BE49-F238E27FC236}">
                <a16:creationId xmlns:a16="http://schemas.microsoft.com/office/drawing/2014/main" id="{43881E9C-53B5-4A0C-851E-A02EC99F54A0}"/>
              </a:ext>
            </a:extLst>
          </p:cNvPr>
          <p:cNvSpPr/>
          <p:nvPr/>
        </p:nvSpPr>
        <p:spPr bwMode="auto">
          <a:xfrm>
            <a:off x="3275597" y="1252475"/>
            <a:ext cx="2578769" cy="2538475"/>
          </a:xfrm>
          <a:prstGeom prst="ellipse">
            <a:avLst/>
          </a:prstGeom>
          <a:noFill/>
          <a:ln w="76200" cap="flat" cmpd="sng" algn="ctr">
            <a:solidFill>
              <a:srgbClr val="004C76"/>
            </a:solidFill>
            <a:prstDash val="solid"/>
            <a:round/>
            <a:headEnd type="none" w="sm" len="sm"/>
            <a:tailEnd type="none" w="sm" len="sm"/>
          </a:ln>
          <a:effectLst/>
        </p:spPr>
        <p:txBody>
          <a:bodyPr vert="horz" wrap="square" lIns="22860" tIns="11430" rIns="22860" bIns="11430" numCol="1" rtlCol="0" anchor="ctr" anchorCtr="0" compatLnSpc="1">
            <a:prstTxWarp prst="textNoShape">
              <a:avLst/>
            </a:prstTxWarp>
          </a:bodyPr>
          <a:lstStyle/>
          <a:p>
            <a:pPr algn="ctr" defTabSz="57150" rtl="0" fontAlgn="base">
              <a:spcBef>
                <a:spcPct val="20000"/>
              </a:spcBef>
              <a:spcAft>
                <a:spcPct val="0"/>
              </a:spcAft>
              <a:buClr>
                <a:srgbClr val="FF0000"/>
              </a:buClr>
            </a:pPr>
            <a:r>
              <a:rPr lang="en-IN" sz="12400" dirty="0">
                <a:solidFill>
                  <a:srgbClr val="004C76"/>
                </a:solidFill>
                <a:latin typeface="Showcard Gothic" panose="04020904020102020604" pitchFamily="82" charset="0"/>
                <a:cs typeface="Shonar Bangla" panose="020B0502040204020203" pitchFamily="18" charset="0"/>
              </a:rPr>
              <a:t>11</a:t>
            </a:r>
          </a:p>
        </p:txBody>
      </p:sp>
    </p:spTree>
    <p:extLst>
      <p:ext uri="{BB962C8B-B14F-4D97-AF65-F5344CB8AC3E}">
        <p14:creationId xmlns:p14="http://schemas.microsoft.com/office/powerpoint/2010/main" val="65927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99F58D-4A94-A90B-6192-37952575739A}"/>
              </a:ext>
            </a:extLst>
          </p:cNvPr>
          <p:cNvSpPr>
            <a:spLocks noGrp="1"/>
          </p:cNvSpPr>
          <p:nvPr>
            <p:ph type="body" idx="1"/>
          </p:nvPr>
        </p:nvSpPr>
        <p:spPr>
          <a:xfrm>
            <a:off x="304800" y="3672512"/>
            <a:ext cx="6602894" cy="3185488"/>
          </a:xfrm>
        </p:spPr>
        <p:txBody>
          <a:bodyPr/>
          <a:lstStyle/>
          <a:p>
            <a:endParaRPr lang="en-IN" dirty="0"/>
          </a:p>
        </p:txBody>
      </p:sp>
      <p:pic>
        <p:nvPicPr>
          <p:cNvPr id="3074" name="Picture 2">
            <a:extLst>
              <a:ext uri="{FF2B5EF4-FFF2-40B4-BE49-F238E27FC236}">
                <a16:creationId xmlns:a16="http://schemas.microsoft.com/office/drawing/2014/main" id="{7F6893E4-8460-2730-B8B6-00B44DFA4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355588"/>
            <a:ext cx="8315325" cy="550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205403"/>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CC26B-95D9-F324-7A77-F71FDD53DBA2}"/>
              </a:ext>
            </a:extLst>
          </p:cNvPr>
          <p:cNvPicPr>
            <a:picLocks noChangeAspect="1"/>
          </p:cNvPicPr>
          <p:nvPr/>
        </p:nvPicPr>
        <p:blipFill>
          <a:blip r:embed="rId2"/>
          <a:stretch>
            <a:fillRect/>
          </a:stretch>
        </p:blipFill>
        <p:spPr>
          <a:xfrm>
            <a:off x="40061" y="0"/>
            <a:ext cx="8527164" cy="6288258"/>
          </a:xfrm>
          <a:prstGeom prst="rect">
            <a:avLst/>
          </a:prstGeom>
        </p:spPr>
      </p:pic>
    </p:spTree>
    <p:extLst>
      <p:ext uri="{BB962C8B-B14F-4D97-AF65-F5344CB8AC3E}">
        <p14:creationId xmlns:p14="http://schemas.microsoft.com/office/powerpoint/2010/main" val="400514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1379462" y="1217463"/>
            <a:ext cx="6385082"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MapReduce Word Count Program</a:t>
            </a:r>
          </a:p>
        </p:txBody>
      </p:sp>
      <p:grpSp>
        <p:nvGrpSpPr>
          <p:cNvPr id="8" name="Group 7">
            <a:extLst>
              <a:ext uri="{FF2B5EF4-FFF2-40B4-BE49-F238E27FC236}">
                <a16:creationId xmlns:a16="http://schemas.microsoft.com/office/drawing/2014/main" id="{1BEEC442-F3E1-4608-B2D5-AB79CF95DC65}"/>
              </a:ext>
            </a:extLst>
          </p:cNvPr>
          <p:cNvGrpSpPr/>
          <p:nvPr/>
        </p:nvGrpSpPr>
        <p:grpSpPr>
          <a:xfrm>
            <a:off x="666750" y="2153579"/>
            <a:ext cx="7563825" cy="3341076"/>
            <a:chOff x="2667000" y="5185318"/>
            <a:chExt cx="30255298" cy="13364302"/>
          </a:xfrm>
        </p:grpSpPr>
        <p:pic>
          <p:nvPicPr>
            <p:cNvPr id="4" name="Picture 2" descr="MapReduce Way - MapReduce Tutorial - Edureka">
              <a:extLst>
                <a:ext uri="{FF2B5EF4-FFF2-40B4-BE49-F238E27FC236}">
                  <a16:creationId xmlns:a16="http://schemas.microsoft.com/office/drawing/2014/main" id="{B43D39F0-A890-4706-A6FE-8782BCE6B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185318"/>
              <a:ext cx="30255298" cy="1336430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2C78058-5167-4366-B52E-0FBD0D2A9BC4}"/>
                </a:ext>
              </a:extLst>
            </p:cNvPr>
            <p:cNvSpPr/>
            <p:nvPr/>
          </p:nvSpPr>
          <p:spPr bwMode="auto">
            <a:xfrm>
              <a:off x="28728274" y="5323602"/>
              <a:ext cx="4194024" cy="1492272"/>
            </a:xfrm>
            <a:prstGeom prst="rect">
              <a:avLst/>
            </a:prstGeom>
            <a:solidFill>
              <a:srgbClr val="FFFFFF"/>
            </a:solidFill>
            <a:ln w="28575" cap="flat" cmpd="sng" algn="ctr">
              <a:no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rtl="0" fontAlgn="base">
                <a:spcBef>
                  <a:spcPct val="20000"/>
                </a:spcBef>
                <a:spcAft>
                  <a:spcPct val="0"/>
                </a:spcAft>
                <a:buClr>
                  <a:srgbClr val="FF0000"/>
                </a:buClr>
              </a:pPr>
              <a:endParaRPr lang="en-IN" sz="450">
                <a:solidFill>
                  <a:schemeClr val="tx1"/>
                </a:solidFill>
                <a:latin typeface="Arial" pitchFamily="34" charset="0"/>
              </a:endParaRPr>
            </a:p>
          </p:txBody>
        </p:sp>
      </p:grpSp>
    </p:spTree>
    <p:extLst>
      <p:ext uri="{BB962C8B-B14F-4D97-AF65-F5344CB8AC3E}">
        <p14:creationId xmlns:p14="http://schemas.microsoft.com/office/powerpoint/2010/main" val="147443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1379462" y="1217463"/>
            <a:ext cx="6385082"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MapReduce Word Count Program</a:t>
            </a:r>
          </a:p>
        </p:txBody>
      </p:sp>
      <p:sp>
        <p:nvSpPr>
          <p:cNvPr id="9" name="Rectangle 8">
            <a:extLst>
              <a:ext uri="{FF2B5EF4-FFF2-40B4-BE49-F238E27FC236}">
                <a16:creationId xmlns:a16="http://schemas.microsoft.com/office/drawing/2014/main" id="{07E797CF-F6DD-46AC-8562-EA3E6F72D4F3}"/>
              </a:ext>
            </a:extLst>
          </p:cNvPr>
          <p:cNvSpPr/>
          <p:nvPr/>
        </p:nvSpPr>
        <p:spPr>
          <a:xfrm>
            <a:off x="1809750" y="2720933"/>
            <a:ext cx="6214630" cy="281420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0" name="Isosceles Triangle 9">
            <a:extLst>
              <a:ext uri="{FF2B5EF4-FFF2-40B4-BE49-F238E27FC236}">
                <a16:creationId xmlns:a16="http://schemas.microsoft.com/office/drawing/2014/main" id="{BD9613E5-4ACE-4593-8C44-3B5B1333B3DD}"/>
              </a:ext>
            </a:extLst>
          </p:cNvPr>
          <p:cNvSpPr/>
          <p:nvPr/>
        </p:nvSpPr>
        <p:spPr>
          <a:xfrm rot="5400000">
            <a:off x="1874529" y="5047894"/>
            <a:ext cx="638175" cy="29126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1" name="Isosceles Triangle 10">
            <a:extLst>
              <a:ext uri="{FF2B5EF4-FFF2-40B4-BE49-F238E27FC236}">
                <a16:creationId xmlns:a16="http://schemas.microsoft.com/office/drawing/2014/main" id="{EE8308FF-BAE8-4271-81D8-1AD8B457EDB9}"/>
              </a:ext>
            </a:extLst>
          </p:cNvPr>
          <p:cNvSpPr/>
          <p:nvPr/>
        </p:nvSpPr>
        <p:spPr>
          <a:xfrm rot="5400000">
            <a:off x="1874529" y="3945345"/>
            <a:ext cx="638175" cy="291260"/>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2" name="Isosceles Triangle 11">
            <a:extLst>
              <a:ext uri="{FF2B5EF4-FFF2-40B4-BE49-F238E27FC236}">
                <a16:creationId xmlns:a16="http://schemas.microsoft.com/office/drawing/2014/main" id="{47C73893-49A7-4099-9D53-DE4C809D7E1B}"/>
              </a:ext>
            </a:extLst>
          </p:cNvPr>
          <p:cNvSpPr/>
          <p:nvPr/>
        </p:nvSpPr>
        <p:spPr>
          <a:xfrm rot="5400000">
            <a:off x="1874529" y="2943632"/>
            <a:ext cx="638175" cy="291260"/>
          </a:xfrm>
          <a:prstGeom prst="triangle">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5" name="Rectangle 14">
            <a:extLst>
              <a:ext uri="{FF2B5EF4-FFF2-40B4-BE49-F238E27FC236}">
                <a16:creationId xmlns:a16="http://schemas.microsoft.com/office/drawing/2014/main" id="{06E0DA5C-F1CA-4E05-8362-D543DC57B701}"/>
              </a:ext>
            </a:extLst>
          </p:cNvPr>
          <p:cNvSpPr/>
          <p:nvPr/>
        </p:nvSpPr>
        <p:spPr>
          <a:xfrm>
            <a:off x="933451" y="2720933"/>
            <a:ext cx="1133475" cy="2814205"/>
          </a:xfrm>
          <a:prstGeom prst="rect">
            <a:avLst/>
          </a:prstGeom>
          <a:solidFill>
            <a:schemeClr val="accent6">
              <a:lumMod val="20000"/>
              <a:lumOff val="80000"/>
            </a:schemeClr>
          </a:solidFill>
          <a:ln>
            <a:noFill/>
          </a:ln>
          <a:effectLst>
            <a:outerShdw blurRad="381000" dist="152400" sx="102000" sy="102000" algn="l"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6" name="Rectangle 15">
            <a:extLst>
              <a:ext uri="{FF2B5EF4-FFF2-40B4-BE49-F238E27FC236}">
                <a16:creationId xmlns:a16="http://schemas.microsoft.com/office/drawing/2014/main" id="{BACC6B31-1539-4311-A846-15A601609FBE}"/>
              </a:ext>
            </a:extLst>
          </p:cNvPr>
          <p:cNvSpPr/>
          <p:nvPr/>
        </p:nvSpPr>
        <p:spPr>
          <a:xfrm>
            <a:off x="1057275" y="2705100"/>
            <a:ext cx="1057275" cy="732589"/>
          </a:xfrm>
          <a:prstGeom prst="rect">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Abadi" panose="020B0604020104020204" pitchFamily="34" charset="0"/>
                <a:ea typeface="Open Sans" panose="020B0606030504020204" pitchFamily="34" charset="0"/>
                <a:cs typeface="Open Sans" panose="020B0606030504020204" pitchFamily="34" charset="0"/>
              </a:rPr>
              <a:t>1</a:t>
            </a:r>
          </a:p>
        </p:txBody>
      </p:sp>
      <p:sp>
        <p:nvSpPr>
          <p:cNvPr id="17" name="Rectangle 16">
            <a:extLst>
              <a:ext uri="{FF2B5EF4-FFF2-40B4-BE49-F238E27FC236}">
                <a16:creationId xmlns:a16="http://schemas.microsoft.com/office/drawing/2014/main" id="{B217434E-DB8B-4350-8963-94B17CFC713E}"/>
              </a:ext>
            </a:extLst>
          </p:cNvPr>
          <p:cNvSpPr/>
          <p:nvPr/>
        </p:nvSpPr>
        <p:spPr>
          <a:xfrm>
            <a:off x="1052181" y="3703357"/>
            <a:ext cx="1057275" cy="7325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Abadi" panose="020B0604020104020204" pitchFamily="34" charset="0"/>
                <a:ea typeface="Open Sans" panose="020B0606030504020204" pitchFamily="34" charset="0"/>
                <a:cs typeface="Open Sans" panose="020B0606030504020204" pitchFamily="34" charset="0"/>
              </a:rPr>
              <a:t>2</a:t>
            </a:r>
          </a:p>
        </p:txBody>
      </p:sp>
      <p:sp>
        <p:nvSpPr>
          <p:cNvPr id="18" name="Rectangle 17">
            <a:extLst>
              <a:ext uri="{FF2B5EF4-FFF2-40B4-BE49-F238E27FC236}">
                <a16:creationId xmlns:a16="http://schemas.microsoft.com/office/drawing/2014/main" id="{2161FBE3-F888-4C21-84D7-A43758098891}"/>
              </a:ext>
            </a:extLst>
          </p:cNvPr>
          <p:cNvSpPr/>
          <p:nvPr/>
        </p:nvSpPr>
        <p:spPr>
          <a:xfrm>
            <a:off x="1064586" y="4800282"/>
            <a:ext cx="1057275" cy="7325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Abadi" panose="020B0604020104020204" pitchFamily="34" charset="0"/>
                <a:ea typeface="Open Sans" panose="020B0606030504020204" pitchFamily="34" charset="0"/>
                <a:cs typeface="Open Sans" panose="020B0606030504020204" pitchFamily="34" charset="0"/>
              </a:rPr>
              <a:t>3</a:t>
            </a:r>
          </a:p>
        </p:txBody>
      </p:sp>
      <p:cxnSp>
        <p:nvCxnSpPr>
          <p:cNvPr id="19" name="Straight Connector 18">
            <a:extLst>
              <a:ext uri="{FF2B5EF4-FFF2-40B4-BE49-F238E27FC236}">
                <a16:creationId xmlns:a16="http://schemas.microsoft.com/office/drawing/2014/main" id="{003BDBAA-E922-4E29-8FD1-6920FFB065BD}"/>
              </a:ext>
            </a:extLst>
          </p:cNvPr>
          <p:cNvCxnSpPr>
            <a:cxnSpLocks/>
          </p:cNvCxnSpPr>
          <p:nvPr/>
        </p:nvCxnSpPr>
        <p:spPr>
          <a:xfrm>
            <a:off x="2325969" y="3568068"/>
            <a:ext cx="531308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8E5E1C-386B-4D71-AD6B-C9593313B6B3}"/>
              </a:ext>
            </a:extLst>
          </p:cNvPr>
          <p:cNvCxnSpPr>
            <a:cxnSpLocks/>
          </p:cNvCxnSpPr>
          <p:nvPr/>
        </p:nvCxnSpPr>
        <p:spPr>
          <a:xfrm>
            <a:off x="2325969" y="4686259"/>
            <a:ext cx="532727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092671B-5EEA-43F4-8552-3AC373D799F2}"/>
              </a:ext>
            </a:extLst>
          </p:cNvPr>
          <p:cNvSpPr/>
          <p:nvPr/>
        </p:nvSpPr>
        <p:spPr>
          <a:xfrm>
            <a:off x="2740552" y="4642781"/>
            <a:ext cx="5171734" cy="873509"/>
          </a:xfrm>
          <a:prstGeom prst="rect">
            <a:avLst/>
          </a:prstGeom>
        </p:spPr>
        <p:txBody>
          <a:bodyPr wrap="square">
            <a:spAutoFit/>
          </a:bodyPr>
          <a:lstStyle/>
          <a:p>
            <a:pPr>
              <a:lnSpc>
                <a:spcPct val="150000"/>
              </a:lnSpc>
            </a:pPr>
            <a:r>
              <a:rPr lang="en-US" sz="1300" b="1" dirty="0">
                <a:solidFill>
                  <a:schemeClr val="tx2"/>
                </a:solidFill>
                <a:latin typeface="Abadi" panose="020B0604020104020204" pitchFamily="34" charset="0"/>
                <a:ea typeface="Open Sans" panose="020B0606030504020204" pitchFamily="34" charset="0"/>
                <a:cs typeface="Open Sans" panose="020B0606030504020204" pitchFamily="34" charset="0"/>
              </a:rPr>
              <a:t>Driver Code</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You specify all the job configurations over here like job name,</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Input path, output path, etc. </a:t>
            </a:r>
          </a:p>
        </p:txBody>
      </p:sp>
      <p:sp>
        <p:nvSpPr>
          <p:cNvPr id="22" name="Rectangle 21">
            <a:extLst>
              <a:ext uri="{FF2B5EF4-FFF2-40B4-BE49-F238E27FC236}">
                <a16:creationId xmlns:a16="http://schemas.microsoft.com/office/drawing/2014/main" id="{66A7DB67-483C-4F36-9D7C-C9E8A407F7EE}"/>
              </a:ext>
            </a:extLst>
          </p:cNvPr>
          <p:cNvSpPr/>
          <p:nvPr/>
        </p:nvSpPr>
        <p:spPr>
          <a:xfrm>
            <a:off x="2720154" y="2700589"/>
            <a:ext cx="4628687" cy="988925"/>
          </a:xfrm>
          <a:prstGeom prst="rect">
            <a:avLst/>
          </a:prstGeom>
        </p:spPr>
        <p:txBody>
          <a:bodyPr wrap="square">
            <a:spAutoFit/>
          </a:bodyPr>
          <a:lstStyle/>
          <a:p>
            <a:pPr>
              <a:lnSpc>
                <a:spcPct val="150000"/>
              </a:lnSpc>
            </a:pPr>
            <a:r>
              <a:rPr lang="en-US" sz="1300" b="1" dirty="0">
                <a:solidFill>
                  <a:srgbClr val="FF6161"/>
                </a:solidFill>
                <a:latin typeface="Abadi" panose="020B0604020104020204" pitchFamily="34" charset="0"/>
                <a:ea typeface="Open Sans" panose="020B0606030504020204" pitchFamily="34" charset="0"/>
                <a:cs typeface="Open Sans" panose="020B0606030504020204" pitchFamily="34" charset="0"/>
              </a:rPr>
              <a:t>Mapper Code</a:t>
            </a:r>
            <a:r>
              <a:rPr lang="en-US" b="1" dirty="0">
                <a:solidFill>
                  <a:srgbClr val="FF6161"/>
                </a:solidFill>
                <a:latin typeface="Abadi" panose="020B0604020104020204" pitchFamily="34" charset="0"/>
              </a:rPr>
              <a:t>:</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You write the mapper logic over here i.e. how map task will process </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the data to produce the key-value pair to be aggregated</a:t>
            </a:r>
          </a:p>
        </p:txBody>
      </p:sp>
      <p:sp>
        <p:nvSpPr>
          <p:cNvPr id="23" name="Rectangle 22">
            <a:extLst>
              <a:ext uri="{FF2B5EF4-FFF2-40B4-BE49-F238E27FC236}">
                <a16:creationId xmlns:a16="http://schemas.microsoft.com/office/drawing/2014/main" id="{E01B0933-8197-455C-805B-F082250C1F58}"/>
              </a:ext>
            </a:extLst>
          </p:cNvPr>
          <p:cNvSpPr/>
          <p:nvPr/>
        </p:nvSpPr>
        <p:spPr>
          <a:xfrm>
            <a:off x="2720154" y="3650062"/>
            <a:ext cx="4961663" cy="873509"/>
          </a:xfrm>
          <a:prstGeom prst="rect">
            <a:avLst/>
          </a:prstGeom>
        </p:spPr>
        <p:txBody>
          <a:bodyPr wrap="square">
            <a:spAutoFit/>
          </a:bodyPr>
          <a:lstStyle/>
          <a:p>
            <a:pPr>
              <a:lnSpc>
                <a:spcPct val="150000"/>
              </a:lnSpc>
            </a:pPr>
            <a:r>
              <a:rPr lang="en-US" sz="1300" b="1" dirty="0">
                <a:solidFill>
                  <a:srgbClr val="2E75B6"/>
                </a:solidFill>
                <a:latin typeface="Abadi" panose="020B0604020104020204" pitchFamily="34" charset="0"/>
                <a:ea typeface="Open Sans" panose="020B0606030504020204" pitchFamily="34" charset="0"/>
                <a:cs typeface="Open Sans" panose="020B0606030504020204" pitchFamily="34" charset="0"/>
              </a:rPr>
              <a:t>Reducer Code:</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You write reducer logic here which combines the intermediate key-value </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pair generated by Mapper to give the final aggregated output</a:t>
            </a:r>
          </a:p>
        </p:txBody>
      </p:sp>
      <p:sp>
        <p:nvSpPr>
          <p:cNvPr id="26" name="TextBox 25">
            <a:extLst>
              <a:ext uri="{FF2B5EF4-FFF2-40B4-BE49-F238E27FC236}">
                <a16:creationId xmlns:a16="http://schemas.microsoft.com/office/drawing/2014/main" id="{8E439F1C-25A2-413A-A990-2B8E98A8DD57}"/>
              </a:ext>
            </a:extLst>
          </p:cNvPr>
          <p:cNvSpPr txBox="1"/>
          <p:nvPr/>
        </p:nvSpPr>
        <p:spPr>
          <a:xfrm>
            <a:off x="933451" y="2220836"/>
            <a:ext cx="4577715" cy="300082"/>
          </a:xfrm>
          <a:prstGeom prst="rect">
            <a:avLst/>
          </a:prstGeom>
          <a:noFill/>
        </p:spPr>
        <p:txBody>
          <a:bodyPr wrap="square">
            <a:spAutoFit/>
          </a:bodyPr>
          <a:lstStyle/>
          <a:p>
            <a:r>
              <a:rPr lang="en-US" sz="1350" dirty="0">
                <a:latin typeface="Abadi" panose="020B0604020104020204" pitchFamily="34" charset="0"/>
              </a:rPr>
              <a:t>Three Major Parts of MapReduce Program:</a:t>
            </a:r>
          </a:p>
        </p:txBody>
      </p:sp>
    </p:spTree>
    <p:extLst>
      <p:ext uri="{BB962C8B-B14F-4D97-AF65-F5344CB8AC3E}">
        <p14:creationId xmlns:p14="http://schemas.microsoft.com/office/powerpoint/2010/main" val="386971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7E1B34-E200-F12F-F9DF-E3A803ED74FA}"/>
              </a:ext>
            </a:extLst>
          </p:cNvPr>
          <p:cNvPicPr>
            <a:picLocks noChangeAspect="1"/>
          </p:cNvPicPr>
          <p:nvPr/>
        </p:nvPicPr>
        <p:blipFill>
          <a:blip r:embed="rId3">
            <a:lum/>
            <a:alphaModFix/>
          </a:blip>
          <a:srcRect/>
          <a:stretch>
            <a:fillRect/>
          </a:stretch>
        </p:blipFill>
        <p:spPr>
          <a:xfrm>
            <a:off x="162000" y="2300067"/>
            <a:ext cx="8820000" cy="3724200"/>
          </a:xfrm>
          <a:prstGeom prst="rect">
            <a:avLst/>
          </a:prstGeom>
          <a:noFill/>
          <a:ln>
            <a:noFill/>
          </a:ln>
        </p:spPr>
      </p:pic>
      <p:sp>
        <p:nvSpPr>
          <p:cNvPr id="4" name="Rectangle 3">
            <a:extLst>
              <a:ext uri="{FF2B5EF4-FFF2-40B4-BE49-F238E27FC236}">
                <a16:creationId xmlns:a16="http://schemas.microsoft.com/office/drawing/2014/main" id="{3437658C-4145-4F43-519E-B8F9E1ABDEA6}"/>
              </a:ext>
            </a:extLst>
          </p:cNvPr>
          <p:cNvSpPr/>
          <p:nvPr/>
        </p:nvSpPr>
        <p:spPr bwMode="auto">
          <a:xfrm>
            <a:off x="50580" y="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t>AWS Elastic Map Reduce</a:t>
            </a:r>
            <a:endParaRPr lang="en-IN" sz="4000" dirty="0">
              <a:solidFill>
                <a:schemeClr val="bg1"/>
              </a:solidFill>
              <a:latin typeface="Arial" pitchFamily="3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E6E8EB-C3A8-2B23-326B-6208FD583478}"/>
              </a:ext>
            </a:extLst>
          </p:cNvPr>
          <p:cNvPicPr>
            <a:picLocks noChangeAspect="1"/>
          </p:cNvPicPr>
          <p:nvPr/>
        </p:nvPicPr>
        <p:blipFill>
          <a:blip r:embed="rId3">
            <a:lum/>
            <a:alphaModFix/>
          </a:blip>
          <a:srcRect/>
          <a:stretch>
            <a:fillRect/>
          </a:stretch>
        </p:blipFill>
        <p:spPr>
          <a:xfrm>
            <a:off x="457200" y="2009244"/>
            <a:ext cx="8124840" cy="4756680"/>
          </a:xfrm>
          <a:prstGeom prst="rect">
            <a:avLst/>
          </a:prstGeom>
          <a:noFill/>
          <a:ln>
            <a:noFill/>
          </a:ln>
        </p:spPr>
      </p:pic>
      <p:sp>
        <p:nvSpPr>
          <p:cNvPr id="4" name="Rectangle 3">
            <a:extLst>
              <a:ext uri="{FF2B5EF4-FFF2-40B4-BE49-F238E27FC236}">
                <a16:creationId xmlns:a16="http://schemas.microsoft.com/office/drawing/2014/main" id="{8E1FFAD8-14D8-249F-6F95-AA9EC96C362B}"/>
              </a:ext>
            </a:extLst>
          </p:cNvPr>
          <p:cNvSpPr/>
          <p:nvPr/>
        </p:nvSpPr>
        <p:spPr bwMode="auto">
          <a:xfrm>
            <a:off x="0" y="63941"/>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solidFill>
                  <a:schemeClr val="bg1"/>
                </a:solidFill>
                <a:latin typeface="Arial" pitchFamily="34" charset="0"/>
              </a:rPr>
              <a:t>Low Cost</a:t>
            </a:r>
            <a:endParaRPr lang="en-IN" sz="4000" dirty="0">
              <a:solidFill>
                <a:schemeClr val="bg1"/>
              </a:solidFill>
              <a:latin typeface="Arial"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DF6BC-8E54-6DAA-4AEA-4D9809032954}"/>
              </a:ext>
            </a:extLst>
          </p:cNvPr>
          <p:cNvPicPr>
            <a:picLocks noChangeAspect="1"/>
          </p:cNvPicPr>
          <p:nvPr/>
        </p:nvPicPr>
        <p:blipFill>
          <a:blip r:embed="rId3">
            <a:lum/>
            <a:alphaModFix/>
          </a:blip>
          <a:srcRect/>
          <a:stretch>
            <a:fillRect/>
          </a:stretch>
        </p:blipFill>
        <p:spPr>
          <a:xfrm>
            <a:off x="457200" y="2128182"/>
            <a:ext cx="8153280" cy="4398120"/>
          </a:xfrm>
          <a:prstGeom prst="rect">
            <a:avLst/>
          </a:prstGeom>
          <a:noFill/>
          <a:ln>
            <a:noFill/>
          </a:ln>
        </p:spPr>
      </p:pic>
      <p:sp>
        <p:nvSpPr>
          <p:cNvPr id="4" name="Rectangle 3">
            <a:extLst>
              <a:ext uri="{FF2B5EF4-FFF2-40B4-BE49-F238E27FC236}">
                <a16:creationId xmlns:a16="http://schemas.microsoft.com/office/drawing/2014/main" id="{24B44910-25FF-540F-6249-B33E91A3D376}"/>
              </a:ext>
            </a:extLst>
          </p:cNvPr>
          <p:cNvSpPr/>
          <p:nvPr/>
        </p:nvSpPr>
        <p:spPr bwMode="auto">
          <a:xfrm>
            <a:off x="50580" y="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t>AWS EMR Use Cases</a:t>
            </a:r>
            <a:endParaRPr lang="en-IN" sz="4000" dirty="0">
              <a:solidFill>
                <a:schemeClr val="bg1"/>
              </a:solidFill>
              <a:latin typeface="Arial" pitchFamily="3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360B68-812E-1F9A-974F-9561D2B754A3}"/>
              </a:ext>
            </a:extLst>
          </p:cNvPr>
          <p:cNvPicPr>
            <a:picLocks noChangeAspect="1"/>
          </p:cNvPicPr>
          <p:nvPr/>
        </p:nvPicPr>
        <p:blipFill>
          <a:blip r:embed="rId3">
            <a:lum/>
            <a:alphaModFix/>
          </a:blip>
          <a:srcRect/>
          <a:stretch>
            <a:fillRect/>
          </a:stretch>
        </p:blipFill>
        <p:spPr>
          <a:xfrm>
            <a:off x="576000" y="1655999"/>
            <a:ext cx="8000999" cy="4772160"/>
          </a:xfrm>
          <a:prstGeom prst="rect">
            <a:avLst/>
          </a:prstGeom>
          <a:noFill/>
          <a:ln>
            <a:noFill/>
          </a:ln>
        </p:spPr>
      </p:pic>
      <p:sp>
        <p:nvSpPr>
          <p:cNvPr id="4" name="Rectangle 3">
            <a:extLst>
              <a:ext uri="{FF2B5EF4-FFF2-40B4-BE49-F238E27FC236}">
                <a16:creationId xmlns:a16="http://schemas.microsoft.com/office/drawing/2014/main" id="{9F4D165C-F93F-900A-C0B1-B991B946A43F}"/>
              </a:ext>
            </a:extLst>
          </p:cNvPr>
          <p:cNvSpPr/>
          <p:nvPr/>
        </p:nvSpPr>
        <p:spPr bwMode="auto">
          <a:xfrm>
            <a:off x="50580" y="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t>Core Characteristics of EMR</a:t>
            </a:r>
            <a:endParaRPr lang="en-IN" sz="4000" dirty="0">
              <a:solidFill>
                <a:schemeClr val="bg1"/>
              </a:solidFill>
              <a:latin typeface="Arial" pitchFamily="3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D020E8-8E30-29B0-AABC-0431AD7B6D18}"/>
              </a:ext>
            </a:extLst>
          </p:cNvPr>
          <p:cNvPicPr>
            <a:picLocks noChangeAspect="1"/>
          </p:cNvPicPr>
          <p:nvPr/>
        </p:nvPicPr>
        <p:blipFill>
          <a:blip r:embed="rId3">
            <a:lum/>
            <a:alphaModFix/>
          </a:blip>
          <a:srcRect/>
          <a:stretch>
            <a:fillRect/>
          </a:stretch>
        </p:blipFill>
        <p:spPr>
          <a:xfrm>
            <a:off x="280980" y="2136684"/>
            <a:ext cx="8582040" cy="4629240"/>
          </a:xfrm>
          <a:prstGeom prst="rect">
            <a:avLst/>
          </a:prstGeom>
          <a:noFill/>
          <a:ln>
            <a:noFill/>
          </a:ln>
        </p:spPr>
      </p:pic>
      <p:sp>
        <p:nvSpPr>
          <p:cNvPr id="4" name="Rectangle 3">
            <a:extLst>
              <a:ext uri="{FF2B5EF4-FFF2-40B4-BE49-F238E27FC236}">
                <a16:creationId xmlns:a16="http://schemas.microsoft.com/office/drawing/2014/main" id="{39E66FCF-DF37-CDC9-413E-B2A3A8334340}"/>
              </a:ext>
            </a:extLst>
          </p:cNvPr>
          <p:cNvSpPr/>
          <p:nvPr/>
        </p:nvSpPr>
        <p:spPr bwMode="auto">
          <a:xfrm>
            <a:off x="50580" y="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t>Core Characteristics of EMR</a:t>
            </a:r>
            <a:endParaRPr lang="en-IN" sz="4000" dirty="0">
              <a:solidFill>
                <a:schemeClr val="bg1"/>
              </a:solidFill>
              <a:latin typeface="Arial"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66E926-206D-09ED-492B-142F3879E2E7}"/>
              </a:ext>
            </a:extLst>
          </p:cNvPr>
          <p:cNvPicPr>
            <a:picLocks noChangeAspect="1"/>
          </p:cNvPicPr>
          <p:nvPr/>
        </p:nvPicPr>
        <p:blipFill>
          <a:blip r:embed="rId3">
            <a:lum/>
            <a:alphaModFix/>
          </a:blip>
          <a:srcRect/>
          <a:stretch>
            <a:fillRect/>
          </a:stretch>
        </p:blipFill>
        <p:spPr>
          <a:xfrm>
            <a:off x="227520" y="1800000"/>
            <a:ext cx="8772480" cy="4562640"/>
          </a:xfrm>
          <a:prstGeom prst="rect">
            <a:avLst/>
          </a:prstGeom>
          <a:noFill/>
          <a:ln>
            <a:noFill/>
          </a:ln>
        </p:spPr>
      </p:pic>
      <p:sp>
        <p:nvSpPr>
          <p:cNvPr id="4" name="Rectangle 3">
            <a:extLst>
              <a:ext uri="{FF2B5EF4-FFF2-40B4-BE49-F238E27FC236}">
                <a16:creationId xmlns:a16="http://schemas.microsoft.com/office/drawing/2014/main" id="{76C56658-E17A-5FDB-D27B-F7445C92004E}"/>
              </a:ext>
            </a:extLst>
          </p:cNvPr>
          <p:cNvSpPr/>
          <p:nvPr/>
        </p:nvSpPr>
        <p:spPr bwMode="auto">
          <a:xfrm>
            <a:off x="50580" y="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t>EMR Data Stores</a:t>
            </a:r>
            <a:endParaRPr lang="en-IN" sz="4000" dirty="0">
              <a:solidFill>
                <a:schemeClr val="bg1"/>
              </a:solidFill>
              <a:latin typeface="Arial"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11AB3-13FF-453C-16B0-1E952D41CF4B}"/>
              </a:ext>
            </a:extLst>
          </p:cNvPr>
          <p:cNvPicPr>
            <a:picLocks noChangeAspect="1"/>
          </p:cNvPicPr>
          <p:nvPr/>
        </p:nvPicPr>
        <p:blipFill>
          <a:blip r:embed="rId3">
            <a:lum/>
            <a:alphaModFix/>
          </a:blip>
          <a:srcRect/>
          <a:stretch>
            <a:fillRect/>
          </a:stretch>
        </p:blipFill>
        <p:spPr>
          <a:xfrm>
            <a:off x="171360" y="2183068"/>
            <a:ext cx="8801279" cy="4324320"/>
          </a:xfrm>
          <a:prstGeom prst="rect">
            <a:avLst/>
          </a:prstGeom>
          <a:noFill/>
          <a:ln>
            <a:noFill/>
          </a:ln>
        </p:spPr>
      </p:pic>
      <p:sp>
        <p:nvSpPr>
          <p:cNvPr id="4" name="Rectangle 3">
            <a:extLst>
              <a:ext uri="{FF2B5EF4-FFF2-40B4-BE49-F238E27FC236}">
                <a16:creationId xmlns:a16="http://schemas.microsoft.com/office/drawing/2014/main" id="{9879BDB0-6888-E6E8-967C-343948CF7E50}"/>
              </a:ext>
            </a:extLst>
          </p:cNvPr>
          <p:cNvSpPr/>
          <p:nvPr/>
        </p:nvSpPr>
        <p:spPr bwMode="auto">
          <a:xfrm>
            <a:off x="50580" y="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t>EMR and S3</a:t>
            </a:r>
            <a:endParaRPr lang="en-IN" sz="4000" dirty="0">
              <a:solidFill>
                <a:schemeClr val="bg1"/>
              </a:solidFill>
              <a:latin typeface="Arial"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3413302"/>
            <a:ext cx="9144000" cy="148254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136077" y="3924300"/>
            <a:ext cx="4871847"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What is MapReduce?</a:t>
            </a:r>
          </a:p>
        </p:txBody>
      </p:sp>
      <p:sp>
        <p:nvSpPr>
          <p:cNvPr id="6" name="Oval 5">
            <a:extLst>
              <a:ext uri="{FF2B5EF4-FFF2-40B4-BE49-F238E27FC236}">
                <a16:creationId xmlns:a16="http://schemas.microsoft.com/office/drawing/2014/main" id="{43881E9C-53B5-4A0C-851E-A02EC99F54A0}"/>
              </a:ext>
            </a:extLst>
          </p:cNvPr>
          <p:cNvSpPr/>
          <p:nvPr/>
        </p:nvSpPr>
        <p:spPr bwMode="auto">
          <a:xfrm>
            <a:off x="3275597" y="1252475"/>
            <a:ext cx="2578769" cy="2538475"/>
          </a:xfrm>
          <a:prstGeom prst="ellipse">
            <a:avLst/>
          </a:prstGeom>
          <a:noFill/>
          <a:ln w="76200" cap="flat" cmpd="sng" algn="ctr">
            <a:solidFill>
              <a:srgbClr val="004C76"/>
            </a:solidFill>
            <a:prstDash val="solid"/>
            <a:round/>
            <a:headEnd type="none" w="sm" len="sm"/>
            <a:tailEnd type="none" w="sm" len="sm"/>
          </a:ln>
          <a:effectLst/>
        </p:spPr>
        <p:txBody>
          <a:bodyPr vert="horz" wrap="square" lIns="22860" tIns="11430" rIns="22860" bIns="11430" numCol="1" rtlCol="0" anchor="ctr" anchorCtr="0" compatLnSpc="1">
            <a:prstTxWarp prst="textNoShape">
              <a:avLst/>
            </a:prstTxWarp>
          </a:bodyPr>
          <a:lstStyle/>
          <a:p>
            <a:pPr algn="ctr" defTabSz="57150" rtl="0" fontAlgn="base">
              <a:spcBef>
                <a:spcPct val="20000"/>
              </a:spcBef>
              <a:spcAft>
                <a:spcPct val="0"/>
              </a:spcAft>
              <a:buClr>
                <a:srgbClr val="FF0000"/>
              </a:buClr>
            </a:pPr>
            <a:r>
              <a:rPr lang="en-IN" sz="17850" dirty="0">
                <a:solidFill>
                  <a:srgbClr val="004C76"/>
                </a:solidFill>
                <a:latin typeface="Showcard Gothic" panose="04020904020102020604" pitchFamily="82" charset="0"/>
                <a:cs typeface="Shonar Bangla" panose="020B0502040204020203" pitchFamily="18" charset="0"/>
              </a:rPr>
              <a:t>8</a:t>
            </a:r>
          </a:p>
        </p:txBody>
      </p:sp>
    </p:spTree>
    <p:extLst>
      <p:ext uri="{BB962C8B-B14F-4D97-AF65-F5344CB8AC3E}">
        <p14:creationId xmlns:p14="http://schemas.microsoft.com/office/powerpoint/2010/main" val="3624780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7793501" cy="67813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fontAlgn="base">
              <a:lnSpc>
                <a:spcPts val="1800"/>
              </a:lnSpc>
              <a:spcBef>
                <a:spcPts val="200"/>
              </a:spcBef>
            </a:pPr>
            <a:r>
              <a:rPr lang="en-IN" sz="1400" b="1" i="1" dirty="0">
                <a:solidFill>
                  <a:srgbClr val="5D6569"/>
                </a:solidFill>
                <a:effectLst/>
                <a:latin typeface="inherit"/>
                <a:ea typeface="Times New Roman" panose="02020603050405020304" pitchFamily="18" charset="0"/>
                <a:cs typeface="Times New Roman" panose="02020603050405020304" pitchFamily="18" charset="0"/>
              </a:rPr>
              <a:t>What is Amazon S3? Elaborate.</a:t>
            </a:r>
            <a:endParaRPr lang="en-IN" sz="1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fontAlgn="base">
              <a:lnSpc>
                <a:spcPts val="1950"/>
              </a:lnSpc>
              <a:spcAft>
                <a:spcPts val="2250"/>
              </a:spcAft>
            </a:pPr>
            <a:r>
              <a:rPr lang="en-IN" sz="1400" dirty="0">
                <a:solidFill>
                  <a:srgbClr val="707070"/>
                </a:solidFill>
                <a:effectLst/>
                <a:latin typeface="Helvetica Neue"/>
                <a:ea typeface="Times New Roman" panose="02020603050405020304" pitchFamily="18" charset="0"/>
              </a:rPr>
              <a:t>S3 (Simple Storage Service) provides scalable object storage space to firms and IT professionals. It is one of the earliest services introduced by AWS. The easy-to-use web services interface of S3 allows users to store and retrieve data from remote locations. S3 contains buckets to store files/data.</a:t>
            </a:r>
            <a:endParaRPr lang="en-IN" sz="1400" dirty="0">
              <a:effectLst/>
              <a:latin typeface="Times New Roman" panose="02020603050405020304" pitchFamily="18" charset="0"/>
              <a:ea typeface="Times New Roman" panose="02020603050405020304" pitchFamily="18" charset="0"/>
            </a:endParaRPr>
          </a:p>
          <a:p>
            <a:pPr algn="just" fontAlgn="base">
              <a:lnSpc>
                <a:spcPts val="1950"/>
              </a:lnSpc>
              <a:spcAft>
                <a:spcPts val="2250"/>
              </a:spcAft>
            </a:pPr>
            <a:r>
              <a:rPr lang="en-IN" sz="1400" dirty="0">
                <a:solidFill>
                  <a:srgbClr val="707070"/>
                </a:solidFill>
                <a:effectLst/>
                <a:latin typeface="Helvetica Neue"/>
                <a:ea typeface="Times New Roman" panose="02020603050405020304" pitchFamily="18" charset="0"/>
              </a:rPr>
              <a:t>Users create a bucket in the S3 and name it as if it is a universal namespace. An HTTP 200 code is received on successful uploading of a file to the assigned S3 bucket. A unique name is given to each bucket to generate the DNS address (unique).</a:t>
            </a:r>
            <a:endParaRPr lang="en-IN" sz="1400" dirty="0">
              <a:effectLst/>
              <a:latin typeface="Times New Roman" panose="02020603050405020304" pitchFamily="18" charset="0"/>
              <a:ea typeface="Times New Roman" panose="02020603050405020304" pitchFamily="18" charset="0"/>
            </a:endParaRPr>
          </a:p>
          <a:p>
            <a:pPr algn="just" fontAlgn="base">
              <a:lnSpc>
                <a:spcPts val="1950"/>
              </a:lnSpc>
              <a:spcAft>
                <a:spcPts val="2250"/>
              </a:spcAft>
            </a:pPr>
            <a:r>
              <a:rPr lang="en-IN" sz="1400" b="1" dirty="0">
                <a:solidFill>
                  <a:srgbClr val="707070"/>
                </a:solidFill>
                <a:effectLst/>
                <a:latin typeface="Helvetica Neue"/>
                <a:ea typeface="Times New Roman" panose="02020603050405020304" pitchFamily="18" charset="0"/>
              </a:rPr>
              <a:t>There are four types of pricing models for Amazon EC2 instances that are as follows</a:t>
            </a:r>
            <a:r>
              <a:rPr lang="en-IN" sz="1400" dirty="0">
                <a:solidFill>
                  <a:srgbClr val="707070"/>
                </a:solidFill>
                <a:effectLst/>
                <a:latin typeface="Helvetica Neue"/>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342900" lvl="0" indent="-342900" fontAlgn="base">
              <a:lnSpc>
                <a:spcPts val="1650"/>
              </a:lnSpc>
              <a:spcAft>
                <a:spcPts val="800"/>
              </a:spcAft>
              <a:buSzPts val="1000"/>
              <a:buFont typeface="Symbol" panose="05050102010706020507" pitchFamily="18" charset="2"/>
              <a:buChar char=""/>
              <a:tabLst>
                <a:tab pos="457200" algn="l"/>
              </a:tabLst>
            </a:pPr>
            <a:r>
              <a:rPr lang="en-IN" sz="1400" b="1" dirty="0">
                <a:solidFill>
                  <a:srgbClr val="707070"/>
                </a:solidFill>
                <a:effectLst/>
                <a:latin typeface="inherit"/>
                <a:ea typeface="Calibri" panose="020F0502020204030204" pitchFamily="34" charset="0"/>
                <a:cs typeface="Times New Roman" panose="02020603050405020304" pitchFamily="18" charset="0"/>
              </a:rPr>
              <a:t>On-demand instance –</a:t>
            </a:r>
            <a:r>
              <a:rPr lang="en-IN" sz="1400" dirty="0">
                <a:solidFill>
                  <a:srgbClr val="707070"/>
                </a:solidFill>
                <a:effectLst/>
                <a:latin typeface="inherit"/>
                <a:ea typeface="Calibri" panose="020F0502020204030204" pitchFamily="34" charset="0"/>
                <a:cs typeface="Times New Roman" panose="02020603050405020304" pitchFamily="18" charset="0"/>
              </a:rPr>
              <a:t> On-demand pricing or pay-as-you-go model allows you to pay only for the resources used till now. Depending on the instances, you will have to pay by second/hour for the resources. The on-demand pricing model is good if the work hours are short and unpredictable as they do not require any upfront payment.</a:t>
            </a:r>
            <a:endParaRPr lang="en-IN" sz="1400" dirty="0">
              <a:solidFill>
                <a:srgbClr val="70707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1650"/>
              </a:lnSpc>
              <a:spcAft>
                <a:spcPts val="800"/>
              </a:spcAft>
              <a:buSzPts val="1000"/>
              <a:buFont typeface="Symbol" panose="05050102010706020507" pitchFamily="18" charset="2"/>
              <a:buChar char=""/>
              <a:tabLst>
                <a:tab pos="457200" algn="l"/>
              </a:tabLst>
            </a:pPr>
            <a:r>
              <a:rPr lang="en-IN" sz="1400" b="1" dirty="0">
                <a:solidFill>
                  <a:srgbClr val="707070"/>
                </a:solidFill>
                <a:effectLst/>
                <a:latin typeface="inherit"/>
                <a:ea typeface="Calibri" panose="020F0502020204030204" pitchFamily="34" charset="0"/>
                <a:cs typeface="Times New Roman" panose="02020603050405020304" pitchFamily="18" charset="0"/>
              </a:rPr>
              <a:t>Reserved instance – </a:t>
            </a:r>
            <a:r>
              <a:rPr lang="en-IN" sz="1400" dirty="0">
                <a:solidFill>
                  <a:srgbClr val="707070"/>
                </a:solidFill>
                <a:effectLst/>
                <a:latin typeface="inherit"/>
                <a:ea typeface="Calibri" panose="020F0502020204030204" pitchFamily="34" charset="0"/>
                <a:cs typeface="Times New Roman" panose="02020603050405020304" pitchFamily="18" charset="0"/>
              </a:rPr>
              <a:t>It is the best model to use if you have a prerequisite for your upcoming requirements. Firms calculate their future EC2 requirements and pay upfront to get a discount of up to 75%. Reserved instances will save computing capacity for you, and you can use them wherever required.</a:t>
            </a:r>
            <a:endParaRPr lang="en-IN" sz="1400" dirty="0">
              <a:solidFill>
                <a:srgbClr val="70707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1650"/>
              </a:lnSpc>
              <a:spcAft>
                <a:spcPts val="800"/>
              </a:spcAft>
              <a:buSzPts val="1000"/>
              <a:buFont typeface="Symbol" panose="05050102010706020507" pitchFamily="18" charset="2"/>
              <a:buChar char=""/>
              <a:tabLst>
                <a:tab pos="457200" algn="l"/>
              </a:tabLst>
            </a:pPr>
            <a:r>
              <a:rPr lang="en-IN" sz="1400" b="1" dirty="0">
                <a:solidFill>
                  <a:srgbClr val="707070"/>
                </a:solidFill>
                <a:effectLst/>
                <a:latin typeface="inherit"/>
                <a:ea typeface="Calibri" panose="020F0502020204030204" pitchFamily="34" charset="0"/>
                <a:cs typeface="Times New Roman" panose="02020603050405020304" pitchFamily="18" charset="0"/>
              </a:rPr>
              <a:t>Spot Instance –</a:t>
            </a:r>
            <a:r>
              <a:rPr lang="en-IN" sz="1400" dirty="0">
                <a:solidFill>
                  <a:srgbClr val="707070"/>
                </a:solidFill>
                <a:effectLst/>
                <a:latin typeface="inherit"/>
                <a:ea typeface="Calibri" panose="020F0502020204030204" pitchFamily="34" charset="0"/>
                <a:cs typeface="Times New Roman" panose="02020603050405020304" pitchFamily="18" charset="0"/>
              </a:rPr>
              <a:t> If some extra amount of computing capacity is required immediately, one can opt for spot instances at up to a 90% discount. The unused computing capacity is sold at a heavily discounted rate via the spot instance pricing model.</a:t>
            </a:r>
            <a:endParaRPr lang="en-IN" sz="1400" dirty="0">
              <a:solidFill>
                <a:srgbClr val="70707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1650"/>
              </a:lnSpc>
              <a:spcAft>
                <a:spcPts val="800"/>
              </a:spcAft>
              <a:buSzPts val="1000"/>
              <a:buFont typeface="Symbol" panose="05050102010706020507" pitchFamily="18" charset="2"/>
              <a:buChar char=""/>
              <a:tabLst>
                <a:tab pos="457200" algn="l"/>
              </a:tabLst>
            </a:pPr>
            <a:r>
              <a:rPr lang="en-IN" sz="1400" b="1" dirty="0">
                <a:solidFill>
                  <a:srgbClr val="707070"/>
                </a:solidFill>
                <a:effectLst/>
                <a:latin typeface="inherit"/>
                <a:ea typeface="Calibri" panose="020F0502020204030204" pitchFamily="34" charset="0"/>
                <a:cs typeface="Times New Roman" panose="02020603050405020304" pitchFamily="18" charset="0"/>
              </a:rPr>
              <a:t>Dedicated hosts –</a:t>
            </a:r>
            <a:r>
              <a:rPr lang="en-IN" sz="1400" dirty="0">
                <a:solidFill>
                  <a:srgbClr val="707070"/>
                </a:solidFill>
                <a:effectLst/>
                <a:latin typeface="inherit"/>
                <a:ea typeface="Calibri" panose="020F0502020204030204" pitchFamily="34" charset="0"/>
                <a:cs typeface="Times New Roman" panose="02020603050405020304" pitchFamily="18" charset="0"/>
              </a:rPr>
              <a:t> A customer can reserve a physical EC2 server by opting for the dedicated hosts pricing model.</a:t>
            </a:r>
            <a:endParaRPr lang="en-IN" sz="1400" dirty="0">
              <a:solidFill>
                <a:srgbClr val="70707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046842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7793501" cy="72476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107000"/>
              </a:lnSpc>
              <a:spcBef>
                <a:spcPts val="200"/>
              </a:spcBef>
            </a:pPr>
            <a:r>
              <a:rPr lang="en-IN" sz="1300" b="1" dirty="0">
                <a:solidFill>
                  <a:srgbClr val="013A51"/>
                </a:solidFill>
                <a:effectLst/>
                <a:latin typeface="Arial" panose="020B0604020202020204" pitchFamily="34" charset="0"/>
                <a:ea typeface="Times New Roman" panose="02020603050405020304" pitchFamily="18" charset="0"/>
                <a:cs typeface="Times New Roman" panose="02020603050405020304" pitchFamily="18" charset="0"/>
              </a:rPr>
              <a:t>What are the characteristics of cloud architecture that separates it from the traditional one?</a:t>
            </a:r>
          </a:p>
          <a:p>
            <a:pPr>
              <a:lnSpc>
                <a:spcPct val="107000"/>
              </a:lnSpc>
              <a:spcBef>
                <a:spcPts val="200"/>
              </a:spcBef>
            </a:pPr>
            <a:endParaRPr lang="en-IN"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150" dirty="0">
                <a:solidFill>
                  <a:srgbClr val="013A51"/>
                </a:solidFill>
                <a:effectLst/>
                <a:latin typeface="Arial" panose="020B0604020202020204" pitchFamily="34" charset="0"/>
                <a:ea typeface="Times New Roman" panose="02020603050405020304" pitchFamily="18" charset="0"/>
              </a:rPr>
              <a:t>The characteristics that make </a:t>
            </a:r>
            <a:r>
              <a:rPr lang="en-IN" sz="1150" b="1" dirty="0">
                <a:solidFill>
                  <a:srgbClr val="013A51"/>
                </a:solidFill>
                <a:effectLst/>
                <a:latin typeface="Arial" panose="020B0604020202020204" pitchFamily="34" charset="0"/>
                <a:ea typeface="Times New Roman" panose="02020603050405020304" pitchFamily="18" charset="0"/>
              </a:rPr>
              <a:t>cloud architecture</a:t>
            </a:r>
            <a:r>
              <a:rPr lang="en-IN" sz="1150" dirty="0">
                <a:solidFill>
                  <a:srgbClr val="013A51"/>
                </a:solidFill>
                <a:effectLst/>
                <a:latin typeface="Arial" panose="020B0604020202020204" pitchFamily="34" charset="0"/>
                <a:ea typeface="Times New Roman" panose="02020603050405020304" pitchFamily="18" charset="0"/>
              </a:rPr>
              <a:t> above traditional architecture is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50" dirty="0">
                <a:solidFill>
                  <a:srgbClr val="013A5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50" dirty="0">
                <a:solidFill>
                  <a:srgbClr val="013A51"/>
                </a:solidFill>
                <a:effectLst/>
                <a:latin typeface="Arial" panose="020B0604020202020204" pitchFamily="34" charset="0"/>
                <a:ea typeface="Calibri" panose="020F0502020204030204" pitchFamily="34" charset="0"/>
                <a:cs typeface="Times New Roman" panose="02020603050405020304" pitchFamily="18" charset="0"/>
              </a:rPr>
              <a:t>According to the demand, cloud architecture provides the hardware requirement</a:t>
            </a:r>
            <a:endParaRPr lang="en-IN" sz="1100" dirty="0">
              <a:solidFill>
                <a:srgbClr val="013A51"/>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50" dirty="0">
                <a:solidFill>
                  <a:srgbClr val="013A51"/>
                </a:solidFill>
                <a:effectLst/>
                <a:latin typeface="Arial" panose="020B0604020202020204" pitchFamily="34" charset="0"/>
                <a:ea typeface="Calibri" panose="020F0502020204030204" pitchFamily="34" charset="0"/>
                <a:cs typeface="Times New Roman" panose="02020603050405020304" pitchFamily="18" charset="0"/>
              </a:rPr>
              <a:t>Cloud architecture is capable of scaling the resource on demand</a:t>
            </a:r>
            <a:endParaRPr lang="en-IN" sz="1100" dirty="0">
              <a:solidFill>
                <a:srgbClr val="013A51"/>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50" dirty="0">
                <a:solidFill>
                  <a:srgbClr val="013A51"/>
                </a:solidFill>
                <a:effectLst/>
                <a:latin typeface="Arial" panose="020B0604020202020204" pitchFamily="34" charset="0"/>
                <a:ea typeface="Calibri" panose="020F0502020204030204" pitchFamily="34" charset="0"/>
                <a:cs typeface="Times New Roman" panose="02020603050405020304" pitchFamily="18" charset="0"/>
              </a:rPr>
              <a:t>Cloud architecture is capable of managing and handling dynamic workloads without failure</a:t>
            </a:r>
          </a:p>
          <a:p>
            <a:pPr>
              <a:lnSpc>
                <a:spcPts val="1950"/>
              </a:lnSpc>
              <a:spcBef>
                <a:spcPts val="2400"/>
              </a:spcBef>
              <a:spcAft>
                <a:spcPts val="1800"/>
              </a:spcAft>
            </a:pPr>
            <a:r>
              <a:rPr lang="en-IN" sz="1800" b="1" dirty="0">
                <a:solidFill>
                  <a:srgbClr val="272C37"/>
                </a:solidFill>
                <a:effectLst/>
                <a:latin typeface="Roboto" panose="02000000000000000000" pitchFamily="2" charset="0"/>
                <a:ea typeface="Times New Roman" panose="02020603050405020304" pitchFamily="18" charset="0"/>
              </a:rPr>
              <a:t>What are the different types of virtualization in AWS, and what are the differences between them?</a:t>
            </a:r>
            <a:endParaRPr lang="en-IN" sz="1800" b="1" dirty="0">
              <a:effectLst/>
              <a:latin typeface="Times New Roman" panose="02020603050405020304" pitchFamily="18" charset="0"/>
              <a:ea typeface="Times New Roman" panose="02020603050405020304" pitchFamily="18" charset="0"/>
            </a:endParaRPr>
          </a:p>
          <a:p>
            <a:pPr>
              <a:lnSpc>
                <a:spcPts val="1950"/>
              </a:lnSpc>
              <a:spcAft>
                <a:spcPts val="1950"/>
              </a:spcAft>
            </a:pPr>
            <a:r>
              <a:rPr lang="en-IN" sz="1800" dirty="0">
                <a:solidFill>
                  <a:srgbClr val="51565E"/>
                </a:solidFill>
                <a:effectLst/>
                <a:latin typeface="Roboto" panose="02000000000000000000" pitchFamily="2" charset="0"/>
                <a:ea typeface="Times New Roman" panose="02020603050405020304" pitchFamily="18" charset="0"/>
              </a:rPr>
              <a:t>The three major types of virtualization in AWS are: </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950"/>
              </a:lnSpc>
              <a:spcBef>
                <a:spcPts val="200"/>
              </a:spcBef>
              <a:spcAft>
                <a:spcPts val="1200"/>
              </a:spcAft>
              <a:buSzPts val="1000"/>
              <a:buFont typeface="Symbol" panose="05050102010706020507" pitchFamily="18" charset="2"/>
              <a:buChar char=""/>
              <a:tabLst>
                <a:tab pos="457200" algn="l"/>
              </a:tabLst>
            </a:pPr>
            <a:r>
              <a:rPr lang="en-IN" sz="1800" b="1" i="1" dirty="0">
                <a:solidFill>
                  <a:srgbClr val="272C37"/>
                </a:solidFill>
                <a:effectLst/>
                <a:latin typeface="Roboto" panose="02000000000000000000" pitchFamily="2" charset="0"/>
                <a:ea typeface="Times New Roman" panose="02020603050405020304" pitchFamily="18" charset="0"/>
                <a:cs typeface="Times New Roman" panose="02020603050405020304" pitchFamily="18" charset="0"/>
              </a:rPr>
              <a:t>Hardware Virtual Machine (HVM)</a:t>
            </a:r>
            <a:endParaRPr lang="en-IN"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647700">
              <a:lnSpc>
                <a:spcPts val="1800"/>
              </a:lnSpc>
              <a:spcAft>
                <a:spcPts val="800"/>
              </a:spcAft>
            </a:pPr>
            <a:r>
              <a:rPr lang="en-IN" sz="1800" dirty="0">
                <a:solidFill>
                  <a:srgbClr val="51565E"/>
                </a:solidFill>
                <a:effectLst/>
                <a:latin typeface="Roboto" panose="02000000000000000000" pitchFamily="2" charset="0"/>
                <a:ea typeface="Calibri" panose="020F0502020204030204" pitchFamily="34" charset="0"/>
                <a:cs typeface="Times New Roman" panose="02020603050405020304" pitchFamily="18" charset="0"/>
              </a:rPr>
              <a:t>It is a fully virtualized hardware, where all the virtual machines act separate from each other. These virtual machines boot by executing a master boot record in the root block device of your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950"/>
              </a:lnSpc>
              <a:spcBef>
                <a:spcPts val="200"/>
              </a:spcBef>
              <a:spcAft>
                <a:spcPts val="1200"/>
              </a:spcAft>
              <a:buSzPts val="1000"/>
              <a:buFont typeface="Symbol" panose="05050102010706020507" pitchFamily="18" charset="2"/>
              <a:buChar char=""/>
              <a:tabLst>
                <a:tab pos="457200" algn="l"/>
              </a:tabLst>
            </a:pPr>
            <a:r>
              <a:rPr lang="en-IN" sz="1800" b="1" i="1" dirty="0">
                <a:solidFill>
                  <a:srgbClr val="272C37"/>
                </a:solidFill>
                <a:effectLst/>
                <a:latin typeface="Roboto" panose="02000000000000000000" pitchFamily="2" charset="0"/>
                <a:ea typeface="Times New Roman" panose="02020603050405020304" pitchFamily="18" charset="0"/>
                <a:cs typeface="Times New Roman" panose="02020603050405020304" pitchFamily="18" charset="0"/>
              </a:rPr>
              <a:t>Paravirtualization (PV)</a:t>
            </a:r>
            <a:endParaRPr lang="en-IN"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647700">
              <a:lnSpc>
                <a:spcPts val="1800"/>
              </a:lnSpc>
              <a:spcAft>
                <a:spcPts val="800"/>
              </a:spcAft>
            </a:pPr>
            <a:r>
              <a:rPr lang="en-IN" sz="1800" dirty="0">
                <a:solidFill>
                  <a:srgbClr val="51565E"/>
                </a:solidFill>
                <a:effectLst/>
                <a:latin typeface="Roboto" panose="02000000000000000000" pitchFamily="2" charset="0"/>
                <a:ea typeface="Calibri" panose="020F0502020204030204" pitchFamily="34" charset="0"/>
                <a:cs typeface="Times New Roman" panose="02020603050405020304" pitchFamily="18" charset="0"/>
              </a:rPr>
              <a:t>Paravirtualization-GRUB is the bootloader that boots the PV AMIs. The PV-GRUB chain loads the kernel specified in the menu.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950"/>
              </a:lnSpc>
              <a:spcBef>
                <a:spcPts val="200"/>
              </a:spcBef>
              <a:spcAft>
                <a:spcPts val="1200"/>
              </a:spcAft>
              <a:buSzPts val="1000"/>
              <a:buFont typeface="Symbol" panose="05050102010706020507" pitchFamily="18" charset="2"/>
              <a:buChar char=""/>
              <a:tabLst>
                <a:tab pos="457200" algn="l"/>
              </a:tabLst>
            </a:pPr>
            <a:r>
              <a:rPr lang="en-IN" sz="1800" b="1" i="1" dirty="0">
                <a:solidFill>
                  <a:srgbClr val="272C37"/>
                </a:solidFill>
                <a:effectLst/>
                <a:latin typeface="Roboto" panose="02000000000000000000" pitchFamily="2" charset="0"/>
                <a:ea typeface="Times New Roman" panose="02020603050405020304" pitchFamily="18" charset="0"/>
                <a:cs typeface="Times New Roman" panose="02020603050405020304" pitchFamily="18" charset="0"/>
              </a:rPr>
              <a:t>Paravirtualization on HVM</a:t>
            </a:r>
            <a:endParaRPr lang="en-IN"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647700">
              <a:lnSpc>
                <a:spcPts val="1800"/>
              </a:lnSpc>
              <a:spcAft>
                <a:spcPts val="800"/>
              </a:spcAft>
            </a:pPr>
            <a:r>
              <a:rPr lang="en-IN" sz="1800" dirty="0">
                <a:solidFill>
                  <a:srgbClr val="51565E"/>
                </a:solidFill>
                <a:effectLst/>
                <a:latin typeface="Roboto" panose="02000000000000000000" pitchFamily="2" charset="0"/>
                <a:ea typeface="Calibri" panose="020F0502020204030204" pitchFamily="34" charset="0"/>
                <a:cs typeface="Times New Roman" panose="02020603050405020304" pitchFamily="18" charset="0"/>
              </a:rPr>
              <a:t>PV on HVM helps operating systems take advantage of storage and network I/O available through the host.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tabLst>
                <a:tab pos="914400" algn="l"/>
              </a:tabLst>
            </a:pPr>
            <a:endParaRPr lang="en-IN" sz="1100" dirty="0">
              <a:solidFill>
                <a:srgbClr val="013A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94496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7793501" cy="538128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Question  Cloud interoperability and its use case</a:t>
            </a:r>
          </a:p>
          <a:p>
            <a:pPr>
              <a:lnSpc>
                <a:spcPts val="1875"/>
              </a:lnSpc>
              <a:spcAft>
                <a:spcPts val="600"/>
              </a:spcAft>
            </a:pPr>
            <a:r>
              <a:rPr lang="en-IN" sz="1200" b="1"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What are the main drawbacks of Docker?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Some notable drawbacks of Docker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Doesn’t provide a storage option</a:t>
            </a:r>
            <a:endPar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Offer a poor monitoring option.</a:t>
            </a:r>
            <a:endPar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No automatic rescheduling of inactive Nodes</a:t>
            </a:r>
            <a:endPar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Complicated automatic horizontal scaling set up</a:t>
            </a:r>
            <a:endPar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875"/>
              </a:lnSpc>
              <a:spcAft>
                <a:spcPts val="600"/>
              </a:spcAft>
            </a:pPr>
            <a:r>
              <a:rPr lang="en-IN" sz="1200" b="1" dirty="0">
                <a:solidFill>
                  <a:srgbClr val="222222"/>
                </a:solidFill>
                <a:effectLst/>
                <a:latin typeface="Source Sans Pro" panose="020B0503030403020204" pitchFamily="34" charset="0"/>
                <a:ea typeface="Times New Roman" panose="02020603050405020304" pitchFamily="18" charset="0"/>
              </a:rPr>
              <a:t>What are the common instruction in </a:t>
            </a:r>
            <a:r>
              <a:rPr lang="en-IN" sz="1200" b="1" dirty="0" err="1">
                <a:solidFill>
                  <a:srgbClr val="222222"/>
                </a:solidFill>
                <a:effectLst/>
                <a:latin typeface="Source Sans Pro" panose="020B0503030403020204" pitchFamily="34" charset="0"/>
                <a:ea typeface="Times New Roman" panose="02020603050405020304" pitchFamily="18" charset="0"/>
              </a:rPr>
              <a:t>Dockerfile</a:t>
            </a:r>
            <a:r>
              <a:rPr lang="en-IN" sz="1200" b="1" dirty="0">
                <a:solidFill>
                  <a:srgbClr val="222222"/>
                </a:solidFill>
                <a:effectLst/>
                <a:latin typeface="Source Sans Pro" panose="020B0503030403020204" pitchFamily="34" charset="0"/>
                <a:ea typeface="Times New Roman" panose="02020603050405020304" pitchFamily="18" charset="0"/>
              </a:rPr>
              <a:t>?</a:t>
            </a:r>
            <a:endParaRPr lang="en-IN" sz="1200" b="1" dirty="0">
              <a:effectLst/>
              <a:latin typeface="Times New Roman" panose="02020603050405020304" pitchFamily="18" charset="0"/>
              <a:ea typeface="Times New Roman" panose="02020603050405020304" pitchFamily="18" charset="0"/>
            </a:endParaRPr>
          </a:p>
          <a:p>
            <a:r>
              <a:rPr lang="en-IN" sz="12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The common instruction in </a:t>
            </a:r>
            <a:r>
              <a:rPr lang="en-IN" sz="1200" dirty="0" err="1">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Dockerfile</a:t>
            </a:r>
            <a:r>
              <a:rPr lang="en-IN" sz="12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 are: FROM, LABEL, RUN, and CMD</a:t>
            </a:r>
          </a:p>
          <a:p>
            <a:endParaRPr lang="en-IN" sz="12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1875"/>
              </a:lnSpc>
              <a:spcAft>
                <a:spcPts val="600"/>
              </a:spcAft>
            </a:pPr>
            <a:r>
              <a:rPr lang="en-IN" sz="1800" b="1" dirty="0">
                <a:solidFill>
                  <a:srgbClr val="222222"/>
                </a:solidFill>
                <a:effectLst/>
                <a:latin typeface="Source Sans Pro" panose="020B0503030403020204" pitchFamily="34" charset="0"/>
                <a:ea typeface="Times New Roman" panose="02020603050405020304" pitchFamily="18" charset="0"/>
              </a:rPr>
              <a:t>What are Docker Namespaces?</a:t>
            </a:r>
            <a:endParaRPr lang="en-IN" sz="1800" b="1"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Source Sans Pro" panose="020B0503030403020204" pitchFamily="34" charset="0"/>
                <a:ea typeface="Times New Roman" panose="02020603050405020304" pitchFamily="18" charset="0"/>
              </a:rPr>
              <a:t>The Namespace in Docker is a technique which offers isolated workspaces called the Container. Namespaces also offer a layer of isolation for the Docker containers.</a:t>
            </a:r>
            <a:endParaRPr lang="en-IN" sz="1800" dirty="0">
              <a:effectLst/>
              <a:latin typeface="Times New Roman" panose="02020603050405020304" pitchFamily="18" charset="0"/>
              <a:ea typeface="Times New Roman" panose="02020603050405020304" pitchFamily="18" charset="0"/>
            </a:endParaRPr>
          </a:p>
          <a:p>
            <a:endParaRPr lang="en-IN" sz="12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r>
              <a:rPr lang="en-IN" sz="1400"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Explain in detail single and multi tenant architecture</a:t>
            </a:r>
          </a:p>
          <a:p>
            <a:endParaRPr lang="en-IN" sz="1400" b="1"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r>
              <a:rPr lang="en-IN" sz="1400"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What are different layers in </a:t>
            </a:r>
            <a:r>
              <a:rPr lang="en-IN" sz="1400" b="1" dirty="0" err="1">
                <a:solidFill>
                  <a:srgbClr val="222222"/>
                </a:solidFill>
                <a:latin typeface="Source Sans Pro" panose="020B0503030403020204" pitchFamily="34" charset="0"/>
                <a:ea typeface="Calibri" panose="020F0502020204030204" pitchFamily="34" charset="0"/>
                <a:cs typeface="Times New Roman" panose="02020603050405020304" pitchFamily="18" charset="0"/>
              </a:rPr>
              <a:t>iaaS</a:t>
            </a:r>
            <a:r>
              <a:rPr lang="en-IN" sz="1400"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 </a:t>
            </a:r>
            <a:r>
              <a:rPr lang="en-IN" sz="1400" b="1" dirty="0" err="1">
                <a:solidFill>
                  <a:srgbClr val="222222"/>
                </a:solidFill>
                <a:latin typeface="Source Sans Pro" panose="020B0503030403020204" pitchFamily="34" charset="0"/>
                <a:ea typeface="Calibri" panose="020F0502020204030204" pitchFamily="34" charset="0"/>
                <a:cs typeface="Times New Roman" panose="02020603050405020304" pitchFamily="18" charset="0"/>
              </a:rPr>
              <a:t>paas</a:t>
            </a:r>
            <a:r>
              <a:rPr lang="en-IN" sz="1400" b="1" dirty="0">
                <a:solidFill>
                  <a:srgbClr val="222222"/>
                </a:solidFill>
                <a:latin typeface="Source Sans Pro" panose="020B0503030403020204" pitchFamily="34" charset="0"/>
                <a:ea typeface="Calibri" panose="020F0502020204030204" pitchFamily="34" charset="0"/>
                <a:cs typeface="Times New Roman" panose="02020603050405020304" pitchFamily="18" charset="0"/>
              </a:rPr>
              <a:t> and SaaS model</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59823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7793501" cy="63071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sz="1800" b="1" dirty="0">
                <a:solidFill>
                  <a:srgbClr val="000000"/>
                </a:solidFill>
                <a:effectLst/>
                <a:latin typeface="Times New Roman" panose="02020603050405020304" pitchFamily="18" charset="0"/>
                <a:ea typeface="Calibri" panose="020F0502020204030204" pitchFamily="34" charset="0"/>
              </a:rPr>
              <a:t>State the limitations of virtualization. </a:t>
            </a:r>
            <a:endParaRPr lang="en-IN" sz="2000" dirty="0">
              <a:solidFill>
                <a:srgbClr val="000000"/>
              </a:solidFill>
              <a:effectLst/>
              <a:latin typeface="Times New Roman" panose="02020603050405020304" pitchFamily="18"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1. If the CPU does not allow for hardware virtualization we can run some operating system in software virtualization but it is generally slower. Some operating system will not run in software virtualization and require to have CPU with hardware virtualization so it would cost more if CPU with hardware virtualization is not possible. </a:t>
            </a:r>
            <a:endParaRPr lang="en-IN" sz="2000" dirty="0">
              <a:solidFill>
                <a:srgbClr val="000000"/>
              </a:solidFill>
              <a:effectLst/>
              <a:latin typeface="Times New Roman" panose="02020603050405020304" pitchFamily="18"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2. Some of the limitations are in analysis and planning which problems can be divided into three types they are </a:t>
            </a:r>
            <a:endParaRPr lang="en-IN" sz="2000" dirty="0">
              <a:solidFill>
                <a:srgbClr val="000000"/>
              </a:solidFill>
              <a:effectLst/>
              <a:latin typeface="Times New Roman" panose="02020603050405020304" pitchFamily="18"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a.  It has a high risk in physical fault. </a:t>
            </a:r>
            <a:endParaRPr lang="en-IN" sz="2000" dirty="0">
              <a:solidFill>
                <a:srgbClr val="000000"/>
              </a:solidFill>
              <a:effectLst/>
              <a:latin typeface="Times New Roman" panose="02020603050405020304" pitchFamily="18" charset="0"/>
              <a:ea typeface="Calibri" panose="020F0502020204030204" pitchFamily="34" charset="0"/>
            </a:endParaRPr>
          </a:p>
          <a:p>
            <a:r>
              <a:rPr lang="en-IN" dirty="0">
                <a:solidFill>
                  <a:srgbClr val="000000"/>
                </a:solidFill>
                <a:latin typeface="Times New Roman" panose="02020603050405020304" pitchFamily="18" charset="0"/>
                <a:ea typeface="Calibri" panose="020F0502020204030204" pitchFamily="34" charset="0"/>
              </a:rPr>
              <a:t>b</a:t>
            </a:r>
            <a:r>
              <a:rPr lang="en-IN" sz="1800" dirty="0">
                <a:solidFill>
                  <a:srgbClr val="000000"/>
                </a:solidFill>
                <a:effectLst/>
                <a:latin typeface="Times New Roman" panose="02020603050405020304" pitchFamily="18" charset="0"/>
                <a:ea typeface="Calibri" panose="020F0502020204030204" pitchFamily="34" charset="0"/>
              </a:rPr>
              <a:t>. It is more complicated to set up and manage virtual environment with high critical servers in a production environment. It is not easy as managing physical servers. </a:t>
            </a:r>
            <a:endParaRPr lang="en-IN" sz="2000" dirty="0">
              <a:solidFill>
                <a:srgbClr val="000000"/>
              </a:solidFill>
              <a:effectLst/>
              <a:latin typeface="Times New Roman" panose="02020603050405020304" pitchFamily="18" charset="0"/>
              <a:ea typeface="Calibri" panose="020F0502020204030204" pitchFamily="34"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3</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does not support all applications.</a:t>
            </a: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000000"/>
                </a:solidFill>
                <a:effectLst/>
                <a:latin typeface="Times New Roman" panose="02020603050405020304" pitchFamily="18" charset="0"/>
                <a:ea typeface="Calibri" panose="020F0502020204030204" pitchFamily="34" charset="0"/>
              </a:rPr>
              <a:t>discuss the design considerations for storage network. </a:t>
            </a:r>
            <a:endParaRPr lang="en-IN" sz="1800" dirty="0">
              <a:solidFill>
                <a:srgbClr val="000000"/>
              </a:solidFill>
              <a:effectLst/>
              <a:latin typeface="Times New Roman" panose="02020603050405020304" pitchFamily="18"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The best storage area network design for a customer will take into consideration a number of critical issues: </a:t>
            </a:r>
          </a:p>
          <a:p>
            <a:pPr>
              <a:spcAft>
                <a:spcPts val="380"/>
              </a:spcAft>
            </a:pPr>
            <a:r>
              <a:rPr lang="en-IN" sz="1800" dirty="0">
                <a:solidFill>
                  <a:srgbClr val="000000"/>
                </a:solidFill>
                <a:effectLst/>
                <a:latin typeface="Times New Roman" panose="02020603050405020304" pitchFamily="18" charset="0"/>
                <a:ea typeface="Calibri" panose="020F0502020204030204" pitchFamily="34" charset="0"/>
              </a:rPr>
              <a:t> Uptime and availability </a:t>
            </a:r>
          </a:p>
          <a:p>
            <a:pPr>
              <a:spcAft>
                <a:spcPts val="380"/>
              </a:spcAft>
            </a:pPr>
            <a:r>
              <a:rPr lang="en-IN" sz="1800" dirty="0">
                <a:solidFill>
                  <a:srgbClr val="000000"/>
                </a:solidFill>
                <a:effectLst/>
                <a:latin typeface="Times New Roman" panose="02020603050405020304" pitchFamily="18" charset="0"/>
                <a:ea typeface="Calibri" panose="020F0502020204030204" pitchFamily="34" charset="0"/>
              </a:rPr>
              <a:t> Capacity and scalability </a:t>
            </a:r>
          </a:p>
          <a:p>
            <a:pPr>
              <a:spcAft>
                <a:spcPts val="380"/>
              </a:spcAft>
            </a:pPr>
            <a:r>
              <a:rPr lang="en-IN" sz="1800" dirty="0">
                <a:solidFill>
                  <a:srgbClr val="000000"/>
                </a:solidFill>
                <a:effectLst/>
                <a:latin typeface="Times New Roman" panose="02020603050405020304" pitchFamily="18" charset="0"/>
                <a:ea typeface="Calibri" panose="020F0502020204030204" pitchFamily="34" charset="0"/>
              </a:rPr>
              <a:t> Security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Replication and disaster recovery</a:t>
            </a:r>
          </a:p>
        </p:txBody>
      </p:sp>
    </p:spTree>
    <p:extLst>
      <p:ext uri="{BB962C8B-B14F-4D97-AF65-F5344CB8AC3E}">
        <p14:creationId xmlns:p14="http://schemas.microsoft.com/office/powerpoint/2010/main" val="219697968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7793501" cy="615944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fontAlgn="base">
              <a:lnSpc>
                <a:spcPct val="107000"/>
              </a:lnSpc>
              <a:spcAft>
                <a:spcPts val="1500"/>
              </a:spcAft>
            </a:pPr>
            <a:r>
              <a:rPr lang="en-IN" sz="1200" b="1" dirty="0">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Give the best example of open source Cloud Computing.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920"/>
              </a:spcAft>
            </a:pP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Open</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a:t>
            </a: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source cloud</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is a cloud service or solution built using </a:t>
            </a: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open</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a:t>
            </a: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source software</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and technologies. This includes any public, private or hybrid </a:t>
            </a: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cloud</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model providing SaaS, IaaS, PaaS</a:t>
            </a: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or </a:t>
            </a:r>
            <a:r>
              <a:rPr lang="en-IN" sz="1200" dirty="0" err="1">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XaaS</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built and operated entirely on </a:t>
            </a: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open</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a:t>
            </a: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source technologies</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a:t>
            </a:r>
            <a:b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b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The best example of open source Cloud Computing is </a:t>
            </a: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OpenStack and Nebula.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920"/>
              </a:spcAft>
            </a:pP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This is one of the most frequently asked cloud computing interview questions.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920"/>
              </a:spcAft>
            </a:pP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Cloud computing lets us store and access our applications or data over remote computers instead of our computer. First of all, the cloud is just a metaphor for technology. Cloud data </a:t>
            </a:r>
            <a:r>
              <a:rPr lang="en-IN" sz="1200" dirty="0" err="1">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centers</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might be anywhere globally; we can also access them from anywhere with an Internet-connected device. It has the following benefits as given below: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Pay-per-use model</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We only have to pay for the services we use.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24/7 Availability:</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It is always online! There is no such time when you simply cannot use our cloud service; you’ll use it whenever you want.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Easily Scalable:</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it’s effortless to proportion and down or turn off as per customers’ needs. For instance, if your website’s traffic increases only on Friday nights, you can opt for scaling up your servers that particular day and then scaling down for the rest of the week.</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Security:</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Cloud computing offers excellent data security. Especially if the data is mission-critical, then that data can be wiped off from local drives and kept on the cloud only for your access to stop it from ending up in the wrong hands.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n-IN" sz="1200" b="1"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Easily Manageable:</a:t>
            </a:r>
            <a:r>
              <a:rPr lang="en-IN" sz="1200" dirty="0">
                <a:solidFill>
                  <a:srgbClr val="444444"/>
                </a:solidFill>
                <a:effectLst/>
                <a:latin typeface="Poppins" panose="00000500000000000000" pitchFamily="2" charset="0"/>
                <a:ea typeface="Times New Roman" panose="02020603050405020304" pitchFamily="18" charset="0"/>
                <a:cs typeface="Times New Roman" panose="02020603050405020304" pitchFamily="18" charset="0"/>
              </a:rPr>
              <a:t> You only have to pay subscription fees; the Cloud Provider entirely maintains all maintenance, up-gradation, and delivery of services. This is backed by the Service-level Agreement (SLA).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68281778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7793501" cy="61010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ts val="1950"/>
              </a:lnSpc>
              <a:spcBef>
                <a:spcPts val="2400"/>
              </a:spcBef>
              <a:spcAft>
                <a:spcPts val="1800"/>
              </a:spcAft>
            </a:pPr>
            <a:r>
              <a:rPr lang="en-IN" sz="1400" b="1" u="sng" dirty="0">
                <a:solidFill>
                  <a:srgbClr val="272C37"/>
                </a:solidFill>
                <a:effectLst/>
                <a:latin typeface="Roboto" panose="02000000000000000000" pitchFamily="2" charset="0"/>
                <a:ea typeface="Times New Roman" panose="02020603050405020304" pitchFamily="18" charset="0"/>
              </a:rPr>
              <a:t>Name some of the AWS services that are not region-specific</a:t>
            </a:r>
            <a:endParaRPr lang="en-IN" sz="1400" b="1" dirty="0">
              <a:effectLst/>
              <a:latin typeface="Times New Roman" panose="02020603050405020304" pitchFamily="18" charset="0"/>
              <a:ea typeface="Times New Roman" panose="02020603050405020304" pitchFamily="18" charset="0"/>
            </a:endParaRPr>
          </a:p>
          <a:p>
            <a:pPr>
              <a:lnSpc>
                <a:spcPts val="1950"/>
              </a:lnSpc>
              <a:spcAft>
                <a:spcPts val="1950"/>
              </a:spcAft>
            </a:pPr>
            <a:r>
              <a:rPr lang="en-IN" sz="1400" dirty="0">
                <a:solidFill>
                  <a:srgbClr val="51565E"/>
                </a:solidFill>
                <a:effectLst/>
                <a:latin typeface="Roboto" panose="02000000000000000000" pitchFamily="2" charset="0"/>
                <a:ea typeface="Times New Roman" panose="02020603050405020304" pitchFamily="18" charset="0"/>
              </a:rPr>
              <a:t>AWS services that are not region-specific are:</a:t>
            </a:r>
            <a:endParaRPr lang="en-IN" sz="14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050"/>
              </a:spcAft>
              <a:buSzPts val="1000"/>
              <a:buFont typeface="Symbol" panose="05050102010706020507" pitchFamily="18" charset="2"/>
              <a:buChar char=""/>
              <a:tabLst>
                <a:tab pos="457200" algn="l"/>
              </a:tabLst>
            </a:pPr>
            <a:r>
              <a:rPr lang="en-IN" sz="1400" u="sng" dirty="0">
                <a:solidFill>
                  <a:srgbClr val="1179EF"/>
                </a:solidFill>
                <a:effectLst/>
                <a:latin typeface="Roboto" panose="02000000000000000000" pitchFamily="2" charset="0"/>
                <a:ea typeface="Calibri" panose="020F0502020204030204" pitchFamily="34" charset="0"/>
                <a:cs typeface="Times New Roman" panose="02020603050405020304" pitchFamily="18" charset="0"/>
                <a:hlinkClick r:id="rId2" tooltip="IAM"/>
              </a:rPr>
              <a:t>IAM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1050"/>
              </a:spcAft>
              <a:buSzPts val="1000"/>
              <a:buFont typeface="Symbol" panose="05050102010706020507" pitchFamily="18" charset="2"/>
              <a:buChar char=""/>
              <a:tabLst>
                <a:tab pos="457200" algn="l"/>
              </a:tabLst>
            </a:pPr>
            <a:r>
              <a:rPr lang="en-IN" sz="1400" dirty="0">
                <a:solidFill>
                  <a:srgbClr val="51565E"/>
                </a:solidFill>
                <a:effectLst/>
                <a:latin typeface="Roboto" panose="02000000000000000000" pitchFamily="2" charset="0"/>
                <a:ea typeface="Calibri" panose="020F0502020204030204" pitchFamily="34" charset="0"/>
                <a:cs typeface="Times New Roman" panose="02020603050405020304" pitchFamily="18" charset="0"/>
              </a:rPr>
              <a:t>Route 53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1050"/>
              </a:spcAft>
              <a:buSzPts val="1000"/>
              <a:buFont typeface="Symbol" panose="05050102010706020507" pitchFamily="18" charset="2"/>
              <a:buChar char=""/>
              <a:tabLst>
                <a:tab pos="457200" algn="l"/>
              </a:tabLst>
            </a:pPr>
            <a:r>
              <a:rPr lang="en-IN" sz="1400" dirty="0">
                <a:solidFill>
                  <a:srgbClr val="51565E"/>
                </a:solidFill>
                <a:effectLst/>
                <a:latin typeface="Roboto" panose="02000000000000000000" pitchFamily="2" charset="0"/>
                <a:ea typeface="Calibri" panose="020F0502020204030204" pitchFamily="34" charset="0"/>
                <a:cs typeface="Times New Roman" panose="02020603050405020304" pitchFamily="18" charset="0"/>
              </a:rPr>
              <a:t>Web Application Firewall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1050"/>
              </a:spcAft>
              <a:buSzPts val="1000"/>
              <a:buFont typeface="Symbol" panose="05050102010706020507" pitchFamily="18" charset="2"/>
              <a:buChar char=""/>
              <a:tabLst>
                <a:tab pos="457200" algn="l"/>
              </a:tabLst>
            </a:pPr>
            <a:r>
              <a:rPr lang="en-IN" sz="1400" dirty="0">
                <a:solidFill>
                  <a:srgbClr val="51565E"/>
                </a:solidFill>
                <a:effectLst/>
                <a:latin typeface="Roboto" panose="02000000000000000000" pitchFamily="2" charset="0"/>
                <a:ea typeface="Calibri" panose="020F0502020204030204" pitchFamily="34" charset="0"/>
                <a:cs typeface="Times New Roman" panose="02020603050405020304" pitchFamily="18" charset="0"/>
              </a:rPr>
              <a:t>CloudFront</a:t>
            </a:r>
            <a:r>
              <a:rPr lang="en-IN" sz="14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1500"/>
              </a:spcBef>
              <a:spcAft>
                <a:spcPts val="1500"/>
              </a:spcAft>
            </a:pPr>
            <a:r>
              <a:rPr lang="en-IN" sz="1400" b="1" spc="4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Name advantages and disadvantages of using serverless components in cloud computing.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100"/>
              </a:lnSpc>
              <a:spcAft>
                <a:spcPts val="1800"/>
              </a:spcAft>
            </a:pPr>
            <a:r>
              <a:rPr lang="en-IN" sz="14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Your applicants may mention some of the disadvantages listed below when responding to this question: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21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 components are not always suitable for high-performance computing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21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 components may be more vulnerable to security issues</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21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 components may make debugging a challenge</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950"/>
              </a:lnSpc>
              <a:spcAft>
                <a:spcPts val="1950"/>
              </a:spcAft>
            </a:pPr>
            <a:r>
              <a:rPr lang="en-IN" sz="1800" dirty="0">
                <a:solidFill>
                  <a:srgbClr val="51565E"/>
                </a:solidFill>
                <a:effectLst/>
                <a:latin typeface="Roboto" panose="02000000000000000000" pitchFamily="2"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8479831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7793501" cy="57138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sz="1600" b="1" dirty="0">
                <a:solidFill>
                  <a:srgbClr val="000000"/>
                </a:solidFill>
                <a:effectLst/>
                <a:latin typeface="Times New Roman" panose="02020603050405020304" pitchFamily="18" charset="0"/>
                <a:ea typeface="Calibri" panose="020F0502020204030204" pitchFamily="34" charset="0"/>
              </a:rPr>
              <a:t>Explain briefly about virtual threats</a:t>
            </a:r>
            <a:r>
              <a:rPr lang="en-IN" sz="1400" b="1" dirty="0">
                <a:solidFill>
                  <a:srgbClr val="000000"/>
                </a:solidFill>
                <a:effectLst/>
                <a:latin typeface="Times New Roman" panose="02020603050405020304" pitchFamily="18" charset="0"/>
                <a:ea typeface="Calibri" panose="020F0502020204030204" pitchFamily="34" charset="0"/>
              </a:rPr>
              <a:t>. </a:t>
            </a:r>
            <a:endParaRPr lang="en-IN" sz="1400" dirty="0">
              <a:solidFill>
                <a:srgbClr val="000000"/>
              </a:solidFill>
              <a:effectLst/>
              <a:latin typeface="Times New Roman" panose="02020603050405020304" pitchFamily="18" charset="0"/>
              <a:ea typeface="Calibri" panose="020F0502020204030204" pitchFamily="34" charset="0"/>
            </a:endParaRPr>
          </a:p>
          <a:p>
            <a:r>
              <a:rPr lang="en-IN" sz="1400" dirty="0">
                <a:solidFill>
                  <a:srgbClr val="000000"/>
                </a:solidFill>
                <a:effectLst/>
                <a:latin typeface="Times New Roman" panose="02020603050405020304" pitchFamily="18" charset="0"/>
                <a:ea typeface="Calibri" panose="020F0502020204030204" pitchFamily="34" charset="0"/>
              </a:rPr>
              <a:t>Some threats to virtualized systems are general in nature, as they are inherent threats to all computerized systems (such as denial-of-service, or DoS, attacks). Other threats and vulnerabilities, however, are unique to virtual machines. Many VM vulnerabilities stem from the fact that vulnerability in one VM system can be exploited to attack other VM systems or the host systems, as multiple virtual machines share the same physical hardware. </a:t>
            </a:r>
          </a:p>
          <a:p>
            <a:r>
              <a:rPr lang="en-IN" sz="1400" dirty="0">
                <a:solidFill>
                  <a:srgbClr val="000000"/>
                </a:solidFill>
                <a:effectLst/>
                <a:latin typeface="Times New Roman" panose="02020603050405020304" pitchFamily="18" charset="0"/>
                <a:ea typeface="Calibri" panose="020F0502020204030204" pitchFamily="34" charset="0"/>
              </a:rPr>
              <a:t>Some of the vulnerabilities exposed to any malicious-minded individuals regarding security in virtual environments: </a:t>
            </a:r>
          </a:p>
          <a:p>
            <a:r>
              <a:rPr lang="en-IN" sz="1400" b="1" dirty="0">
                <a:solidFill>
                  <a:srgbClr val="000000"/>
                </a:solidFill>
                <a:effectLst/>
                <a:latin typeface="Times New Roman" panose="02020603050405020304" pitchFamily="18" charset="0"/>
                <a:ea typeface="Calibri" panose="020F0502020204030204" pitchFamily="34" charset="0"/>
              </a:rPr>
              <a:t>Shared clipboard </a:t>
            </a:r>
            <a:r>
              <a:rPr lang="en-IN" sz="1400" dirty="0">
                <a:solidFill>
                  <a:srgbClr val="000000"/>
                </a:solidFill>
                <a:effectLst/>
                <a:latin typeface="Times New Roman" panose="02020603050405020304" pitchFamily="18" charset="0"/>
                <a:ea typeface="Calibri" panose="020F0502020204030204" pitchFamily="34" charset="0"/>
              </a:rPr>
              <a:t>— Shared clipboard technology allows data to be transferred between VMs and the host, providing a means of moving data between malicious programs in VMs of different security realms. </a:t>
            </a:r>
          </a:p>
          <a:p>
            <a:r>
              <a:rPr lang="en-IN" sz="1400" b="1" dirty="0">
                <a:solidFill>
                  <a:srgbClr val="000000"/>
                </a:solidFill>
                <a:effectLst/>
                <a:latin typeface="Times New Roman" panose="02020603050405020304" pitchFamily="18" charset="0"/>
                <a:ea typeface="Calibri" panose="020F0502020204030204" pitchFamily="34" charset="0"/>
              </a:rPr>
              <a:t>Keystroke logging </a:t>
            </a:r>
            <a:r>
              <a:rPr lang="en-IN" sz="1400" dirty="0">
                <a:solidFill>
                  <a:srgbClr val="000000"/>
                </a:solidFill>
                <a:effectLst/>
                <a:latin typeface="Times New Roman" panose="02020603050405020304" pitchFamily="18" charset="0"/>
                <a:ea typeface="Calibri" panose="020F0502020204030204" pitchFamily="34" charset="0"/>
              </a:rPr>
              <a:t>— Some VM technologies enable the logging of </a:t>
            </a:r>
            <a:r>
              <a:rPr lang="en-IN" sz="1400" dirty="0" err="1">
                <a:solidFill>
                  <a:srgbClr val="000000"/>
                </a:solidFill>
                <a:effectLst/>
                <a:latin typeface="Times New Roman" panose="02020603050405020304" pitchFamily="18" charset="0"/>
                <a:ea typeface="Calibri" panose="020F0502020204030204" pitchFamily="34" charset="0"/>
              </a:rPr>
              <a:t>keystr</a:t>
            </a:r>
            <a:r>
              <a:rPr lang="en-IN" sz="1400" dirty="0">
                <a:solidFill>
                  <a:srgbClr val="000000"/>
                </a:solidFill>
                <a:effectLst/>
                <a:latin typeface="Times New Roman" panose="02020603050405020304" pitchFamily="18" charset="0"/>
                <a:ea typeface="Calibri" panose="020F0502020204030204" pitchFamily="34" charset="0"/>
              </a:rPr>
              <a:t> </a:t>
            </a:r>
            <a:r>
              <a:rPr lang="en-IN" sz="1400" dirty="0" err="1">
                <a:solidFill>
                  <a:srgbClr val="000000"/>
                </a:solidFill>
                <a:effectLst/>
                <a:latin typeface="Times New Roman" panose="02020603050405020304" pitchFamily="18" charset="0"/>
                <a:ea typeface="Calibri" panose="020F0502020204030204" pitchFamily="34" charset="0"/>
              </a:rPr>
              <a:t>okes</a:t>
            </a:r>
            <a:r>
              <a:rPr lang="en-IN" sz="1400" dirty="0">
                <a:solidFill>
                  <a:srgbClr val="000000"/>
                </a:solidFill>
                <a:effectLst/>
                <a:latin typeface="Times New Roman" panose="02020603050405020304" pitchFamily="18" charset="0"/>
                <a:ea typeface="Calibri" panose="020F0502020204030204" pitchFamily="34" charset="0"/>
              </a:rPr>
              <a:t> and screen updates to be passed across virtual terminals in the virtual machine, writing to host files and permitting the monitoring of encrypted terminal connections inside the VM. </a:t>
            </a:r>
          </a:p>
          <a:p>
            <a:r>
              <a:rPr lang="en-IN" sz="1400" b="1" dirty="0">
                <a:solidFill>
                  <a:srgbClr val="000000"/>
                </a:solidFill>
                <a:effectLst/>
                <a:latin typeface="Times New Roman" panose="02020603050405020304" pitchFamily="18" charset="0"/>
                <a:ea typeface="Calibri" panose="020F0502020204030204" pitchFamily="34" charset="0"/>
              </a:rPr>
              <a:t>VM monitoring from the host </a:t>
            </a:r>
            <a:r>
              <a:rPr lang="en-IN" sz="1400" dirty="0">
                <a:solidFill>
                  <a:srgbClr val="000000"/>
                </a:solidFill>
                <a:effectLst/>
                <a:latin typeface="Times New Roman" panose="02020603050405020304" pitchFamily="18" charset="0"/>
                <a:ea typeface="Calibri" panose="020F0502020204030204" pitchFamily="34" charset="0"/>
              </a:rPr>
              <a:t>— because all network packets coming from or going to a VM pass through the host, the host may be able to affect the VM by the following: </a:t>
            </a:r>
          </a:p>
          <a:p>
            <a:r>
              <a:rPr lang="en-IN" sz="1400" dirty="0">
                <a:solidFill>
                  <a:srgbClr val="000000"/>
                </a:solidFill>
                <a:effectLst/>
                <a:latin typeface="Times New Roman" panose="02020603050405020304" pitchFamily="18" charset="0"/>
                <a:ea typeface="Calibri" panose="020F0502020204030204" pitchFamily="34" charset="0"/>
              </a:rPr>
              <a:t>1. Starting, stopping, pausing, and restart VMs. </a:t>
            </a:r>
          </a:p>
          <a:p>
            <a:r>
              <a:rPr lang="en-IN" sz="1400" dirty="0">
                <a:solidFill>
                  <a:srgbClr val="000000"/>
                </a:solidFill>
                <a:effectLst/>
                <a:latin typeface="Times New Roman" panose="02020603050405020304" pitchFamily="18" charset="0"/>
                <a:ea typeface="Calibri" panose="020F0502020204030204" pitchFamily="34" charset="0"/>
              </a:rPr>
              <a:t>2. Monitoring and configuring resources available to the VMs, including CPU, memory, disk, and network usage of VMs. </a:t>
            </a:r>
          </a:p>
          <a:p>
            <a:r>
              <a:rPr lang="en-IN" sz="1400" dirty="0">
                <a:solidFill>
                  <a:srgbClr val="000000"/>
                </a:solidFill>
                <a:effectLst/>
                <a:latin typeface="Times New Roman" panose="02020603050405020304" pitchFamily="18" charset="0"/>
                <a:ea typeface="Calibri" panose="020F0502020204030204" pitchFamily="34" charset="0"/>
              </a:rPr>
              <a:t>3. Adjusting the number of CPUs, amount of memory, amount and number of virtual disks and number of virtual network interfaces available to a VM. </a:t>
            </a:r>
          </a:p>
          <a:p>
            <a:r>
              <a:rPr lang="en-IN" sz="1400" dirty="0">
                <a:solidFill>
                  <a:srgbClr val="000000"/>
                </a:solidFill>
                <a:effectLst/>
                <a:latin typeface="Times New Roman" panose="02020603050405020304" pitchFamily="18" charset="0"/>
                <a:ea typeface="Calibri" panose="020F0502020204030204" pitchFamily="34" charset="0"/>
              </a:rPr>
              <a:t>4. Monitoring the applications running inside the VM. </a:t>
            </a:r>
          </a:p>
          <a:p>
            <a:r>
              <a:rPr lang="en-IN" sz="1400" dirty="0">
                <a:solidFill>
                  <a:srgbClr val="000000"/>
                </a:solidFill>
                <a:effectLst/>
                <a:latin typeface="Times New Roman" panose="02020603050405020304" pitchFamily="18" charset="0"/>
                <a:ea typeface="Calibri" panose="020F0502020204030204" pitchFamily="34" charset="0"/>
              </a:rPr>
              <a:t>5. Viewing, copying, and modifying data stored on the VM’s virtual disks. </a:t>
            </a:r>
          </a:p>
          <a:p>
            <a:r>
              <a:rPr lang="en-IN" sz="1400" b="1" dirty="0">
                <a:solidFill>
                  <a:srgbClr val="000000"/>
                </a:solidFill>
                <a:effectLst/>
                <a:latin typeface="Times New Roman" panose="02020603050405020304" pitchFamily="18" charset="0"/>
                <a:ea typeface="Calibri" panose="020F0502020204030204" pitchFamily="34" charset="0"/>
              </a:rPr>
              <a:t>Virtual machine monitoring from another VM </a:t>
            </a:r>
            <a:r>
              <a:rPr lang="en-IN" sz="1400" dirty="0">
                <a:solidFill>
                  <a:srgbClr val="000000"/>
                </a:solidFill>
                <a:effectLst/>
                <a:latin typeface="Times New Roman" panose="02020603050405020304" pitchFamily="18" charset="0"/>
                <a:ea typeface="Calibri" panose="020F0502020204030204" pitchFamily="34" charset="0"/>
              </a:rPr>
              <a:t>— Usually, VMs should not be able to directly access one another’s virtual disks on the host. </a:t>
            </a: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Virtual machine backdoors </a:t>
            </a:r>
            <a:r>
              <a:rPr lang="en-IN" sz="1400" dirty="0">
                <a:effectLst/>
                <a:latin typeface="Calibri" panose="020F0502020204030204" pitchFamily="34" charset="0"/>
                <a:ea typeface="Calibri" panose="020F0502020204030204" pitchFamily="34" charset="0"/>
                <a:cs typeface="Times New Roman" panose="02020603050405020304" pitchFamily="18" charset="0"/>
              </a:rPr>
              <a:t>— a backdoor, covert communications channel between the guest and host could allow intruders to perform potentially dangerous operations.</a:t>
            </a:r>
          </a:p>
        </p:txBody>
      </p:sp>
    </p:spTree>
    <p:extLst>
      <p:ext uri="{BB962C8B-B14F-4D97-AF65-F5344CB8AC3E}">
        <p14:creationId xmlns:p14="http://schemas.microsoft.com/office/powerpoint/2010/main" val="1131549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8145194" cy="30729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ts val="2100"/>
              </a:lnSpc>
              <a:spcAft>
                <a:spcPts val="800"/>
              </a:spcAft>
            </a:pPr>
            <a:r>
              <a:rPr lang="en-IN" sz="1400" b="1" spc="-20" dirty="0">
                <a:solidFill>
                  <a:schemeClr val="tx1"/>
                </a:solidFill>
                <a:effectLst/>
                <a:latin typeface="SF UI Display"/>
                <a:ea typeface="Times New Roman" panose="02020603050405020304" pitchFamily="18" charset="0"/>
                <a:cs typeface="Times New Roman" panose="02020603050405020304" pitchFamily="18" charset="0"/>
              </a:rPr>
              <a:t>Mention some optimization strategies in the cloud.</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spc="-20" dirty="0">
                <a:solidFill>
                  <a:srgbClr val="404040"/>
                </a:solidFill>
                <a:effectLst/>
                <a:latin typeface="SF UI Display"/>
                <a:ea typeface="Times New Roman" panose="02020603050405020304" pitchFamily="18" charset="0"/>
                <a:cs typeface="Times New Roman" panose="02020603050405020304" pitchFamily="18" charset="0"/>
              </a:rPr>
              <a:t>Identify resources that are not in use. </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spc="-20" dirty="0">
                <a:solidFill>
                  <a:srgbClr val="404040"/>
                </a:solidFill>
                <a:effectLst/>
                <a:latin typeface="SF UI Display"/>
                <a:ea typeface="Times New Roman" panose="02020603050405020304" pitchFamily="18" charset="0"/>
                <a:cs typeface="Times New Roman" panose="02020603050405020304" pitchFamily="18" charset="0"/>
              </a:rPr>
              <a:t>Merge all idle resources. </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spc="-20" dirty="0">
                <a:solidFill>
                  <a:srgbClr val="404040"/>
                </a:solidFill>
                <a:effectLst/>
                <a:latin typeface="SF UI Display"/>
                <a:ea typeface="Times New Roman" panose="02020603050405020304" pitchFamily="18" charset="0"/>
                <a:cs typeface="Times New Roman" panose="02020603050405020304" pitchFamily="18" charset="0"/>
              </a:rPr>
              <a:t>Right-size your computing resources. </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spc="-20" dirty="0">
                <a:solidFill>
                  <a:srgbClr val="404040"/>
                </a:solidFill>
                <a:effectLst/>
                <a:latin typeface="SF UI Display"/>
                <a:ea typeface="Times New Roman" panose="02020603050405020304" pitchFamily="18" charset="0"/>
                <a:cs typeface="Times New Roman" panose="02020603050405020304" pitchFamily="18" charset="0"/>
              </a:rPr>
              <a:t>Choose the appropriate storage types. </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spc="-20" dirty="0">
                <a:solidFill>
                  <a:srgbClr val="404040"/>
                </a:solidFill>
                <a:effectLst/>
                <a:latin typeface="SF UI Display"/>
                <a:ea typeface="Times New Roman" panose="02020603050405020304" pitchFamily="18" charset="0"/>
                <a:cs typeface="Times New Roman" panose="02020603050405020304" pitchFamily="18" charset="0"/>
              </a:rPr>
              <a:t>Invest in reserved instances for long term cloud resources usage. </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spc="-20" dirty="0">
                <a:solidFill>
                  <a:srgbClr val="404040"/>
                </a:solidFill>
                <a:effectLst/>
                <a:latin typeface="SF UI Display"/>
                <a:ea typeface="Times New Roman" panose="02020603050405020304" pitchFamily="18" charset="0"/>
                <a:cs typeface="Times New Roman" panose="02020603050405020304" pitchFamily="18" charset="0"/>
              </a:rPr>
              <a:t>Leverage spot instances for short term cloud usage. </a:t>
            </a:r>
            <a:endParaRPr lang="en-IN" sz="1400" dirty="0">
              <a:solidFill>
                <a:srgbClr val="404040"/>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spc="-20" dirty="0">
                <a:solidFill>
                  <a:srgbClr val="404040"/>
                </a:solidFill>
                <a:effectLst/>
                <a:latin typeface="SF UI Display"/>
                <a:ea typeface="Times New Roman" panose="02020603050405020304" pitchFamily="18" charset="0"/>
                <a:cs typeface="Times New Roman" panose="02020603050405020304" pitchFamily="18" charset="0"/>
              </a:rPr>
              <a:t>Delete unused elastic block store(EBS) snapshots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18433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8145194" cy="70462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IN" sz="1800" b="1" dirty="0">
                <a:solidFill>
                  <a:srgbClr val="4A4A4A"/>
                </a:solidFill>
                <a:effectLst/>
                <a:latin typeface="Open Sans" panose="020B0606030504020204" pitchFamily="34" charset="0"/>
                <a:ea typeface="Times New Roman" panose="02020603050405020304" pitchFamily="18" charset="0"/>
              </a:rPr>
              <a:t>Can </a:t>
            </a:r>
            <a:r>
              <a:rPr lang="en-IN" sz="1800" b="1" dirty="0" err="1">
                <a:solidFill>
                  <a:srgbClr val="4A4A4A"/>
                </a:solidFill>
                <a:effectLst/>
                <a:latin typeface="Open Sans" panose="020B0606030504020204" pitchFamily="34" charset="0"/>
                <a:ea typeface="Times New Roman" panose="02020603050405020304" pitchFamily="18" charset="0"/>
              </a:rPr>
              <a:t>NameNode</a:t>
            </a:r>
            <a:r>
              <a:rPr lang="en-IN" sz="1800" b="1" dirty="0">
                <a:solidFill>
                  <a:srgbClr val="4A4A4A"/>
                </a:solidFill>
                <a:effectLst/>
                <a:latin typeface="Open Sans" panose="020B0606030504020204" pitchFamily="34" charset="0"/>
                <a:ea typeface="Times New Roman" panose="02020603050405020304" pitchFamily="18" charset="0"/>
              </a:rPr>
              <a:t> and </a:t>
            </a:r>
            <a:r>
              <a:rPr lang="en-IN" sz="1800" b="1" dirty="0" err="1">
                <a:solidFill>
                  <a:srgbClr val="4A4A4A"/>
                </a:solidFill>
                <a:effectLst/>
                <a:latin typeface="Open Sans" panose="020B0606030504020204" pitchFamily="34" charset="0"/>
                <a:ea typeface="Times New Roman" panose="02020603050405020304" pitchFamily="18" charset="0"/>
              </a:rPr>
              <a:t>DataNode</a:t>
            </a:r>
            <a:r>
              <a:rPr lang="en-IN" sz="1800" b="1" dirty="0">
                <a:solidFill>
                  <a:srgbClr val="4A4A4A"/>
                </a:solidFill>
                <a:effectLst/>
                <a:latin typeface="Open Sans" panose="020B0606030504020204" pitchFamily="34" charset="0"/>
                <a:ea typeface="Times New Roman" panose="02020603050405020304" pitchFamily="18" charset="0"/>
              </a:rPr>
              <a:t> be a commodity hardware? </a:t>
            </a:r>
          </a:p>
          <a:p>
            <a:pPr algn="just"/>
            <a:endParaRPr lang="en-IN" sz="1800" b="1" dirty="0">
              <a:effectLst/>
              <a:latin typeface="Times New Roman" panose="02020603050405020304" pitchFamily="18" charset="0"/>
              <a:ea typeface="Times New Roman" panose="02020603050405020304" pitchFamily="18" charset="0"/>
            </a:endParaRPr>
          </a:p>
          <a:p>
            <a:pPr algn="just"/>
            <a:r>
              <a:rPr lang="en-IN" sz="1800" dirty="0">
                <a:solidFill>
                  <a:srgbClr val="4A4A4A"/>
                </a:solidFill>
                <a:effectLst/>
                <a:latin typeface="Open Sans" panose="020B0606030504020204" pitchFamily="34" charset="0"/>
                <a:ea typeface="Times New Roman" panose="02020603050405020304" pitchFamily="18" charset="0"/>
              </a:rPr>
              <a:t>The smart answer to this question would be, </a:t>
            </a:r>
            <a:r>
              <a:rPr lang="en-IN" sz="1800" dirty="0" err="1">
                <a:solidFill>
                  <a:srgbClr val="4A4A4A"/>
                </a:solidFill>
                <a:effectLst/>
                <a:latin typeface="Open Sans" panose="020B0606030504020204" pitchFamily="34" charset="0"/>
                <a:ea typeface="Times New Roman" panose="02020603050405020304" pitchFamily="18" charset="0"/>
              </a:rPr>
              <a:t>DataNodes</a:t>
            </a:r>
            <a:r>
              <a:rPr lang="en-IN" sz="1800" dirty="0">
                <a:solidFill>
                  <a:srgbClr val="4A4A4A"/>
                </a:solidFill>
                <a:effectLst/>
                <a:latin typeface="Open Sans" panose="020B0606030504020204" pitchFamily="34" charset="0"/>
                <a:ea typeface="Times New Roman" panose="02020603050405020304" pitchFamily="18" charset="0"/>
              </a:rPr>
              <a:t> are commodity hardware like personal computers and laptops as it stores data and are required in a large number. But from your experience, you can tell that, </a:t>
            </a:r>
            <a:r>
              <a:rPr lang="en-IN" sz="1800" dirty="0" err="1">
                <a:solidFill>
                  <a:srgbClr val="4A4A4A"/>
                </a:solidFill>
                <a:effectLst/>
                <a:latin typeface="Open Sans" panose="020B0606030504020204" pitchFamily="34" charset="0"/>
                <a:ea typeface="Times New Roman" panose="02020603050405020304" pitchFamily="18" charset="0"/>
              </a:rPr>
              <a:t>NameNode</a:t>
            </a:r>
            <a:r>
              <a:rPr lang="en-IN" sz="1800" dirty="0">
                <a:solidFill>
                  <a:srgbClr val="4A4A4A"/>
                </a:solidFill>
                <a:effectLst/>
                <a:latin typeface="Open Sans" panose="020B0606030504020204" pitchFamily="34" charset="0"/>
                <a:ea typeface="Times New Roman" panose="02020603050405020304" pitchFamily="18" charset="0"/>
              </a:rPr>
              <a:t> is the master node and it stores metadata about all the blocks stored in HDFS. It requires high memory (RAM) space, so </a:t>
            </a:r>
            <a:r>
              <a:rPr lang="en-IN" sz="1800" dirty="0" err="1">
                <a:solidFill>
                  <a:srgbClr val="4A4A4A"/>
                </a:solidFill>
                <a:effectLst/>
                <a:latin typeface="Open Sans" panose="020B0606030504020204" pitchFamily="34" charset="0"/>
                <a:ea typeface="Times New Roman" panose="02020603050405020304" pitchFamily="18" charset="0"/>
              </a:rPr>
              <a:t>NameNode</a:t>
            </a:r>
            <a:r>
              <a:rPr lang="en-IN" sz="1800" dirty="0">
                <a:solidFill>
                  <a:srgbClr val="4A4A4A"/>
                </a:solidFill>
                <a:effectLst/>
                <a:latin typeface="Open Sans" panose="020B0606030504020204" pitchFamily="34" charset="0"/>
                <a:ea typeface="Times New Roman" panose="02020603050405020304" pitchFamily="18" charset="0"/>
              </a:rPr>
              <a:t> needs to be a high-end machine with good memory space.</a:t>
            </a:r>
            <a:endParaRPr lang="en-IN" sz="1800" dirty="0">
              <a:effectLst/>
              <a:latin typeface="Times New Roman" panose="02020603050405020304" pitchFamily="18" charset="0"/>
              <a:ea typeface="Times New Roman" panose="02020603050405020304" pitchFamily="18" charset="0"/>
            </a:endParaRPr>
          </a:p>
          <a:p>
            <a:pPr algn="just"/>
            <a:endParaRPr lang="en-IN" dirty="0">
              <a:solidFill>
                <a:srgbClr val="4A4A4A"/>
              </a:solidFill>
              <a:latin typeface="Open Sans" panose="020B0606030504020204" pitchFamily="34" charset="0"/>
              <a:ea typeface="Times New Roman" panose="02020603050405020304" pitchFamily="18" charset="0"/>
            </a:endParaRPr>
          </a:p>
          <a:p>
            <a:pPr algn="just"/>
            <a:r>
              <a:rPr lang="en-IN" sz="1800" b="1" dirty="0">
                <a:solidFill>
                  <a:srgbClr val="4A4A4A"/>
                </a:solidFill>
                <a:effectLst/>
                <a:latin typeface="Open Sans" panose="020B0606030504020204" pitchFamily="34" charset="0"/>
                <a:ea typeface="Times New Roman" panose="02020603050405020304" pitchFamily="18" charset="0"/>
              </a:rPr>
              <a:t>Why do we use HDFS for applications having large data sets and not when there are a lot of small files? </a:t>
            </a:r>
          </a:p>
          <a:p>
            <a:pPr algn="just"/>
            <a:endParaRPr lang="en-IN" sz="1800" b="1" dirty="0">
              <a:effectLst/>
              <a:latin typeface="Times New Roman" panose="02020603050405020304" pitchFamily="18" charset="0"/>
              <a:ea typeface="Times New Roman" panose="02020603050405020304" pitchFamily="18" charset="0"/>
            </a:endParaRPr>
          </a:p>
          <a:p>
            <a:pPr algn="just"/>
            <a:r>
              <a:rPr lang="en-IN" sz="1800" dirty="0">
                <a:solidFill>
                  <a:srgbClr val="4A4A4A"/>
                </a:solidFill>
                <a:effectLst/>
                <a:latin typeface="Open Sans" panose="020B0606030504020204" pitchFamily="34" charset="0"/>
                <a:ea typeface="Times New Roman" panose="02020603050405020304" pitchFamily="18" charset="0"/>
              </a:rPr>
              <a:t>HDFS is more suitable for large amounts of data sets in a single file as compared to small amount of data spread across multiple files. As you know, the </a:t>
            </a:r>
            <a:r>
              <a:rPr lang="en-IN" sz="1800" dirty="0" err="1">
                <a:solidFill>
                  <a:srgbClr val="4A4A4A"/>
                </a:solidFill>
                <a:effectLst/>
                <a:latin typeface="Open Sans" panose="020B0606030504020204" pitchFamily="34" charset="0"/>
                <a:ea typeface="Times New Roman" panose="02020603050405020304" pitchFamily="18" charset="0"/>
              </a:rPr>
              <a:t>NameNode</a:t>
            </a:r>
            <a:r>
              <a:rPr lang="en-IN" sz="1800" dirty="0">
                <a:solidFill>
                  <a:srgbClr val="4A4A4A"/>
                </a:solidFill>
                <a:effectLst/>
                <a:latin typeface="Open Sans" panose="020B0606030504020204" pitchFamily="34" charset="0"/>
                <a:ea typeface="Times New Roman" panose="02020603050405020304" pitchFamily="18" charset="0"/>
              </a:rPr>
              <a:t> stores the metadata information regarding the file system in the RAM. Therefore, the amount of memory produces a limit to the number of files in my HDFS file system. In other words, too many files will lead to the generation of too much metadata. And, storing these metadata in the RAM will become a challenge. As a thumb rule, metadata for a file, block or directory takes 150 bytes. </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6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100"/>
              </a:lnSpc>
              <a:spcAft>
                <a:spcPts val="800"/>
              </a:spcAft>
            </a:pPr>
            <a:r>
              <a:rPr lang="en-IN" sz="12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94096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8145194" cy="7049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spcAft>
                <a:spcPts val="1800"/>
              </a:spcAft>
            </a:pPr>
            <a:r>
              <a:rPr lang="en-IN" sz="1800" b="1" dirty="0">
                <a:solidFill>
                  <a:srgbClr val="212121"/>
                </a:solidFill>
                <a:effectLst/>
                <a:latin typeface="Georgia" panose="02040502050405020303" pitchFamily="18" charset="0"/>
                <a:ea typeface="Times New Roman" panose="02020603050405020304" pitchFamily="18" charset="0"/>
              </a:rPr>
              <a:t>The role of cloud computing in social networking has many dimensions.</a:t>
            </a:r>
            <a:endParaRPr lang="en-IN" sz="1800" b="1" dirty="0">
              <a:effectLst/>
              <a:latin typeface="Times New Roman" panose="02020603050405020304" pitchFamily="18" charset="0"/>
              <a:ea typeface="Times New Roman" panose="02020603050405020304" pitchFamily="18" charset="0"/>
            </a:endParaRPr>
          </a:p>
          <a:p>
            <a:pPr>
              <a:spcAft>
                <a:spcPts val="1800"/>
              </a:spcAft>
            </a:pPr>
            <a:r>
              <a:rPr lang="en-IN" sz="1800" dirty="0">
                <a:solidFill>
                  <a:srgbClr val="212121"/>
                </a:solidFill>
                <a:effectLst/>
                <a:latin typeface="Georgia" panose="02040502050405020303" pitchFamily="18" charset="0"/>
                <a:ea typeface="Times New Roman" panose="02020603050405020304" pitchFamily="18" charset="0"/>
              </a:rPr>
              <a:t>– Cloud computing vendors such as Amazon and Salesforce nowadays provide various services, including Enterprise Resource Planning (ERP) and Customer Relationship Management (CRM). These services are delivered through cloud servers. Hence, clients can use the system’s scalability and flexibility, whereas they don’t need to purchase standalone hardware or software.</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solidFill>
                  <a:srgbClr val="212121"/>
                </a:solidFill>
                <a:effectLst/>
                <a:latin typeface="Georgia" panose="02040502050405020303" pitchFamily="18" charset="0"/>
                <a:ea typeface="Times New Roman" panose="02020603050405020304" pitchFamily="18" charset="0"/>
              </a:rPr>
              <a:t>Big data analysis for social sites is another face of utilizing cloud computing besides data storage. Business users can get more improved analytics through this.</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solidFill>
                  <a:srgbClr val="212121"/>
                </a:solidFill>
                <a:effectLst/>
                <a:latin typeface="Georgia" panose="02040502050405020303" pitchFamily="18" charset="0"/>
                <a:ea typeface="Times New Roman" panose="02020603050405020304" pitchFamily="18" charset="0"/>
              </a:rPr>
              <a:t>– From a disaster recovery perspective, the cloud is a safer data storage option. Social networks can do data backup and data recovery at a reduced cost in the cloud. Additionally, data stored at a particular location is riskier than saving it to the cloud. When your data is in the cloud, there are no hardships encountered during recovery. Also, social network users can access shared resources from anywhere using cloud computing.  No doubt, this is a beneficial option for most social networks as they hold personal information of its clients</a:t>
            </a:r>
            <a:endParaRPr lang="en-IN" sz="1800" dirty="0">
              <a:effectLst/>
              <a:latin typeface="Times New Roman" panose="02020603050405020304" pitchFamily="18" charset="0"/>
              <a:ea typeface="Times New Roman" panose="02020603050405020304" pitchFamily="18" charset="0"/>
            </a:endParaRPr>
          </a:p>
          <a:p>
            <a:pPr>
              <a:lnSpc>
                <a:spcPts val="2100"/>
              </a:lnSpc>
              <a:spcAft>
                <a:spcPts val="800"/>
              </a:spcAft>
            </a:pPr>
            <a:r>
              <a:rPr lang="en-IN" sz="12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68279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532821" y="1217463"/>
            <a:ext cx="4078361"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What is MapReduce?</a:t>
            </a:r>
          </a:p>
        </p:txBody>
      </p:sp>
      <p:pic>
        <p:nvPicPr>
          <p:cNvPr id="13" name="Picture 12">
            <a:extLst>
              <a:ext uri="{FF2B5EF4-FFF2-40B4-BE49-F238E27FC236}">
                <a16:creationId xmlns:a16="http://schemas.microsoft.com/office/drawing/2014/main" id="{A9AFE1C3-2064-4576-85D7-80B6CA0890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350" y="920142"/>
            <a:ext cx="848470" cy="214575"/>
          </a:xfrm>
          <a:prstGeom prst="rect">
            <a:avLst/>
          </a:prstGeom>
        </p:spPr>
      </p:pic>
      <p:grpSp>
        <p:nvGrpSpPr>
          <p:cNvPr id="10" name="Group 9">
            <a:extLst>
              <a:ext uri="{FF2B5EF4-FFF2-40B4-BE49-F238E27FC236}">
                <a16:creationId xmlns:a16="http://schemas.microsoft.com/office/drawing/2014/main" id="{F97E0EEE-6F61-4A89-A633-DF0CE3630138}"/>
              </a:ext>
            </a:extLst>
          </p:cNvPr>
          <p:cNvGrpSpPr/>
          <p:nvPr/>
        </p:nvGrpSpPr>
        <p:grpSpPr>
          <a:xfrm>
            <a:off x="1027944" y="2930236"/>
            <a:ext cx="7088112" cy="2632364"/>
            <a:chOff x="4111776" y="7022921"/>
            <a:chExt cx="28352448" cy="10529454"/>
          </a:xfrm>
        </p:grpSpPr>
        <p:pic>
          <p:nvPicPr>
            <p:cNvPr id="3" name="Picture 2" descr="MapReduce Anatomy - MapReduce Tutorial - Edureka">
              <a:extLst>
                <a:ext uri="{FF2B5EF4-FFF2-40B4-BE49-F238E27FC236}">
                  <a16:creationId xmlns:a16="http://schemas.microsoft.com/office/drawing/2014/main" id="{B7365697-0AFF-47A4-9194-E72E316D1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776" y="7022921"/>
              <a:ext cx="28228636" cy="1052945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95342E0-BE7A-485A-9846-E0B74EFA151B}"/>
                </a:ext>
              </a:extLst>
            </p:cNvPr>
            <p:cNvSpPr/>
            <p:nvPr/>
          </p:nvSpPr>
          <p:spPr bwMode="auto">
            <a:xfrm>
              <a:off x="28270200" y="7022921"/>
              <a:ext cx="4194024" cy="1492272"/>
            </a:xfrm>
            <a:prstGeom prst="rect">
              <a:avLst/>
            </a:prstGeom>
            <a:solidFill>
              <a:srgbClr val="FFFFFF"/>
            </a:solidFill>
            <a:ln w="28575" cap="flat" cmpd="sng" algn="ctr">
              <a:no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rtl="0" fontAlgn="base">
                <a:spcBef>
                  <a:spcPct val="20000"/>
                </a:spcBef>
                <a:spcAft>
                  <a:spcPct val="0"/>
                </a:spcAft>
                <a:buClr>
                  <a:srgbClr val="FF0000"/>
                </a:buClr>
              </a:pPr>
              <a:endParaRPr lang="en-IN" sz="450">
                <a:solidFill>
                  <a:schemeClr val="tx1"/>
                </a:solidFill>
                <a:latin typeface="Arial" pitchFamily="34" charset="0"/>
              </a:endParaRPr>
            </a:p>
          </p:txBody>
        </p:sp>
      </p:grpSp>
      <p:sp>
        <p:nvSpPr>
          <p:cNvPr id="14" name="TextBox 13">
            <a:extLst>
              <a:ext uri="{FF2B5EF4-FFF2-40B4-BE49-F238E27FC236}">
                <a16:creationId xmlns:a16="http://schemas.microsoft.com/office/drawing/2014/main" id="{B156D332-5733-4DF0-81C6-6A7B320972ED}"/>
              </a:ext>
            </a:extLst>
          </p:cNvPr>
          <p:cNvSpPr txBox="1"/>
          <p:nvPr/>
        </p:nvSpPr>
        <p:spPr>
          <a:xfrm>
            <a:off x="323850" y="2223820"/>
            <a:ext cx="8458200" cy="617220"/>
          </a:xfrm>
          <a:prstGeom prst="rect">
            <a:avLst/>
          </a:prstGeom>
          <a:noFill/>
        </p:spPr>
        <p:txBody>
          <a:bodyPr wrap="square">
            <a:spAutoFit/>
          </a:bodyPr>
          <a:lstStyle/>
          <a:p>
            <a:pPr algn="ctr">
              <a:lnSpc>
                <a:spcPct val="150000"/>
              </a:lnSpc>
            </a:pP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MapReduce is a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programming framework </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that allows us to perform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distributed</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 and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parallel</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 processing on large data sets in a distributed environment</a:t>
            </a:r>
          </a:p>
        </p:txBody>
      </p:sp>
    </p:spTree>
    <p:extLst>
      <p:ext uri="{BB962C8B-B14F-4D97-AF65-F5344CB8AC3E}">
        <p14:creationId xmlns:p14="http://schemas.microsoft.com/office/powerpoint/2010/main" val="647485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DD440-9C87-2ADB-D7C5-E35E129C9FBF}"/>
              </a:ext>
            </a:extLst>
          </p:cNvPr>
          <p:cNvSpPr txBox="1"/>
          <p:nvPr/>
        </p:nvSpPr>
        <p:spPr>
          <a:xfrm>
            <a:off x="437997" y="1580449"/>
            <a:ext cx="8539090" cy="40377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15000"/>
              </a:lnSpc>
              <a:spcAft>
                <a:spcPts val="1000"/>
              </a:spcAft>
            </a:pP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 How is Docker different from Hypervisor?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Write the name of top ten obstacles and opportunities for adoption and growth of cloud computing?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Q  What is the difference between traditional data </a:t>
            </a:r>
            <a:r>
              <a:rPr lang="en-IN" sz="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centers</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 cloud?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 . Name some of the AWS services that are not region-specific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spc="-2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  </a:t>
            </a: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are the characteristics of Big Data?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  Suppose Hadoop spawned 100 tasks for a job and one of the task failed. What will Hadoop do? Explain in detail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Q</a:t>
            </a:r>
            <a:r>
              <a:rPr lang="en-IN"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Can </a:t>
            </a:r>
            <a:r>
              <a:rPr lang="en-IN" sz="12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NameNode</a:t>
            </a:r>
            <a:r>
              <a:rPr lang="en-IN"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a:t>
            </a:r>
            <a:r>
              <a:rPr lang="en-IN" sz="12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DataNode</a:t>
            </a:r>
            <a:r>
              <a:rPr lang="en-IN"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be a commodity hardware?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 . What is cloud interoperability and </a:t>
            </a:r>
            <a:r>
              <a:rPr lang="en-IN" sz="12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Categories of Cloud Computing Interoperability and portability (marks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spc="2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 .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active and passive “</a:t>
            </a:r>
            <a:r>
              <a:rPr lang="en-IN" sz="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NameNodes</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spc="2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the main drawbacks of Docker? </a:t>
            </a:r>
          </a:p>
          <a:p>
            <a:pPr>
              <a:lnSpc>
                <a:spcPct val="115000"/>
              </a:lnSpc>
              <a:spcAft>
                <a:spcPts val="1000"/>
              </a:spcAft>
            </a:pPr>
            <a:r>
              <a:rPr lang="en-IN"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Q What is rack algorithm in </a:t>
            </a:r>
            <a:r>
              <a:rPr lang="en-IN" sz="12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hadoop</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spc="2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 . Describe the cloud capacity management challenges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008265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50EF0-D613-E21F-A73B-5E0DD7F5CADC}"/>
              </a:ext>
            </a:extLst>
          </p:cNvPr>
          <p:cNvSpPr txBox="1"/>
          <p:nvPr/>
        </p:nvSpPr>
        <p:spPr>
          <a:xfrm>
            <a:off x="759656" y="790167"/>
            <a:ext cx="8384344" cy="29999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fontAlgn="base">
              <a:lnSpc>
                <a:spcPct val="115000"/>
              </a:lnSpc>
              <a:spcAft>
                <a:spcPts val="1500"/>
              </a:spcAft>
            </a:pP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the key enabling technologies in cloud computing?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5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 . </a:t>
            </a: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Define and explain the three basic types of cloud services and the AWS products that are built based on them?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3000"/>
              </a:spcAft>
            </a:pP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 . </a:t>
            </a:r>
            <a:r>
              <a:rPr lang="en-IN" sz="1200" spc="-2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the layers of IaaS Architecture?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Q  What are Problems with small files and HDFS?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875"/>
              </a:lnSpc>
              <a:spcAft>
                <a:spcPts val="600"/>
              </a:spcAft>
            </a:pPr>
            <a:r>
              <a:rPr lang="en-IN" sz="1200" b="0" spc="25" dirty="0">
                <a:solidFill>
                  <a:srgbClr val="000000"/>
                </a:solidFill>
                <a:effectLst/>
                <a:latin typeface="Arial" panose="020B0604020202020204" pitchFamily="34" charset="0"/>
                <a:ea typeface="Times New Roman" panose="02020603050405020304" pitchFamily="18" charset="0"/>
              </a:rPr>
              <a:t>Q. </a:t>
            </a:r>
            <a:r>
              <a:rPr lang="en-IN" sz="1200" b="0" dirty="0">
                <a:solidFill>
                  <a:srgbClr val="000000"/>
                </a:solidFill>
                <a:effectLst/>
                <a:latin typeface="Arial" panose="020B0604020202020204" pitchFamily="34" charset="0"/>
                <a:ea typeface="Times New Roman" panose="02020603050405020304" pitchFamily="18" charset="0"/>
              </a:rPr>
              <a:t>What are the common instruction in </a:t>
            </a:r>
            <a:r>
              <a:rPr lang="en-IN" sz="1200" b="0" dirty="0" err="1">
                <a:solidFill>
                  <a:srgbClr val="000000"/>
                </a:solidFill>
                <a:effectLst/>
                <a:latin typeface="Arial" panose="020B0604020202020204" pitchFamily="34" charset="0"/>
                <a:ea typeface="Times New Roman" panose="02020603050405020304" pitchFamily="18" charset="0"/>
              </a:rPr>
              <a:t>Dockerfile</a:t>
            </a:r>
            <a:r>
              <a:rPr lang="en-IN" sz="1200" b="0" dirty="0">
                <a:solidFill>
                  <a:srgbClr val="000000"/>
                </a:solidFill>
                <a:effectLst/>
                <a:latin typeface="Arial" panose="020B0604020202020204" pitchFamily="34" charset="0"/>
                <a:ea typeface="Times New Roman" panose="02020603050405020304" pitchFamily="18" charset="0"/>
              </a:rPr>
              <a:t>? </a:t>
            </a:r>
            <a:endParaRPr lang="en-IN" sz="1200" b="1" dirty="0">
              <a:effectLst/>
              <a:latin typeface="Times New Roman" panose="02020603050405020304" pitchFamily="18" charset="0"/>
              <a:ea typeface="Times New Roman" panose="02020603050405020304" pitchFamily="18" charset="0"/>
            </a:endParaRPr>
          </a:p>
          <a:p>
            <a:pPr>
              <a:lnSpc>
                <a:spcPts val="1875"/>
              </a:lnSpc>
              <a:spcAft>
                <a:spcPts val="600"/>
              </a:spcAft>
            </a:pPr>
            <a:r>
              <a:rPr lang="en-IN" sz="1200" b="0" spc="25" dirty="0">
                <a:solidFill>
                  <a:srgbClr val="000000"/>
                </a:solidFill>
                <a:effectLst/>
                <a:latin typeface="Arial" panose="020B0604020202020204" pitchFamily="34" charset="0"/>
                <a:ea typeface="Times New Roman" panose="02020603050405020304" pitchFamily="18" charset="0"/>
              </a:rPr>
              <a:t>Q. </a:t>
            </a:r>
            <a:r>
              <a:rPr lang="en-IN" sz="1200" b="0" dirty="0">
                <a:solidFill>
                  <a:srgbClr val="000000"/>
                </a:solidFill>
                <a:effectLst/>
                <a:latin typeface="Arial" panose="020B0604020202020204" pitchFamily="34" charset="0"/>
                <a:ea typeface="Times New Roman" panose="02020603050405020304" pitchFamily="18" charset="0"/>
              </a:rPr>
              <a:t>Write a Docker file to create and copy a directory and built it using Tomcat server? </a:t>
            </a:r>
            <a:endParaRPr lang="en-IN" sz="1200" b="1" dirty="0">
              <a:effectLst/>
              <a:latin typeface="Times New Roman" panose="02020603050405020304" pitchFamily="18" charset="0"/>
              <a:ea typeface="Times New Roman" panose="02020603050405020304" pitchFamily="18" charset="0"/>
            </a:endParaRPr>
          </a:p>
          <a:p>
            <a:pPr>
              <a:lnSpc>
                <a:spcPts val="1875"/>
              </a:lnSpc>
              <a:spcAft>
                <a:spcPts val="600"/>
              </a:spcAft>
            </a:pPr>
            <a:r>
              <a:rPr lang="en-IN" sz="1200" b="0" spc="25" dirty="0">
                <a:solidFill>
                  <a:srgbClr val="000000"/>
                </a:solidFill>
                <a:effectLst/>
                <a:latin typeface="Arial" panose="020B0604020202020204" pitchFamily="34" charset="0"/>
                <a:ea typeface="Times New Roman" panose="02020603050405020304" pitchFamily="18" charset="0"/>
              </a:rPr>
              <a:t> Q. </a:t>
            </a:r>
            <a:r>
              <a:rPr lang="en-IN" sz="1200" b="0" dirty="0">
                <a:solidFill>
                  <a:srgbClr val="000000"/>
                </a:solidFill>
                <a:effectLst/>
                <a:latin typeface="Arial" panose="020B0604020202020204" pitchFamily="34" charset="0"/>
                <a:ea typeface="Times New Roman" panose="02020603050405020304" pitchFamily="18" charset="0"/>
              </a:rPr>
              <a:t>What are Docker Namespaces? </a:t>
            </a:r>
            <a:endParaRPr lang="en-IN" sz="1200" b="1"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IN" sz="1200" spc="2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Q . </a:t>
            </a: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is the need for cloud capacity management?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011581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5" descr="Course Curriculum">
            <a:hlinkClick r:id="rId2"/>
            <a:extLst>
              <a:ext uri="{FF2B5EF4-FFF2-40B4-BE49-F238E27FC236}">
                <a16:creationId xmlns:a16="http://schemas.microsoft.com/office/drawing/2014/main" id="{CDF205EE-F63D-B7F7-C2D2-4B8857528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63" y="1338234"/>
            <a:ext cx="17049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4" descr="Docker Architecture - What Is Docker Container - Edureka">
            <a:extLst>
              <a:ext uri="{FF2B5EF4-FFF2-40B4-BE49-F238E27FC236}">
                <a16:creationId xmlns:a16="http://schemas.microsoft.com/office/drawing/2014/main" id="{1ECC48DF-EF0E-B146-3A1C-1022D55FD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 y="2521386"/>
            <a:ext cx="5734050" cy="2962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a:extLst>
              <a:ext uri="{FF2B5EF4-FFF2-40B4-BE49-F238E27FC236}">
                <a16:creationId xmlns:a16="http://schemas.microsoft.com/office/drawing/2014/main" id="{0AED78D9-4053-1A2D-CB25-045AEBB46315}"/>
              </a:ext>
            </a:extLst>
          </p:cNvPr>
          <p:cNvSpPr>
            <a:spLocks noChangeArrowheads="1"/>
          </p:cNvSpPr>
          <p:nvPr/>
        </p:nvSpPr>
        <p:spPr bwMode="auto">
          <a:xfrm>
            <a:off x="0" y="-186641"/>
            <a:ext cx="8265404" cy="130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4A4A4A"/>
              </a:solidFill>
              <a:effectLst/>
              <a:latin typeface="Open Sans" panose="020B0606030504020204" pitchFamily="34" charset="0"/>
              <a:ea typeface="Times New Roman" panose="02020603050405020304" pitchFamily="18"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4A4A4A"/>
                </a:solidFill>
                <a:effectLst/>
                <a:latin typeface="Open Sans" panose="020B0606030504020204" pitchFamily="34" charset="0"/>
                <a:ea typeface="Times New Roman" panose="02020603050405020304" pitchFamily="18" charset="0"/>
                <a:cs typeface="Open Sans" panose="020B0606030504020204" pitchFamily="34" charset="0"/>
              </a:rPr>
              <a:t>What is Docker Architecture?</a:t>
            </a:r>
            <a:endParaRPr kumimoji="0" lang="en-US" alt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A4A4A"/>
                </a:solidFill>
                <a:effectLst/>
                <a:latin typeface="Open Sans" panose="020B0606030504020204" pitchFamily="34" charset="0"/>
                <a:ea typeface="Times New Roman" panose="02020603050405020304" pitchFamily="18" charset="0"/>
                <a:cs typeface="Open Sans" panose="020B0606030504020204" pitchFamily="34" charset="0"/>
              </a:rPr>
              <a:t>Docker Architecture includes a Docker client – used to trigger Docker commands, a Docker Host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A4A4A"/>
                </a:solidFill>
                <a:effectLst/>
                <a:latin typeface="Open Sans" panose="020B0606030504020204" pitchFamily="34" charset="0"/>
                <a:ea typeface="Times New Roman" panose="02020603050405020304" pitchFamily="18" charset="0"/>
                <a:cs typeface="Open Sans" panose="020B0606030504020204" pitchFamily="34" charset="0"/>
              </a:rPr>
              <a:t>running the Docker Daemon and a Docker Registry – storing Docker Images. The Docker Daemon running within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A4A4A"/>
                </a:solidFill>
                <a:effectLst/>
                <a:latin typeface="Open Sans" panose="020B0606030504020204" pitchFamily="34" charset="0"/>
                <a:ea typeface="Times New Roman" panose="02020603050405020304" pitchFamily="18" charset="0"/>
                <a:cs typeface="Open Sans" panose="020B0606030504020204" pitchFamily="34" charset="0"/>
              </a:rPr>
              <a:t>ocker</a:t>
            </a:r>
            <a:r>
              <a:rPr kumimoji="0" lang="en-US" altLang="en-US" sz="1200" b="0" i="0" u="none" strike="noStrike" cap="none" normalizeH="0" baseline="0" dirty="0">
                <a:ln>
                  <a:noFill/>
                </a:ln>
                <a:solidFill>
                  <a:srgbClr val="4A4A4A"/>
                </a:solidFill>
                <a:effectLst/>
                <a:latin typeface="Open Sans" panose="020B0606030504020204" pitchFamily="34" charset="0"/>
                <a:ea typeface="Times New Roman" panose="02020603050405020304" pitchFamily="18" charset="0"/>
                <a:cs typeface="Open Sans" panose="020B0606030504020204" pitchFamily="34" charset="0"/>
              </a:rPr>
              <a:t> Host is responsible for the images and containers.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A175AFE5-2CFC-DAD0-28F0-ADE4BAEEC655}"/>
              </a:ext>
            </a:extLst>
          </p:cNvPr>
          <p:cNvSpPr>
            <a:spLocks noChangeArrowheads="1"/>
          </p:cNvSpPr>
          <p:nvPr/>
        </p:nvSpPr>
        <p:spPr bwMode="auto">
          <a:xfrm>
            <a:off x="0" y="5688449"/>
            <a:ext cx="943559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4A4A4A"/>
                </a:solidFill>
                <a:effectLst/>
                <a:latin typeface="Open Sans" panose="020B0606030504020204" pitchFamily="34" charset="0"/>
                <a:ea typeface="Calibri" panose="020F0502020204030204" pitchFamily="34" charset="0"/>
                <a:cs typeface="Open Sans" panose="020B0606030504020204" pitchFamily="34" charset="0"/>
              </a:rPr>
              <a:t>To build a Docker Image, we can use the CLI (client) to issue a build command to the Docker Daemon (running on </a:t>
            </a:r>
            <a:r>
              <a:rPr kumimoji="0" lang="en-US" altLang="en-US" sz="1100" b="0" i="0" u="none" strike="noStrike" cap="none" normalizeH="0" baseline="0" dirty="0" err="1">
                <a:ln>
                  <a:noFill/>
                </a:ln>
                <a:solidFill>
                  <a:srgbClr val="4A4A4A"/>
                </a:solidFill>
                <a:effectLst/>
                <a:latin typeface="Open Sans" panose="020B0606030504020204" pitchFamily="34" charset="0"/>
                <a:ea typeface="Calibri" panose="020F0502020204030204" pitchFamily="34" charset="0"/>
                <a:cs typeface="Open Sans" panose="020B0606030504020204" pitchFamily="34" charset="0"/>
              </a:rPr>
              <a:t>Docker_Host</a:t>
            </a:r>
            <a:r>
              <a:rPr kumimoji="0" lang="en-US" altLang="en-US" sz="1100" b="0" i="0" u="none" strike="noStrike" cap="none" normalizeH="0" baseline="0" dirty="0">
                <a:ln>
                  <a:noFill/>
                </a:ln>
                <a:solidFill>
                  <a:srgbClr val="4A4A4A"/>
                </a:solidFill>
                <a:effectLst/>
                <a:latin typeface="Open Sans" panose="020B0606030504020204" pitchFamily="34" charset="0"/>
                <a:ea typeface="Calibri" panose="020F0502020204030204" pitchFamily="34" charset="0"/>
                <a:cs typeface="Open Sans" panose="020B0606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4A4A4A"/>
                </a:solidFill>
                <a:effectLst/>
                <a:latin typeface="Open Sans" panose="020B0606030504020204" pitchFamily="34" charset="0"/>
                <a:ea typeface="Calibri" panose="020F0502020204030204" pitchFamily="34" charset="0"/>
                <a:cs typeface="Open Sans" panose="020B0606030504020204" pitchFamily="34" charset="0"/>
              </a:rPr>
              <a:t>The Daemon will then build an image based on our inputs and save it in the Registry, which can be either Docker hub or a local repository</a:t>
            </a:r>
            <a:endParaRPr kumimoji="0" lang="en-US" altLang="en-US" sz="1100" b="0" i="0" u="none" strike="noStrike" cap="none" normalizeH="0" baseline="0" dirty="0">
              <a:ln>
                <a:noFill/>
              </a:ln>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4A4A4A"/>
                </a:solidFill>
                <a:effectLst/>
                <a:latin typeface="Open Sans" panose="020B0606030504020204" pitchFamily="34" charset="0"/>
                <a:ea typeface="Calibri" panose="020F0502020204030204" pitchFamily="34" charset="0"/>
                <a:cs typeface="Open Sans" panose="020B0606030504020204" pitchFamily="34" charset="0"/>
              </a:rPr>
              <a:t>If we do not want to create an image, then we can just pull an image from the Docker hub, which would have been built by a different user</a:t>
            </a:r>
            <a:endParaRPr kumimoji="0" lang="en-US" altLang="en-US" sz="1100" b="0" i="0" u="none" strike="noStrike" cap="none" normalizeH="0" baseline="0" dirty="0">
              <a:ln>
                <a:noFill/>
              </a:ln>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4A4A4A"/>
                </a:solidFill>
                <a:effectLst/>
                <a:latin typeface="Open Sans" panose="020B0606030504020204" pitchFamily="34" charset="0"/>
                <a:ea typeface="Calibri" panose="020F0502020204030204" pitchFamily="34" charset="0"/>
                <a:cs typeface="Open Sans" panose="020B0606030504020204" pitchFamily="34" charset="0"/>
              </a:rPr>
              <a:t>Finally, if we have to create a running instance of my Docker image, we can issue a run command from the CLI, which will create a Container.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684910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56C02-866A-43B8-B0C2-E1AB05612A33}"/>
              </a:ext>
            </a:extLst>
          </p:cNvPr>
          <p:cNvSpPr txBox="1"/>
          <p:nvPr/>
        </p:nvSpPr>
        <p:spPr>
          <a:xfrm>
            <a:off x="886264" y="377953"/>
            <a:ext cx="7793501" cy="3755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graphicFrame>
        <p:nvGraphicFramePr>
          <p:cNvPr id="5" name="Table 4">
            <a:extLst>
              <a:ext uri="{FF2B5EF4-FFF2-40B4-BE49-F238E27FC236}">
                <a16:creationId xmlns:a16="http://schemas.microsoft.com/office/drawing/2014/main" id="{DD554482-1C30-FD32-4587-DE2FE1A8246D}"/>
              </a:ext>
            </a:extLst>
          </p:cNvPr>
          <p:cNvGraphicFramePr>
            <a:graphicFrameLocks noGrp="1"/>
          </p:cNvGraphicFramePr>
          <p:nvPr/>
        </p:nvGraphicFramePr>
        <p:xfrm>
          <a:off x="1254760" y="2137154"/>
          <a:ext cx="6634480" cy="4378074"/>
        </p:xfrm>
        <a:graphic>
          <a:graphicData uri="http://schemas.openxmlformats.org/drawingml/2006/table">
            <a:tbl>
              <a:tblPr firstRow="1" firstCol="1" bandRow="1">
                <a:tableStyleId>{5940675A-B579-460E-94D1-54222C63F5DA}</a:tableStyleId>
              </a:tblPr>
              <a:tblGrid>
                <a:gridCol w="3317240">
                  <a:extLst>
                    <a:ext uri="{9D8B030D-6E8A-4147-A177-3AD203B41FA5}">
                      <a16:colId xmlns:a16="http://schemas.microsoft.com/office/drawing/2014/main" val="1959823027"/>
                    </a:ext>
                  </a:extLst>
                </a:gridCol>
                <a:gridCol w="3317240">
                  <a:extLst>
                    <a:ext uri="{9D8B030D-6E8A-4147-A177-3AD203B41FA5}">
                      <a16:colId xmlns:a16="http://schemas.microsoft.com/office/drawing/2014/main" val="2785669397"/>
                    </a:ext>
                  </a:extLst>
                </a:gridCol>
              </a:tblGrid>
              <a:tr h="0">
                <a:tc>
                  <a:txBody>
                    <a:bodyPr/>
                    <a:lstStyle/>
                    <a:p>
                      <a:pPr algn="ctr">
                        <a:lnSpc>
                          <a:spcPct val="107000"/>
                        </a:lnSpc>
                        <a:spcAft>
                          <a:spcPts val="1800"/>
                        </a:spcAft>
                      </a:pPr>
                      <a:r>
                        <a:rPr lang="en-IN" sz="1200">
                          <a:effectLst/>
                        </a:rPr>
                        <a:t>Traditional Data Center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1800"/>
                        </a:spcAft>
                      </a:pPr>
                      <a:r>
                        <a:rPr lang="en-IN" sz="1200">
                          <a:effectLst/>
                        </a:rPr>
                        <a:t>Cloud Data Center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07271626"/>
                  </a:ext>
                </a:extLst>
              </a:tr>
              <a:tr h="0">
                <a:tc>
                  <a:txBody>
                    <a:bodyPr/>
                    <a:lstStyle/>
                    <a:p>
                      <a:pPr>
                        <a:lnSpc>
                          <a:spcPct val="107000"/>
                        </a:lnSpc>
                        <a:spcAft>
                          <a:spcPts val="1800"/>
                        </a:spcAft>
                      </a:pPr>
                      <a:r>
                        <a:rPr lang="en-IN" sz="1200">
                          <a:effectLst/>
                        </a:rPr>
                        <a:t>Physically present, on-premise, and tangible and accessible.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1800"/>
                        </a:spcAft>
                      </a:pPr>
                      <a:r>
                        <a:rPr lang="en-IN" sz="1200">
                          <a:effectLst/>
                        </a:rPr>
                        <a:t>Remotely located, off-premise and intangible.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234830435"/>
                  </a:ext>
                </a:extLst>
              </a:tr>
              <a:tr h="0">
                <a:tc>
                  <a:txBody>
                    <a:bodyPr/>
                    <a:lstStyle/>
                    <a:p>
                      <a:pPr>
                        <a:lnSpc>
                          <a:spcPct val="107000"/>
                        </a:lnSpc>
                        <a:spcAft>
                          <a:spcPts val="1800"/>
                        </a:spcAft>
                      </a:pPr>
                      <a:r>
                        <a:rPr lang="en-IN" sz="1200">
                          <a:effectLst/>
                        </a:rPr>
                        <a:t>Businesses pay capital expenditures for the acquisition of hardware and software resources and operational expenditures like those for usage, maintenance, and repair of resources.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1800"/>
                        </a:spcAft>
                      </a:pPr>
                      <a:r>
                        <a:rPr lang="en-IN" sz="1200">
                          <a:effectLst/>
                        </a:rPr>
                        <a:t>Businesses pay only the operational cost for using the resources being used.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93124449"/>
                  </a:ext>
                </a:extLst>
              </a:tr>
              <a:tr h="0">
                <a:tc>
                  <a:txBody>
                    <a:bodyPr/>
                    <a:lstStyle/>
                    <a:p>
                      <a:pPr>
                        <a:lnSpc>
                          <a:spcPct val="107000"/>
                        </a:lnSpc>
                        <a:spcAft>
                          <a:spcPts val="1800"/>
                        </a:spcAft>
                      </a:pPr>
                      <a:r>
                        <a:rPr lang="en-IN" sz="1200">
                          <a:effectLst/>
                        </a:rPr>
                        <a:t>Management and administration of the resources are the responsibility of personnel within the business.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1800"/>
                        </a:spcAft>
                      </a:pPr>
                      <a:r>
                        <a:rPr lang="en-IN" sz="1200">
                          <a:effectLst/>
                        </a:rPr>
                        <a:t>Management and administrative responsibilities are the responsibilities of the cloud providers.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08613148"/>
                  </a:ext>
                </a:extLst>
              </a:tr>
              <a:tr h="0">
                <a:tc>
                  <a:txBody>
                    <a:bodyPr/>
                    <a:lstStyle/>
                    <a:p>
                      <a:pPr>
                        <a:lnSpc>
                          <a:spcPct val="107000"/>
                        </a:lnSpc>
                        <a:spcAft>
                          <a:spcPts val="1800"/>
                        </a:spcAft>
                      </a:pPr>
                      <a:r>
                        <a:rPr lang="en-IN" sz="1200">
                          <a:effectLst/>
                        </a:rPr>
                        <a:t>Multiple challenges to scaling, like availability of resources and latency in the acquisition process due to the procedures involved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1800"/>
                        </a:spcAft>
                      </a:pPr>
                      <a:r>
                        <a:rPr lang="en-IN" sz="1200">
                          <a:effectLst/>
                        </a:rPr>
                        <a:t>Completely and almost instantly scalable as per requirements.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01245880"/>
                  </a:ext>
                </a:extLst>
              </a:tr>
              <a:tr h="0">
                <a:tc>
                  <a:txBody>
                    <a:bodyPr/>
                    <a:lstStyle/>
                    <a:p>
                      <a:pPr>
                        <a:lnSpc>
                          <a:spcPct val="107000"/>
                        </a:lnSpc>
                        <a:spcAft>
                          <a:spcPts val="1800"/>
                        </a:spcAft>
                      </a:pPr>
                      <a:r>
                        <a:rPr lang="en-IN" sz="1200">
                          <a:effectLst/>
                        </a:rPr>
                        <a:t>Failure may lead to loss of business as the responsibility of downtime and repair of services is entirely on the business, affecting the reliability of 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1800"/>
                        </a:spcAft>
                      </a:pPr>
                      <a:r>
                        <a:rPr lang="en-IN" sz="1200" dirty="0">
                          <a:effectLst/>
                        </a:rPr>
                        <a:t>A cloud service provider is responsible and trusted to replace the resources due to its promise of reliability and availability.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65571631"/>
                  </a:ext>
                </a:extLst>
              </a:tr>
            </a:tbl>
          </a:graphicData>
        </a:graphic>
      </p:graphicFrame>
      <p:sp>
        <p:nvSpPr>
          <p:cNvPr id="6" name="Rectangle 2">
            <a:extLst>
              <a:ext uri="{FF2B5EF4-FFF2-40B4-BE49-F238E27FC236}">
                <a16:creationId xmlns:a16="http://schemas.microsoft.com/office/drawing/2014/main" id="{08C2B718-5A69-27F1-7390-182AC49000D3}"/>
              </a:ext>
            </a:extLst>
          </p:cNvPr>
          <p:cNvSpPr>
            <a:spLocks noChangeArrowheads="1"/>
          </p:cNvSpPr>
          <p:nvPr/>
        </p:nvSpPr>
        <p:spPr bwMode="auto">
          <a:xfrm>
            <a:off x="886264" y="661067"/>
            <a:ext cx="700297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Poppins" panose="00000500000000000000" pitchFamily="2" charset="0"/>
                <a:ea typeface="Times New Roman" panose="02020603050405020304" pitchFamily="18" charset="0"/>
                <a:cs typeface="Poppins" panose="00000500000000000000" pitchFamily="2" charset="0"/>
              </a:rPr>
              <a:t>W</a:t>
            </a:r>
            <a:r>
              <a:rPr kumimoji="0" lang="en-US" altLang="en-US" sz="1300" b="1" i="0" u="none" strike="noStrike" cap="none" normalizeH="0" baseline="0" bmk="">
                <a:ln>
                  <a:noFill/>
                </a:ln>
                <a:solidFill>
                  <a:srgbClr val="000000"/>
                </a:solidFill>
                <a:effectLst/>
                <a:latin typeface="Poppins" panose="00000500000000000000" pitchFamily="2" charset="0"/>
                <a:ea typeface="Times New Roman" panose="02020603050405020304" pitchFamily="18" charset="0"/>
                <a:cs typeface="Poppins" panose="00000500000000000000" pitchFamily="2" charset="0"/>
              </a:rPr>
              <a:t>hat is the difference between traditional data centers and the cloud?</a:t>
            </a:r>
            <a:r>
              <a:rPr kumimoji="0" lang="en-US" altLang="en-US" sz="1300" b="1" i="0" u="none" strike="noStrike" cap="none" normalizeH="0" baseline="0" bmk="">
                <a:ln>
                  <a:noFill/>
                </a:ln>
                <a:solidFill>
                  <a:srgbClr val="000000"/>
                </a:solidFill>
                <a:effectLst/>
                <a:latin typeface="Calibri" panose="020F0502020204030204" pitchFamily="34" charset="0"/>
                <a:ea typeface="Times New Roman" panose="02020603050405020304" pitchFamily="18" charset="0"/>
                <a:cs typeface="Poppins" panose="00000500000000000000" pitchFamily="2"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57753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_13">
            <a:extLst>
              <a:ext uri="{FF2B5EF4-FFF2-40B4-BE49-F238E27FC236}">
                <a16:creationId xmlns:a16="http://schemas.microsoft.com/office/drawing/2014/main" id="{890CBFB3-D09A-1A84-8443-90778FF2B86C}"/>
              </a:ext>
            </a:extLst>
          </p:cNvPr>
          <p:cNvSpPr txBox="1">
            <a:spLocks noGrp="1"/>
          </p:cNvSpPr>
          <p:nvPr>
            <p:ph type="sldNum" sz="quarter" idx="8"/>
          </p:nvPr>
        </p:nvSpPr>
        <p:spPr>
          <a:xfrm>
            <a:off x="6553080" y="6356520"/>
            <a:ext cx="2133360" cy="364679"/>
          </a:xfrm>
          <a:prstGeom prst="rect">
            <a:avLst/>
          </a:prstGeom>
          <a:noFill/>
          <a:ln>
            <a:noFill/>
          </a:ln>
        </p:spPr>
        <p:txBody>
          <a:bodyPr vert="horz" wrap="square" lIns="91440" tIns="45720" rIns="91440" bIns="45720" anchor="ctr" anchorCtr="0">
            <a:noAutofit/>
          </a:bodyPr>
          <a:lstStyle/>
          <a:p>
            <a:pPr lvl="0" algn="r"/>
            <a:fld id="{55B1FCDB-A9F6-4D56-BB41-54947D230C00}" type="slidenum">
              <a:rPr lang="en-US" sz="1200">
                <a:solidFill>
                  <a:srgbClr val="8B8B8B"/>
                </a:solidFill>
                <a:latin typeface="Calibri"/>
                <a:cs typeface="Tahoma" pitchFamily="2"/>
              </a:rPr>
              <a:t>34</a:t>
            </a:fld>
            <a:endParaRPr lang="en-US" sz="1200">
              <a:solidFill>
                <a:srgbClr val="8B8B8B"/>
              </a:solidFill>
              <a:latin typeface="Calibri"/>
              <a:cs typeface="Tahoma" pitchFamily="2"/>
            </a:endParaRPr>
          </a:p>
        </p:txBody>
      </p:sp>
      <p:pic>
        <p:nvPicPr>
          <p:cNvPr id="4" name="Picture 4_5">
            <a:extLst>
              <a:ext uri="{FF2B5EF4-FFF2-40B4-BE49-F238E27FC236}">
                <a16:creationId xmlns:a16="http://schemas.microsoft.com/office/drawing/2014/main" id="{7EA1B51B-4A7F-240B-E7C6-D4A118BECB52}"/>
              </a:ext>
            </a:extLst>
          </p:cNvPr>
          <p:cNvPicPr>
            <a:picLocks noChangeAspect="1"/>
          </p:cNvPicPr>
          <p:nvPr/>
        </p:nvPicPr>
        <p:blipFill>
          <a:blip r:embed="rId3">
            <a:lum/>
            <a:alphaModFix/>
          </a:blip>
          <a:srcRect/>
          <a:stretch>
            <a:fillRect/>
          </a:stretch>
        </p:blipFill>
        <p:spPr>
          <a:xfrm>
            <a:off x="1088640" y="1720800"/>
            <a:ext cx="7004879" cy="3624120"/>
          </a:xfrm>
          <a:prstGeom prst="rect">
            <a:avLst/>
          </a:prstGeom>
          <a:noFill/>
          <a:ln>
            <a:noFill/>
          </a:ln>
        </p:spPr>
      </p:pic>
      <p:sp>
        <p:nvSpPr>
          <p:cNvPr id="5" name="Rectangle 4">
            <a:extLst>
              <a:ext uri="{FF2B5EF4-FFF2-40B4-BE49-F238E27FC236}">
                <a16:creationId xmlns:a16="http://schemas.microsoft.com/office/drawing/2014/main" id="{B661504B-77D0-85FB-B581-282397A87A00}"/>
              </a:ext>
            </a:extLst>
          </p:cNvPr>
          <p:cNvSpPr/>
          <p:nvPr/>
        </p:nvSpPr>
        <p:spPr bwMode="auto">
          <a:xfrm>
            <a:off x="0" y="120362"/>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t>MapReduce Phases</a:t>
            </a:r>
            <a:endParaRPr lang="en-IN" sz="4000" dirty="0">
              <a:solidFill>
                <a:schemeClr val="bg1"/>
              </a:solidFill>
              <a:latin typeface="Arial" pitchFamily="34" charset="0"/>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051919" y="1217463"/>
            <a:ext cx="5040162"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Need an Effective Solution</a:t>
            </a:r>
          </a:p>
        </p:txBody>
      </p:sp>
      <p:grpSp>
        <p:nvGrpSpPr>
          <p:cNvPr id="8" name="Group 7">
            <a:extLst>
              <a:ext uri="{FF2B5EF4-FFF2-40B4-BE49-F238E27FC236}">
                <a16:creationId xmlns:a16="http://schemas.microsoft.com/office/drawing/2014/main" id="{021D35E2-33C8-498B-8189-F9A2A1AFC32B}"/>
              </a:ext>
            </a:extLst>
          </p:cNvPr>
          <p:cNvGrpSpPr/>
          <p:nvPr/>
        </p:nvGrpSpPr>
        <p:grpSpPr>
          <a:xfrm>
            <a:off x="304800" y="2140050"/>
            <a:ext cx="3834082" cy="3422550"/>
            <a:chOff x="5941148" y="4670001"/>
            <a:chExt cx="15336327" cy="13690199"/>
          </a:xfrm>
        </p:grpSpPr>
        <p:grpSp>
          <p:nvGrpSpPr>
            <p:cNvPr id="6" name="Group 5">
              <a:extLst>
                <a:ext uri="{FF2B5EF4-FFF2-40B4-BE49-F238E27FC236}">
                  <a16:creationId xmlns:a16="http://schemas.microsoft.com/office/drawing/2014/main" id="{824A75A1-32EB-4ABD-B034-FE85B556A690}"/>
                </a:ext>
              </a:extLst>
            </p:cNvPr>
            <p:cNvGrpSpPr/>
            <p:nvPr/>
          </p:nvGrpSpPr>
          <p:grpSpPr>
            <a:xfrm>
              <a:off x="5941148" y="6263059"/>
              <a:ext cx="15336327" cy="12097141"/>
              <a:chOff x="5941148" y="6263059"/>
              <a:chExt cx="15336327" cy="12097141"/>
            </a:xfrm>
          </p:grpSpPr>
          <p:sp>
            <p:nvSpPr>
              <p:cNvPr id="32" name="Rectangle 31">
                <a:extLst>
                  <a:ext uri="{FF2B5EF4-FFF2-40B4-BE49-F238E27FC236}">
                    <a16:creationId xmlns:a16="http://schemas.microsoft.com/office/drawing/2014/main" id="{1C1E1CF6-C905-4DE5-96F5-121812F61651}"/>
                  </a:ext>
                </a:extLst>
              </p:cNvPr>
              <p:cNvSpPr/>
              <p:nvPr/>
            </p:nvSpPr>
            <p:spPr>
              <a:xfrm>
                <a:off x="10069098" y="16650828"/>
                <a:ext cx="7115004" cy="1709372"/>
              </a:xfrm>
              <a:prstGeom prst="rect">
                <a:avLst/>
              </a:prstGeom>
              <a:solidFill>
                <a:schemeClr val="bg1"/>
              </a:solidFill>
              <a:ln w="38100">
                <a:solidFill>
                  <a:srgbClr val="0096D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Food Shelf</a:t>
                </a:r>
              </a:p>
              <a:p>
                <a:pPr algn="ctr"/>
                <a:r>
                  <a:rPr lang="en-US" sz="9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(Data)</a:t>
                </a:r>
              </a:p>
            </p:txBody>
          </p:sp>
          <p:pic>
            <p:nvPicPr>
              <p:cNvPr id="34" name="Picture 33">
                <a:extLst>
                  <a:ext uri="{FF2B5EF4-FFF2-40B4-BE49-F238E27FC236}">
                    <a16:creationId xmlns:a16="http://schemas.microsoft.com/office/drawing/2014/main" id="{89ACB584-7829-4DA2-B1E3-84FAE70CBB74}"/>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450768" y="6375490"/>
                <a:ext cx="2812967" cy="2812967"/>
              </a:xfrm>
              <a:prstGeom prst="rect">
                <a:avLst/>
              </a:prstGeom>
            </p:spPr>
          </p:pic>
          <p:sp>
            <p:nvSpPr>
              <p:cNvPr id="38" name="Arrow: Left-Right 37">
                <a:extLst>
                  <a:ext uri="{FF2B5EF4-FFF2-40B4-BE49-F238E27FC236}">
                    <a16:creationId xmlns:a16="http://schemas.microsoft.com/office/drawing/2014/main" id="{B5005E36-8AAA-429A-92ED-7CE50734EC77}"/>
                  </a:ext>
                </a:extLst>
              </p:cNvPr>
              <p:cNvSpPr/>
              <p:nvPr/>
            </p:nvSpPr>
            <p:spPr>
              <a:xfrm>
                <a:off x="15696537" y="12877800"/>
                <a:ext cx="2975130"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82A764B0-29AD-4BAB-9DB1-FEC5DD35D59C}"/>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522087" y="11067359"/>
                <a:ext cx="4209031" cy="4209031"/>
              </a:xfrm>
              <a:prstGeom prst="rect">
                <a:avLst/>
              </a:prstGeom>
            </p:spPr>
          </p:pic>
          <p:pic>
            <p:nvPicPr>
              <p:cNvPr id="43" name="Picture 42">
                <a:extLst>
                  <a:ext uri="{FF2B5EF4-FFF2-40B4-BE49-F238E27FC236}">
                    <a16:creationId xmlns:a16="http://schemas.microsoft.com/office/drawing/2014/main" id="{A2079D89-7D80-4608-AD4C-05C565E9361B}"/>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464508" y="11642798"/>
                <a:ext cx="2812967" cy="2812967"/>
              </a:xfrm>
              <a:prstGeom prst="rect">
                <a:avLst/>
              </a:prstGeom>
            </p:spPr>
          </p:pic>
          <p:pic>
            <p:nvPicPr>
              <p:cNvPr id="44" name="Picture 43">
                <a:extLst>
                  <a:ext uri="{FF2B5EF4-FFF2-40B4-BE49-F238E27FC236}">
                    <a16:creationId xmlns:a16="http://schemas.microsoft.com/office/drawing/2014/main" id="{57E1742E-B1D6-4F58-9CB2-C7302DC26EF5}"/>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41148" y="11483447"/>
                <a:ext cx="2812967" cy="2812967"/>
              </a:xfrm>
              <a:prstGeom prst="rect">
                <a:avLst/>
              </a:prstGeom>
            </p:spPr>
          </p:pic>
          <p:sp>
            <p:nvSpPr>
              <p:cNvPr id="45" name="Arrow: Left-Right 44">
                <a:extLst>
                  <a:ext uri="{FF2B5EF4-FFF2-40B4-BE49-F238E27FC236}">
                    <a16:creationId xmlns:a16="http://schemas.microsoft.com/office/drawing/2014/main" id="{43136623-BDFF-40E4-B461-A49986B8629A}"/>
                  </a:ext>
                </a:extLst>
              </p:cNvPr>
              <p:cNvSpPr/>
              <p:nvPr/>
            </p:nvSpPr>
            <p:spPr>
              <a:xfrm>
                <a:off x="8581533" y="12889931"/>
                <a:ext cx="2975130"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01364219-E0B8-47EA-9ADD-F31490095E4F}"/>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006855" y="6263059"/>
                <a:ext cx="2812967" cy="2812967"/>
              </a:xfrm>
              <a:prstGeom prst="rect">
                <a:avLst/>
              </a:prstGeom>
            </p:spPr>
          </p:pic>
          <p:sp>
            <p:nvSpPr>
              <p:cNvPr id="47" name="Arrow: Left-Right 46">
                <a:extLst>
                  <a:ext uri="{FF2B5EF4-FFF2-40B4-BE49-F238E27FC236}">
                    <a16:creationId xmlns:a16="http://schemas.microsoft.com/office/drawing/2014/main" id="{EC8CF967-8728-4D9E-99D2-92FA51E3E721}"/>
                  </a:ext>
                </a:extLst>
              </p:cNvPr>
              <p:cNvSpPr/>
              <p:nvPr/>
            </p:nvSpPr>
            <p:spPr>
              <a:xfrm rot="2675054">
                <a:off x="9100995" y="9793187"/>
                <a:ext cx="2975130"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Left-Right 47">
                <a:extLst>
                  <a:ext uri="{FF2B5EF4-FFF2-40B4-BE49-F238E27FC236}">
                    <a16:creationId xmlns:a16="http://schemas.microsoft.com/office/drawing/2014/main" id="{481F69C5-CE4A-401B-A7AC-EE6E018E5681}"/>
                  </a:ext>
                </a:extLst>
              </p:cNvPr>
              <p:cNvSpPr/>
              <p:nvPr/>
            </p:nvSpPr>
            <p:spPr>
              <a:xfrm rot="18924946" flipH="1">
                <a:off x="15070067" y="9721558"/>
                <a:ext cx="2975130"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Left-Right 48">
                <a:extLst>
                  <a:ext uri="{FF2B5EF4-FFF2-40B4-BE49-F238E27FC236}">
                    <a16:creationId xmlns:a16="http://schemas.microsoft.com/office/drawing/2014/main" id="{589A1BAE-30A7-41A9-B18E-B0E6DCBA9C8A}"/>
                  </a:ext>
                </a:extLst>
              </p:cNvPr>
              <p:cNvSpPr/>
              <p:nvPr/>
            </p:nvSpPr>
            <p:spPr>
              <a:xfrm rot="16200000">
                <a:off x="12147730" y="9069992"/>
                <a:ext cx="2975130"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a:extLst>
                <a:ext uri="{FF2B5EF4-FFF2-40B4-BE49-F238E27FC236}">
                  <a16:creationId xmlns:a16="http://schemas.microsoft.com/office/drawing/2014/main" id="{20B2664C-9BBF-49FA-9492-95444374E0CF}"/>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20116" y="4670001"/>
              <a:ext cx="2812967" cy="2812967"/>
            </a:xfrm>
            <a:prstGeom prst="rect">
              <a:avLst/>
            </a:prstGeom>
          </p:spPr>
        </p:pic>
      </p:grpSp>
      <p:sp>
        <p:nvSpPr>
          <p:cNvPr id="53" name="TextBox 52">
            <a:extLst>
              <a:ext uri="{FF2B5EF4-FFF2-40B4-BE49-F238E27FC236}">
                <a16:creationId xmlns:a16="http://schemas.microsoft.com/office/drawing/2014/main" id="{E543E8C6-61A6-432E-8AA6-394D0D2BD312}"/>
              </a:ext>
            </a:extLst>
          </p:cNvPr>
          <p:cNvSpPr txBox="1"/>
          <p:nvPr/>
        </p:nvSpPr>
        <p:spPr>
          <a:xfrm>
            <a:off x="5627370" y="2872694"/>
            <a:ext cx="4577715" cy="651845"/>
          </a:xfrm>
          <a:prstGeom prst="rect">
            <a:avLst/>
          </a:prstGeom>
          <a:noFill/>
        </p:spPr>
        <p:txBody>
          <a:bodyPr wrap="square">
            <a:spAutoFit/>
          </a:bodyPr>
          <a:lstStyle/>
          <a:p>
            <a:pPr>
              <a:lnSpc>
                <a:spcPct val="150000"/>
              </a:lnSpc>
            </a:pPr>
            <a:r>
              <a:rPr lang="en-US" sz="1350" dirty="0">
                <a:solidFill>
                  <a:srgbClr val="0096D6"/>
                </a:solidFill>
                <a:latin typeface="Abadi" panose="020B0604020104020204" pitchFamily="34" charset="0"/>
                <a:ea typeface="Open Sans" panose="020B0606030504020204" pitchFamily="34" charset="0"/>
                <a:cs typeface="Open Sans" panose="020B0606030504020204" pitchFamily="34" charset="0"/>
              </a:rPr>
              <a:t>Scenario:</a:t>
            </a:r>
          </a:p>
          <a:p>
            <a:pPr>
              <a:lnSpc>
                <a:spcPct val="150000"/>
              </a:lnSpc>
            </a:pPr>
            <a:r>
              <a:rPr lang="en-US" sz="12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Multiple Cook cooking food</a:t>
            </a:r>
          </a:p>
        </p:txBody>
      </p:sp>
      <p:sp>
        <p:nvSpPr>
          <p:cNvPr id="54" name="TextBox 53">
            <a:extLst>
              <a:ext uri="{FF2B5EF4-FFF2-40B4-BE49-F238E27FC236}">
                <a16:creationId xmlns:a16="http://schemas.microsoft.com/office/drawing/2014/main" id="{6BFD1126-88D7-447D-8392-624EFB4089B5}"/>
              </a:ext>
            </a:extLst>
          </p:cNvPr>
          <p:cNvSpPr txBox="1"/>
          <p:nvPr/>
        </p:nvSpPr>
        <p:spPr>
          <a:xfrm>
            <a:off x="5627370" y="3875137"/>
            <a:ext cx="4583430" cy="651845"/>
          </a:xfrm>
          <a:prstGeom prst="rect">
            <a:avLst/>
          </a:prstGeom>
          <a:noFill/>
        </p:spPr>
        <p:txBody>
          <a:bodyPr wrap="square">
            <a:spAutoFit/>
          </a:bodyPr>
          <a:lstStyle/>
          <a:p>
            <a:pPr>
              <a:lnSpc>
                <a:spcPct val="150000"/>
              </a:lnSpc>
            </a:pPr>
            <a:r>
              <a:rPr lang="en-US" sz="1350" dirty="0">
                <a:solidFill>
                  <a:srgbClr val="FF6969"/>
                </a:solidFill>
                <a:latin typeface="Abadi" panose="020B0604020104020204" pitchFamily="34" charset="0"/>
                <a:ea typeface="Open Sans" panose="020B0606030504020204" pitchFamily="34" charset="0"/>
                <a:cs typeface="Open Sans" panose="020B0606030504020204" pitchFamily="34" charset="0"/>
              </a:rPr>
              <a:t>Issue:</a:t>
            </a:r>
          </a:p>
          <a:p>
            <a:pPr>
              <a:lnSpc>
                <a:spcPct val="150000"/>
              </a:lnSpc>
            </a:pPr>
            <a:r>
              <a:rPr lang="en-US" sz="12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Food Shelf becomes the BOTTLENECK</a:t>
            </a:r>
          </a:p>
        </p:txBody>
      </p:sp>
    </p:spTree>
    <p:extLst>
      <p:ext uri="{BB962C8B-B14F-4D97-AF65-F5344CB8AC3E}">
        <p14:creationId xmlns:p14="http://schemas.microsoft.com/office/powerpoint/2010/main" val="1148141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051919" y="1217463"/>
            <a:ext cx="5040162"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Need an Effective Solution</a:t>
            </a:r>
          </a:p>
        </p:txBody>
      </p:sp>
      <p:sp>
        <p:nvSpPr>
          <p:cNvPr id="53" name="TextBox 52">
            <a:extLst>
              <a:ext uri="{FF2B5EF4-FFF2-40B4-BE49-F238E27FC236}">
                <a16:creationId xmlns:a16="http://schemas.microsoft.com/office/drawing/2014/main" id="{E543E8C6-61A6-432E-8AA6-394D0D2BD312}"/>
              </a:ext>
            </a:extLst>
          </p:cNvPr>
          <p:cNvSpPr txBox="1"/>
          <p:nvPr/>
        </p:nvSpPr>
        <p:spPr>
          <a:xfrm>
            <a:off x="5627370" y="2872694"/>
            <a:ext cx="4577715" cy="651845"/>
          </a:xfrm>
          <a:prstGeom prst="rect">
            <a:avLst/>
          </a:prstGeom>
          <a:noFill/>
        </p:spPr>
        <p:txBody>
          <a:bodyPr wrap="square">
            <a:spAutoFit/>
          </a:bodyPr>
          <a:lstStyle/>
          <a:p>
            <a:pPr>
              <a:lnSpc>
                <a:spcPct val="150000"/>
              </a:lnSpc>
            </a:pPr>
            <a:r>
              <a:rPr lang="en-US" sz="1350" dirty="0">
                <a:solidFill>
                  <a:srgbClr val="0096D6"/>
                </a:solidFill>
                <a:latin typeface="Abadi" panose="020B0604020104020204" pitchFamily="34" charset="0"/>
                <a:ea typeface="Open Sans" panose="020B0606030504020204" pitchFamily="34" charset="0"/>
                <a:cs typeface="Open Sans" panose="020B0606030504020204" pitchFamily="34" charset="0"/>
              </a:rPr>
              <a:t>Scenario:</a:t>
            </a:r>
          </a:p>
          <a:p>
            <a:pPr>
              <a:lnSpc>
                <a:spcPct val="150000"/>
              </a:lnSpc>
            </a:pPr>
            <a:r>
              <a:rPr lang="en-US" sz="12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Multiple Processing Unit for data processing</a:t>
            </a:r>
          </a:p>
        </p:txBody>
      </p:sp>
      <p:sp>
        <p:nvSpPr>
          <p:cNvPr id="54" name="TextBox 53">
            <a:extLst>
              <a:ext uri="{FF2B5EF4-FFF2-40B4-BE49-F238E27FC236}">
                <a16:creationId xmlns:a16="http://schemas.microsoft.com/office/drawing/2014/main" id="{6BFD1126-88D7-447D-8392-624EFB4089B5}"/>
              </a:ext>
            </a:extLst>
          </p:cNvPr>
          <p:cNvSpPr txBox="1"/>
          <p:nvPr/>
        </p:nvSpPr>
        <p:spPr>
          <a:xfrm>
            <a:off x="5588517" y="3901697"/>
            <a:ext cx="3229146" cy="928844"/>
          </a:xfrm>
          <a:prstGeom prst="rect">
            <a:avLst/>
          </a:prstGeom>
          <a:noFill/>
        </p:spPr>
        <p:txBody>
          <a:bodyPr wrap="square">
            <a:spAutoFit/>
          </a:bodyPr>
          <a:lstStyle/>
          <a:p>
            <a:pPr>
              <a:lnSpc>
                <a:spcPct val="150000"/>
              </a:lnSpc>
            </a:pPr>
            <a:r>
              <a:rPr lang="en-US" sz="1350" dirty="0">
                <a:solidFill>
                  <a:srgbClr val="FF6969"/>
                </a:solidFill>
                <a:latin typeface="Abadi" panose="020B0604020104020204" pitchFamily="34" charset="0"/>
                <a:ea typeface="Open Sans" panose="020B0606030504020204" pitchFamily="34" charset="0"/>
                <a:cs typeface="Open Sans" panose="020B0606030504020204" pitchFamily="34" charset="0"/>
              </a:rPr>
              <a:t>Issue:</a:t>
            </a:r>
          </a:p>
          <a:p>
            <a:pPr>
              <a:lnSpc>
                <a:spcPct val="150000"/>
              </a:lnSpc>
            </a:pPr>
            <a:r>
              <a:rPr lang="en-US" sz="12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Bringing data to processing generated lots of Network overhead</a:t>
            </a:r>
          </a:p>
        </p:txBody>
      </p:sp>
      <p:sp>
        <p:nvSpPr>
          <p:cNvPr id="22" name="Rectangle 21">
            <a:extLst>
              <a:ext uri="{FF2B5EF4-FFF2-40B4-BE49-F238E27FC236}">
                <a16:creationId xmlns:a16="http://schemas.microsoft.com/office/drawing/2014/main" id="{E2CF4160-C464-4E49-9A28-5CCB54AC2B9D}"/>
              </a:ext>
            </a:extLst>
          </p:cNvPr>
          <p:cNvSpPr/>
          <p:nvPr/>
        </p:nvSpPr>
        <p:spPr>
          <a:xfrm>
            <a:off x="1689092" y="5061235"/>
            <a:ext cx="1778751" cy="427343"/>
          </a:xfrm>
          <a:prstGeom prst="rect">
            <a:avLst/>
          </a:prstGeom>
          <a:solidFill>
            <a:schemeClr val="bg1"/>
          </a:solidFill>
          <a:ln w="38100">
            <a:solidFill>
              <a:srgbClr val="0096D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2">
                    <a:lumMod val="10000"/>
                  </a:schemeClr>
                </a:solidFill>
                <a:latin typeface="Abadi" panose="020B0604020104020204" pitchFamily="34" charset="0"/>
              </a:rPr>
              <a:t>Data Warehouse</a:t>
            </a:r>
          </a:p>
        </p:txBody>
      </p:sp>
      <p:grpSp>
        <p:nvGrpSpPr>
          <p:cNvPr id="15" name="Group 14">
            <a:extLst>
              <a:ext uri="{FF2B5EF4-FFF2-40B4-BE49-F238E27FC236}">
                <a16:creationId xmlns:a16="http://schemas.microsoft.com/office/drawing/2014/main" id="{E4745B3E-B2B6-4204-990B-063E23314D92}"/>
              </a:ext>
            </a:extLst>
          </p:cNvPr>
          <p:cNvGrpSpPr/>
          <p:nvPr/>
        </p:nvGrpSpPr>
        <p:grpSpPr>
          <a:xfrm>
            <a:off x="142009" y="2031177"/>
            <a:ext cx="4510983" cy="2978139"/>
            <a:chOff x="4465548" y="3528788"/>
            <a:chExt cx="18043932" cy="11912555"/>
          </a:xfrm>
        </p:grpSpPr>
        <p:sp>
          <p:nvSpPr>
            <p:cNvPr id="23" name="Arrow: Left-Right 22">
              <a:extLst>
                <a:ext uri="{FF2B5EF4-FFF2-40B4-BE49-F238E27FC236}">
                  <a16:creationId xmlns:a16="http://schemas.microsoft.com/office/drawing/2014/main" id="{4929594B-D2A5-4549-8449-5F26421DE335}"/>
                </a:ext>
              </a:extLst>
            </p:cNvPr>
            <p:cNvSpPr/>
            <p:nvPr/>
          </p:nvSpPr>
          <p:spPr>
            <a:xfrm>
              <a:off x="15796830" y="12877719"/>
              <a:ext cx="2458785"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Right 25">
              <a:extLst>
                <a:ext uri="{FF2B5EF4-FFF2-40B4-BE49-F238E27FC236}">
                  <a16:creationId xmlns:a16="http://schemas.microsoft.com/office/drawing/2014/main" id="{932A798B-BBBC-47B6-9EE1-D64E84FE2A3A}"/>
                </a:ext>
              </a:extLst>
            </p:cNvPr>
            <p:cNvSpPr/>
            <p:nvPr/>
          </p:nvSpPr>
          <p:spPr>
            <a:xfrm rot="2675054">
              <a:off x="8975910" y="9426993"/>
              <a:ext cx="2458785"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Right 26">
              <a:extLst>
                <a:ext uri="{FF2B5EF4-FFF2-40B4-BE49-F238E27FC236}">
                  <a16:creationId xmlns:a16="http://schemas.microsoft.com/office/drawing/2014/main" id="{1C50A361-73FA-4FCE-B828-94464865903D}"/>
                </a:ext>
              </a:extLst>
            </p:cNvPr>
            <p:cNvSpPr/>
            <p:nvPr/>
          </p:nvSpPr>
          <p:spPr>
            <a:xfrm rot="18924946" flipH="1">
              <a:off x="15710984" y="9396025"/>
              <a:ext cx="2458785"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Right 27">
              <a:extLst>
                <a:ext uri="{FF2B5EF4-FFF2-40B4-BE49-F238E27FC236}">
                  <a16:creationId xmlns:a16="http://schemas.microsoft.com/office/drawing/2014/main" id="{2205F9F1-A9F5-4785-B2F8-B9C781A03E7E}"/>
                </a:ext>
              </a:extLst>
            </p:cNvPr>
            <p:cNvSpPr/>
            <p:nvPr/>
          </p:nvSpPr>
          <p:spPr>
            <a:xfrm rot="16200000">
              <a:off x="12385128" y="8479057"/>
              <a:ext cx="2458785"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A26F4D9B-0589-478F-9A17-F16290A019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42025" y="11902173"/>
              <a:ext cx="2539395" cy="2539395"/>
            </a:xfrm>
            <a:prstGeom prst="rect">
              <a:avLst/>
            </a:prstGeom>
          </p:spPr>
        </p:pic>
        <p:pic>
          <p:nvPicPr>
            <p:cNvPr id="51" name="Picture 50">
              <a:extLst>
                <a:ext uri="{FF2B5EF4-FFF2-40B4-BE49-F238E27FC236}">
                  <a16:creationId xmlns:a16="http://schemas.microsoft.com/office/drawing/2014/main" id="{E4AE3E77-89DC-47E7-AFE3-DD39991D04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21381" y="11299995"/>
              <a:ext cx="1732059" cy="1732059"/>
            </a:xfrm>
            <a:prstGeom prst="rect">
              <a:avLst/>
            </a:prstGeom>
          </p:spPr>
        </p:pic>
        <p:grpSp>
          <p:nvGrpSpPr>
            <p:cNvPr id="3" name="Group 2">
              <a:extLst>
                <a:ext uri="{FF2B5EF4-FFF2-40B4-BE49-F238E27FC236}">
                  <a16:creationId xmlns:a16="http://schemas.microsoft.com/office/drawing/2014/main" id="{2A7CC047-2094-41CC-83EC-F6AF330662FD}"/>
                </a:ext>
              </a:extLst>
            </p:cNvPr>
            <p:cNvGrpSpPr/>
            <p:nvPr/>
          </p:nvGrpSpPr>
          <p:grpSpPr>
            <a:xfrm>
              <a:off x="4465548" y="10385668"/>
              <a:ext cx="5673893" cy="4856665"/>
              <a:chOff x="2824962" y="10490460"/>
              <a:chExt cx="5673893" cy="4856665"/>
            </a:xfrm>
          </p:grpSpPr>
          <p:pic>
            <p:nvPicPr>
              <p:cNvPr id="31" name="Picture 30">
                <a:extLst>
                  <a:ext uri="{FF2B5EF4-FFF2-40B4-BE49-F238E27FC236}">
                    <a16:creationId xmlns:a16="http://schemas.microsoft.com/office/drawing/2014/main" id="{9D822E37-7957-4117-ABB1-A70E2E81F25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24962" y="10490460"/>
                <a:ext cx="5673893" cy="4856665"/>
              </a:xfrm>
              <a:prstGeom prst="rect">
                <a:avLst/>
              </a:prstGeom>
            </p:spPr>
          </p:pic>
          <p:pic>
            <p:nvPicPr>
              <p:cNvPr id="52" name="Picture 51">
                <a:extLst>
                  <a:ext uri="{FF2B5EF4-FFF2-40B4-BE49-F238E27FC236}">
                    <a16:creationId xmlns:a16="http://schemas.microsoft.com/office/drawing/2014/main" id="{125BC33D-452D-41AF-B391-222BEC9900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7300" y="11297867"/>
                <a:ext cx="977700" cy="977700"/>
              </a:xfrm>
              <a:prstGeom prst="rect">
                <a:avLst/>
              </a:prstGeom>
            </p:spPr>
          </p:pic>
        </p:grpSp>
        <p:grpSp>
          <p:nvGrpSpPr>
            <p:cNvPr id="4" name="Group 3">
              <a:extLst>
                <a:ext uri="{FF2B5EF4-FFF2-40B4-BE49-F238E27FC236}">
                  <a16:creationId xmlns:a16="http://schemas.microsoft.com/office/drawing/2014/main" id="{D307299E-DC10-4793-81F1-D8CA1A9EB42B}"/>
                </a:ext>
              </a:extLst>
            </p:cNvPr>
            <p:cNvGrpSpPr/>
            <p:nvPr/>
          </p:nvGrpSpPr>
          <p:grpSpPr>
            <a:xfrm>
              <a:off x="5202861" y="6183223"/>
              <a:ext cx="5673893" cy="4856665"/>
              <a:chOff x="4111086" y="4795614"/>
              <a:chExt cx="5673893" cy="4856665"/>
            </a:xfrm>
          </p:grpSpPr>
          <p:pic>
            <p:nvPicPr>
              <p:cNvPr id="36" name="Picture 35">
                <a:extLst>
                  <a:ext uri="{FF2B5EF4-FFF2-40B4-BE49-F238E27FC236}">
                    <a16:creationId xmlns:a16="http://schemas.microsoft.com/office/drawing/2014/main" id="{DF296195-886B-4D0E-9CA4-6057E61ED609}"/>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11086" y="4795614"/>
                <a:ext cx="5673893" cy="4856665"/>
              </a:xfrm>
              <a:prstGeom prst="rect">
                <a:avLst/>
              </a:prstGeom>
            </p:spPr>
          </p:pic>
          <p:pic>
            <p:nvPicPr>
              <p:cNvPr id="55" name="Picture 54">
                <a:extLst>
                  <a:ext uri="{FF2B5EF4-FFF2-40B4-BE49-F238E27FC236}">
                    <a16:creationId xmlns:a16="http://schemas.microsoft.com/office/drawing/2014/main" id="{19DC610C-6581-4DF1-8549-68FCA28687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9368" y="5541076"/>
                <a:ext cx="977700" cy="977700"/>
              </a:xfrm>
              <a:prstGeom prst="rect">
                <a:avLst/>
              </a:prstGeom>
            </p:spPr>
          </p:pic>
        </p:grpSp>
        <p:grpSp>
          <p:nvGrpSpPr>
            <p:cNvPr id="10" name="Group 9">
              <a:extLst>
                <a:ext uri="{FF2B5EF4-FFF2-40B4-BE49-F238E27FC236}">
                  <a16:creationId xmlns:a16="http://schemas.microsoft.com/office/drawing/2014/main" id="{0273416A-2105-48EB-BE91-1BE7EB869F32}"/>
                </a:ext>
              </a:extLst>
            </p:cNvPr>
            <p:cNvGrpSpPr/>
            <p:nvPr/>
          </p:nvGrpSpPr>
          <p:grpSpPr>
            <a:xfrm>
              <a:off x="16290451" y="6156673"/>
              <a:ext cx="5673893" cy="4856665"/>
              <a:chOff x="17429908" y="4604434"/>
              <a:chExt cx="5673893" cy="4856665"/>
            </a:xfrm>
          </p:grpSpPr>
          <p:pic>
            <p:nvPicPr>
              <p:cNvPr id="41" name="Picture 40">
                <a:extLst>
                  <a:ext uri="{FF2B5EF4-FFF2-40B4-BE49-F238E27FC236}">
                    <a16:creationId xmlns:a16="http://schemas.microsoft.com/office/drawing/2014/main" id="{5C308985-6A72-4D1D-8C40-5635A555D523}"/>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429908" y="4604434"/>
                <a:ext cx="5673893" cy="4856665"/>
              </a:xfrm>
              <a:prstGeom prst="rect">
                <a:avLst/>
              </a:prstGeom>
            </p:spPr>
          </p:pic>
          <p:pic>
            <p:nvPicPr>
              <p:cNvPr id="57" name="Picture 56">
                <a:extLst>
                  <a:ext uri="{FF2B5EF4-FFF2-40B4-BE49-F238E27FC236}">
                    <a16:creationId xmlns:a16="http://schemas.microsoft.com/office/drawing/2014/main" id="{71970DFA-03E8-4017-8F8A-D751EFA099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97029" y="5650933"/>
                <a:ext cx="977700" cy="977700"/>
              </a:xfrm>
              <a:prstGeom prst="rect">
                <a:avLst/>
              </a:prstGeom>
            </p:spPr>
          </p:pic>
        </p:grpSp>
        <p:sp>
          <p:nvSpPr>
            <p:cNvPr id="65" name="Arrow: Left-Right 64">
              <a:extLst>
                <a:ext uri="{FF2B5EF4-FFF2-40B4-BE49-F238E27FC236}">
                  <a16:creationId xmlns:a16="http://schemas.microsoft.com/office/drawing/2014/main" id="{25C2777E-1F84-476B-A995-0DBFFE34D448}"/>
                </a:ext>
              </a:extLst>
            </p:cNvPr>
            <p:cNvSpPr/>
            <p:nvPr/>
          </p:nvSpPr>
          <p:spPr>
            <a:xfrm>
              <a:off x="8373671" y="12882817"/>
              <a:ext cx="2458785" cy="684507"/>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43523CE-52ED-41E9-9597-D3A7B9CED454}"/>
                </a:ext>
              </a:extLst>
            </p:cNvPr>
            <p:cNvGrpSpPr/>
            <p:nvPr/>
          </p:nvGrpSpPr>
          <p:grpSpPr>
            <a:xfrm>
              <a:off x="10789653" y="3528788"/>
              <a:ext cx="5673893" cy="4856665"/>
              <a:chOff x="8373671" y="3481306"/>
              <a:chExt cx="5673893" cy="4856665"/>
            </a:xfrm>
          </p:grpSpPr>
          <p:pic>
            <p:nvPicPr>
              <p:cNvPr id="63" name="Picture 62">
                <a:extLst>
                  <a:ext uri="{FF2B5EF4-FFF2-40B4-BE49-F238E27FC236}">
                    <a16:creationId xmlns:a16="http://schemas.microsoft.com/office/drawing/2014/main" id="{2C954708-3D68-4C36-8EF5-E5E26447F8ED}"/>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73671" y="3481306"/>
                <a:ext cx="5673893" cy="4856665"/>
              </a:xfrm>
              <a:prstGeom prst="rect">
                <a:avLst/>
              </a:prstGeom>
            </p:spPr>
          </p:pic>
          <p:pic>
            <p:nvPicPr>
              <p:cNvPr id="56" name="Picture 55">
                <a:extLst>
                  <a:ext uri="{FF2B5EF4-FFF2-40B4-BE49-F238E27FC236}">
                    <a16:creationId xmlns:a16="http://schemas.microsoft.com/office/drawing/2014/main" id="{1893F40D-B597-405A-AD57-69FE25E53E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84119" y="4468134"/>
                <a:ext cx="977700" cy="977700"/>
              </a:xfrm>
              <a:prstGeom prst="rect">
                <a:avLst/>
              </a:prstGeom>
            </p:spPr>
          </p:pic>
        </p:grpSp>
        <p:grpSp>
          <p:nvGrpSpPr>
            <p:cNvPr id="14" name="Group 13">
              <a:extLst>
                <a:ext uri="{FF2B5EF4-FFF2-40B4-BE49-F238E27FC236}">
                  <a16:creationId xmlns:a16="http://schemas.microsoft.com/office/drawing/2014/main" id="{260DE386-912D-4414-B996-CE6CF3D784CC}"/>
                </a:ext>
              </a:extLst>
            </p:cNvPr>
            <p:cNvGrpSpPr/>
            <p:nvPr/>
          </p:nvGrpSpPr>
          <p:grpSpPr>
            <a:xfrm>
              <a:off x="16835587" y="10584678"/>
              <a:ext cx="5673893" cy="4856665"/>
              <a:chOff x="17576218" y="13287121"/>
              <a:chExt cx="5673893" cy="4856665"/>
            </a:xfrm>
          </p:grpSpPr>
          <p:pic>
            <p:nvPicPr>
              <p:cNvPr id="60" name="Picture 59">
                <a:extLst>
                  <a:ext uri="{FF2B5EF4-FFF2-40B4-BE49-F238E27FC236}">
                    <a16:creationId xmlns:a16="http://schemas.microsoft.com/office/drawing/2014/main" id="{4D93F20E-1A11-427D-8AAF-69E1C147AEFF}"/>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576218" y="13287121"/>
                <a:ext cx="5673893" cy="4856665"/>
              </a:xfrm>
              <a:prstGeom prst="rect">
                <a:avLst/>
              </a:prstGeom>
            </p:spPr>
          </p:pic>
          <p:pic>
            <p:nvPicPr>
              <p:cNvPr id="58" name="Picture 57">
                <a:extLst>
                  <a:ext uri="{FF2B5EF4-FFF2-40B4-BE49-F238E27FC236}">
                    <a16:creationId xmlns:a16="http://schemas.microsoft.com/office/drawing/2014/main" id="{55767217-B9AE-4EB7-B498-8A68821942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91460" y="14372987"/>
                <a:ext cx="977700" cy="977700"/>
              </a:xfrm>
              <a:prstGeom prst="rect">
                <a:avLst/>
              </a:prstGeom>
            </p:spPr>
          </p:pic>
        </p:grpSp>
      </p:grpSp>
    </p:spTree>
    <p:extLst>
      <p:ext uri="{BB962C8B-B14F-4D97-AF65-F5344CB8AC3E}">
        <p14:creationId xmlns:p14="http://schemas.microsoft.com/office/powerpoint/2010/main" val="3469064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5143500"/>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562780" y="2657090"/>
            <a:ext cx="8267700" cy="1602811"/>
          </a:xfrm>
          <a:prstGeom prst="rect">
            <a:avLst/>
          </a:prstGeom>
        </p:spPr>
        <p:txBody>
          <a:bodyPr wrap="square">
            <a:spAutoFit/>
          </a:bodyPr>
          <a:lstStyle/>
          <a:p>
            <a:pPr algn="ctr">
              <a:lnSpc>
                <a:spcPct val="150000"/>
              </a:lnSpc>
            </a:pPr>
            <a:r>
              <a:rPr lang="en-US" sz="3450" b="1" dirty="0">
                <a:solidFill>
                  <a:schemeClr val="bg1"/>
                </a:solidFill>
                <a:latin typeface="HP Simplified" panose="020B0604020204020204" pitchFamily="34" charset="0"/>
                <a:ea typeface="Open Sans" panose="020B0606030504020204" pitchFamily="34" charset="0"/>
                <a:cs typeface="Open Sans" panose="020B0606030504020204" pitchFamily="34" charset="0"/>
              </a:rPr>
              <a:t>Issue 2: Food Shelf becomes the Bottleneck</a:t>
            </a:r>
          </a:p>
          <a:p>
            <a:pPr algn="ctr">
              <a:lnSpc>
                <a:spcPct val="150000"/>
              </a:lnSpc>
            </a:pPr>
            <a:r>
              <a:rPr lang="en-US" sz="3450" b="1" dirty="0">
                <a:solidFill>
                  <a:schemeClr val="bg1"/>
                </a:solidFill>
                <a:latin typeface="HP Simplified" panose="020B0604020204020204" pitchFamily="34" charset="0"/>
                <a:ea typeface="Open Sans" panose="020B0606030504020204" pitchFamily="34" charset="0"/>
                <a:cs typeface="Open Sans" panose="020B0606030504020204" pitchFamily="34" charset="0"/>
              </a:rPr>
              <a:t>Solution: Distributed and Parallel Approach</a:t>
            </a:r>
            <a:endParaRPr lang="en-US" sz="3450" b="1" dirty="0">
              <a:latin typeface="HP Simplified" panose="020B06040202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013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59178B-F83A-36DD-BDC9-9D0284CD95D2}"/>
              </a:ext>
            </a:extLst>
          </p:cNvPr>
          <p:cNvPicPr>
            <a:picLocks noChangeAspect="1"/>
          </p:cNvPicPr>
          <p:nvPr/>
        </p:nvPicPr>
        <p:blipFill>
          <a:blip r:embed="rId2"/>
          <a:stretch>
            <a:fillRect/>
          </a:stretch>
        </p:blipFill>
        <p:spPr>
          <a:xfrm>
            <a:off x="242887" y="985837"/>
            <a:ext cx="8658225" cy="4886325"/>
          </a:xfrm>
          <a:prstGeom prst="rect">
            <a:avLst/>
          </a:prstGeom>
        </p:spPr>
      </p:pic>
    </p:spTree>
    <p:extLst>
      <p:ext uri="{BB962C8B-B14F-4D97-AF65-F5344CB8AC3E}">
        <p14:creationId xmlns:p14="http://schemas.microsoft.com/office/powerpoint/2010/main" val="3398438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0" y="465"/>
            <a:ext cx="9144000" cy="127362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58726" y="112987"/>
            <a:ext cx="4381328"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Need a Framework</a:t>
            </a:r>
          </a:p>
        </p:txBody>
      </p:sp>
      <p:sp>
        <p:nvSpPr>
          <p:cNvPr id="3" name="Thought Bubble: Cloud 2">
            <a:extLst>
              <a:ext uri="{FF2B5EF4-FFF2-40B4-BE49-F238E27FC236}">
                <a16:creationId xmlns:a16="http://schemas.microsoft.com/office/drawing/2014/main" id="{EE6E831F-5C2A-4A84-A7D4-8B1AE2804EB8}"/>
              </a:ext>
            </a:extLst>
          </p:cNvPr>
          <p:cNvSpPr/>
          <p:nvPr/>
        </p:nvSpPr>
        <p:spPr>
          <a:xfrm>
            <a:off x="306854" y="1552893"/>
            <a:ext cx="2868929" cy="1951711"/>
          </a:xfrm>
          <a:prstGeom prst="cloudCallout">
            <a:avLst>
              <a:gd name="adj1" fmla="val 69348"/>
              <a:gd name="adj2" fmla="val 42402"/>
            </a:avLst>
          </a:prstGeom>
          <a:solidFill>
            <a:schemeClr val="bg1">
              <a:lumMod val="95000"/>
            </a:schemeClr>
          </a:solidFill>
          <a:ln w="38100">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F5619D85-BE3B-4220-986F-5FC908422B6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12242" y="2880434"/>
            <a:ext cx="1255624" cy="1341120"/>
          </a:xfrm>
          <a:prstGeom prst="rect">
            <a:avLst/>
          </a:prstGeom>
        </p:spPr>
      </p:pic>
      <p:sp>
        <p:nvSpPr>
          <p:cNvPr id="8" name="Thought Bubble: Cloud 7">
            <a:extLst>
              <a:ext uri="{FF2B5EF4-FFF2-40B4-BE49-F238E27FC236}">
                <a16:creationId xmlns:a16="http://schemas.microsoft.com/office/drawing/2014/main" id="{A506C6EF-A76F-45B6-8D67-9BFC739CE516}"/>
              </a:ext>
            </a:extLst>
          </p:cNvPr>
          <p:cNvSpPr/>
          <p:nvPr/>
        </p:nvSpPr>
        <p:spPr>
          <a:xfrm>
            <a:off x="5597311" y="1411379"/>
            <a:ext cx="2868929" cy="1951711"/>
          </a:xfrm>
          <a:prstGeom prst="cloudCallout">
            <a:avLst>
              <a:gd name="adj1" fmla="val -61416"/>
              <a:gd name="adj2" fmla="val 52082"/>
            </a:avLst>
          </a:prstGeom>
          <a:solidFill>
            <a:schemeClr val="bg1">
              <a:lumMod val="95000"/>
            </a:schemeClr>
          </a:solidFill>
          <a:ln w="38100">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Do we have a framework that works like that ?</a:t>
            </a:r>
          </a:p>
        </p:txBody>
      </p:sp>
      <p:pic>
        <p:nvPicPr>
          <p:cNvPr id="9" name="Picture 8">
            <a:extLst>
              <a:ext uri="{FF2B5EF4-FFF2-40B4-BE49-F238E27FC236}">
                <a16:creationId xmlns:a16="http://schemas.microsoft.com/office/drawing/2014/main" id="{C5289FBC-F25E-4BBE-A429-AD1AB5B818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3640" y="1802928"/>
            <a:ext cx="589115" cy="589115"/>
          </a:xfrm>
          <a:prstGeom prst="rect">
            <a:avLst/>
          </a:prstGeom>
        </p:spPr>
      </p:pic>
      <p:pic>
        <p:nvPicPr>
          <p:cNvPr id="30" name="Picture 29">
            <a:extLst>
              <a:ext uri="{FF2B5EF4-FFF2-40B4-BE49-F238E27FC236}">
                <a16:creationId xmlns:a16="http://schemas.microsoft.com/office/drawing/2014/main" id="{861A1B7C-6B9A-44AF-9339-E38BC7C055F7}"/>
              </a:ext>
            </a:extLst>
          </p:cNvPr>
          <p:cNvPicPr>
            <a:picLocks noChangeAspect="1"/>
          </p:cNvPicPr>
          <p:nvPr/>
        </p:nvPicPr>
        <p:blipFill>
          <a:blip r:embed="rId4"/>
          <a:stretch>
            <a:fillRect/>
          </a:stretch>
        </p:blipFill>
        <p:spPr>
          <a:xfrm>
            <a:off x="879216" y="2012611"/>
            <a:ext cx="1724206" cy="1032276"/>
          </a:xfrm>
          <a:prstGeom prst="rect">
            <a:avLst/>
          </a:prstGeom>
          <a:solidFill>
            <a:srgbClr val="F2F2F2"/>
          </a:solidFill>
        </p:spPr>
      </p:pic>
    </p:spTree>
    <p:extLst>
      <p:ext uri="{BB962C8B-B14F-4D97-AF65-F5344CB8AC3E}">
        <p14:creationId xmlns:p14="http://schemas.microsoft.com/office/powerpoint/2010/main" val="3954856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532821" y="1217463"/>
            <a:ext cx="4078361"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What is MapReduce?</a:t>
            </a:r>
          </a:p>
        </p:txBody>
      </p:sp>
      <p:pic>
        <p:nvPicPr>
          <p:cNvPr id="13" name="Picture 12">
            <a:extLst>
              <a:ext uri="{FF2B5EF4-FFF2-40B4-BE49-F238E27FC236}">
                <a16:creationId xmlns:a16="http://schemas.microsoft.com/office/drawing/2014/main" id="{A9AFE1C3-2064-4576-85D7-80B6CA0890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350" y="920142"/>
            <a:ext cx="848470" cy="214575"/>
          </a:xfrm>
          <a:prstGeom prst="rect">
            <a:avLst/>
          </a:prstGeom>
        </p:spPr>
      </p:pic>
      <p:grpSp>
        <p:nvGrpSpPr>
          <p:cNvPr id="10" name="Group 9">
            <a:extLst>
              <a:ext uri="{FF2B5EF4-FFF2-40B4-BE49-F238E27FC236}">
                <a16:creationId xmlns:a16="http://schemas.microsoft.com/office/drawing/2014/main" id="{F97E0EEE-6F61-4A89-A633-DF0CE3630138}"/>
              </a:ext>
            </a:extLst>
          </p:cNvPr>
          <p:cNvGrpSpPr/>
          <p:nvPr/>
        </p:nvGrpSpPr>
        <p:grpSpPr>
          <a:xfrm>
            <a:off x="1027944" y="2930236"/>
            <a:ext cx="7088112" cy="2632364"/>
            <a:chOff x="4111776" y="7022921"/>
            <a:chExt cx="28352448" cy="10529454"/>
          </a:xfrm>
        </p:grpSpPr>
        <p:pic>
          <p:nvPicPr>
            <p:cNvPr id="3" name="Picture 2" descr="MapReduce Anatomy - MapReduce Tutorial - Edureka">
              <a:extLst>
                <a:ext uri="{FF2B5EF4-FFF2-40B4-BE49-F238E27FC236}">
                  <a16:creationId xmlns:a16="http://schemas.microsoft.com/office/drawing/2014/main" id="{B7365697-0AFF-47A4-9194-E72E316D1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776" y="7022921"/>
              <a:ext cx="28228636" cy="1052945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95342E0-BE7A-485A-9846-E0B74EFA151B}"/>
                </a:ext>
              </a:extLst>
            </p:cNvPr>
            <p:cNvSpPr/>
            <p:nvPr/>
          </p:nvSpPr>
          <p:spPr bwMode="auto">
            <a:xfrm>
              <a:off x="28270200" y="7022921"/>
              <a:ext cx="4194024" cy="1492272"/>
            </a:xfrm>
            <a:prstGeom prst="rect">
              <a:avLst/>
            </a:prstGeom>
            <a:solidFill>
              <a:srgbClr val="FFFFFF"/>
            </a:solidFill>
            <a:ln w="28575" cap="flat" cmpd="sng" algn="ctr">
              <a:no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rtl="0" fontAlgn="base">
                <a:spcBef>
                  <a:spcPct val="20000"/>
                </a:spcBef>
                <a:spcAft>
                  <a:spcPct val="0"/>
                </a:spcAft>
                <a:buClr>
                  <a:srgbClr val="FF0000"/>
                </a:buClr>
              </a:pPr>
              <a:endParaRPr lang="en-IN" sz="450">
                <a:solidFill>
                  <a:schemeClr val="tx1"/>
                </a:solidFill>
                <a:latin typeface="Arial" pitchFamily="34" charset="0"/>
              </a:endParaRPr>
            </a:p>
          </p:txBody>
        </p:sp>
      </p:grpSp>
      <p:sp>
        <p:nvSpPr>
          <p:cNvPr id="14" name="TextBox 13">
            <a:extLst>
              <a:ext uri="{FF2B5EF4-FFF2-40B4-BE49-F238E27FC236}">
                <a16:creationId xmlns:a16="http://schemas.microsoft.com/office/drawing/2014/main" id="{B156D332-5733-4DF0-81C6-6A7B320972ED}"/>
              </a:ext>
            </a:extLst>
          </p:cNvPr>
          <p:cNvSpPr txBox="1"/>
          <p:nvPr/>
        </p:nvSpPr>
        <p:spPr>
          <a:xfrm>
            <a:off x="323850" y="2223820"/>
            <a:ext cx="8458200" cy="617220"/>
          </a:xfrm>
          <a:prstGeom prst="rect">
            <a:avLst/>
          </a:prstGeom>
          <a:noFill/>
        </p:spPr>
        <p:txBody>
          <a:bodyPr wrap="square">
            <a:spAutoFit/>
          </a:bodyPr>
          <a:lstStyle/>
          <a:p>
            <a:pPr algn="ctr">
              <a:lnSpc>
                <a:spcPct val="150000"/>
              </a:lnSpc>
            </a:pP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MapReduce is a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programming framework </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that allows us to perform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distributed</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 and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parallel</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 processing on large data sets in a distributed environment</a:t>
            </a:r>
          </a:p>
        </p:txBody>
      </p:sp>
    </p:spTree>
    <p:extLst>
      <p:ext uri="{BB962C8B-B14F-4D97-AF65-F5344CB8AC3E}">
        <p14:creationId xmlns:p14="http://schemas.microsoft.com/office/powerpoint/2010/main" val="2218781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4777C-F07D-CE68-BFFC-D326ACD8F2F8}"/>
              </a:ext>
            </a:extLst>
          </p:cNvPr>
          <p:cNvPicPr>
            <a:picLocks noChangeAspect="1"/>
          </p:cNvPicPr>
          <p:nvPr/>
        </p:nvPicPr>
        <p:blipFill>
          <a:blip r:embed="rId2"/>
          <a:stretch>
            <a:fillRect/>
          </a:stretch>
        </p:blipFill>
        <p:spPr>
          <a:xfrm>
            <a:off x="352129" y="306130"/>
            <a:ext cx="8623059" cy="4965958"/>
          </a:xfrm>
          <a:prstGeom prst="rect">
            <a:avLst/>
          </a:prstGeom>
        </p:spPr>
      </p:pic>
    </p:spTree>
    <p:extLst>
      <p:ext uri="{BB962C8B-B14F-4D97-AF65-F5344CB8AC3E}">
        <p14:creationId xmlns:p14="http://schemas.microsoft.com/office/powerpoint/2010/main" val="301727869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28ED40-8B19-B2C9-64B4-AA320FBE35FB}"/>
              </a:ext>
            </a:extLst>
          </p:cNvPr>
          <p:cNvPicPr>
            <a:picLocks noChangeAspect="1"/>
          </p:cNvPicPr>
          <p:nvPr/>
        </p:nvPicPr>
        <p:blipFill>
          <a:blip r:embed="rId2"/>
          <a:stretch>
            <a:fillRect/>
          </a:stretch>
        </p:blipFill>
        <p:spPr>
          <a:xfrm>
            <a:off x="185490" y="-216973"/>
            <a:ext cx="8649021" cy="6589637"/>
          </a:xfrm>
          <a:prstGeom prst="rect">
            <a:avLst/>
          </a:prstGeom>
        </p:spPr>
      </p:pic>
    </p:spTree>
    <p:extLst>
      <p:ext uri="{BB962C8B-B14F-4D97-AF65-F5344CB8AC3E}">
        <p14:creationId xmlns:p14="http://schemas.microsoft.com/office/powerpoint/2010/main" val="91295781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849BD2-E956-89F8-0287-D17CEC1FE21A}"/>
              </a:ext>
            </a:extLst>
          </p:cNvPr>
          <p:cNvPicPr>
            <a:picLocks noChangeAspect="1"/>
          </p:cNvPicPr>
          <p:nvPr/>
        </p:nvPicPr>
        <p:blipFill>
          <a:blip r:embed="rId2"/>
          <a:stretch>
            <a:fillRect/>
          </a:stretch>
        </p:blipFill>
        <p:spPr>
          <a:xfrm>
            <a:off x="281355" y="0"/>
            <a:ext cx="8468750" cy="5305425"/>
          </a:xfrm>
          <a:prstGeom prst="rect">
            <a:avLst/>
          </a:prstGeom>
        </p:spPr>
      </p:pic>
    </p:spTree>
    <p:extLst>
      <p:ext uri="{BB962C8B-B14F-4D97-AF65-F5344CB8AC3E}">
        <p14:creationId xmlns:p14="http://schemas.microsoft.com/office/powerpoint/2010/main" val="200113727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5143500"/>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981820" y="2763284"/>
            <a:ext cx="7391400" cy="1685077"/>
          </a:xfrm>
          <a:prstGeom prst="rect">
            <a:avLst/>
          </a:prstGeom>
        </p:spPr>
        <p:txBody>
          <a:bodyPr wrap="square">
            <a:spAutoFit/>
          </a:bodyPr>
          <a:lstStyle/>
          <a:p>
            <a:pPr algn="ctr"/>
            <a:r>
              <a:rPr lang="en-US" sz="3450" b="1" dirty="0">
                <a:solidFill>
                  <a:schemeClr val="bg1"/>
                </a:solidFill>
                <a:latin typeface="HP Simplified" panose="020B0604020204020204" pitchFamily="34" charset="0"/>
                <a:ea typeface="Open Sans" panose="020B0606030504020204" pitchFamily="34" charset="0"/>
                <a:cs typeface="Open Sans" panose="020B0606030504020204" pitchFamily="34" charset="0"/>
              </a:rPr>
              <a:t>Let us understand Problems with Big Data and Traditional System with a Story</a:t>
            </a:r>
          </a:p>
        </p:txBody>
      </p:sp>
    </p:spTree>
    <p:extLst>
      <p:ext uri="{BB962C8B-B14F-4D97-AF65-F5344CB8AC3E}">
        <p14:creationId xmlns:p14="http://schemas.microsoft.com/office/powerpoint/2010/main" val="126524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41D4CE-75F6-7E78-99BF-E7E03569D705}"/>
              </a:ext>
            </a:extLst>
          </p:cNvPr>
          <p:cNvPicPr>
            <a:picLocks noChangeAspect="1"/>
          </p:cNvPicPr>
          <p:nvPr/>
        </p:nvPicPr>
        <p:blipFill>
          <a:blip r:embed="rId2"/>
          <a:stretch>
            <a:fillRect/>
          </a:stretch>
        </p:blipFill>
        <p:spPr>
          <a:xfrm>
            <a:off x="520506" y="450166"/>
            <a:ext cx="8257734" cy="5781822"/>
          </a:xfrm>
          <a:prstGeom prst="rect">
            <a:avLst/>
          </a:prstGeom>
        </p:spPr>
      </p:pic>
    </p:spTree>
    <p:extLst>
      <p:ext uri="{BB962C8B-B14F-4D97-AF65-F5344CB8AC3E}">
        <p14:creationId xmlns:p14="http://schemas.microsoft.com/office/powerpoint/2010/main" val="168414292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0029-4B40-8B94-9435-985723651311}"/>
              </a:ext>
            </a:extLst>
          </p:cNvPr>
          <p:cNvPicPr>
            <a:picLocks noChangeAspect="1"/>
          </p:cNvPicPr>
          <p:nvPr/>
        </p:nvPicPr>
        <p:blipFill>
          <a:blip r:embed="rId2"/>
          <a:stretch>
            <a:fillRect/>
          </a:stretch>
        </p:blipFill>
        <p:spPr>
          <a:xfrm>
            <a:off x="379828" y="295422"/>
            <a:ext cx="8370277" cy="5683347"/>
          </a:xfrm>
          <a:prstGeom prst="rect">
            <a:avLst/>
          </a:prstGeom>
        </p:spPr>
      </p:pic>
    </p:spTree>
    <p:extLst>
      <p:ext uri="{BB962C8B-B14F-4D97-AF65-F5344CB8AC3E}">
        <p14:creationId xmlns:p14="http://schemas.microsoft.com/office/powerpoint/2010/main" val="390023125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21CE-ADAC-B3ED-5073-A9B7A5F100CE}"/>
              </a:ext>
            </a:extLst>
          </p:cNvPr>
          <p:cNvSpPr txBox="1">
            <a:spLocks noGrp="1"/>
          </p:cNvSpPr>
          <p:nvPr>
            <p:ph type="title" idx="4294967295"/>
          </p:nvPr>
        </p:nvSpPr>
        <p:spPr>
          <a:xfrm>
            <a:off x="457200" y="92076"/>
            <a:ext cx="8229600" cy="597241"/>
          </a:xfrm>
        </p:spPr>
        <p:txBody>
          <a:bodyPr lIns="0" tIns="0" rIns="0" bIns="0"/>
          <a:lstStyle/>
          <a:p>
            <a:pPr lvl="0" algn="l"/>
            <a:r>
              <a:rPr lang="en-US" sz="1800" dirty="0"/>
              <a:t>Useful Links</a:t>
            </a:r>
          </a:p>
        </p:txBody>
      </p:sp>
      <p:pic>
        <p:nvPicPr>
          <p:cNvPr id="3" name="Picture 2">
            <a:extLst>
              <a:ext uri="{FF2B5EF4-FFF2-40B4-BE49-F238E27FC236}">
                <a16:creationId xmlns:a16="http://schemas.microsoft.com/office/drawing/2014/main" id="{5FEA13D4-9142-D24B-92AF-ED870AF4BF62}"/>
              </a:ext>
            </a:extLst>
          </p:cNvPr>
          <p:cNvPicPr>
            <a:picLocks noChangeAspect="1"/>
          </p:cNvPicPr>
          <p:nvPr/>
        </p:nvPicPr>
        <p:blipFill>
          <a:blip r:embed="rId3">
            <a:lum/>
            <a:alphaModFix/>
          </a:blip>
          <a:srcRect/>
          <a:stretch>
            <a:fillRect/>
          </a:stretch>
        </p:blipFill>
        <p:spPr>
          <a:xfrm>
            <a:off x="1360440" y="2411640"/>
            <a:ext cx="6524640" cy="2085839"/>
          </a:xfrm>
          <a:prstGeom prst="rect">
            <a:avLst/>
          </a:prstGeom>
          <a:noFill/>
          <a:ln>
            <a:noFill/>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79F28-260E-5789-09AB-DF9A86159EE0}"/>
              </a:ext>
            </a:extLst>
          </p:cNvPr>
          <p:cNvPicPr>
            <a:picLocks noChangeAspect="1"/>
          </p:cNvPicPr>
          <p:nvPr/>
        </p:nvPicPr>
        <p:blipFill>
          <a:blip r:embed="rId3">
            <a:lum/>
            <a:alphaModFix/>
          </a:blip>
          <a:srcRect/>
          <a:stretch>
            <a:fillRect/>
          </a:stretch>
        </p:blipFill>
        <p:spPr>
          <a:xfrm>
            <a:off x="1331640" y="1677959"/>
            <a:ext cx="6581879" cy="3552840"/>
          </a:xfrm>
          <a:prstGeom prst="rect">
            <a:avLst/>
          </a:prstGeom>
          <a:noFill/>
          <a:ln>
            <a:noFill/>
          </a:ln>
        </p:spPr>
      </p:pic>
      <p:sp>
        <p:nvSpPr>
          <p:cNvPr id="4" name="Rectangle 3">
            <a:extLst>
              <a:ext uri="{FF2B5EF4-FFF2-40B4-BE49-F238E27FC236}">
                <a16:creationId xmlns:a16="http://schemas.microsoft.com/office/drawing/2014/main" id="{48F58A34-4F49-20E1-693A-9F7608A98512}"/>
              </a:ext>
            </a:extLst>
          </p:cNvPr>
          <p:cNvSpPr/>
          <p:nvPr/>
        </p:nvSpPr>
        <p:spPr bwMode="auto">
          <a:xfrm>
            <a:off x="50580" y="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000" dirty="0">
                <a:solidFill>
                  <a:schemeClr val="bg1"/>
                </a:solidFill>
                <a:latin typeface="Arial" pitchFamily="34" charset="0"/>
              </a:rPr>
              <a:t>Hadoop Map/Reduce</a:t>
            </a:r>
            <a:endParaRPr lang="en-IN" sz="4000" dirty="0">
              <a:solidFill>
                <a:schemeClr val="bg1"/>
              </a:solidFill>
              <a:latin typeface="Arial" pitchFamily="34" charset="0"/>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_9">
            <a:extLst>
              <a:ext uri="{FF2B5EF4-FFF2-40B4-BE49-F238E27FC236}">
                <a16:creationId xmlns:a16="http://schemas.microsoft.com/office/drawing/2014/main" id="{D6E9DE2C-B3B8-5E94-B21D-9D09D46B9E7E}"/>
              </a:ext>
            </a:extLst>
          </p:cNvPr>
          <p:cNvSpPr txBox="1">
            <a:spLocks noGrp="1"/>
          </p:cNvSpPr>
          <p:nvPr>
            <p:ph type="body" idx="4294967295"/>
          </p:nvPr>
        </p:nvSpPr>
        <p:spPr>
          <a:xfrm>
            <a:off x="457200" y="1417680"/>
            <a:ext cx="8356680" cy="5227200"/>
          </a:xfrm>
        </p:spPr>
        <p:txBody>
          <a:bodyPr>
            <a:normAutofit fontScale="47500" lnSpcReduction="20000"/>
          </a:bodyPr>
          <a:lstStyle/>
          <a:p>
            <a:pPr lvl="0">
              <a:buClr>
                <a:srgbClr val="000000"/>
              </a:buClr>
              <a:buSzPct val="100000"/>
              <a:buFont typeface="Arial" pitchFamily="34"/>
              <a:buChar char="•"/>
            </a:pPr>
            <a:r>
              <a:rPr lang="en-US" dirty="0"/>
              <a:t>Developer provides Mapper and Reducer functions</a:t>
            </a:r>
          </a:p>
          <a:p>
            <a:pPr lvl="0">
              <a:buClr>
                <a:srgbClr val="000000"/>
              </a:buClr>
              <a:buSzPct val="100000"/>
              <a:buFont typeface="Arial" pitchFamily="34"/>
              <a:buChar char="•"/>
            </a:pPr>
            <a:r>
              <a:rPr lang="en-US" dirty="0"/>
              <a:t>Developer decides what is key and what is value</a:t>
            </a:r>
          </a:p>
          <a:p>
            <a:pPr lvl="0">
              <a:buClr>
                <a:srgbClr val="000000"/>
              </a:buClr>
              <a:buSzPct val="100000"/>
              <a:buFont typeface="Arial" pitchFamily="34"/>
              <a:buChar char="•"/>
            </a:pPr>
            <a:r>
              <a:rPr lang="en-US" dirty="0"/>
              <a:t>Developer must follow the key-value pair interface</a:t>
            </a:r>
          </a:p>
          <a:p>
            <a:pPr lvl="0">
              <a:buNone/>
            </a:pPr>
            <a:endParaRPr lang="en-US" dirty="0"/>
          </a:p>
          <a:p>
            <a:pPr lvl="0">
              <a:buNone/>
            </a:pPr>
            <a:endParaRPr lang="en-US" dirty="0"/>
          </a:p>
          <a:p>
            <a:pPr lvl="0">
              <a:buClr>
                <a:srgbClr val="000000"/>
              </a:buClr>
              <a:buSzPct val="100000"/>
              <a:buFont typeface="Arial" pitchFamily="34"/>
              <a:buChar char="•"/>
            </a:pPr>
            <a:r>
              <a:rPr lang="en-US" b="1" dirty="0"/>
              <a:t>Mappers:</a:t>
            </a:r>
          </a:p>
          <a:p>
            <a:pPr lvl="1">
              <a:buClr>
                <a:srgbClr val="000000"/>
              </a:buClr>
              <a:buSzPct val="100000"/>
              <a:buFont typeface="Arial" pitchFamily="34"/>
            </a:pPr>
            <a:r>
              <a:rPr lang="en-US" dirty="0"/>
              <a:t>Consume &lt;key, value&gt; pairs</a:t>
            </a:r>
          </a:p>
          <a:p>
            <a:pPr lvl="1">
              <a:buClr>
                <a:srgbClr val="000000"/>
              </a:buClr>
              <a:buSzPct val="100000"/>
              <a:buFont typeface="Arial" pitchFamily="34"/>
            </a:pPr>
            <a:r>
              <a:rPr lang="en-US" dirty="0"/>
              <a:t>Produce &lt;key, value&gt; pairs</a:t>
            </a:r>
          </a:p>
          <a:p>
            <a:pPr lvl="0">
              <a:spcBef>
                <a:spcPts val="1417"/>
              </a:spcBef>
              <a:buNone/>
            </a:pPr>
            <a:endParaRPr lang="en-US" sz="2800" dirty="0"/>
          </a:p>
          <a:p>
            <a:pPr lvl="0">
              <a:buClr>
                <a:srgbClr val="000000"/>
              </a:buClr>
              <a:buSzPct val="100000"/>
              <a:buFont typeface="Arial" pitchFamily="34"/>
              <a:buChar char="•"/>
            </a:pPr>
            <a:r>
              <a:rPr lang="en-US" b="1" dirty="0"/>
              <a:t>Shuffling and Sorting:</a:t>
            </a:r>
          </a:p>
          <a:p>
            <a:pPr lvl="1">
              <a:buClr>
                <a:srgbClr val="000000"/>
              </a:buClr>
              <a:buSzPct val="100000"/>
              <a:buFont typeface="Arial" pitchFamily="34"/>
            </a:pPr>
            <a:r>
              <a:rPr lang="en-US" dirty="0"/>
              <a:t>Groups all similar keys from all mappers,</a:t>
            </a:r>
          </a:p>
          <a:p>
            <a:pPr lvl="1">
              <a:buClr>
                <a:srgbClr val="000000"/>
              </a:buClr>
              <a:buSzPct val="100000"/>
              <a:buFont typeface="Arial" pitchFamily="34"/>
            </a:pPr>
            <a:r>
              <a:rPr lang="en-US" dirty="0"/>
              <a:t>sorts and passes them to a certain reducer</a:t>
            </a:r>
          </a:p>
          <a:p>
            <a:pPr lvl="1">
              <a:buClr>
                <a:srgbClr val="000000"/>
              </a:buClr>
              <a:buSzPct val="100000"/>
              <a:buFont typeface="Arial" pitchFamily="34"/>
            </a:pPr>
            <a:r>
              <a:rPr lang="en-US" dirty="0"/>
              <a:t>in the form of &lt;key, &lt;list of values&gt;&gt;</a:t>
            </a:r>
          </a:p>
          <a:p>
            <a:pPr lvl="0">
              <a:spcBef>
                <a:spcPts val="1417"/>
              </a:spcBef>
              <a:buNone/>
            </a:pPr>
            <a:endParaRPr lang="en-US" sz="2800" dirty="0"/>
          </a:p>
          <a:p>
            <a:pPr lvl="0">
              <a:buClr>
                <a:srgbClr val="000000"/>
              </a:buClr>
              <a:buSzPct val="100000"/>
              <a:buFont typeface="Arial" pitchFamily="34"/>
              <a:buChar char="•"/>
            </a:pPr>
            <a:r>
              <a:rPr lang="en-US" b="1" dirty="0"/>
              <a:t>Reducers:</a:t>
            </a:r>
          </a:p>
          <a:p>
            <a:pPr lvl="1">
              <a:buClr>
                <a:srgbClr val="000000"/>
              </a:buClr>
              <a:buSzPct val="100000"/>
              <a:buFont typeface="Arial" pitchFamily="34"/>
            </a:pPr>
            <a:r>
              <a:rPr lang="en-US" dirty="0"/>
              <a:t>Consume &lt;key, &lt;list of values&gt;&gt;</a:t>
            </a:r>
          </a:p>
          <a:p>
            <a:pPr lvl="1">
              <a:buClr>
                <a:srgbClr val="000000"/>
              </a:buClr>
              <a:buSzPct val="100000"/>
              <a:buFont typeface="Arial" pitchFamily="34"/>
            </a:pPr>
            <a:r>
              <a:rPr lang="en-US" dirty="0"/>
              <a:t>Produce &lt;key, value&gt;</a:t>
            </a:r>
          </a:p>
        </p:txBody>
      </p:sp>
      <p:sp>
        <p:nvSpPr>
          <p:cNvPr id="4" name="Slide Number Placeholder 3_12">
            <a:extLst>
              <a:ext uri="{FF2B5EF4-FFF2-40B4-BE49-F238E27FC236}">
                <a16:creationId xmlns:a16="http://schemas.microsoft.com/office/drawing/2014/main" id="{2989D713-E0DC-DFED-F6E9-37153FF4ADA4}"/>
              </a:ext>
            </a:extLst>
          </p:cNvPr>
          <p:cNvSpPr txBox="1">
            <a:spLocks noGrp="1"/>
          </p:cNvSpPr>
          <p:nvPr>
            <p:ph type="sldNum" sz="quarter" idx="8"/>
          </p:nvPr>
        </p:nvSpPr>
        <p:spPr>
          <a:xfrm>
            <a:off x="6553080" y="6356520"/>
            <a:ext cx="2133360" cy="364679"/>
          </a:xfrm>
          <a:prstGeom prst="rect">
            <a:avLst/>
          </a:prstGeom>
          <a:noFill/>
          <a:ln>
            <a:noFill/>
          </a:ln>
        </p:spPr>
        <p:txBody>
          <a:bodyPr vert="horz" wrap="square" lIns="91440" tIns="45720" rIns="91440" bIns="45720" anchor="ctr" anchorCtr="0">
            <a:noAutofit/>
          </a:bodyPr>
          <a:lstStyle/>
          <a:p>
            <a:pPr lvl="0" algn="r"/>
            <a:fld id="{CE1C125A-7DA9-4070-97AF-BE9CB1F553E6}" type="slidenum">
              <a:rPr lang="en-US" sz="1200">
                <a:solidFill>
                  <a:srgbClr val="8B8B8B"/>
                </a:solidFill>
                <a:latin typeface="Calibri"/>
                <a:cs typeface="Tahoma" pitchFamily="2"/>
              </a:rPr>
              <a:t>48</a:t>
            </a:fld>
            <a:endParaRPr lang="en-US" sz="1200">
              <a:solidFill>
                <a:srgbClr val="8B8B8B"/>
              </a:solidFill>
              <a:latin typeface="Calibri"/>
              <a:cs typeface="Tahoma" pitchFamily="2"/>
            </a:endParaRPr>
          </a:p>
        </p:txBody>
      </p:sp>
      <p:sp>
        <p:nvSpPr>
          <p:cNvPr id="7" name="Rectangle 6">
            <a:extLst>
              <a:ext uri="{FF2B5EF4-FFF2-40B4-BE49-F238E27FC236}">
                <a16:creationId xmlns:a16="http://schemas.microsoft.com/office/drawing/2014/main" id="{184D8865-8862-5D91-BDBE-AB903615C1E1}"/>
              </a:ext>
            </a:extLst>
          </p:cNvPr>
          <p:cNvSpPr/>
          <p:nvPr/>
        </p:nvSpPr>
        <p:spPr bwMode="auto">
          <a:xfrm>
            <a:off x="0" y="120362"/>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4400" dirty="0"/>
              <a:t>About Key-Value Pairs</a:t>
            </a:r>
            <a:endParaRPr lang="en-IN" sz="4400" dirty="0">
              <a:solidFill>
                <a:schemeClr val="bg1"/>
              </a:solidFill>
              <a:latin typeface="Arial" pitchFamily="34"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3413302"/>
            <a:ext cx="9144000" cy="148254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136077" y="3924300"/>
            <a:ext cx="4871847"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What is MapReduce?</a:t>
            </a:r>
          </a:p>
        </p:txBody>
      </p:sp>
      <p:sp>
        <p:nvSpPr>
          <p:cNvPr id="6" name="Oval 5">
            <a:extLst>
              <a:ext uri="{FF2B5EF4-FFF2-40B4-BE49-F238E27FC236}">
                <a16:creationId xmlns:a16="http://schemas.microsoft.com/office/drawing/2014/main" id="{43881E9C-53B5-4A0C-851E-A02EC99F54A0}"/>
              </a:ext>
            </a:extLst>
          </p:cNvPr>
          <p:cNvSpPr/>
          <p:nvPr/>
        </p:nvSpPr>
        <p:spPr bwMode="auto">
          <a:xfrm>
            <a:off x="3275597" y="1252475"/>
            <a:ext cx="2578769" cy="2538475"/>
          </a:xfrm>
          <a:prstGeom prst="ellipse">
            <a:avLst/>
          </a:prstGeom>
          <a:noFill/>
          <a:ln w="76200" cap="flat" cmpd="sng" algn="ctr">
            <a:solidFill>
              <a:srgbClr val="004C76"/>
            </a:solidFill>
            <a:prstDash val="solid"/>
            <a:round/>
            <a:headEnd type="none" w="sm" len="sm"/>
            <a:tailEnd type="none" w="sm" len="sm"/>
          </a:ln>
          <a:effectLst/>
        </p:spPr>
        <p:txBody>
          <a:bodyPr vert="horz" wrap="square" lIns="22860" tIns="11430" rIns="22860" bIns="11430" numCol="1" rtlCol="0" anchor="ctr" anchorCtr="0" compatLnSpc="1">
            <a:prstTxWarp prst="textNoShape">
              <a:avLst/>
            </a:prstTxWarp>
          </a:bodyPr>
          <a:lstStyle/>
          <a:p>
            <a:pPr algn="ctr" defTabSz="57150" rtl="0" fontAlgn="base">
              <a:spcBef>
                <a:spcPct val="20000"/>
              </a:spcBef>
              <a:spcAft>
                <a:spcPct val="0"/>
              </a:spcAft>
              <a:buClr>
                <a:srgbClr val="FF0000"/>
              </a:buClr>
            </a:pPr>
            <a:r>
              <a:rPr lang="en-IN" sz="17850" dirty="0">
                <a:solidFill>
                  <a:srgbClr val="004C76"/>
                </a:solidFill>
                <a:latin typeface="Showcard Gothic" panose="04020904020102020604" pitchFamily="82" charset="0"/>
                <a:cs typeface="Shonar Bangla" panose="020B0502040204020203" pitchFamily="18" charset="0"/>
              </a:rPr>
              <a:t>9</a:t>
            </a:r>
          </a:p>
        </p:txBody>
      </p:sp>
    </p:spTree>
    <p:extLst>
      <p:ext uri="{BB962C8B-B14F-4D97-AF65-F5344CB8AC3E}">
        <p14:creationId xmlns:p14="http://schemas.microsoft.com/office/powerpoint/2010/main" val="1476197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3413302"/>
            <a:ext cx="9144000" cy="148254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748679" y="3924300"/>
            <a:ext cx="7646645"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MapReduce Word Count Program</a:t>
            </a:r>
          </a:p>
        </p:txBody>
      </p:sp>
      <p:sp>
        <p:nvSpPr>
          <p:cNvPr id="6" name="Oval 5">
            <a:extLst>
              <a:ext uri="{FF2B5EF4-FFF2-40B4-BE49-F238E27FC236}">
                <a16:creationId xmlns:a16="http://schemas.microsoft.com/office/drawing/2014/main" id="{43881E9C-53B5-4A0C-851E-A02EC99F54A0}"/>
              </a:ext>
            </a:extLst>
          </p:cNvPr>
          <p:cNvSpPr/>
          <p:nvPr/>
        </p:nvSpPr>
        <p:spPr bwMode="auto">
          <a:xfrm>
            <a:off x="3275597" y="1252475"/>
            <a:ext cx="2578769" cy="2538475"/>
          </a:xfrm>
          <a:prstGeom prst="ellipse">
            <a:avLst/>
          </a:prstGeom>
          <a:noFill/>
          <a:ln w="76200" cap="flat" cmpd="sng" algn="ctr">
            <a:solidFill>
              <a:srgbClr val="004C76"/>
            </a:solidFill>
            <a:prstDash val="solid"/>
            <a:round/>
            <a:headEnd type="none" w="sm" len="sm"/>
            <a:tailEnd type="none" w="sm" len="sm"/>
          </a:ln>
          <a:effectLst/>
        </p:spPr>
        <p:txBody>
          <a:bodyPr vert="horz" wrap="square" lIns="22860" tIns="11430" rIns="22860" bIns="11430" numCol="1" rtlCol="0" anchor="ctr" anchorCtr="0" compatLnSpc="1">
            <a:prstTxWarp prst="textNoShape">
              <a:avLst/>
            </a:prstTxWarp>
          </a:bodyPr>
          <a:lstStyle/>
          <a:p>
            <a:pPr algn="ctr" defTabSz="57150" rtl="0" fontAlgn="base">
              <a:spcBef>
                <a:spcPct val="20000"/>
              </a:spcBef>
              <a:spcAft>
                <a:spcPct val="0"/>
              </a:spcAft>
              <a:buClr>
                <a:srgbClr val="FF0000"/>
              </a:buClr>
            </a:pPr>
            <a:r>
              <a:rPr lang="en-IN" sz="12400" dirty="0">
                <a:solidFill>
                  <a:srgbClr val="004C76"/>
                </a:solidFill>
                <a:latin typeface="Showcard Gothic" panose="04020904020102020604" pitchFamily="82" charset="0"/>
                <a:cs typeface="Shonar Bangla" panose="020B0502040204020203" pitchFamily="18" charset="0"/>
              </a:rPr>
              <a:t>9</a:t>
            </a:r>
          </a:p>
        </p:txBody>
      </p:sp>
    </p:spTree>
    <p:extLst>
      <p:ext uri="{BB962C8B-B14F-4D97-AF65-F5344CB8AC3E}">
        <p14:creationId xmlns:p14="http://schemas.microsoft.com/office/powerpoint/2010/main" val="1545152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532821" y="1217463"/>
            <a:ext cx="4078361"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What is MapReduce?</a:t>
            </a:r>
          </a:p>
        </p:txBody>
      </p:sp>
      <p:pic>
        <p:nvPicPr>
          <p:cNvPr id="13" name="Picture 12">
            <a:extLst>
              <a:ext uri="{FF2B5EF4-FFF2-40B4-BE49-F238E27FC236}">
                <a16:creationId xmlns:a16="http://schemas.microsoft.com/office/drawing/2014/main" id="{A9AFE1C3-2064-4576-85D7-80B6CA0890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350" y="920142"/>
            <a:ext cx="848470" cy="214575"/>
          </a:xfrm>
          <a:prstGeom prst="rect">
            <a:avLst/>
          </a:prstGeom>
        </p:spPr>
      </p:pic>
      <p:grpSp>
        <p:nvGrpSpPr>
          <p:cNvPr id="10" name="Group 9">
            <a:extLst>
              <a:ext uri="{FF2B5EF4-FFF2-40B4-BE49-F238E27FC236}">
                <a16:creationId xmlns:a16="http://schemas.microsoft.com/office/drawing/2014/main" id="{F97E0EEE-6F61-4A89-A633-DF0CE3630138}"/>
              </a:ext>
            </a:extLst>
          </p:cNvPr>
          <p:cNvGrpSpPr/>
          <p:nvPr/>
        </p:nvGrpSpPr>
        <p:grpSpPr>
          <a:xfrm>
            <a:off x="1027944" y="2930236"/>
            <a:ext cx="7088112" cy="2632364"/>
            <a:chOff x="4111776" y="7022921"/>
            <a:chExt cx="28352448" cy="10529454"/>
          </a:xfrm>
        </p:grpSpPr>
        <p:pic>
          <p:nvPicPr>
            <p:cNvPr id="3" name="Picture 2" descr="MapReduce Anatomy - MapReduce Tutorial - Edureka">
              <a:extLst>
                <a:ext uri="{FF2B5EF4-FFF2-40B4-BE49-F238E27FC236}">
                  <a16:creationId xmlns:a16="http://schemas.microsoft.com/office/drawing/2014/main" id="{B7365697-0AFF-47A4-9194-E72E316D1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776" y="7022921"/>
              <a:ext cx="28228636" cy="1052945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95342E0-BE7A-485A-9846-E0B74EFA151B}"/>
                </a:ext>
              </a:extLst>
            </p:cNvPr>
            <p:cNvSpPr/>
            <p:nvPr/>
          </p:nvSpPr>
          <p:spPr bwMode="auto">
            <a:xfrm>
              <a:off x="28270200" y="7022921"/>
              <a:ext cx="4194024" cy="1492272"/>
            </a:xfrm>
            <a:prstGeom prst="rect">
              <a:avLst/>
            </a:prstGeom>
            <a:solidFill>
              <a:srgbClr val="FFFFFF"/>
            </a:solidFill>
            <a:ln w="28575" cap="flat" cmpd="sng" algn="ctr">
              <a:no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rtl="0" fontAlgn="base">
                <a:spcBef>
                  <a:spcPct val="20000"/>
                </a:spcBef>
                <a:spcAft>
                  <a:spcPct val="0"/>
                </a:spcAft>
                <a:buClr>
                  <a:srgbClr val="FF0000"/>
                </a:buClr>
              </a:pPr>
              <a:endParaRPr lang="en-IN" sz="450">
                <a:solidFill>
                  <a:schemeClr val="tx1"/>
                </a:solidFill>
                <a:latin typeface="Arial" pitchFamily="34" charset="0"/>
              </a:endParaRPr>
            </a:p>
          </p:txBody>
        </p:sp>
      </p:grpSp>
      <p:sp>
        <p:nvSpPr>
          <p:cNvPr id="14" name="TextBox 13">
            <a:extLst>
              <a:ext uri="{FF2B5EF4-FFF2-40B4-BE49-F238E27FC236}">
                <a16:creationId xmlns:a16="http://schemas.microsoft.com/office/drawing/2014/main" id="{B156D332-5733-4DF0-81C6-6A7B320972ED}"/>
              </a:ext>
            </a:extLst>
          </p:cNvPr>
          <p:cNvSpPr txBox="1"/>
          <p:nvPr/>
        </p:nvSpPr>
        <p:spPr>
          <a:xfrm>
            <a:off x="323850" y="2223820"/>
            <a:ext cx="8458200" cy="617220"/>
          </a:xfrm>
          <a:prstGeom prst="rect">
            <a:avLst/>
          </a:prstGeom>
          <a:noFill/>
        </p:spPr>
        <p:txBody>
          <a:bodyPr wrap="square">
            <a:spAutoFit/>
          </a:bodyPr>
          <a:lstStyle/>
          <a:p>
            <a:pPr algn="ctr">
              <a:lnSpc>
                <a:spcPct val="150000"/>
              </a:lnSpc>
            </a:pP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MapReduce is a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programming framework </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that allows us to perform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distributed</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 and </a:t>
            </a:r>
            <a:r>
              <a:rPr lang="en-US" sz="1200" dirty="0">
                <a:solidFill>
                  <a:srgbClr val="0096D6"/>
                </a:solidFill>
                <a:latin typeface="Abadi" panose="020B0604020104020204" pitchFamily="34" charset="0"/>
                <a:ea typeface="Open Sans" panose="020B0606030504020204" pitchFamily="34" charset="0"/>
                <a:cs typeface="Open Sans" panose="020B0606030504020204" pitchFamily="34" charset="0"/>
              </a:rPr>
              <a:t>parallel</a:t>
            </a:r>
            <a:r>
              <a:rPr lang="en-US" sz="1200" dirty="0">
                <a:solidFill>
                  <a:schemeClr val="bg2">
                    <a:lumMod val="25000"/>
                  </a:schemeClr>
                </a:solidFill>
                <a:latin typeface="Abadi" panose="020B0604020104020204" pitchFamily="34" charset="0"/>
                <a:ea typeface="Open Sans" panose="020B0606030504020204" pitchFamily="34" charset="0"/>
                <a:cs typeface="Open Sans" panose="020B0606030504020204" pitchFamily="34" charset="0"/>
              </a:rPr>
              <a:t> processing on large data sets in a distributed environment</a:t>
            </a:r>
          </a:p>
        </p:txBody>
      </p:sp>
    </p:spTree>
    <p:extLst>
      <p:ext uri="{BB962C8B-B14F-4D97-AF65-F5344CB8AC3E}">
        <p14:creationId xmlns:p14="http://schemas.microsoft.com/office/powerpoint/2010/main" val="971255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3413302"/>
            <a:ext cx="9144000" cy="148254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774075" y="3924300"/>
            <a:ext cx="3595856"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Hadoop Cluster</a:t>
            </a:r>
          </a:p>
        </p:txBody>
      </p:sp>
      <p:sp>
        <p:nvSpPr>
          <p:cNvPr id="6" name="Oval 5">
            <a:extLst>
              <a:ext uri="{FF2B5EF4-FFF2-40B4-BE49-F238E27FC236}">
                <a16:creationId xmlns:a16="http://schemas.microsoft.com/office/drawing/2014/main" id="{43881E9C-53B5-4A0C-851E-A02EC99F54A0}"/>
              </a:ext>
            </a:extLst>
          </p:cNvPr>
          <p:cNvSpPr/>
          <p:nvPr/>
        </p:nvSpPr>
        <p:spPr bwMode="auto">
          <a:xfrm>
            <a:off x="3275597" y="1252475"/>
            <a:ext cx="2578769" cy="2538475"/>
          </a:xfrm>
          <a:prstGeom prst="ellipse">
            <a:avLst/>
          </a:prstGeom>
          <a:noFill/>
          <a:ln w="76200" cap="flat" cmpd="sng" algn="ctr">
            <a:solidFill>
              <a:srgbClr val="004C76"/>
            </a:solidFill>
            <a:prstDash val="solid"/>
            <a:round/>
            <a:headEnd type="none" w="sm" len="sm"/>
            <a:tailEnd type="none" w="sm" len="sm"/>
          </a:ln>
          <a:effectLst/>
        </p:spPr>
        <p:txBody>
          <a:bodyPr vert="horz" wrap="square" lIns="22860" tIns="11430" rIns="22860" bIns="11430" numCol="1" rtlCol="0" anchor="ctr" anchorCtr="0" compatLnSpc="1">
            <a:prstTxWarp prst="textNoShape">
              <a:avLst/>
            </a:prstTxWarp>
          </a:bodyPr>
          <a:lstStyle/>
          <a:p>
            <a:pPr algn="ctr" defTabSz="57150" rtl="0" fontAlgn="base">
              <a:spcBef>
                <a:spcPct val="20000"/>
              </a:spcBef>
              <a:spcAft>
                <a:spcPct val="0"/>
              </a:spcAft>
              <a:buClr>
                <a:srgbClr val="FF0000"/>
              </a:buClr>
            </a:pPr>
            <a:r>
              <a:rPr lang="en-IN" sz="12400" dirty="0">
                <a:solidFill>
                  <a:srgbClr val="004C76"/>
                </a:solidFill>
                <a:latin typeface="Showcard Gothic" panose="04020904020102020604" pitchFamily="82" charset="0"/>
                <a:cs typeface="Shonar Bangla" panose="020B0502040204020203" pitchFamily="18" charset="0"/>
              </a:rPr>
              <a:t>12</a:t>
            </a:r>
          </a:p>
        </p:txBody>
      </p:sp>
    </p:spTree>
    <p:extLst>
      <p:ext uri="{BB962C8B-B14F-4D97-AF65-F5344CB8AC3E}">
        <p14:creationId xmlns:p14="http://schemas.microsoft.com/office/powerpoint/2010/main" val="1981407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888650"/>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765976" y="964764"/>
            <a:ext cx="3595856"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Hadoop Cluster</a:t>
            </a:r>
          </a:p>
        </p:txBody>
      </p:sp>
      <p:cxnSp>
        <p:nvCxnSpPr>
          <p:cNvPr id="94" name="Straight Connector 93">
            <a:extLst>
              <a:ext uri="{FF2B5EF4-FFF2-40B4-BE49-F238E27FC236}">
                <a16:creationId xmlns:a16="http://schemas.microsoft.com/office/drawing/2014/main" id="{E37B0782-9BB4-47E5-BCB7-402B99FE3C69}"/>
              </a:ext>
            </a:extLst>
          </p:cNvPr>
          <p:cNvCxnSpPr>
            <a:stCxn id="126" idx="2"/>
          </p:cNvCxnSpPr>
          <p:nvPr/>
        </p:nvCxnSpPr>
        <p:spPr>
          <a:xfrm>
            <a:off x="4624209" y="2050336"/>
            <a:ext cx="0" cy="454675"/>
          </a:xfrm>
          <a:prstGeom prst="line">
            <a:avLst/>
          </a:prstGeom>
          <a:ln w="38100">
            <a:solidFill>
              <a:srgbClr val="069FC9"/>
            </a:solidFill>
            <a:prstDash val="dash"/>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44319AD6-6A03-4790-9395-F0A91ECDFCCB}"/>
              </a:ext>
            </a:extLst>
          </p:cNvPr>
          <p:cNvSpPr/>
          <p:nvPr/>
        </p:nvSpPr>
        <p:spPr>
          <a:xfrm>
            <a:off x="7002532" y="4241813"/>
            <a:ext cx="1312489" cy="1377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100" dirty="0">
                <a:solidFill>
                  <a:srgbClr val="00B0F0"/>
                </a:solidFill>
                <a:latin typeface="Abadi" panose="020B0604020104020204" pitchFamily="34" charset="0"/>
              </a:rPr>
              <a:t>Slaves and Master Machines</a:t>
            </a:r>
          </a:p>
        </p:txBody>
      </p:sp>
      <p:sp>
        <p:nvSpPr>
          <p:cNvPr id="96" name="Rectangle 95">
            <a:extLst>
              <a:ext uri="{FF2B5EF4-FFF2-40B4-BE49-F238E27FC236}">
                <a16:creationId xmlns:a16="http://schemas.microsoft.com/office/drawing/2014/main" id="{2B023F7E-74A7-4B24-80EB-4D4949FAE58E}"/>
              </a:ext>
            </a:extLst>
          </p:cNvPr>
          <p:cNvSpPr/>
          <p:nvPr/>
        </p:nvSpPr>
        <p:spPr>
          <a:xfrm>
            <a:off x="916620" y="2643428"/>
            <a:ext cx="1905000" cy="27813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badi" panose="020B0604020104020204" pitchFamily="34" charset="0"/>
            </a:endParaRPr>
          </a:p>
        </p:txBody>
      </p:sp>
      <p:pic>
        <p:nvPicPr>
          <p:cNvPr id="97" name="Picture 96">
            <a:extLst>
              <a:ext uri="{FF2B5EF4-FFF2-40B4-BE49-F238E27FC236}">
                <a16:creationId xmlns:a16="http://schemas.microsoft.com/office/drawing/2014/main" id="{E18A809C-54CE-4A1B-9D72-DC13D7FEE8B7}"/>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729468" y="2461065"/>
            <a:ext cx="1119375" cy="954564"/>
          </a:xfrm>
          <a:prstGeom prst="rect">
            <a:avLst/>
          </a:prstGeom>
        </p:spPr>
      </p:pic>
      <p:pic>
        <p:nvPicPr>
          <p:cNvPr id="98" name="Picture 97">
            <a:extLst>
              <a:ext uri="{FF2B5EF4-FFF2-40B4-BE49-F238E27FC236}">
                <a16:creationId xmlns:a16="http://schemas.microsoft.com/office/drawing/2014/main" id="{16413797-F7CB-4945-AFC3-5E4B71A0C5FF}"/>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715836" y="3167636"/>
            <a:ext cx="1119375" cy="954564"/>
          </a:xfrm>
          <a:prstGeom prst="rect">
            <a:avLst/>
          </a:prstGeom>
        </p:spPr>
      </p:pic>
      <p:pic>
        <p:nvPicPr>
          <p:cNvPr id="99" name="Picture 98">
            <a:extLst>
              <a:ext uri="{FF2B5EF4-FFF2-40B4-BE49-F238E27FC236}">
                <a16:creationId xmlns:a16="http://schemas.microsoft.com/office/drawing/2014/main" id="{CAD537DA-96FD-4725-BB94-B94E83474A51}"/>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711364" y="3874208"/>
            <a:ext cx="1119375" cy="954564"/>
          </a:xfrm>
          <a:prstGeom prst="rect">
            <a:avLst/>
          </a:prstGeom>
        </p:spPr>
      </p:pic>
      <p:pic>
        <p:nvPicPr>
          <p:cNvPr id="100" name="Picture 99">
            <a:extLst>
              <a:ext uri="{FF2B5EF4-FFF2-40B4-BE49-F238E27FC236}">
                <a16:creationId xmlns:a16="http://schemas.microsoft.com/office/drawing/2014/main" id="{42D92713-E462-4AAB-99C1-F5AAB5BE92EF}"/>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711364" y="4587886"/>
            <a:ext cx="1119375" cy="954564"/>
          </a:xfrm>
          <a:prstGeom prst="rect">
            <a:avLst/>
          </a:prstGeom>
        </p:spPr>
      </p:pic>
      <p:sp>
        <p:nvSpPr>
          <p:cNvPr id="101" name="Rectangle 100">
            <a:extLst>
              <a:ext uri="{FF2B5EF4-FFF2-40B4-BE49-F238E27FC236}">
                <a16:creationId xmlns:a16="http://schemas.microsoft.com/office/drawing/2014/main" id="{9C2BF910-5BBF-4F62-AF32-21E7E71F8912}"/>
              </a:ext>
            </a:extLst>
          </p:cNvPr>
          <p:cNvSpPr/>
          <p:nvPr/>
        </p:nvSpPr>
        <p:spPr>
          <a:xfrm>
            <a:off x="1522126" y="2815423"/>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NameNode</a:t>
            </a:r>
          </a:p>
        </p:txBody>
      </p:sp>
      <p:sp>
        <p:nvSpPr>
          <p:cNvPr id="102" name="Rectangle 101">
            <a:extLst>
              <a:ext uri="{FF2B5EF4-FFF2-40B4-BE49-F238E27FC236}">
                <a16:creationId xmlns:a16="http://schemas.microsoft.com/office/drawing/2014/main" id="{883ED209-53F9-4C80-A235-766786D81CA9}"/>
              </a:ext>
            </a:extLst>
          </p:cNvPr>
          <p:cNvSpPr/>
          <p:nvPr/>
        </p:nvSpPr>
        <p:spPr>
          <a:xfrm>
            <a:off x="1522126" y="3456505"/>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Secondary</a:t>
            </a:r>
          </a:p>
          <a:p>
            <a:pPr algn="ctr"/>
            <a:r>
              <a:rPr lang="en-US" sz="1000" dirty="0">
                <a:latin typeface="Abadi" panose="020B0604020104020204" pitchFamily="34" charset="0"/>
              </a:rPr>
              <a:t>NameNode</a:t>
            </a:r>
          </a:p>
        </p:txBody>
      </p:sp>
      <p:sp>
        <p:nvSpPr>
          <p:cNvPr id="103" name="Rectangle 102">
            <a:extLst>
              <a:ext uri="{FF2B5EF4-FFF2-40B4-BE49-F238E27FC236}">
                <a16:creationId xmlns:a16="http://schemas.microsoft.com/office/drawing/2014/main" id="{4D02ED1A-A72E-4331-A429-922066DD637D}"/>
              </a:ext>
            </a:extLst>
          </p:cNvPr>
          <p:cNvSpPr/>
          <p:nvPr/>
        </p:nvSpPr>
        <p:spPr>
          <a:xfrm>
            <a:off x="1522126" y="4155255"/>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04" name="Rectangle 103">
            <a:extLst>
              <a:ext uri="{FF2B5EF4-FFF2-40B4-BE49-F238E27FC236}">
                <a16:creationId xmlns:a16="http://schemas.microsoft.com/office/drawing/2014/main" id="{4431CA4D-A360-49E4-B3D5-54B451325BFC}"/>
              </a:ext>
            </a:extLst>
          </p:cNvPr>
          <p:cNvSpPr/>
          <p:nvPr/>
        </p:nvSpPr>
        <p:spPr>
          <a:xfrm>
            <a:off x="1522126" y="4876754"/>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05" name="Rectangle 104">
            <a:extLst>
              <a:ext uri="{FF2B5EF4-FFF2-40B4-BE49-F238E27FC236}">
                <a16:creationId xmlns:a16="http://schemas.microsoft.com/office/drawing/2014/main" id="{C1F0A5A9-ABAC-4A81-9CCA-221D55410976}"/>
              </a:ext>
            </a:extLst>
          </p:cNvPr>
          <p:cNvSpPr/>
          <p:nvPr/>
        </p:nvSpPr>
        <p:spPr>
          <a:xfrm>
            <a:off x="3699332" y="2658592"/>
            <a:ext cx="1905000" cy="27813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badi" panose="020B0604020104020204" pitchFamily="34" charset="0"/>
            </a:endParaRPr>
          </a:p>
        </p:txBody>
      </p:sp>
      <p:pic>
        <p:nvPicPr>
          <p:cNvPr id="106" name="Picture 105">
            <a:extLst>
              <a:ext uri="{FF2B5EF4-FFF2-40B4-BE49-F238E27FC236}">
                <a16:creationId xmlns:a16="http://schemas.microsoft.com/office/drawing/2014/main" id="{A2786345-2B80-48F7-87D7-B8A74211E343}"/>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3512180" y="2476229"/>
            <a:ext cx="1119375" cy="954564"/>
          </a:xfrm>
          <a:prstGeom prst="rect">
            <a:avLst/>
          </a:prstGeom>
        </p:spPr>
      </p:pic>
      <p:pic>
        <p:nvPicPr>
          <p:cNvPr id="107" name="Picture 106">
            <a:extLst>
              <a:ext uri="{FF2B5EF4-FFF2-40B4-BE49-F238E27FC236}">
                <a16:creationId xmlns:a16="http://schemas.microsoft.com/office/drawing/2014/main" id="{F1907E08-3760-4D3E-A2F0-A1734AF6ABD6}"/>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3498548" y="3182800"/>
            <a:ext cx="1119375" cy="954564"/>
          </a:xfrm>
          <a:prstGeom prst="rect">
            <a:avLst/>
          </a:prstGeom>
        </p:spPr>
      </p:pic>
      <p:pic>
        <p:nvPicPr>
          <p:cNvPr id="108" name="Picture 107">
            <a:extLst>
              <a:ext uri="{FF2B5EF4-FFF2-40B4-BE49-F238E27FC236}">
                <a16:creationId xmlns:a16="http://schemas.microsoft.com/office/drawing/2014/main" id="{DAC3B204-4E82-4CCB-9713-ABD44DB34DDC}"/>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3494077" y="3889372"/>
            <a:ext cx="1119375" cy="954564"/>
          </a:xfrm>
          <a:prstGeom prst="rect">
            <a:avLst/>
          </a:prstGeom>
        </p:spPr>
      </p:pic>
      <p:pic>
        <p:nvPicPr>
          <p:cNvPr id="109" name="Picture 108">
            <a:extLst>
              <a:ext uri="{FF2B5EF4-FFF2-40B4-BE49-F238E27FC236}">
                <a16:creationId xmlns:a16="http://schemas.microsoft.com/office/drawing/2014/main" id="{9FEB9C53-3CE4-40CB-B8C7-88EBE361D5DA}"/>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3494077" y="4603050"/>
            <a:ext cx="1119375" cy="954564"/>
          </a:xfrm>
          <a:prstGeom prst="rect">
            <a:avLst/>
          </a:prstGeom>
        </p:spPr>
      </p:pic>
      <p:sp>
        <p:nvSpPr>
          <p:cNvPr id="110" name="Rectangle 109">
            <a:extLst>
              <a:ext uri="{FF2B5EF4-FFF2-40B4-BE49-F238E27FC236}">
                <a16:creationId xmlns:a16="http://schemas.microsoft.com/office/drawing/2014/main" id="{6C0AF409-38F5-42EC-8E8E-56182471B743}"/>
              </a:ext>
            </a:extLst>
          </p:cNvPr>
          <p:cNvSpPr/>
          <p:nvPr/>
        </p:nvSpPr>
        <p:spPr>
          <a:xfrm>
            <a:off x="4304839" y="2830587"/>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11" name="Rectangle 110">
            <a:extLst>
              <a:ext uri="{FF2B5EF4-FFF2-40B4-BE49-F238E27FC236}">
                <a16:creationId xmlns:a16="http://schemas.microsoft.com/office/drawing/2014/main" id="{30F29B81-D5C4-4BD7-AA05-972C89955087}"/>
              </a:ext>
            </a:extLst>
          </p:cNvPr>
          <p:cNvSpPr/>
          <p:nvPr/>
        </p:nvSpPr>
        <p:spPr>
          <a:xfrm>
            <a:off x="4304839" y="3471669"/>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12" name="Rectangle 111">
            <a:extLst>
              <a:ext uri="{FF2B5EF4-FFF2-40B4-BE49-F238E27FC236}">
                <a16:creationId xmlns:a16="http://schemas.microsoft.com/office/drawing/2014/main" id="{622B3B11-8A12-4906-B12A-AF67710FD829}"/>
              </a:ext>
            </a:extLst>
          </p:cNvPr>
          <p:cNvSpPr/>
          <p:nvPr/>
        </p:nvSpPr>
        <p:spPr>
          <a:xfrm>
            <a:off x="4304839" y="4170419"/>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13" name="Rectangle 112">
            <a:extLst>
              <a:ext uri="{FF2B5EF4-FFF2-40B4-BE49-F238E27FC236}">
                <a16:creationId xmlns:a16="http://schemas.microsoft.com/office/drawing/2014/main" id="{DECE9ABD-448E-4DE4-AAF6-D28AA42A527D}"/>
              </a:ext>
            </a:extLst>
          </p:cNvPr>
          <p:cNvSpPr/>
          <p:nvPr/>
        </p:nvSpPr>
        <p:spPr>
          <a:xfrm>
            <a:off x="4304839" y="4891918"/>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14" name="Rectangle 113">
            <a:extLst>
              <a:ext uri="{FF2B5EF4-FFF2-40B4-BE49-F238E27FC236}">
                <a16:creationId xmlns:a16="http://schemas.microsoft.com/office/drawing/2014/main" id="{017329CB-D723-4029-ABBB-414E9845B570}"/>
              </a:ext>
            </a:extLst>
          </p:cNvPr>
          <p:cNvSpPr/>
          <p:nvPr/>
        </p:nvSpPr>
        <p:spPr>
          <a:xfrm>
            <a:off x="6410021" y="2691396"/>
            <a:ext cx="1905000" cy="27813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badi" panose="020B0604020104020204" pitchFamily="34" charset="0"/>
            </a:endParaRPr>
          </a:p>
        </p:txBody>
      </p:sp>
      <p:pic>
        <p:nvPicPr>
          <p:cNvPr id="115" name="Picture 114">
            <a:extLst>
              <a:ext uri="{FF2B5EF4-FFF2-40B4-BE49-F238E27FC236}">
                <a16:creationId xmlns:a16="http://schemas.microsoft.com/office/drawing/2014/main" id="{F3312565-B37D-4ABF-B2B6-5208ED6451D0}"/>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6222869" y="2509033"/>
            <a:ext cx="1119375" cy="954564"/>
          </a:xfrm>
          <a:prstGeom prst="rect">
            <a:avLst/>
          </a:prstGeom>
        </p:spPr>
      </p:pic>
      <p:pic>
        <p:nvPicPr>
          <p:cNvPr id="116" name="Picture 115">
            <a:extLst>
              <a:ext uri="{FF2B5EF4-FFF2-40B4-BE49-F238E27FC236}">
                <a16:creationId xmlns:a16="http://schemas.microsoft.com/office/drawing/2014/main" id="{DBC56C20-8187-4CBF-9001-19228B6728AE}"/>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6209237" y="3215604"/>
            <a:ext cx="1119375" cy="954564"/>
          </a:xfrm>
          <a:prstGeom prst="rect">
            <a:avLst/>
          </a:prstGeom>
        </p:spPr>
      </p:pic>
      <p:pic>
        <p:nvPicPr>
          <p:cNvPr id="117" name="Picture 116">
            <a:extLst>
              <a:ext uri="{FF2B5EF4-FFF2-40B4-BE49-F238E27FC236}">
                <a16:creationId xmlns:a16="http://schemas.microsoft.com/office/drawing/2014/main" id="{F811DDDC-1307-420E-94DB-4D01E0B947F0}"/>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6204765" y="3922176"/>
            <a:ext cx="1119375" cy="954564"/>
          </a:xfrm>
          <a:prstGeom prst="rect">
            <a:avLst/>
          </a:prstGeom>
        </p:spPr>
      </p:pic>
      <p:pic>
        <p:nvPicPr>
          <p:cNvPr id="118" name="Picture 117">
            <a:extLst>
              <a:ext uri="{FF2B5EF4-FFF2-40B4-BE49-F238E27FC236}">
                <a16:creationId xmlns:a16="http://schemas.microsoft.com/office/drawing/2014/main" id="{C165B091-374B-4D54-B810-820179F784B5}"/>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14724"/>
          <a:stretch/>
        </p:blipFill>
        <p:spPr>
          <a:xfrm>
            <a:off x="6204765" y="4635854"/>
            <a:ext cx="1119375" cy="954564"/>
          </a:xfrm>
          <a:prstGeom prst="rect">
            <a:avLst/>
          </a:prstGeom>
        </p:spPr>
      </p:pic>
      <p:sp>
        <p:nvSpPr>
          <p:cNvPr id="119" name="Rectangle 118">
            <a:extLst>
              <a:ext uri="{FF2B5EF4-FFF2-40B4-BE49-F238E27FC236}">
                <a16:creationId xmlns:a16="http://schemas.microsoft.com/office/drawing/2014/main" id="{6D4FCE03-6636-4615-9DF9-B6732C6577FA}"/>
              </a:ext>
            </a:extLst>
          </p:cNvPr>
          <p:cNvSpPr/>
          <p:nvPr/>
        </p:nvSpPr>
        <p:spPr>
          <a:xfrm>
            <a:off x="7015527" y="2863391"/>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20" name="Rectangle 119">
            <a:extLst>
              <a:ext uri="{FF2B5EF4-FFF2-40B4-BE49-F238E27FC236}">
                <a16:creationId xmlns:a16="http://schemas.microsoft.com/office/drawing/2014/main" id="{447B1B6F-B311-470B-B9FA-029B5F0C38FA}"/>
              </a:ext>
            </a:extLst>
          </p:cNvPr>
          <p:cNvSpPr/>
          <p:nvPr/>
        </p:nvSpPr>
        <p:spPr>
          <a:xfrm>
            <a:off x="7015527" y="3504473"/>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21" name="Rectangle 120">
            <a:extLst>
              <a:ext uri="{FF2B5EF4-FFF2-40B4-BE49-F238E27FC236}">
                <a16:creationId xmlns:a16="http://schemas.microsoft.com/office/drawing/2014/main" id="{95612063-32ED-4AFB-B5E2-34A807EED715}"/>
              </a:ext>
            </a:extLst>
          </p:cNvPr>
          <p:cNvSpPr/>
          <p:nvPr/>
        </p:nvSpPr>
        <p:spPr>
          <a:xfrm>
            <a:off x="7015527" y="4203223"/>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22" name="Rectangle 121">
            <a:extLst>
              <a:ext uri="{FF2B5EF4-FFF2-40B4-BE49-F238E27FC236}">
                <a16:creationId xmlns:a16="http://schemas.microsoft.com/office/drawing/2014/main" id="{09A0BB6E-417C-4235-B6D7-DF668F7ECB8B}"/>
              </a:ext>
            </a:extLst>
          </p:cNvPr>
          <p:cNvSpPr/>
          <p:nvPr/>
        </p:nvSpPr>
        <p:spPr>
          <a:xfrm>
            <a:off x="7015527" y="4924722"/>
            <a:ext cx="1123950" cy="324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Slave Nodes</a:t>
            </a:r>
          </a:p>
        </p:txBody>
      </p:sp>
      <p:sp>
        <p:nvSpPr>
          <p:cNvPr id="123" name="Rectangle 122">
            <a:extLst>
              <a:ext uri="{FF2B5EF4-FFF2-40B4-BE49-F238E27FC236}">
                <a16:creationId xmlns:a16="http://schemas.microsoft.com/office/drawing/2014/main" id="{8B803875-F53E-47A4-99C7-5F496AD820CC}"/>
              </a:ext>
            </a:extLst>
          </p:cNvPr>
          <p:cNvSpPr/>
          <p:nvPr/>
        </p:nvSpPr>
        <p:spPr>
          <a:xfrm>
            <a:off x="1413498" y="2209175"/>
            <a:ext cx="911244" cy="322106"/>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badi" panose="020B0604020104020204" pitchFamily="34" charset="0"/>
              </a:rPr>
              <a:t>switch</a:t>
            </a:r>
          </a:p>
        </p:txBody>
      </p:sp>
      <p:sp>
        <p:nvSpPr>
          <p:cNvPr id="124" name="Rectangle 123">
            <a:extLst>
              <a:ext uri="{FF2B5EF4-FFF2-40B4-BE49-F238E27FC236}">
                <a16:creationId xmlns:a16="http://schemas.microsoft.com/office/drawing/2014/main" id="{A26F26A4-CD88-4E29-B658-988D58BFFB6C}"/>
              </a:ext>
            </a:extLst>
          </p:cNvPr>
          <p:cNvSpPr/>
          <p:nvPr/>
        </p:nvSpPr>
        <p:spPr>
          <a:xfrm>
            <a:off x="4166994" y="2251175"/>
            <a:ext cx="969676" cy="312937"/>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badi" panose="020B0604020104020204" pitchFamily="34" charset="0"/>
              </a:rPr>
              <a:t>switch</a:t>
            </a:r>
          </a:p>
        </p:txBody>
      </p:sp>
      <p:sp>
        <p:nvSpPr>
          <p:cNvPr id="125" name="Rectangle 124">
            <a:extLst>
              <a:ext uri="{FF2B5EF4-FFF2-40B4-BE49-F238E27FC236}">
                <a16:creationId xmlns:a16="http://schemas.microsoft.com/office/drawing/2014/main" id="{53CFC73D-C86B-4E42-BCFB-9B1B2AF39B62}"/>
              </a:ext>
            </a:extLst>
          </p:cNvPr>
          <p:cNvSpPr/>
          <p:nvPr/>
        </p:nvSpPr>
        <p:spPr>
          <a:xfrm>
            <a:off x="7002532" y="2213184"/>
            <a:ext cx="969676" cy="312937"/>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badi" panose="020B0604020104020204" pitchFamily="34" charset="0"/>
              </a:rPr>
              <a:t>switch</a:t>
            </a:r>
          </a:p>
        </p:txBody>
      </p:sp>
      <p:sp>
        <p:nvSpPr>
          <p:cNvPr id="126" name="Rectangle 125">
            <a:extLst>
              <a:ext uri="{FF2B5EF4-FFF2-40B4-BE49-F238E27FC236}">
                <a16:creationId xmlns:a16="http://schemas.microsoft.com/office/drawing/2014/main" id="{E9E2A871-6A36-48C5-A550-8D6678111362}"/>
              </a:ext>
            </a:extLst>
          </p:cNvPr>
          <p:cNvSpPr/>
          <p:nvPr/>
        </p:nvSpPr>
        <p:spPr>
          <a:xfrm>
            <a:off x="4139371" y="1815223"/>
            <a:ext cx="969676" cy="235114"/>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badi" panose="020B0604020104020204" pitchFamily="34" charset="0"/>
              </a:rPr>
              <a:t>core switch</a:t>
            </a:r>
          </a:p>
        </p:txBody>
      </p:sp>
      <p:cxnSp>
        <p:nvCxnSpPr>
          <p:cNvPr id="127" name="Straight Connector 126">
            <a:extLst>
              <a:ext uri="{FF2B5EF4-FFF2-40B4-BE49-F238E27FC236}">
                <a16:creationId xmlns:a16="http://schemas.microsoft.com/office/drawing/2014/main" id="{CF87AA42-05CF-4F6C-BEC4-26EE5D3D98C2}"/>
              </a:ext>
            </a:extLst>
          </p:cNvPr>
          <p:cNvCxnSpPr>
            <a:stCxn id="126" idx="2"/>
            <a:endCxn id="123" idx="3"/>
          </p:cNvCxnSpPr>
          <p:nvPr/>
        </p:nvCxnSpPr>
        <p:spPr>
          <a:xfrm flipH="1">
            <a:off x="2324741" y="2050337"/>
            <a:ext cx="2299468" cy="319891"/>
          </a:xfrm>
          <a:prstGeom prst="line">
            <a:avLst/>
          </a:prstGeom>
          <a:ln w="38100">
            <a:solidFill>
              <a:srgbClr val="069FC9"/>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323F431-8704-41F5-8CF3-26F848A62EFF}"/>
              </a:ext>
            </a:extLst>
          </p:cNvPr>
          <p:cNvCxnSpPr>
            <a:cxnSpLocks/>
            <a:stCxn id="126" idx="2"/>
          </p:cNvCxnSpPr>
          <p:nvPr/>
        </p:nvCxnSpPr>
        <p:spPr>
          <a:xfrm>
            <a:off x="4624210" y="2050336"/>
            <a:ext cx="2343500" cy="310342"/>
          </a:xfrm>
          <a:prstGeom prst="line">
            <a:avLst/>
          </a:prstGeom>
          <a:ln w="38100">
            <a:solidFill>
              <a:srgbClr val="069FC9"/>
            </a:solidFill>
            <a:prstDash val="dash"/>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49BF271-9269-4817-9EDB-E71A9E8AE889}"/>
              </a:ext>
            </a:extLst>
          </p:cNvPr>
          <p:cNvSpPr txBox="1"/>
          <p:nvPr/>
        </p:nvSpPr>
        <p:spPr>
          <a:xfrm>
            <a:off x="1629235" y="5415491"/>
            <a:ext cx="593432" cy="261610"/>
          </a:xfrm>
          <a:prstGeom prst="rect">
            <a:avLst/>
          </a:prstGeom>
          <a:noFill/>
        </p:spPr>
        <p:txBody>
          <a:bodyPr wrap="none" rtlCol="0">
            <a:spAutoFit/>
          </a:bodyPr>
          <a:lstStyle/>
          <a:p>
            <a:r>
              <a:rPr lang="en-US" sz="1100" dirty="0">
                <a:solidFill>
                  <a:schemeClr val="bg2">
                    <a:lumMod val="10000"/>
                  </a:schemeClr>
                </a:solidFill>
                <a:latin typeface="Abadi" panose="020B0604020104020204" pitchFamily="34" charset="0"/>
              </a:rPr>
              <a:t>Rack 1</a:t>
            </a:r>
          </a:p>
        </p:txBody>
      </p:sp>
      <p:sp>
        <p:nvSpPr>
          <p:cNvPr id="130" name="TextBox 129">
            <a:extLst>
              <a:ext uri="{FF2B5EF4-FFF2-40B4-BE49-F238E27FC236}">
                <a16:creationId xmlns:a16="http://schemas.microsoft.com/office/drawing/2014/main" id="{C2504D7E-0BE0-48B7-AC2B-137DC25AAA54}"/>
              </a:ext>
            </a:extLst>
          </p:cNvPr>
          <p:cNvSpPr txBox="1"/>
          <p:nvPr/>
        </p:nvSpPr>
        <p:spPr>
          <a:xfrm>
            <a:off x="4375935" y="5415491"/>
            <a:ext cx="593432" cy="261610"/>
          </a:xfrm>
          <a:prstGeom prst="rect">
            <a:avLst/>
          </a:prstGeom>
          <a:noFill/>
        </p:spPr>
        <p:txBody>
          <a:bodyPr wrap="none" rtlCol="0">
            <a:spAutoFit/>
          </a:bodyPr>
          <a:lstStyle/>
          <a:p>
            <a:r>
              <a:rPr lang="en-US" sz="1100" dirty="0">
                <a:solidFill>
                  <a:schemeClr val="bg2">
                    <a:lumMod val="10000"/>
                  </a:schemeClr>
                </a:solidFill>
                <a:latin typeface="Abadi" panose="020B0604020104020204" pitchFamily="34" charset="0"/>
              </a:rPr>
              <a:t>Rack 2</a:t>
            </a:r>
          </a:p>
        </p:txBody>
      </p:sp>
      <p:sp>
        <p:nvSpPr>
          <p:cNvPr id="131" name="TextBox 130">
            <a:extLst>
              <a:ext uri="{FF2B5EF4-FFF2-40B4-BE49-F238E27FC236}">
                <a16:creationId xmlns:a16="http://schemas.microsoft.com/office/drawing/2014/main" id="{A867EC0F-60CD-4B84-B403-5FF4122C2225}"/>
              </a:ext>
            </a:extLst>
          </p:cNvPr>
          <p:cNvSpPr txBox="1"/>
          <p:nvPr/>
        </p:nvSpPr>
        <p:spPr>
          <a:xfrm>
            <a:off x="7185024" y="5433761"/>
            <a:ext cx="593432" cy="261610"/>
          </a:xfrm>
          <a:prstGeom prst="rect">
            <a:avLst/>
          </a:prstGeom>
          <a:noFill/>
        </p:spPr>
        <p:txBody>
          <a:bodyPr wrap="none" rtlCol="0">
            <a:spAutoFit/>
          </a:bodyPr>
          <a:lstStyle/>
          <a:p>
            <a:r>
              <a:rPr lang="en-US" sz="1100" dirty="0">
                <a:solidFill>
                  <a:schemeClr val="bg2">
                    <a:lumMod val="10000"/>
                  </a:schemeClr>
                </a:solidFill>
                <a:latin typeface="Abadi" panose="020B0604020104020204" pitchFamily="34" charset="0"/>
              </a:rPr>
              <a:t>Rack 3</a:t>
            </a:r>
          </a:p>
        </p:txBody>
      </p:sp>
    </p:spTree>
    <p:extLst>
      <p:ext uri="{BB962C8B-B14F-4D97-AF65-F5344CB8AC3E}">
        <p14:creationId xmlns:p14="http://schemas.microsoft.com/office/powerpoint/2010/main" val="3505990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5143500"/>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438150" y="2981794"/>
            <a:ext cx="8267700" cy="951286"/>
          </a:xfrm>
          <a:prstGeom prst="rect">
            <a:avLst/>
          </a:prstGeom>
        </p:spPr>
        <p:txBody>
          <a:bodyPr wrap="square">
            <a:spAutoFit/>
          </a:bodyPr>
          <a:lstStyle/>
          <a:p>
            <a:pPr algn="ctr">
              <a:lnSpc>
                <a:spcPct val="150000"/>
              </a:lnSpc>
            </a:pPr>
            <a:r>
              <a:rPr lang="en-US" sz="4150" b="1" dirty="0">
                <a:solidFill>
                  <a:schemeClr val="bg1"/>
                </a:solidFill>
                <a:latin typeface="HP Simplified" panose="020B0604020204020204" pitchFamily="34" charset="0"/>
                <a:ea typeface="Open Sans" panose="020B0606030504020204" pitchFamily="34" charset="0"/>
                <a:cs typeface="Open Sans" panose="020B0606030504020204" pitchFamily="34" charset="0"/>
              </a:rPr>
              <a:t>Hadoop Cluster Nodes</a:t>
            </a:r>
            <a:endParaRPr lang="en-US" sz="4150" b="1" dirty="0">
              <a:latin typeface="HP Simplified" panose="020B06040202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36871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5443" y="857250"/>
            <a:ext cx="3472543" cy="5149581"/>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330654" y="2624127"/>
            <a:ext cx="2800350" cy="1154162"/>
          </a:xfrm>
          <a:prstGeom prst="rect">
            <a:avLst/>
          </a:prstGeom>
        </p:spPr>
        <p:txBody>
          <a:bodyPr wrap="square">
            <a:spAutoFit/>
          </a:bodyPr>
          <a:lstStyle/>
          <a:p>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Hadoop Cluster Nodes</a:t>
            </a:r>
          </a:p>
        </p:txBody>
      </p:sp>
      <p:grpSp>
        <p:nvGrpSpPr>
          <p:cNvPr id="10" name="Group 9">
            <a:extLst>
              <a:ext uri="{FF2B5EF4-FFF2-40B4-BE49-F238E27FC236}">
                <a16:creationId xmlns:a16="http://schemas.microsoft.com/office/drawing/2014/main" id="{C96209FD-4134-47B8-B5F1-046720403749}"/>
              </a:ext>
            </a:extLst>
          </p:cNvPr>
          <p:cNvGrpSpPr/>
          <p:nvPr/>
        </p:nvGrpSpPr>
        <p:grpSpPr>
          <a:xfrm>
            <a:off x="4038600" y="1445890"/>
            <a:ext cx="4975487" cy="3599234"/>
            <a:chOff x="1128408" y="1809345"/>
            <a:chExt cx="14124562" cy="7198468"/>
          </a:xfrm>
        </p:grpSpPr>
        <p:sp>
          <p:nvSpPr>
            <p:cNvPr id="12" name="Rectangle 11">
              <a:extLst>
                <a:ext uri="{FF2B5EF4-FFF2-40B4-BE49-F238E27FC236}">
                  <a16:creationId xmlns:a16="http://schemas.microsoft.com/office/drawing/2014/main" id="{8ADC54B0-4038-41E9-8BBF-09FCE61122BA}"/>
                </a:ext>
              </a:extLst>
            </p:cNvPr>
            <p:cNvSpPr/>
            <p:nvPr/>
          </p:nvSpPr>
          <p:spPr>
            <a:xfrm>
              <a:off x="1128408" y="7477799"/>
              <a:ext cx="12840511" cy="153001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badi" panose="020B0604020104020204" pitchFamily="34" charset="0"/>
              </a:endParaRPr>
            </a:p>
          </p:txBody>
        </p:sp>
        <p:sp>
          <p:nvSpPr>
            <p:cNvPr id="14" name="Rectangle 13">
              <a:extLst>
                <a:ext uri="{FF2B5EF4-FFF2-40B4-BE49-F238E27FC236}">
                  <a16:creationId xmlns:a16="http://schemas.microsoft.com/office/drawing/2014/main" id="{98BEACC9-1018-4A19-BEB8-2FEF500DBF02}"/>
                </a:ext>
              </a:extLst>
            </p:cNvPr>
            <p:cNvSpPr/>
            <p:nvPr/>
          </p:nvSpPr>
          <p:spPr>
            <a:xfrm>
              <a:off x="1128408" y="2308896"/>
              <a:ext cx="12840511" cy="234092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badi" panose="020B0604020104020204" pitchFamily="34" charset="0"/>
              </a:endParaRPr>
            </a:p>
          </p:txBody>
        </p:sp>
        <p:sp>
          <p:nvSpPr>
            <p:cNvPr id="15" name="Rectangle: Rounded Corners 14">
              <a:extLst>
                <a:ext uri="{FF2B5EF4-FFF2-40B4-BE49-F238E27FC236}">
                  <a16:creationId xmlns:a16="http://schemas.microsoft.com/office/drawing/2014/main" id="{828BFE14-6861-4F04-A53B-F850CB40DD8E}"/>
                </a:ext>
              </a:extLst>
            </p:cNvPr>
            <p:cNvSpPr/>
            <p:nvPr/>
          </p:nvSpPr>
          <p:spPr>
            <a:xfrm>
              <a:off x="1439694" y="1809345"/>
              <a:ext cx="5369668" cy="836578"/>
            </a:xfrm>
            <a:prstGeom prst="roundRect">
              <a:avLst/>
            </a:prstGeom>
            <a:solidFill>
              <a:srgbClr val="008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badi" panose="020B0604020104020204" pitchFamily="34" charset="0"/>
                  <a:ea typeface="Open Sans" panose="020B0606030504020204" pitchFamily="34" charset="0"/>
                  <a:cs typeface="Open Sans" panose="020B0606030504020204" pitchFamily="34" charset="0"/>
                </a:rPr>
                <a:t>Standalone (or Local) Mode</a:t>
              </a:r>
            </a:p>
          </p:txBody>
        </p:sp>
        <p:sp>
          <p:nvSpPr>
            <p:cNvPr id="16" name="TextBox 15">
              <a:extLst>
                <a:ext uri="{FF2B5EF4-FFF2-40B4-BE49-F238E27FC236}">
                  <a16:creationId xmlns:a16="http://schemas.microsoft.com/office/drawing/2014/main" id="{5B6528B9-583A-4A20-818B-C920DE6779DE}"/>
                </a:ext>
              </a:extLst>
            </p:cNvPr>
            <p:cNvSpPr txBox="1"/>
            <p:nvPr/>
          </p:nvSpPr>
          <p:spPr>
            <a:xfrm>
              <a:off x="1848256" y="2795353"/>
              <a:ext cx="13404714" cy="1654684"/>
            </a:xfrm>
            <a:prstGeom prst="rect">
              <a:avLst/>
            </a:prstGeom>
            <a:noFill/>
          </p:spPr>
          <p:txBody>
            <a:bodyPr wrap="square" rtlCol="0">
              <a:spAutoFit/>
            </a:bodyPr>
            <a:lstStyle/>
            <a:p>
              <a:pPr marL="142875" indent="-142875">
                <a:lnSpc>
                  <a:spcPct val="150000"/>
                </a:lnSpc>
                <a:buFont typeface="Arial" panose="020B0604020202020204" pitchFamily="34" charset="0"/>
                <a:buChar char="•"/>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No daemons, everything runs in a single JVM</a:t>
              </a:r>
            </a:p>
            <a:p>
              <a:pPr marL="142875" indent="-142875">
                <a:lnSpc>
                  <a:spcPct val="150000"/>
                </a:lnSpc>
                <a:buFont typeface="Arial" panose="020B0604020202020204" pitchFamily="34" charset="0"/>
                <a:buChar char="•"/>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Suitable for running MapReduce programs during development</a:t>
              </a:r>
            </a:p>
            <a:p>
              <a:pPr marL="142875" indent="-142875">
                <a:lnSpc>
                  <a:spcPct val="150000"/>
                </a:lnSpc>
                <a:buFont typeface="Arial" panose="020B0604020202020204" pitchFamily="34" charset="0"/>
                <a:buChar char="•"/>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Has no DFS or Distributed File System</a:t>
              </a:r>
            </a:p>
          </p:txBody>
        </p:sp>
        <p:sp>
          <p:nvSpPr>
            <p:cNvPr id="17" name="Rectangle 16">
              <a:extLst>
                <a:ext uri="{FF2B5EF4-FFF2-40B4-BE49-F238E27FC236}">
                  <a16:creationId xmlns:a16="http://schemas.microsoft.com/office/drawing/2014/main" id="{71D93301-8146-499A-A716-246EF1CB5333}"/>
                </a:ext>
              </a:extLst>
            </p:cNvPr>
            <p:cNvSpPr/>
            <p:nvPr/>
          </p:nvSpPr>
          <p:spPr>
            <a:xfrm>
              <a:off x="1128408" y="5336491"/>
              <a:ext cx="12840511" cy="1530014"/>
            </a:xfrm>
            <a:prstGeom prst="rect">
              <a:avLst/>
            </a:prstGeom>
            <a:solidFill>
              <a:srgbClr val="ACC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badi" panose="020B0604020104020204" pitchFamily="34" charset="0"/>
              </a:endParaRPr>
            </a:p>
          </p:txBody>
        </p:sp>
        <p:sp>
          <p:nvSpPr>
            <p:cNvPr id="18" name="Rectangle: Rounded Corners 17">
              <a:extLst>
                <a:ext uri="{FF2B5EF4-FFF2-40B4-BE49-F238E27FC236}">
                  <a16:creationId xmlns:a16="http://schemas.microsoft.com/office/drawing/2014/main" id="{7E2413A6-3BF9-491E-9C50-29098959CF19}"/>
                </a:ext>
              </a:extLst>
            </p:cNvPr>
            <p:cNvSpPr/>
            <p:nvPr/>
          </p:nvSpPr>
          <p:spPr>
            <a:xfrm>
              <a:off x="1439694" y="4815659"/>
              <a:ext cx="5369668" cy="836578"/>
            </a:xfrm>
            <a:prstGeom prst="roundRect">
              <a:avLst/>
            </a:prstGeom>
            <a:solidFill>
              <a:schemeClr val="accent5">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badi" panose="020B0604020104020204" pitchFamily="34" charset="0"/>
                  <a:ea typeface="Open Sans" panose="020B0606030504020204" pitchFamily="34" charset="0"/>
                  <a:cs typeface="Open Sans" panose="020B0606030504020204" pitchFamily="34" charset="0"/>
                </a:rPr>
                <a:t>Pseudo Distributed Mode</a:t>
              </a:r>
            </a:p>
          </p:txBody>
        </p:sp>
        <p:sp>
          <p:nvSpPr>
            <p:cNvPr id="19" name="TextBox 18">
              <a:extLst>
                <a:ext uri="{FF2B5EF4-FFF2-40B4-BE49-F238E27FC236}">
                  <a16:creationId xmlns:a16="http://schemas.microsoft.com/office/drawing/2014/main" id="{19C3EB15-3D74-4715-B413-DA9FFBE87ADC}"/>
                </a:ext>
              </a:extLst>
            </p:cNvPr>
            <p:cNvSpPr txBox="1"/>
            <p:nvPr/>
          </p:nvSpPr>
          <p:spPr>
            <a:xfrm>
              <a:off x="1848253" y="5938857"/>
              <a:ext cx="13404714" cy="639022"/>
            </a:xfrm>
            <a:prstGeom prst="rect">
              <a:avLst/>
            </a:prstGeom>
            <a:noFill/>
          </p:spPr>
          <p:txBody>
            <a:bodyPr wrap="square" rtlCol="0">
              <a:spAutoFit/>
            </a:bodyPr>
            <a:lstStyle/>
            <a:p>
              <a:pPr marL="142875" indent="-142875">
                <a:lnSpc>
                  <a:spcPct val="150000"/>
                </a:lnSpc>
                <a:buFont typeface="Arial" panose="020B0604020202020204" pitchFamily="34" charset="0"/>
                <a:buChar char="•"/>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All Hadoop daemons run on the local machine</a:t>
              </a:r>
            </a:p>
          </p:txBody>
        </p:sp>
        <p:sp>
          <p:nvSpPr>
            <p:cNvPr id="20" name="Rectangle: Rounded Corners 19">
              <a:extLst>
                <a:ext uri="{FF2B5EF4-FFF2-40B4-BE49-F238E27FC236}">
                  <a16:creationId xmlns:a16="http://schemas.microsoft.com/office/drawing/2014/main" id="{169BE33B-7D0F-418C-AC14-02D87C64BE30}"/>
                </a:ext>
              </a:extLst>
            </p:cNvPr>
            <p:cNvSpPr/>
            <p:nvPr/>
          </p:nvSpPr>
          <p:spPr>
            <a:xfrm>
              <a:off x="1439694" y="6944663"/>
              <a:ext cx="5369668" cy="836578"/>
            </a:xfrm>
            <a:prstGeom prst="roundRect">
              <a:avLst/>
            </a:prstGeom>
            <a:solidFill>
              <a:srgbClr val="008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badi" panose="020B0604020104020204" pitchFamily="34" charset="0"/>
                  <a:ea typeface="Open Sans" panose="020B0606030504020204" pitchFamily="34" charset="0"/>
                  <a:cs typeface="Open Sans" panose="020B0606030504020204" pitchFamily="34" charset="0"/>
                </a:rPr>
                <a:t>Multi-Node Cluster Mode </a:t>
              </a:r>
            </a:p>
          </p:txBody>
        </p:sp>
        <p:sp>
          <p:nvSpPr>
            <p:cNvPr id="21" name="TextBox 20">
              <a:extLst>
                <a:ext uri="{FF2B5EF4-FFF2-40B4-BE49-F238E27FC236}">
                  <a16:creationId xmlns:a16="http://schemas.microsoft.com/office/drawing/2014/main" id="{C058F172-B07B-47D3-A122-47162EEB32CD}"/>
                </a:ext>
              </a:extLst>
            </p:cNvPr>
            <p:cNvSpPr txBox="1"/>
            <p:nvPr/>
          </p:nvSpPr>
          <p:spPr>
            <a:xfrm>
              <a:off x="1848253" y="7937559"/>
              <a:ext cx="13404714" cy="639022"/>
            </a:xfrm>
            <a:prstGeom prst="rect">
              <a:avLst/>
            </a:prstGeom>
            <a:noFill/>
          </p:spPr>
          <p:txBody>
            <a:bodyPr wrap="square" rtlCol="0">
              <a:spAutoFit/>
            </a:bodyPr>
            <a:lstStyle/>
            <a:p>
              <a:pPr marL="142875" indent="-142875">
                <a:lnSpc>
                  <a:spcPct val="150000"/>
                </a:lnSpc>
                <a:buFont typeface="Arial" panose="020B0604020202020204" pitchFamily="34" charset="0"/>
                <a:buChar char="•"/>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Hadoop daemons run on a cluster of machines</a:t>
              </a:r>
            </a:p>
          </p:txBody>
        </p:sp>
      </p:grpSp>
    </p:spTree>
    <p:extLst>
      <p:ext uri="{BB962C8B-B14F-4D97-AF65-F5344CB8AC3E}">
        <p14:creationId xmlns:p14="http://schemas.microsoft.com/office/powerpoint/2010/main" val="322656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3413302"/>
            <a:ext cx="9144000" cy="148254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386149" y="3924300"/>
            <a:ext cx="4371711"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Hadoop Ecosystem</a:t>
            </a:r>
          </a:p>
        </p:txBody>
      </p:sp>
      <p:sp>
        <p:nvSpPr>
          <p:cNvPr id="6" name="Oval 5">
            <a:extLst>
              <a:ext uri="{FF2B5EF4-FFF2-40B4-BE49-F238E27FC236}">
                <a16:creationId xmlns:a16="http://schemas.microsoft.com/office/drawing/2014/main" id="{43881E9C-53B5-4A0C-851E-A02EC99F54A0}"/>
              </a:ext>
            </a:extLst>
          </p:cNvPr>
          <p:cNvSpPr/>
          <p:nvPr/>
        </p:nvSpPr>
        <p:spPr bwMode="auto">
          <a:xfrm>
            <a:off x="3275597" y="1252475"/>
            <a:ext cx="2578769" cy="2538475"/>
          </a:xfrm>
          <a:prstGeom prst="ellipse">
            <a:avLst/>
          </a:prstGeom>
          <a:noFill/>
          <a:ln w="76200" cap="flat" cmpd="sng" algn="ctr">
            <a:solidFill>
              <a:srgbClr val="004C76"/>
            </a:solidFill>
            <a:prstDash val="solid"/>
            <a:round/>
            <a:headEnd type="none" w="sm" len="sm"/>
            <a:tailEnd type="none" w="sm" len="sm"/>
          </a:ln>
          <a:effectLst/>
        </p:spPr>
        <p:txBody>
          <a:bodyPr vert="horz" wrap="square" lIns="22860" tIns="11430" rIns="22860" bIns="11430" numCol="1" rtlCol="0" anchor="ctr" anchorCtr="0" compatLnSpc="1">
            <a:prstTxWarp prst="textNoShape">
              <a:avLst/>
            </a:prstTxWarp>
          </a:bodyPr>
          <a:lstStyle/>
          <a:p>
            <a:pPr algn="ctr" defTabSz="57150" rtl="0" fontAlgn="base">
              <a:spcBef>
                <a:spcPct val="20000"/>
              </a:spcBef>
              <a:spcAft>
                <a:spcPct val="0"/>
              </a:spcAft>
              <a:buClr>
                <a:srgbClr val="FF0000"/>
              </a:buClr>
            </a:pPr>
            <a:r>
              <a:rPr lang="en-IN" sz="12400" dirty="0">
                <a:solidFill>
                  <a:srgbClr val="004C76"/>
                </a:solidFill>
                <a:latin typeface="Showcard Gothic" panose="04020904020102020604" pitchFamily="82" charset="0"/>
                <a:cs typeface="Shonar Bangla" panose="020B0502040204020203" pitchFamily="18" charset="0"/>
              </a:rPr>
              <a:t>13</a:t>
            </a:r>
          </a:p>
        </p:txBody>
      </p:sp>
    </p:spTree>
    <p:extLst>
      <p:ext uri="{BB962C8B-B14F-4D97-AF65-F5344CB8AC3E}">
        <p14:creationId xmlns:p14="http://schemas.microsoft.com/office/powerpoint/2010/main" val="1970160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3397919" cy="5143500"/>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424143" y="2476771"/>
            <a:ext cx="2535595" cy="1369606"/>
          </a:xfrm>
          <a:prstGeom prst="rect">
            <a:avLst/>
          </a:prstGeom>
        </p:spPr>
        <p:txBody>
          <a:bodyPr wrap="square">
            <a:spAutoFit/>
          </a:bodyPr>
          <a:lstStyle/>
          <a:p>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Hadoop Ecosystem</a:t>
            </a:r>
          </a:p>
        </p:txBody>
      </p:sp>
      <p:pic>
        <p:nvPicPr>
          <p:cNvPr id="8" name="Picture 7">
            <a:extLst>
              <a:ext uri="{FF2B5EF4-FFF2-40B4-BE49-F238E27FC236}">
                <a16:creationId xmlns:a16="http://schemas.microsoft.com/office/drawing/2014/main" id="{91F15982-E4D4-4CB3-B2DC-47770A8CFF16}"/>
              </a:ext>
            </a:extLst>
          </p:cNvPr>
          <p:cNvPicPr>
            <a:picLocks noChangeAspect="1"/>
          </p:cNvPicPr>
          <p:nvPr/>
        </p:nvPicPr>
        <p:blipFill>
          <a:blip r:embed="rId2"/>
          <a:stretch>
            <a:fillRect/>
          </a:stretch>
        </p:blipFill>
        <p:spPr>
          <a:xfrm>
            <a:off x="4305300" y="1879183"/>
            <a:ext cx="4206796" cy="3457989"/>
          </a:xfrm>
          <a:prstGeom prst="rect">
            <a:avLst/>
          </a:prstGeom>
        </p:spPr>
      </p:pic>
      <p:sp>
        <p:nvSpPr>
          <p:cNvPr id="12" name="Rectangle 11">
            <a:extLst>
              <a:ext uri="{FF2B5EF4-FFF2-40B4-BE49-F238E27FC236}">
                <a16:creationId xmlns:a16="http://schemas.microsoft.com/office/drawing/2014/main" id="{6AEE5458-D5BA-448E-B946-99B02881007B}"/>
              </a:ext>
            </a:extLst>
          </p:cNvPr>
          <p:cNvSpPr/>
          <p:nvPr/>
        </p:nvSpPr>
        <p:spPr>
          <a:xfrm>
            <a:off x="5768426" y="2476771"/>
            <a:ext cx="548007" cy="296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8700269-CAD6-476E-9F9C-EA30502C6FED}"/>
              </a:ext>
            </a:extLst>
          </p:cNvPr>
          <p:cNvSpPr/>
          <p:nvPr/>
        </p:nvSpPr>
        <p:spPr>
          <a:xfrm>
            <a:off x="5848142" y="1992831"/>
            <a:ext cx="392824" cy="86784"/>
          </a:xfrm>
          <a:prstGeom prst="rect">
            <a:avLst/>
          </a:prstGeom>
          <a:solidFill>
            <a:srgbClr val="1395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774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3413302"/>
            <a:ext cx="9144000" cy="148254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3384820" y="3924300"/>
            <a:ext cx="2374368"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Hands-On</a:t>
            </a:r>
          </a:p>
        </p:txBody>
      </p:sp>
      <p:sp>
        <p:nvSpPr>
          <p:cNvPr id="6" name="Oval 5">
            <a:extLst>
              <a:ext uri="{FF2B5EF4-FFF2-40B4-BE49-F238E27FC236}">
                <a16:creationId xmlns:a16="http://schemas.microsoft.com/office/drawing/2014/main" id="{43881E9C-53B5-4A0C-851E-A02EC99F54A0}"/>
              </a:ext>
            </a:extLst>
          </p:cNvPr>
          <p:cNvSpPr/>
          <p:nvPr/>
        </p:nvSpPr>
        <p:spPr bwMode="auto">
          <a:xfrm>
            <a:off x="3275597" y="1252475"/>
            <a:ext cx="2578769" cy="2538475"/>
          </a:xfrm>
          <a:prstGeom prst="ellipse">
            <a:avLst/>
          </a:prstGeom>
          <a:noFill/>
          <a:ln w="76200" cap="flat" cmpd="sng" algn="ctr">
            <a:solidFill>
              <a:srgbClr val="004C76"/>
            </a:solidFill>
            <a:prstDash val="solid"/>
            <a:round/>
            <a:headEnd type="none" w="sm" len="sm"/>
            <a:tailEnd type="none" w="sm" len="sm"/>
          </a:ln>
          <a:effectLst/>
        </p:spPr>
        <p:txBody>
          <a:bodyPr vert="horz" wrap="square" lIns="22860" tIns="11430" rIns="22860" bIns="11430" numCol="1" rtlCol="0" anchor="ctr" anchorCtr="0" compatLnSpc="1">
            <a:prstTxWarp prst="textNoShape">
              <a:avLst/>
            </a:prstTxWarp>
          </a:bodyPr>
          <a:lstStyle/>
          <a:p>
            <a:pPr algn="ctr" defTabSz="57150" rtl="0" fontAlgn="base">
              <a:spcBef>
                <a:spcPct val="20000"/>
              </a:spcBef>
              <a:spcAft>
                <a:spcPct val="0"/>
              </a:spcAft>
              <a:buClr>
                <a:srgbClr val="FF0000"/>
              </a:buClr>
            </a:pPr>
            <a:r>
              <a:rPr lang="en-IN" sz="12400" dirty="0">
                <a:solidFill>
                  <a:srgbClr val="004C76"/>
                </a:solidFill>
                <a:latin typeface="Showcard Gothic" panose="04020904020102020604" pitchFamily="82" charset="0"/>
                <a:cs typeface="Shonar Bangla" panose="020B0502040204020203" pitchFamily="18" charset="0"/>
              </a:rPr>
              <a:t>14</a:t>
            </a:r>
          </a:p>
        </p:txBody>
      </p:sp>
    </p:spTree>
    <p:extLst>
      <p:ext uri="{BB962C8B-B14F-4D97-AF65-F5344CB8AC3E}">
        <p14:creationId xmlns:p14="http://schemas.microsoft.com/office/powerpoint/2010/main" val="2397290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197579" y="1217463"/>
            <a:ext cx="5730103" cy="553998"/>
          </a:xfrm>
          <a:prstGeom prst="rect">
            <a:avLst/>
          </a:prstGeom>
        </p:spPr>
        <p:txBody>
          <a:bodyPr wrap="square" lIns="22860" tIns="11430" rIns="22860" bIns="11430" anchor="t">
            <a:spAutoFit/>
          </a:bodyPr>
          <a:lstStyle/>
          <a:p>
            <a:pPr algn="ctr"/>
            <a:r>
              <a:rPr lang="en-IN" sz="3450" b="1">
                <a:solidFill>
                  <a:schemeClr val="bg1"/>
                </a:solidFill>
                <a:effectLst>
                  <a:outerShdw blurRad="38100" dist="38100" dir="2700000" algn="tl">
                    <a:srgbClr val="000000">
                      <a:alpha val="43137"/>
                    </a:srgbClr>
                  </a:outerShdw>
                </a:effectLst>
                <a:latin typeface="HP Simplified"/>
                <a:cs typeface="Arial"/>
              </a:rPr>
              <a:t>Hadoop Installation Steps</a:t>
            </a:r>
            <a:endParaRPr lang="en-IN" sz="3450" b="1" dirty="0">
              <a:solidFill>
                <a:schemeClr val="bg1"/>
              </a:solidFill>
              <a:effectLst>
                <a:outerShdw blurRad="38100" dist="38100" dir="2700000" algn="tl">
                  <a:srgbClr val="000000">
                    <a:alpha val="43137"/>
                  </a:srgbClr>
                </a:outerShdw>
              </a:effectLst>
              <a:latin typeface="HP Simplified"/>
              <a:cs typeface="Arial"/>
            </a:endParaRPr>
          </a:p>
        </p:txBody>
      </p:sp>
      <p:sp>
        <p:nvSpPr>
          <p:cNvPr id="58" name="TextBox 57">
            <a:extLst>
              <a:ext uri="{FF2B5EF4-FFF2-40B4-BE49-F238E27FC236}">
                <a16:creationId xmlns:a16="http://schemas.microsoft.com/office/drawing/2014/main" id="{EA31C1B4-C2C7-40F8-9458-5DCB4B0AF8BE}"/>
              </a:ext>
            </a:extLst>
          </p:cNvPr>
          <p:cNvSpPr txBox="1"/>
          <p:nvPr/>
        </p:nvSpPr>
        <p:spPr>
          <a:xfrm>
            <a:off x="268508" y="2464408"/>
            <a:ext cx="8583127" cy="8026236"/>
          </a:xfrm>
          <a:prstGeom prst="rect">
            <a:avLst/>
          </a:prstGeom>
          <a:noFill/>
        </p:spPr>
        <p:txBody>
          <a:bodyPr wrap="square" lIns="22860" tIns="11430" rIns="22860" bIns="11430" anchor="t">
            <a:spAutoFit/>
          </a:bodyPr>
          <a:lstStyle/>
          <a:p>
            <a:pPr marL="228600" indent="-228600">
              <a:buFont typeface="Arial"/>
              <a:buChar char="•"/>
            </a:pPr>
            <a:r>
              <a:rPr lang="en-US" sz="1200">
                <a:latin typeface="Abadi"/>
                <a:cs typeface="Arial"/>
              </a:rPr>
              <a:t>Install Hadoop</a:t>
            </a:r>
            <a:endParaRPr lang="en-US" sz="1200" b="1">
              <a:solidFill>
                <a:srgbClr val="0A93C9"/>
              </a:solidFill>
              <a:latin typeface="Abadi"/>
              <a:cs typeface="Arial"/>
            </a:endParaRPr>
          </a:p>
          <a:p>
            <a:pPr marL="228600" indent="-228600">
              <a:buFont typeface="Arial"/>
              <a:buChar char="•"/>
            </a:pPr>
            <a:r>
              <a:rPr lang="en-US" sz="1200">
                <a:latin typeface="Abadi"/>
                <a:cs typeface="Arial"/>
              </a:rPr>
              <a:t>Step 1: Click here to download the Java 8 Package. Save this file in your home directory.</a:t>
            </a:r>
            <a:endParaRPr lang="en-US" sz="1200" dirty="0">
              <a:latin typeface="Abadi"/>
            </a:endParaRPr>
          </a:p>
          <a:p>
            <a:pPr marL="228600" indent="-228600">
              <a:buFont typeface="Arial"/>
              <a:buChar char="•"/>
            </a:pPr>
            <a:r>
              <a:rPr lang="en-US" sz="1200">
                <a:latin typeface="Abadi"/>
                <a:cs typeface="Arial"/>
              </a:rPr>
              <a:t>Step 2: Extract the Java Tar File.</a:t>
            </a:r>
            <a:endParaRPr lang="en-US" sz="1200" dirty="0">
              <a:latin typeface="Abadi"/>
            </a:endParaRPr>
          </a:p>
          <a:p>
            <a:pPr marL="228600" indent="-228600">
              <a:buFont typeface="Arial"/>
              <a:buChar char="•"/>
            </a:pPr>
            <a:r>
              <a:rPr lang="en-US" sz="1200">
                <a:latin typeface="Abadi"/>
                <a:cs typeface="Arial"/>
              </a:rPr>
              <a:t>Command: tar -xvf jdk-8u101-linux-i586.tar.gz</a:t>
            </a:r>
            <a:endParaRPr lang="en-US" sz="1200" dirty="0">
              <a:latin typeface="Abadi"/>
            </a:endParaRPr>
          </a:p>
          <a:p>
            <a:pPr marL="228600" indent="-228600">
              <a:buFont typeface="Arial"/>
              <a:buChar char="•"/>
            </a:pPr>
            <a:r>
              <a:rPr lang="en-US" sz="1200">
                <a:latin typeface="Abadi"/>
                <a:cs typeface="Arial"/>
              </a:rPr>
              <a:t>Step 3: Download the Hadoop 2.7.3 Package.</a:t>
            </a:r>
            <a:endParaRPr lang="en-US" sz="1200" dirty="0">
              <a:latin typeface="Abadi"/>
            </a:endParaRPr>
          </a:p>
          <a:p>
            <a:pPr marL="228600" indent="-228600">
              <a:buFont typeface="Arial"/>
              <a:buChar char="•"/>
            </a:pPr>
            <a:r>
              <a:rPr lang="en-US" sz="1200">
                <a:latin typeface="Abadi"/>
                <a:cs typeface="Arial"/>
              </a:rPr>
              <a:t>Command: wget </a:t>
            </a:r>
            <a:r>
              <a:rPr lang="en-US" sz="1200" dirty="0">
                <a:latin typeface="Abadi"/>
                <a:cs typeface="Arial"/>
                <a:hlinkClick r:id="rId2"/>
              </a:rPr>
              <a:t>https://archive.apache.org/dist/hadoop/core/hadoop-2.7.3/hadoop-2.7.3.tar.gz</a:t>
            </a:r>
            <a:endParaRPr lang="en-US" sz="1200" dirty="0">
              <a:latin typeface="Abadi"/>
            </a:endParaRPr>
          </a:p>
          <a:p>
            <a:pPr marL="228600" indent="-228600">
              <a:buFont typeface="Arial"/>
              <a:buChar char="•"/>
            </a:pPr>
            <a:r>
              <a:rPr lang="en-US" sz="1200">
                <a:latin typeface="Abadi"/>
                <a:cs typeface="Arial"/>
              </a:rPr>
              <a:t>Step 4: Extract the Hadoop tar File.</a:t>
            </a:r>
            <a:endParaRPr lang="en-US" sz="1200" dirty="0">
              <a:latin typeface="Abadi"/>
            </a:endParaRPr>
          </a:p>
          <a:p>
            <a:pPr marL="228600" indent="-228600">
              <a:buFont typeface="Arial"/>
              <a:buChar char="•"/>
            </a:pPr>
            <a:r>
              <a:rPr lang="en-US" sz="1200">
                <a:latin typeface="Abadi"/>
                <a:cs typeface="Arial"/>
              </a:rPr>
              <a:t>Command: tar -xvf hadoop-2.7.3.tar.gz</a:t>
            </a:r>
            <a:endParaRPr lang="en-US" sz="1200" dirty="0">
              <a:latin typeface="Abadi"/>
            </a:endParaRPr>
          </a:p>
          <a:p>
            <a:pPr marL="228600" indent="-228600">
              <a:buFont typeface="Arial"/>
              <a:buChar char="•"/>
            </a:pPr>
            <a:r>
              <a:rPr lang="en-US" sz="1200">
                <a:latin typeface="Abadi"/>
                <a:cs typeface="Arial"/>
              </a:rPr>
              <a:t>Step 5: Add the Hadoop and Java paths in the bash file (.bashrc).</a:t>
            </a:r>
            <a:endParaRPr lang="en-US" sz="1200" dirty="0">
              <a:latin typeface="Abadi"/>
            </a:endParaRPr>
          </a:p>
          <a:p>
            <a:pPr marL="228600" indent="-228600">
              <a:buFont typeface="Arial"/>
              <a:buChar char="•"/>
            </a:pPr>
            <a:r>
              <a:rPr lang="en-US" sz="1200">
                <a:latin typeface="Abadi"/>
                <a:cs typeface="Arial"/>
              </a:rPr>
              <a:t>Open. bashrc file. Now, add Hadoop and Java Path as shown below.</a:t>
            </a:r>
            <a:endParaRPr lang="en-US" sz="1200" dirty="0">
              <a:latin typeface="Abadi"/>
            </a:endParaRPr>
          </a:p>
          <a:p>
            <a:pPr marL="85725" indent="-85725">
              <a:buFont typeface="Arial"/>
              <a:buChar char="•"/>
            </a:pPr>
            <a:endParaRPr lang="en-US" dirty="0">
              <a:latin typeface="Abadi"/>
            </a:endParaRPr>
          </a:p>
          <a:p>
            <a:pPr marL="228600" indent="-228600">
              <a:buFont typeface="Arial"/>
              <a:buChar char="•"/>
            </a:pPr>
            <a:r>
              <a:rPr lang="en-US" sz="1200">
                <a:latin typeface="Abadi"/>
                <a:cs typeface="Arial"/>
              </a:rPr>
              <a:t>Command:  vi .bashrc</a:t>
            </a:r>
            <a:endParaRPr lang="en-US" sz="1200" dirty="0">
              <a:latin typeface="Abadi"/>
            </a:endParaRPr>
          </a:p>
          <a:p>
            <a:pPr marL="228600" indent="-228600">
              <a:buFont typeface="Arial"/>
              <a:buChar char="•"/>
            </a:pPr>
            <a:r>
              <a:rPr lang="en-US" sz="1200">
                <a:latin typeface="Abadi"/>
                <a:cs typeface="Arial"/>
              </a:rPr>
              <a:t>Then, save the bash file and close it.</a:t>
            </a:r>
            <a:endParaRPr lang="en-US" sz="1200" dirty="0">
              <a:latin typeface="Abadi"/>
            </a:endParaRPr>
          </a:p>
          <a:p>
            <a:pPr marL="85725" indent="-85725">
              <a:buFont typeface="Arial"/>
              <a:buChar char="•"/>
            </a:pPr>
            <a:endParaRPr lang="en-US" dirty="0">
              <a:latin typeface="Abadi"/>
            </a:endParaRPr>
          </a:p>
          <a:p>
            <a:pPr marL="228600" indent="-228600">
              <a:buFont typeface="Arial"/>
              <a:buChar char="•"/>
            </a:pPr>
            <a:r>
              <a:rPr lang="en-US" sz="1200">
                <a:latin typeface="Abadi"/>
                <a:ea typeface="Open Sans" panose="020B0606030504020204" pitchFamily="34" charset="0"/>
                <a:cs typeface="Arial"/>
              </a:rPr>
              <a:t>For applying all these changes to the current Terminal, execute the source command.</a:t>
            </a:r>
            <a:endParaRPr lang="en-US" sz="1200" dirty="0">
              <a:latin typeface="Abadi"/>
            </a:endParaRPr>
          </a:p>
          <a:p>
            <a:pPr marL="85725" indent="-85725">
              <a:buFont typeface="Arial"/>
              <a:buChar char="•"/>
            </a:pPr>
            <a:endParaRPr lang="en-US" dirty="0">
              <a:latin typeface="Abadi"/>
            </a:endParaRPr>
          </a:p>
          <a:p>
            <a:pPr marL="228600" indent="-228600">
              <a:buFont typeface="Arial"/>
              <a:buChar char="•"/>
            </a:pPr>
            <a:r>
              <a:rPr lang="en-US" sz="1200">
                <a:latin typeface="Abadi"/>
                <a:ea typeface="Open Sans" panose="020B0606030504020204" pitchFamily="34" charset="0"/>
                <a:cs typeface="Arial"/>
              </a:rPr>
              <a:t>Command: source .bashrc</a:t>
            </a:r>
            <a:endParaRPr lang="en-US" sz="1200" dirty="0">
              <a:latin typeface="Abadi"/>
            </a:endParaRPr>
          </a:p>
          <a:p>
            <a:pPr marL="85725" indent="-85725">
              <a:buFont typeface="Arial"/>
              <a:buChar char="•"/>
            </a:pPr>
            <a:endParaRPr lang="en-US" dirty="0">
              <a:latin typeface="Abadi"/>
            </a:endParaRPr>
          </a:p>
          <a:p>
            <a:pPr marL="228600" indent="-228600">
              <a:buFont typeface="Arial"/>
              <a:buChar char="•"/>
            </a:pPr>
            <a:r>
              <a:rPr lang="en-US" sz="1200">
                <a:latin typeface="Abadi"/>
                <a:ea typeface="Open Sans" panose="020B0606030504020204" pitchFamily="34" charset="0"/>
                <a:cs typeface="Arial"/>
              </a:rPr>
              <a:t>To make sure that Java and Hadoop have been properly installed on your system and can be accessed through the Terminal, execute the java </a:t>
            </a:r>
            <a:r>
              <a:rPr lang="en-US" sz="1200">
                <a:latin typeface="Arial"/>
                <a:ea typeface="Open Sans" panose="020B0606030504020204" pitchFamily="34" charset="0"/>
                <a:cs typeface="Arial"/>
              </a:rPr>
              <a:t>-version and hadoop version commands.</a:t>
            </a:r>
            <a:endParaRPr lang="en-US"/>
          </a:p>
          <a:p>
            <a:pPr marL="71438" indent="-71438">
              <a:buFont typeface="Arial" panose="05000000000000000000" pitchFamily="2" charset="2"/>
              <a:buChar char="•"/>
            </a:pPr>
            <a:endParaRPr lang="en-US"/>
          </a:p>
          <a:p>
            <a:pPr marL="171450" indent="-171450">
              <a:buFont typeface="Arial" panose="05000000000000000000" pitchFamily="2" charset="2"/>
              <a:buChar char="•"/>
            </a:pPr>
            <a:r>
              <a:rPr lang="en-US" sz="1200">
                <a:latin typeface="Arial"/>
                <a:ea typeface="Open Sans" panose="020B0606030504020204" pitchFamily="34" charset="0"/>
                <a:cs typeface="Arial"/>
              </a:rPr>
              <a:t>Command: java -version</a:t>
            </a:r>
            <a:endParaRPr lang="en-US"/>
          </a:p>
          <a:p>
            <a:pPr>
              <a:buFont typeface="Arial" panose="05000000000000000000" pitchFamily="2" charset="2"/>
              <a:buChar char="•"/>
            </a:pPr>
            <a:r>
              <a:rPr lang="en-US" sz="1200">
                <a:latin typeface="Arial"/>
                <a:ea typeface="Open Sans" panose="020B0606030504020204" pitchFamily="34" charset="0"/>
                <a:cs typeface="Arial"/>
              </a:rPr>
              <a:t>Command: hadoop version</a:t>
            </a:r>
            <a:endParaRPr lang="en-US"/>
          </a:p>
          <a:p>
            <a:pPr>
              <a:buFont typeface="Arial" panose="05000000000000000000" pitchFamily="2" charset="2"/>
              <a:buChar char="•"/>
            </a:pPr>
            <a:r>
              <a:rPr lang="en-US" sz="1200">
                <a:latin typeface="Arial"/>
                <a:ea typeface="Open Sans" panose="020B0606030504020204" pitchFamily="34" charset="0"/>
                <a:cs typeface="Arial"/>
              </a:rPr>
              <a:t>tep 6: Edit the Hadoop Configuration files.</a:t>
            </a:r>
            <a:endParaRPr lang="en-US"/>
          </a:p>
          <a:p>
            <a:pPr>
              <a:buFont typeface="Arial" panose="05000000000000000000" pitchFamily="2" charset="2"/>
              <a:buChar char="•"/>
            </a:pPr>
            <a:r>
              <a:rPr lang="en-US" sz="1200">
                <a:latin typeface="Arial"/>
                <a:ea typeface="Open Sans" panose="020B0606030504020204" pitchFamily="34" charset="0"/>
                <a:cs typeface="Arial"/>
              </a:rPr>
              <a:t>Command: cd hadoop-2.7.3/etc/hadoop/</a:t>
            </a:r>
            <a:endParaRPr lang="en-US"/>
          </a:p>
          <a:p>
            <a:pPr>
              <a:buFont typeface="Arial" panose="05000000000000000000" pitchFamily="2" charset="2"/>
              <a:buChar char="•"/>
            </a:pPr>
            <a:r>
              <a:rPr lang="en-US" sz="1200">
                <a:latin typeface="Arial"/>
                <a:ea typeface="Open Sans" panose="020B0606030504020204" pitchFamily="34" charset="0"/>
                <a:cs typeface="Arial"/>
              </a:rPr>
              <a:t>Command: ls</a:t>
            </a:r>
            <a:endParaRPr lang="en-US"/>
          </a:p>
          <a:p>
            <a:pPr>
              <a:buFont typeface="Arial" panose="05000000000000000000" pitchFamily="2" charset="2"/>
              <a:buChar char="•"/>
            </a:pPr>
            <a:endParaRPr lang="en-US"/>
          </a:p>
          <a:p>
            <a:pPr>
              <a:buFont typeface="Arial" panose="05000000000000000000" pitchFamily="2" charset="2"/>
              <a:buChar char="•"/>
            </a:pPr>
            <a:r>
              <a:rPr lang="en-US" sz="1200">
                <a:latin typeface="Arial"/>
                <a:ea typeface="Open Sans" panose="020B0606030504020204" pitchFamily="34" charset="0"/>
                <a:cs typeface="Arial"/>
              </a:rPr>
              <a:t>All the Hadoop configuration files are located in hadoop-2.7.3/etc/hadoop directory as you can see in the snapshot below:</a:t>
            </a:r>
            <a:endParaRPr lang="en-US"/>
          </a:p>
          <a:p>
            <a:pPr>
              <a:buFont typeface="Arial" panose="05000000000000000000" pitchFamily="2" charset="2"/>
              <a:buChar char="•"/>
            </a:pPr>
            <a:endParaRPr lang="en-US"/>
          </a:p>
          <a:p>
            <a:pPr>
              <a:buFont typeface="Arial" panose="05000000000000000000" pitchFamily="2" charset="2"/>
              <a:buChar char="•"/>
            </a:pPr>
            <a:r>
              <a:rPr lang="en-US" sz="1200">
                <a:latin typeface="Arial"/>
                <a:ea typeface="Open Sans" panose="020B0606030504020204" pitchFamily="34" charset="0"/>
                <a:cs typeface="Arial"/>
              </a:rPr>
              <a:t>Step 7: Open core-site.xml and edit the property mentioned below inside configuration tag:</a:t>
            </a:r>
            <a:endParaRPr lang="en-US"/>
          </a:p>
          <a:p>
            <a:pPr>
              <a:buFont typeface="Arial" panose="05000000000000000000" pitchFamily="2" charset="2"/>
              <a:buChar char="•"/>
            </a:pPr>
            <a:r>
              <a:rPr lang="en-US" sz="1200">
                <a:latin typeface="Arial"/>
                <a:ea typeface="Open Sans" panose="020B0606030504020204" pitchFamily="34" charset="0"/>
                <a:cs typeface="Arial"/>
              </a:rPr>
              <a:t>core-site.xml informs Hadoop daemon where NameNode runs in the cluster. It contains configuration settings of Hadoop core such as I/O settings that are common to HDFS &amp; MapReduce.</a:t>
            </a:r>
            <a:endParaRPr lang="en-US"/>
          </a:p>
          <a:p>
            <a:pPr>
              <a:buFont typeface="Arial" panose="05000000000000000000" pitchFamily="2" charset="2"/>
              <a:buChar char="•"/>
            </a:pPr>
            <a:endParaRPr lang="en-US"/>
          </a:p>
          <a:p>
            <a:pPr>
              <a:buFont typeface="Arial" panose="05000000000000000000" pitchFamily="2" charset="2"/>
              <a:buChar char="•"/>
            </a:pPr>
            <a:r>
              <a:rPr lang="en-US" sz="1200">
                <a:latin typeface="Arial"/>
                <a:ea typeface="Open Sans" panose="020B0606030504020204" pitchFamily="34" charset="0"/>
                <a:cs typeface="Arial"/>
              </a:rPr>
              <a:t>Command: vi core-site.xml</a:t>
            </a:r>
            <a:endParaRPr lang="en-US"/>
          </a:p>
          <a:p>
            <a:pPr>
              <a:buFont typeface="Arial" panose="05000000000000000000" pitchFamily="2" charset="2"/>
              <a:buChar char="•"/>
            </a:pPr>
            <a:endParaRPr lang="en-US"/>
          </a:p>
          <a:p>
            <a:pPr>
              <a:buFont typeface="Arial" panose="05000000000000000000" pitchFamily="2" charset="2"/>
              <a:buChar char="•"/>
            </a:pPr>
            <a:r>
              <a:rPr lang="en-US" sz="1200">
                <a:latin typeface="Arial"/>
                <a:ea typeface="Open Sans" panose="020B0606030504020204" pitchFamily="34" charset="0"/>
                <a:cs typeface="Arial"/>
              </a:rPr>
              <a:t>Editing Core-site - Install Hadoop - Edureka</a:t>
            </a:r>
            <a:endParaRPr lang="en-US"/>
          </a:p>
          <a:p>
            <a:pPr>
              <a:buFont typeface="Arial" panose="05000000000000000000" pitchFamily="2" charset="2"/>
              <a:buChar char="•"/>
            </a:pPr>
            <a:endParaRPr lang="en-US"/>
          </a:p>
          <a:p>
            <a:pPr marL="228600" indent="-228600">
              <a:lnSpc>
                <a:spcPct val="150000"/>
              </a:lnSpc>
              <a:buFont typeface="Wingdings" panose="05000000000000000000" pitchFamily="2" charset="2"/>
              <a:buChar char="Ø"/>
            </a:pPr>
            <a:r>
              <a:rPr lang="en-US" sz="1200">
                <a:latin typeface="Arial"/>
                <a:ea typeface="Open Sans" panose="020B0606030504020204" pitchFamily="34" charset="0"/>
                <a:cs typeface="Arial"/>
              </a:rPr>
              <a:t>Property of core-site - Install Hadoop - Edureka</a:t>
            </a:r>
            <a:r>
              <a:rPr lang="en-US" sz="1200" dirty="0">
                <a:solidFill>
                  <a:schemeClr val="bg2">
                    <a:lumMod val="10000"/>
                  </a:schemeClr>
                </a:solidFill>
                <a:latin typeface="Abadi"/>
                <a:ea typeface="Open Sans" panose="020B0606030504020204" pitchFamily="34" charset="0"/>
                <a:cs typeface="Open Sans" panose="020B0606030504020204" pitchFamily="34" charset="0"/>
              </a:rPr>
              <a:t> </a:t>
            </a:r>
            <a:endParaRPr lang="en-US" dirty="0">
              <a:solidFill>
                <a:schemeClr val="bg2">
                  <a:lumMod val="10000"/>
                </a:schemeClr>
              </a:solidFill>
            </a:endParaRPr>
          </a:p>
        </p:txBody>
      </p:sp>
    </p:spTree>
    <p:extLst>
      <p:ext uri="{BB962C8B-B14F-4D97-AF65-F5344CB8AC3E}">
        <p14:creationId xmlns:p14="http://schemas.microsoft.com/office/powerpoint/2010/main" val="179378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197579" y="1217463"/>
            <a:ext cx="5730103" cy="553998"/>
          </a:xfrm>
          <a:prstGeom prst="rect">
            <a:avLst/>
          </a:prstGeom>
        </p:spPr>
        <p:txBody>
          <a:bodyPr wrap="square" lIns="22860" tIns="11430" rIns="22860" bIns="11430" anchor="t">
            <a:spAutoFit/>
          </a:bodyPr>
          <a:lstStyle/>
          <a:p>
            <a:pPr algn="ctr"/>
            <a:r>
              <a:rPr lang="en-IN" sz="3450" b="1">
                <a:solidFill>
                  <a:schemeClr val="bg1"/>
                </a:solidFill>
                <a:effectLst>
                  <a:outerShdw blurRad="38100" dist="38100" dir="2700000" algn="tl">
                    <a:srgbClr val="000000">
                      <a:alpha val="43137"/>
                    </a:srgbClr>
                  </a:outerShdw>
                </a:effectLst>
                <a:latin typeface="HP Simplified"/>
                <a:cs typeface="Arial"/>
              </a:rPr>
              <a:t>Hadoop Installation Steps</a:t>
            </a:r>
            <a:endParaRPr lang="en-IN" sz="3450" b="1" dirty="0">
              <a:solidFill>
                <a:schemeClr val="bg1"/>
              </a:solidFill>
              <a:effectLst>
                <a:outerShdw blurRad="38100" dist="38100" dir="2700000" algn="tl">
                  <a:srgbClr val="000000">
                    <a:alpha val="43137"/>
                  </a:srgbClr>
                </a:outerShdw>
              </a:effectLst>
              <a:latin typeface="HP Simplified"/>
              <a:cs typeface="Arial"/>
            </a:endParaRPr>
          </a:p>
        </p:txBody>
      </p:sp>
      <p:sp>
        <p:nvSpPr>
          <p:cNvPr id="58" name="TextBox 57">
            <a:extLst>
              <a:ext uri="{FF2B5EF4-FFF2-40B4-BE49-F238E27FC236}">
                <a16:creationId xmlns:a16="http://schemas.microsoft.com/office/drawing/2014/main" id="{EA31C1B4-C2C7-40F8-9458-5DCB4B0AF8BE}"/>
              </a:ext>
            </a:extLst>
          </p:cNvPr>
          <p:cNvSpPr txBox="1"/>
          <p:nvPr/>
        </p:nvSpPr>
        <p:spPr>
          <a:xfrm>
            <a:off x="268508" y="2464408"/>
            <a:ext cx="8798787" cy="4794582"/>
          </a:xfrm>
          <a:prstGeom prst="rect">
            <a:avLst/>
          </a:prstGeom>
          <a:noFill/>
        </p:spPr>
        <p:txBody>
          <a:bodyPr wrap="square" lIns="22860" tIns="11430" rIns="22860" bIns="11430" anchor="t">
            <a:spAutoFit/>
          </a:bodyPr>
          <a:lstStyle/>
          <a:p>
            <a:pPr>
              <a:buFont typeface="Arial" panose="05000000000000000000" pitchFamily="2" charset="2"/>
              <a:buChar char="•"/>
            </a:pPr>
            <a:endParaRPr lang="en-US" sz="1200" dirty="0"/>
          </a:p>
          <a:p>
            <a:pPr>
              <a:buFont typeface="Arial" panose="05000000000000000000" pitchFamily="2" charset="2"/>
              <a:buChar char="•"/>
            </a:pPr>
            <a:endParaRPr lang="en-US"/>
          </a:p>
          <a:p>
            <a:pPr marL="228600" indent="-228600">
              <a:buFont typeface="Arial"/>
              <a:buChar char="•"/>
            </a:pPr>
            <a:r>
              <a:rPr lang="en-US" sz="1200">
                <a:latin typeface="Arial"/>
                <a:ea typeface="Open Sans" panose="020B0606030504020204" pitchFamily="34" charset="0"/>
                <a:cs typeface="Arial"/>
              </a:rPr>
              <a:t>To make sure that Java and Hadoop have been properly installed on your system and can be accessed through the Terminal, execute the java -version and hadoop version commands.</a:t>
            </a:r>
            <a:endParaRPr lang="en-US"/>
          </a:p>
          <a:p>
            <a:pPr marL="85725" indent="-85725">
              <a:buFont typeface="Arial"/>
              <a:buChar char="•"/>
            </a:pPr>
            <a:endParaRPr lang="en-US"/>
          </a:p>
          <a:p>
            <a:pPr marL="228600" indent="-228600">
              <a:buFont typeface="Arial"/>
              <a:buChar char="•"/>
            </a:pPr>
            <a:r>
              <a:rPr lang="en-US" sz="1200">
                <a:latin typeface="Arial"/>
                <a:ea typeface="Open Sans" panose="020B0606030504020204" pitchFamily="34" charset="0"/>
                <a:cs typeface="Arial"/>
              </a:rPr>
              <a:t>Command: java -version</a:t>
            </a:r>
            <a:endParaRPr lang="en-US"/>
          </a:p>
          <a:p>
            <a:pPr marL="228600" indent="-228600">
              <a:buFont typeface="Arial"/>
              <a:buChar char="•"/>
            </a:pPr>
            <a:r>
              <a:rPr lang="en-US" sz="1200">
                <a:latin typeface="Arial"/>
                <a:ea typeface="Open Sans" panose="020B0606030504020204" pitchFamily="34" charset="0"/>
                <a:cs typeface="Arial"/>
              </a:rPr>
              <a:t>Command: hadoop version</a:t>
            </a:r>
            <a:endParaRPr lang="en-US"/>
          </a:p>
          <a:p>
            <a:pPr marL="228600" indent="-228600">
              <a:buFont typeface="Arial"/>
              <a:buChar char="•"/>
            </a:pPr>
            <a:r>
              <a:rPr lang="en-US" sz="1200">
                <a:latin typeface="Arial"/>
                <a:ea typeface="Open Sans" panose="020B0606030504020204" pitchFamily="34" charset="0"/>
                <a:cs typeface="Arial"/>
              </a:rPr>
              <a:t>tep 6: Edit the Hadoop Configuration files.</a:t>
            </a:r>
            <a:endParaRPr lang="en-US"/>
          </a:p>
          <a:p>
            <a:pPr marL="228600" indent="-228600">
              <a:buFont typeface="Arial"/>
              <a:buChar char="•"/>
            </a:pPr>
            <a:r>
              <a:rPr lang="en-US" sz="1200">
                <a:latin typeface="Arial"/>
                <a:ea typeface="Open Sans" panose="020B0606030504020204" pitchFamily="34" charset="0"/>
                <a:cs typeface="Arial"/>
              </a:rPr>
              <a:t>Command: cd hadoop-2.7.3/etc/hadoop/</a:t>
            </a:r>
            <a:endParaRPr lang="en-US"/>
          </a:p>
          <a:p>
            <a:pPr marL="228600" indent="-228600">
              <a:buFont typeface="Arial"/>
              <a:buChar char="•"/>
            </a:pPr>
            <a:r>
              <a:rPr lang="en-US" sz="1200">
                <a:latin typeface="Arial"/>
                <a:ea typeface="Open Sans" panose="020B0606030504020204" pitchFamily="34" charset="0"/>
                <a:cs typeface="Arial"/>
              </a:rPr>
              <a:t>Command: ls</a:t>
            </a:r>
            <a:endParaRPr lang="en-US"/>
          </a:p>
          <a:p>
            <a:pPr marL="85725" indent="-85725">
              <a:buFont typeface="Arial"/>
              <a:buChar char="•"/>
            </a:pPr>
            <a:endParaRPr lang="en-US"/>
          </a:p>
          <a:p>
            <a:pPr marL="228600" indent="-228600">
              <a:buFont typeface="Arial"/>
              <a:buChar char="•"/>
            </a:pPr>
            <a:r>
              <a:rPr lang="en-US" sz="1200">
                <a:latin typeface="Arial"/>
                <a:ea typeface="Open Sans" panose="020B0606030504020204" pitchFamily="34" charset="0"/>
                <a:cs typeface="Arial"/>
              </a:rPr>
              <a:t>All the Hadoop configuration files are located in hadoop-2.7.3/etc/hadoop directory as you can see in the snapshot below:</a:t>
            </a:r>
            <a:endParaRPr lang="en-US"/>
          </a:p>
          <a:p>
            <a:pPr marL="85725" indent="-85725">
              <a:buFont typeface="Arial"/>
              <a:buChar char="•"/>
            </a:pPr>
            <a:endParaRPr lang="en-US"/>
          </a:p>
          <a:p>
            <a:pPr marL="228600" indent="-228600">
              <a:buFont typeface="Arial"/>
              <a:buChar char="•"/>
            </a:pPr>
            <a:r>
              <a:rPr lang="en-US" sz="1200">
                <a:latin typeface="Arial"/>
                <a:ea typeface="Open Sans" panose="020B0606030504020204" pitchFamily="34" charset="0"/>
                <a:cs typeface="Arial"/>
              </a:rPr>
              <a:t>Step 7: Open core-site.xml and edit the property mentioned below inside configuration tag:</a:t>
            </a:r>
            <a:endParaRPr lang="en-US"/>
          </a:p>
          <a:p>
            <a:pPr marL="228600" indent="-228600">
              <a:buFont typeface="Arial"/>
              <a:buChar char="•"/>
            </a:pPr>
            <a:r>
              <a:rPr lang="en-US" sz="1200">
                <a:latin typeface="Arial"/>
                <a:ea typeface="Open Sans" panose="020B0606030504020204" pitchFamily="34" charset="0"/>
                <a:cs typeface="Arial"/>
              </a:rPr>
              <a:t>core-site.xml informs Hadoop daemon where NameNode runs in the cluster. It contains configuration settings of Hadoop core such as I/O settings that are common to HDFS &amp; MapReduce.</a:t>
            </a:r>
            <a:endParaRPr lang="en-US"/>
          </a:p>
          <a:p>
            <a:pPr marL="85725" indent="-85725">
              <a:buFont typeface="Arial"/>
              <a:buChar char="•"/>
            </a:pPr>
            <a:endParaRPr lang="en-US"/>
          </a:p>
          <a:p>
            <a:pPr marL="228600" indent="-228600">
              <a:buFont typeface="Arial"/>
              <a:buChar char="•"/>
            </a:pPr>
            <a:r>
              <a:rPr lang="en-US" sz="1200">
                <a:latin typeface="Arial"/>
                <a:ea typeface="Open Sans" panose="020B0606030504020204" pitchFamily="34" charset="0"/>
                <a:cs typeface="Arial"/>
              </a:rPr>
              <a:t>Command: vi core-site.xml</a:t>
            </a:r>
            <a:endParaRPr lang="en-US"/>
          </a:p>
          <a:p>
            <a:pPr marL="85725" indent="-85725">
              <a:buFont typeface="Arial"/>
              <a:buChar char="•"/>
            </a:pPr>
            <a:endParaRPr lang="en-US"/>
          </a:p>
          <a:p>
            <a:pPr marL="228600" indent="-228600">
              <a:buFont typeface="Arial"/>
              <a:buChar char="•"/>
            </a:pPr>
            <a:r>
              <a:rPr lang="en-US" sz="1200">
                <a:latin typeface="Arial"/>
                <a:ea typeface="Open Sans" panose="020B0606030504020204" pitchFamily="34" charset="0"/>
                <a:cs typeface="Arial"/>
              </a:rPr>
              <a:t>Editing Core-site - Install Hadoop - Edureka</a:t>
            </a:r>
            <a:endParaRPr lang="en-US"/>
          </a:p>
          <a:p>
            <a:pPr marL="85725" indent="-85725">
              <a:buFont typeface="Arial"/>
              <a:buChar char="•"/>
            </a:pPr>
            <a:endParaRPr lang="en-US"/>
          </a:p>
          <a:p>
            <a:pPr marL="228600" indent="-228600">
              <a:lnSpc>
                <a:spcPct val="150000"/>
              </a:lnSpc>
              <a:buFont typeface="Arial"/>
              <a:buChar char="•"/>
            </a:pPr>
            <a:r>
              <a:rPr lang="en-US" sz="1200">
                <a:latin typeface="Arial"/>
                <a:ea typeface="Open Sans" panose="020B0606030504020204" pitchFamily="34" charset="0"/>
                <a:cs typeface="Arial"/>
              </a:rPr>
              <a:t>Property of core-site - Install Hadoop - Edureka</a:t>
            </a:r>
            <a:r>
              <a:rPr lang="en-US" sz="1200" dirty="0">
                <a:solidFill>
                  <a:schemeClr val="bg2">
                    <a:lumMod val="10000"/>
                  </a:schemeClr>
                </a:solidFill>
                <a:latin typeface="Abadi"/>
                <a:ea typeface="Open Sans" panose="020B0606030504020204" pitchFamily="34" charset="0"/>
                <a:cs typeface="Open Sans" panose="020B0606030504020204" pitchFamily="34" charset="0"/>
              </a:rPr>
              <a:t> </a:t>
            </a:r>
            <a:endParaRPr lang="en-US" dirty="0">
              <a:solidFill>
                <a:schemeClr val="bg2">
                  <a:lumMod val="10000"/>
                </a:schemeClr>
              </a:solidFill>
            </a:endParaRPr>
          </a:p>
        </p:txBody>
      </p:sp>
    </p:spTree>
    <p:extLst>
      <p:ext uri="{BB962C8B-B14F-4D97-AF65-F5344CB8AC3E}">
        <p14:creationId xmlns:p14="http://schemas.microsoft.com/office/powerpoint/2010/main" val="1003464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1379462" y="1217463"/>
            <a:ext cx="6385082"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MapReduce Word Count Program</a:t>
            </a:r>
          </a:p>
        </p:txBody>
      </p:sp>
      <p:grpSp>
        <p:nvGrpSpPr>
          <p:cNvPr id="8" name="Group 7">
            <a:extLst>
              <a:ext uri="{FF2B5EF4-FFF2-40B4-BE49-F238E27FC236}">
                <a16:creationId xmlns:a16="http://schemas.microsoft.com/office/drawing/2014/main" id="{1BEEC442-F3E1-4608-B2D5-AB79CF95DC65}"/>
              </a:ext>
            </a:extLst>
          </p:cNvPr>
          <p:cNvGrpSpPr/>
          <p:nvPr/>
        </p:nvGrpSpPr>
        <p:grpSpPr>
          <a:xfrm>
            <a:off x="666750" y="2153579"/>
            <a:ext cx="7563825" cy="3341076"/>
            <a:chOff x="2667000" y="5185318"/>
            <a:chExt cx="30255298" cy="13364302"/>
          </a:xfrm>
        </p:grpSpPr>
        <p:pic>
          <p:nvPicPr>
            <p:cNvPr id="4" name="Picture 2" descr="MapReduce Way - MapReduce Tutorial - Edureka">
              <a:extLst>
                <a:ext uri="{FF2B5EF4-FFF2-40B4-BE49-F238E27FC236}">
                  <a16:creationId xmlns:a16="http://schemas.microsoft.com/office/drawing/2014/main" id="{B43D39F0-A890-4706-A6FE-8782BCE6B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185318"/>
              <a:ext cx="30255298" cy="1336430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2C78058-5167-4366-B52E-0FBD0D2A9BC4}"/>
                </a:ext>
              </a:extLst>
            </p:cNvPr>
            <p:cNvSpPr/>
            <p:nvPr/>
          </p:nvSpPr>
          <p:spPr bwMode="auto">
            <a:xfrm>
              <a:off x="28728274" y="5323602"/>
              <a:ext cx="4194024" cy="1492272"/>
            </a:xfrm>
            <a:prstGeom prst="rect">
              <a:avLst/>
            </a:prstGeom>
            <a:solidFill>
              <a:srgbClr val="FFFFFF"/>
            </a:solidFill>
            <a:ln w="28575" cap="flat" cmpd="sng" algn="ctr">
              <a:no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rtl="0" fontAlgn="base">
                <a:spcBef>
                  <a:spcPct val="20000"/>
                </a:spcBef>
                <a:spcAft>
                  <a:spcPct val="0"/>
                </a:spcAft>
                <a:buClr>
                  <a:srgbClr val="FF0000"/>
                </a:buClr>
              </a:pPr>
              <a:endParaRPr lang="en-IN" sz="450">
                <a:solidFill>
                  <a:schemeClr val="tx1"/>
                </a:solidFill>
                <a:latin typeface="Arial" pitchFamily="34" charset="0"/>
              </a:endParaRPr>
            </a:p>
          </p:txBody>
        </p:sp>
      </p:grpSp>
    </p:spTree>
    <p:extLst>
      <p:ext uri="{BB962C8B-B14F-4D97-AF65-F5344CB8AC3E}">
        <p14:creationId xmlns:p14="http://schemas.microsoft.com/office/powerpoint/2010/main" val="697249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197579" y="1217463"/>
            <a:ext cx="5730103" cy="553998"/>
          </a:xfrm>
          <a:prstGeom prst="rect">
            <a:avLst/>
          </a:prstGeom>
        </p:spPr>
        <p:txBody>
          <a:bodyPr wrap="square" lIns="22860" tIns="11430" rIns="22860" bIns="11430" anchor="t">
            <a:spAutoFit/>
          </a:bodyPr>
          <a:lstStyle/>
          <a:p>
            <a:pPr algn="ctr"/>
            <a:r>
              <a:rPr lang="en-IN" sz="3450" b="1">
                <a:solidFill>
                  <a:schemeClr val="bg1"/>
                </a:solidFill>
                <a:effectLst>
                  <a:outerShdw blurRad="38100" dist="38100" dir="2700000" algn="tl">
                    <a:srgbClr val="000000">
                      <a:alpha val="43137"/>
                    </a:srgbClr>
                  </a:outerShdw>
                </a:effectLst>
                <a:latin typeface="HP Simplified"/>
                <a:cs typeface="Arial"/>
              </a:rPr>
              <a:t>Hadoop Installation Steps</a:t>
            </a:r>
            <a:endParaRPr lang="en-IN" sz="3450" b="1" dirty="0">
              <a:solidFill>
                <a:schemeClr val="bg1"/>
              </a:solidFill>
              <a:effectLst>
                <a:outerShdw blurRad="38100" dist="38100" dir="2700000" algn="tl">
                  <a:srgbClr val="000000">
                    <a:alpha val="43137"/>
                  </a:srgbClr>
                </a:outerShdw>
              </a:effectLst>
              <a:latin typeface="HP Simplified"/>
              <a:cs typeface="Arial"/>
            </a:endParaRPr>
          </a:p>
        </p:txBody>
      </p:sp>
      <p:sp>
        <p:nvSpPr>
          <p:cNvPr id="58" name="TextBox 57">
            <a:extLst>
              <a:ext uri="{FF2B5EF4-FFF2-40B4-BE49-F238E27FC236}">
                <a16:creationId xmlns:a16="http://schemas.microsoft.com/office/drawing/2014/main" id="{EA31C1B4-C2C7-40F8-9458-5DCB4B0AF8BE}"/>
              </a:ext>
            </a:extLst>
          </p:cNvPr>
          <p:cNvSpPr txBox="1"/>
          <p:nvPr/>
        </p:nvSpPr>
        <p:spPr>
          <a:xfrm>
            <a:off x="268508" y="2464408"/>
            <a:ext cx="8798787" cy="4639732"/>
          </a:xfrm>
          <a:prstGeom prst="rect">
            <a:avLst/>
          </a:prstGeom>
          <a:noFill/>
        </p:spPr>
        <p:txBody>
          <a:bodyPr wrap="square" lIns="22860" tIns="11430" rIns="22860" bIns="11430" anchor="t">
            <a:spAutoFit/>
          </a:bodyPr>
          <a:lstStyle/>
          <a:p>
            <a:pPr>
              <a:buFont typeface="Arial" panose="05000000000000000000" pitchFamily="2" charset="2"/>
              <a:buChar char="•"/>
            </a:pPr>
            <a:r>
              <a:rPr lang="en-US" sz="1200"/>
              <a:t>Step 8: Edit hdfs-site.xml and edit the property mentioned below inside configuration tag:</a:t>
            </a:r>
            <a:endParaRPr lang="en-US" sz="1200" dirty="0"/>
          </a:p>
          <a:p>
            <a:pPr>
              <a:buFont typeface="Arial" panose="05000000000000000000" pitchFamily="2" charset="2"/>
              <a:buChar char="•"/>
            </a:pPr>
            <a:r>
              <a:rPr lang="en-US" sz="1200"/>
              <a:t>hdfs-site.xml contains configuration settings of HDFS daemons (i.e. NameNode, DataNode, Secondary NameNode). It also includes the replication factor and block size of HDFS.</a:t>
            </a:r>
            <a:endParaRPr lang="en-US"/>
          </a:p>
          <a:p>
            <a:pPr>
              <a:buFont typeface="Arial" panose="05000000000000000000" pitchFamily="2" charset="2"/>
              <a:buChar char="•"/>
            </a:pPr>
            <a:endParaRPr lang="en-US"/>
          </a:p>
          <a:p>
            <a:pPr>
              <a:buFont typeface="Arial" panose="05000000000000000000" pitchFamily="2" charset="2"/>
              <a:buChar char="•"/>
            </a:pPr>
            <a:r>
              <a:rPr lang="en-US" sz="1200"/>
              <a:t>Command: vi hdfs-site.xml</a:t>
            </a:r>
            <a:endParaRPr lang="en-US"/>
          </a:p>
          <a:p>
            <a:pPr>
              <a:buFont typeface="Arial" panose="05000000000000000000" pitchFamily="2" charset="2"/>
              <a:buChar char="•"/>
            </a:pPr>
            <a:r>
              <a:rPr lang="en-US" sz="1200"/>
              <a:t>Step 9: Edit the mapred-site.xml file and edit the property mentioned below inside configuration tag:</a:t>
            </a:r>
            <a:endParaRPr lang="en-US" sz="1200" dirty="0"/>
          </a:p>
          <a:p>
            <a:pPr>
              <a:buFont typeface="Arial" panose="05000000000000000000" pitchFamily="2" charset="2"/>
              <a:buChar char="•"/>
            </a:pPr>
            <a:r>
              <a:rPr lang="en-US" sz="1200"/>
              <a:t>mapred-site.xml contains configuration settings of MapReduce application like number of JVM that can run in parallel, the size of the mapper and the reducer process,  CPU cores available for a process, etc.</a:t>
            </a:r>
            <a:endParaRPr lang="en-US"/>
          </a:p>
          <a:p>
            <a:pPr>
              <a:buFont typeface="Arial" panose="05000000000000000000" pitchFamily="2" charset="2"/>
              <a:buChar char="•"/>
            </a:pPr>
            <a:endParaRPr lang="en-US"/>
          </a:p>
          <a:p>
            <a:pPr>
              <a:buFont typeface="Arial" panose="05000000000000000000" pitchFamily="2" charset="2"/>
              <a:buChar char="•"/>
            </a:pPr>
            <a:r>
              <a:rPr lang="en-US" sz="1200">
                <a:latin typeface="Arial"/>
                <a:cs typeface="Arial"/>
              </a:rPr>
              <a:t>In some cases, mapred-site.xml file is not available. So, we have to create the mapred-site.xml file using mapred-site.xml template.</a:t>
            </a:r>
            <a:endParaRPr lang="en-US">
              <a:latin typeface="Arial"/>
              <a:cs typeface="Arial"/>
            </a:endParaRPr>
          </a:p>
          <a:p>
            <a:pPr>
              <a:buFont typeface="Arial" panose="05000000000000000000" pitchFamily="2" charset="2"/>
              <a:buChar char="•"/>
            </a:pPr>
            <a:endParaRPr lang="en-US"/>
          </a:p>
          <a:p>
            <a:pPr>
              <a:buFont typeface="Arial" panose="05000000000000000000" pitchFamily="2" charset="2"/>
              <a:buChar char="•"/>
            </a:pPr>
            <a:r>
              <a:rPr lang="en-US" sz="1200"/>
              <a:t>Command: cp mapred-site.xml.template mapred-site.xml</a:t>
            </a:r>
            <a:endParaRPr lang="en-US"/>
          </a:p>
          <a:p>
            <a:pPr>
              <a:buFont typeface="Arial" panose="05000000000000000000" pitchFamily="2" charset="2"/>
              <a:buChar char="•"/>
            </a:pPr>
            <a:endParaRPr lang="en-US"/>
          </a:p>
          <a:p>
            <a:pPr>
              <a:buFont typeface="Arial" panose="05000000000000000000" pitchFamily="2" charset="2"/>
              <a:buChar char="•"/>
            </a:pPr>
            <a:r>
              <a:rPr lang="en-US" sz="1200"/>
              <a:t>Command: vi mapred-site.xml.</a:t>
            </a:r>
            <a:endParaRPr lang="en-US"/>
          </a:p>
          <a:p>
            <a:pPr>
              <a:buFont typeface="Arial" panose="05000000000000000000" pitchFamily="2" charset="2"/>
              <a:buChar char="•"/>
            </a:pPr>
            <a:r>
              <a:rPr lang="en-US" sz="1200"/>
              <a:t>Step 10: Edit yarn-site.xml and edit the property mentioned below inside configuration tag:</a:t>
            </a:r>
            <a:endParaRPr lang="en-US" sz="1200" dirty="0">
              <a:solidFill>
                <a:srgbClr val="5F5F5F"/>
              </a:solidFill>
            </a:endParaRPr>
          </a:p>
          <a:p>
            <a:pPr>
              <a:buFont typeface="Arial" panose="05000000000000000000" pitchFamily="2" charset="2"/>
              <a:buChar char="•"/>
            </a:pPr>
            <a:r>
              <a:rPr lang="en-US" sz="1200"/>
              <a:t>yarn-site.xml contains configuration settings of ResourceManager and NodeManager like application memory management size, the operation needed on program &amp; algorithm, etc.</a:t>
            </a:r>
            <a:endParaRPr lang="en-US"/>
          </a:p>
          <a:p>
            <a:pPr>
              <a:buFont typeface="Arial" panose="05000000000000000000" pitchFamily="2" charset="2"/>
              <a:buChar char="•"/>
            </a:pPr>
            <a:endParaRPr lang="en-US"/>
          </a:p>
          <a:p>
            <a:pPr>
              <a:buFont typeface="Arial" panose="05000000000000000000" pitchFamily="2" charset="2"/>
              <a:buChar char="•"/>
            </a:pPr>
            <a:r>
              <a:rPr lang="en-US" sz="1200"/>
              <a:t>Command: vi yarn-site.xml</a:t>
            </a:r>
            <a:endParaRPr lang="en-US"/>
          </a:p>
          <a:p>
            <a:pPr>
              <a:buFont typeface="Arial" panose="05000000000000000000" pitchFamily="2" charset="2"/>
              <a:buChar char="•"/>
            </a:pPr>
            <a:endParaRPr lang="en-US">
              <a:solidFill>
                <a:srgbClr val="5F5F5F"/>
              </a:solidFill>
            </a:endParaRPr>
          </a:p>
          <a:p>
            <a:endParaRPr lang="en-US" sz="1200" dirty="0">
              <a:solidFill>
                <a:srgbClr val="5F5F5F"/>
              </a:solidFill>
            </a:endParaRPr>
          </a:p>
        </p:txBody>
      </p:sp>
    </p:spTree>
    <p:extLst>
      <p:ext uri="{BB962C8B-B14F-4D97-AF65-F5344CB8AC3E}">
        <p14:creationId xmlns:p14="http://schemas.microsoft.com/office/powerpoint/2010/main" val="2644001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2197579" y="1217463"/>
            <a:ext cx="5730103" cy="553998"/>
          </a:xfrm>
          <a:prstGeom prst="rect">
            <a:avLst/>
          </a:prstGeom>
        </p:spPr>
        <p:txBody>
          <a:bodyPr wrap="square" lIns="22860" tIns="11430" rIns="22860" bIns="11430" anchor="t">
            <a:spAutoFit/>
          </a:bodyPr>
          <a:lstStyle/>
          <a:p>
            <a:pPr algn="ctr"/>
            <a:r>
              <a:rPr lang="en-IN" sz="3450" b="1">
                <a:solidFill>
                  <a:schemeClr val="bg1"/>
                </a:solidFill>
                <a:effectLst>
                  <a:outerShdw blurRad="38100" dist="38100" dir="2700000" algn="tl">
                    <a:srgbClr val="000000">
                      <a:alpha val="43137"/>
                    </a:srgbClr>
                  </a:outerShdw>
                </a:effectLst>
                <a:latin typeface="HP Simplified"/>
                <a:cs typeface="Arial"/>
              </a:rPr>
              <a:t>Hadoop Installation Steps</a:t>
            </a:r>
            <a:endParaRPr lang="en-IN" sz="3450" b="1" dirty="0">
              <a:solidFill>
                <a:schemeClr val="bg1"/>
              </a:solidFill>
              <a:effectLst>
                <a:outerShdw blurRad="38100" dist="38100" dir="2700000" algn="tl">
                  <a:srgbClr val="000000">
                    <a:alpha val="43137"/>
                  </a:srgbClr>
                </a:outerShdw>
              </a:effectLst>
              <a:latin typeface="HP Simplified"/>
              <a:cs typeface="Arial"/>
            </a:endParaRPr>
          </a:p>
        </p:txBody>
      </p:sp>
      <p:sp>
        <p:nvSpPr>
          <p:cNvPr id="58" name="TextBox 57">
            <a:extLst>
              <a:ext uri="{FF2B5EF4-FFF2-40B4-BE49-F238E27FC236}">
                <a16:creationId xmlns:a16="http://schemas.microsoft.com/office/drawing/2014/main" id="{EA31C1B4-C2C7-40F8-9458-5DCB4B0AF8BE}"/>
              </a:ext>
            </a:extLst>
          </p:cNvPr>
          <p:cNvSpPr txBox="1"/>
          <p:nvPr/>
        </p:nvSpPr>
        <p:spPr>
          <a:xfrm>
            <a:off x="225376" y="2065436"/>
            <a:ext cx="8798787" cy="4362733"/>
          </a:xfrm>
          <a:prstGeom prst="rect">
            <a:avLst/>
          </a:prstGeom>
          <a:noFill/>
        </p:spPr>
        <p:txBody>
          <a:bodyPr wrap="square" lIns="22860" tIns="11430" rIns="22860" bIns="11430" anchor="t">
            <a:spAutoFit/>
          </a:bodyPr>
          <a:lstStyle/>
          <a:p>
            <a:pPr>
              <a:buFont typeface="Arial" panose="05000000000000000000" pitchFamily="2" charset="2"/>
              <a:buChar char="•"/>
            </a:pPr>
            <a:endParaRPr lang="en-US">
              <a:solidFill>
                <a:srgbClr val="5F5F5F"/>
              </a:solidFill>
            </a:endParaRPr>
          </a:p>
          <a:p>
            <a:pPr marL="171450" indent="-171450">
              <a:buFont typeface="Arial"/>
              <a:buChar char="•"/>
            </a:pPr>
            <a:r>
              <a:rPr lang="en-US" sz="1200">
                <a:latin typeface="Arial"/>
                <a:cs typeface="Arial"/>
              </a:rPr>
              <a:t>Formatting Name node</a:t>
            </a:r>
            <a:endParaRPr lang="en-US">
              <a:latin typeface="Arial"/>
              <a:cs typeface="Arial"/>
            </a:endParaRPr>
          </a:p>
          <a:p>
            <a:pPr marL="171450" indent="-171450">
              <a:buFont typeface="Arial"/>
              <a:buChar char="•"/>
            </a:pPr>
            <a:r>
              <a:rPr lang="en-US" sz="1200">
                <a:latin typeface="Arial"/>
                <a:cs typeface="Arial"/>
              </a:rPr>
              <a:t>After finishing the configuration, let’s try to format the name node using the following command:</a:t>
            </a:r>
            <a:endParaRPr lang="en-US">
              <a:latin typeface="Arial"/>
              <a:cs typeface="Arial"/>
            </a:endParaRPr>
          </a:p>
          <a:p>
            <a:pPr marL="171450" indent="-171450">
              <a:buFont typeface="Arial"/>
              <a:buChar char="•"/>
            </a:pPr>
            <a:r>
              <a:rPr lang="en-US" sz="1200"/>
              <a:t>hdfs namenode -format</a:t>
            </a:r>
            <a:endParaRPr lang="en-US"/>
          </a:p>
          <a:p>
            <a:pPr marL="71438" indent="-71438">
              <a:buFont typeface="Arial"/>
              <a:buChar char="•"/>
            </a:pPr>
            <a:endParaRPr lang="en-US"/>
          </a:p>
          <a:p>
            <a:pPr marL="171450" indent="-171450">
              <a:buFont typeface="Arial"/>
              <a:buChar char="•"/>
            </a:pPr>
            <a:r>
              <a:rPr lang="en-US" sz="1200"/>
              <a:t>Starting Hadoop services</a:t>
            </a:r>
            <a:endParaRPr lang="en-US"/>
          </a:p>
          <a:p>
            <a:pPr marL="171450" indent="-171450">
              <a:buFont typeface="Arial"/>
              <a:buChar char="•"/>
            </a:pPr>
            <a:r>
              <a:rPr lang="en-US" sz="1200">
                <a:latin typeface="Arial"/>
                <a:cs typeface="Arial"/>
              </a:rPr>
              <a:t>Now, we will open PowerShell, and navigate to “%HADOOP_HOME%\sbin” directory. Then we will run the following command to start the Hadoop nodes:</a:t>
            </a:r>
            <a:endParaRPr lang="en-US">
              <a:latin typeface="Arial"/>
              <a:cs typeface="Arial"/>
            </a:endParaRPr>
          </a:p>
          <a:p>
            <a:pPr marL="171450" indent="-171450">
              <a:buFont typeface="Arial"/>
              <a:buChar char="•"/>
            </a:pPr>
            <a:r>
              <a:rPr lang="en-US" sz="1200"/>
              <a:t>.\start-dfs.cmd</a:t>
            </a:r>
            <a:endParaRPr lang="en-US"/>
          </a:p>
          <a:p>
            <a:pPr marL="171450" indent="-171450">
              <a:buFont typeface="Arial"/>
              <a:buChar char="•"/>
            </a:pPr>
            <a:r>
              <a:rPr lang="en-US" sz="1200"/>
              <a:t>Next, we must start the Hadoop Yarn service using the following command:</a:t>
            </a:r>
            <a:endParaRPr lang="en-US"/>
          </a:p>
          <a:p>
            <a:pPr marL="171450" indent="-171450">
              <a:buFont typeface="Arial"/>
              <a:buChar char="•"/>
            </a:pPr>
            <a:r>
              <a:rPr lang="en-US" sz="1200"/>
              <a:t>./start-yarn.cmd</a:t>
            </a:r>
            <a:endParaRPr lang="en-US"/>
          </a:p>
          <a:p>
            <a:pPr marL="171450" indent="-171450">
              <a:buFont typeface="Arial"/>
              <a:buChar char="•"/>
            </a:pPr>
            <a:r>
              <a:rPr lang="en-US" sz="1200"/>
              <a:t>To make sure that all services started successfully, we can run the following command:</a:t>
            </a:r>
            <a:endParaRPr lang="en-US"/>
          </a:p>
          <a:p>
            <a:pPr marL="171450" indent="-171450">
              <a:buFont typeface="Arial"/>
              <a:buChar char="•"/>
            </a:pPr>
            <a:r>
              <a:rPr lang="en-US" sz="1200"/>
              <a:t>jps</a:t>
            </a:r>
            <a:endParaRPr lang="en-US"/>
          </a:p>
          <a:p>
            <a:pPr marL="71438" indent="-71438">
              <a:buFont typeface="Arial"/>
              <a:buChar char="•"/>
            </a:pPr>
            <a:endParaRPr lang="en-US"/>
          </a:p>
          <a:p>
            <a:pPr marL="171450" indent="-171450">
              <a:buFont typeface="Arial"/>
              <a:buChar char="•"/>
            </a:pPr>
            <a:r>
              <a:rPr lang="en-US" sz="1200"/>
              <a:t>Hadoop Web UI</a:t>
            </a:r>
            <a:endParaRPr lang="en-US"/>
          </a:p>
          <a:p>
            <a:pPr marL="171450" indent="-171450">
              <a:buFont typeface="Arial"/>
              <a:buChar char="•"/>
            </a:pPr>
            <a:r>
              <a:rPr lang="en-US" sz="1200"/>
              <a:t>There are three web user interfaces to be used:</a:t>
            </a:r>
            <a:endParaRPr lang="en-US"/>
          </a:p>
          <a:p>
            <a:pPr marL="171450" indent="-171450">
              <a:buFont typeface="Arial"/>
              <a:buChar char="•"/>
            </a:pPr>
            <a:r>
              <a:rPr lang="en-US" sz="1200"/>
              <a:t>Name node web page: </a:t>
            </a:r>
            <a:r>
              <a:rPr lang="en-US" sz="1200" dirty="0">
                <a:hlinkClick r:id="rId2"/>
              </a:rPr>
              <a:t>http://localhost:9870/dfshealth.html</a:t>
            </a:r>
            <a:endParaRPr lang="en-US"/>
          </a:p>
          <a:p>
            <a:pPr marL="71438" indent="-71438">
              <a:buFont typeface="Arial"/>
              <a:buChar char="•"/>
            </a:pPr>
            <a:endParaRPr lang="en-US"/>
          </a:p>
          <a:p>
            <a:pPr marL="171450" indent="-171450">
              <a:buFont typeface="Arial"/>
              <a:buChar char="•"/>
            </a:pPr>
            <a:r>
              <a:rPr lang="en-US" sz="1200"/>
              <a:t>Data node web page: </a:t>
            </a:r>
            <a:r>
              <a:rPr lang="en-US" sz="1200" dirty="0">
                <a:hlinkClick r:id="rId3"/>
              </a:rPr>
              <a:t>http://localhost:9864/datanode.html</a:t>
            </a:r>
            <a:endParaRPr lang="en-US"/>
          </a:p>
          <a:p>
            <a:pPr marL="71438" indent="-71438">
              <a:buFont typeface="Arial"/>
              <a:buChar char="•"/>
            </a:pPr>
            <a:endParaRPr lang="en-US"/>
          </a:p>
          <a:p>
            <a:pPr marL="171450" indent="-171450">
              <a:buFont typeface="Arial"/>
              <a:buChar char="•"/>
            </a:pPr>
            <a:r>
              <a:rPr lang="en-US" sz="1200"/>
              <a:t>Yarn web page: http://localhost:8088/cluster</a:t>
            </a:r>
            <a:endParaRPr lang="en-US"/>
          </a:p>
        </p:txBody>
      </p:sp>
    </p:spTree>
    <p:extLst>
      <p:ext uri="{BB962C8B-B14F-4D97-AF65-F5344CB8AC3E}">
        <p14:creationId xmlns:p14="http://schemas.microsoft.com/office/powerpoint/2010/main" val="470491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Multitenancy – What is it?</a:t>
            </a:r>
            <a:endParaRPr sz="4400" dirty="0"/>
          </a:p>
        </p:txBody>
      </p:sp>
      <p:pic>
        <p:nvPicPr>
          <p:cNvPr id="12" name="image5.jpeg"/>
          <p:cNvPicPr/>
          <p:nvPr/>
        </p:nvPicPr>
        <p:blipFill>
          <a:blip r:embed="rId3"/>
          <a:stretch>
            <a:fillRect/>
          </a:stretch>
        </p:blipFill>
        <p:spPr>
          <a:xfrm>
            <a:off x="457201" y="1524000"/>
            <a:ext cx="3882788" cy="3334603"/>
          </a:xfrm>
          <a:prstGeom prst="rect">
            <a:avLst/>
          </a:prstGeom>
          <a:ln w="12700">
            <a:miter lim="400000"/>
          </a:ln>
        </p:spPr>
      </p:pic>
      <p:pic>
        <p:nvPicPr>
          <p:cNvPr id="13" name="image6.jpeg"/>
          <p:cNvPicPr/>
          <p:nvPr/>
        </p:nvPicPr>
        <p:blipFill>
          <a:blip r:embed="rId4"/>
          <a:stretch>
            <a:fillRect/>
          </a:stretch>
        </p:blipFill>
        <p:spPr>
          <a:xfrm>
            <a:off x="4847166" y="1524000"/>
            <a:ext cx="3682685" cy="3334603"/>
          </a:xfrm>
          <a:prstGeom prst="rect">
            <a:avLst/>
          </a:prstGeom>
          <a:ln w="12700">
            <a:miter lim="400000"/>
          </a:ln>
        </p:spPr>
      </p:pic>
    </p:spTree>
    <p:extLst>
      <p:ext uri="{BB962C8B-B14F-4D97-AF65-F5344CB8AC3E}">
        <p14:creationId xmlns:p14="http://schemas.microsoft.com/office/powerpoint/2010/main" val="2014274057"/>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5"/>
          <p:cNvSpPr/>
          <p:nvPr/>
        </p:nvSpPr>
        <p:spPr>
          <a:xfrm>
            <a:off x="406400" y="152400"/>
            <a:ext cx="84328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685508" indent="-1028262" defTabSz="914012">
              <a:lnSpc>
                <a:spcPts val="3600"/>
              </a:lnSpc>
              <a:defRPr sz="5400">
                <a:latin typeface="Calibri Light"/>
                <a:ea typeface="Calibri Light"/>
                <a:cs typeface="Calibri Light"/>
                <a:sym typeface="Calibri Light"/>
              </a:defRPr>
            </a:lvl1pPr>
          </a:lstStyle>
          <a:p>
            <a:pPr lvl="0">
              <a:defRPr sz="1800"/>
            </a:pPr>
            <a:r>
              <a:rPr sz="5400"/>
              <a:t>Pros and Cons</a:t>
            </a:r>
          </a:p>
        </p:txBody>
      </p:sp>
      <p:graphicFrame>
        <p:nvGraphicFramePr>
          <p:cNvPr id="7" name="Table 177"/>
          <p:cNvGraphicFramePr/>
          <p:nvPr/>
        </p:nvGraphicFramePr>
        <p:xfrm>
          <a:off x="685800" y="1600200"/>
          <a:ext cx="8153400" cy="2651916"/>
        </p:xfrm>
        <a:graphic>
          <a:graphicData uri="http://schemas.openxmlformats.org/drawingml/2006/table">
            <a:tbl>
              <a:tblPr firstRow="1" bandRow="1">
                <a:tableStyleId>{4C3C2611-4C71-4FC5-86AE-919BDF0F9419}</a:tableStyleId>
              </a:tblPr>
              <a:tblGrid>
                <a:gridCol w="4670394">
                  <a:extLst>
                    <a:ext uri="{9D8B030D-6E8A-4147-A177-3AD203B41FA5}">
                      <a16:colId xmlns:a16="http://schemas.microsoft.com/office/drawing/2014/main" val="20000"/>
                    </a:ext>
                  </a:extLst>
                </a:gridCol>
                <a:gridCol w="1741503">
                  <a:extLst>
                    <a:ext uri="{9D8B030D-6E8A-4147-A177-3AD203B41FA5}">
                      <a16:colId xmlns:a16="http://schemas.microsoft.com/office/drawing/2014/main" val="20001"/>
                    </a:ext>
                  </a:extLst>
                </a:gridCol>
                <a:gridCol w="1741503">
                  <a:extLst>
                    <a:ext uri="{9D8B030D-6E8A-4147-A177-3AD203B41FA5}">
                      <a16:colId xmlns:a16="http://schemas.microsoft.com/office/drawing/2014/main" val="20002"/>
                    </a:ext>
                  </a:extLst>
                </a:gridCol>
              </a:tblGrid>
              <a:tr h="355820">
                <a:tc>
                  <a:txBody>
                    <a:bodyPr/>
                    <a:lstStyle/>
                    <a:p>
                      <a:pPr lvl="0">
                        <a:defRPr sz="1800" b="0" i="0">
                          <a:solidFill>
                            <a:srgbClr val="000000"/>
                          </a:solidFill>
                        </a:defRPr>
                      </a:pPr>
                      <a:endParaRPr dirty="0"/>
                    </a:p>
                  </a:txBody>
                  <a:tcPr marL="45733" marR="45733" marT="45733" marB="45733" horzOverflow="overflow"/>
                </a:tc>
                <a:tc>
                  <a:txBody>
                    <a:bodyPr/>
                    <a:lstStyle/>
                    <a:p>
                      <a:pPr lvl="0">
                        <a:defRPr sz="1800" b="0" i="0">
                          <a:solidFill>
                            <a:srgbClr val="000000"/>
                          </a:solidFill>
                        </a:defRPr>
                      </a:pPr>
                      <a:r>
                        <a:rPr b="1">
                          <a:solidFill>
                            <a:srgbClr val="FFFFFF"/>
                          </a:solidFill>
                          <a:sym typeface="Helvetica"/>
                        </a:rPr>
                        <a:t>House</a:t>
                      </a:r>
                    </a:p>
                  </a:txBody>
                  <a:tcPr marL="45733" marR="45733" marT="45733" marB="45733" horzOverflow="overflow"/>
                </a:tc>
                <a:tc>
                  <a:txBody>
                    <a:bodyPr/>
                    <a:lstStyle/>
                    <a:p>
                      <a:pPr lvl="0">
                        <a:defRPr sz="1800" b="0" i="0">
                          <a:solidFill>
                            <a:srgbClr val="000000"/>
                          </a:solidFill>
                        </a:defRPr>
                      </a:pPr>
                      <a:r>
                        <a:rPr b="1">
                          <a:solidFill>
                            <a:srgbClr val="FFFFFF"/>
                          </a:solidFill>
                          <a:sym typeface="Helvetica"/>
                        </a:rPr>
                        <a:t>Apartment</a:t>
                      </a:r>
                    </a:p>
                  </a:txBody>
                  <a:tcPr marL="45733" marR="45733" marT="45733" marB="45733" horzOverflow="overflow"/>
                </a:tc>
                <a:extLst>
                  <a:ext uri="{0D108BD9-81ED-4DB2-BD59-A6C34878D82A}">
                    <a16:rowId xmlns:a16="http://schemas.microsoft.com/office/drawing/2014/main" val="10000"/>
                  </a:ext>
                </a:extLst>
              </a:tr>
              <a:tr h="438580">
                <a:tc>
                  <a:txBody>
                    <a:bodyPr/>
                    <a:lstStyle/>
                    <a:p>
                      <a:pPr lvl="0" algn="l">
                        <a:defRPr sz="1800" b="0" i="0"/>
                      </a:pPr>
                      <a:r>
                        <a:rPr sz="2400" b="1" i="1">
                          <a:sym typeface="Helvetica"/>
                        </a:rPr>
                        <a:t>Effective use of land</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extLst>
                  <a:ext uri="{0D108BD9-81ED-4DB2-BD59-A6C34878D82A}">
                    <a16:rowId xmlns:a16="http://schemas.microsoft.com/office/drawing/2014/main" val="10001"/>
                  </a:ext>
                </a:extLst>
              </a:tr>
              <a:tr h="456466">
                <a:tc>
                  <a:txBody>
                    <a:bodyPr/>
                    <a:lstStyle/>
                    <a:p>
                      <a:pPr lvl="0" algn="l">
                        <a:defRPr sz="1800" b="0" i="0"/>
                      </a:pPr>
                      <a:r>
                        <a:rPr sz="2400" b="1" i="1">
                          <a:sym typeface="Helvetica"/>
                        </a:rPr>
                        <a:t>Privacy</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extLst>
                  <a:ext uri="{0D108BD9-81ED-4DB2-BD59-A6C34878D82A}">
                    <a16:rowId xmlns:a16="http://schemas.microsoft.com/office/drawing/2014/main" val="10002"/>
                  </a:ext>
                </a:extLst>
              </a:tr>
              <a:tr h="438580">
                <a:tc>
                  <a:txBody>
                    <a:bodyPr/>
                    <a:lstStyle/>
                    <a:p>
                      <a:pPr lvl="0" algn="l">
                        <a:defRPr sz="1800" b="0" i="0"/>
                      </a:pPr>
                      <a:r>
                        <a:rPr sz="2400" b="1" i="1">
                          <a:sym typeface="Helvetica"/>
                        </a:rPr>
                        <a:t>Infrastructure sharing</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extLst>
                  <a:ext uri="{0D108BD9-81ED-4DB2-BD59-A6C34878D82A}">
                    <a16:rowId xmlns:a16="http://schemas.microsoft.com/office/drawing/2014/main" val="10003"/>
                  </a:ext>
                </a:extLst>
              </a:tr>
              <a:tr h="438580">
                <a:tc>
                  <a:txBody>
                    <a:bodyPr/>
                    <a:lstStyle/>
                    <a:p>
                      <a:pPr lvl="0" algn="l">
                        <a:defRPr sz="1800" b="0" i="0"/>
                      </a:pPr>
                      <a:r>
                        <a:rPr sz="2400" b="1" i="1">
                          <a:sym typeface="Helvetica"/>
                        </a:rPr>
                        <a:t>Maintenance cost sharing</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dirty="0">
                          <a:sym typeface="Helvetica"/>
                        </a:rPr>
                        <a:t>+</a:t>
                      </a:r>
                    </a:p>
                  </a:txBody>
                  <a:tcPr marL="45733" marR="45733" marT="45733" marB="45733" horzOverflow="overflow"/>
                </a:tc>
                <a:extLst>
                  <a:ext uri="{0D108BD9-81ED-4DB2-BD59-A6C34878D82A}">
                    <a16:rowId xmlns:a16="http://schemas.microsoft.com/office/drawing/2014/main" val="10004"/>
                  </a:ext>
                </a:extLst>
              </a:tr>
              <a:tr h="438580">
                <a:tc>
                  <a:txBody>
                    <a:bodyPr/>
                    <a:lstStyle/>
                    <a:p>
                      <a:pPr lvl="0" algn="l">
                        <a:defRPr sz="1800" b="0" i="0"/>
                      </a:pPr>
                      <a:r>
                        <a:rPr sz="2400" b="1" i="1">
                          <a:sym typeface="Helvetica"/>
                        </a:rPr>
                        <a:t>Freedom</a:t>
                      </a:r>
                    </a:p>
                  </a:txBody>
                  <a:tcPr marL="45733" marR="45733" marT="45733" marB="45733" horzOverflow="overflow"/>
                </a:tc>
                <a:tc>
                  <a:txBody>
                    <a:bodyPr/>
                    <a:lstStyle/>
                    <a:p>
                      <a:pPr lvl="0">
                        <a:defRPr sz="1800" b="0" i="0"/>
                      </a:pPr>
                      <a:r>
                        <a:rPr sz="2400" b="1" i="1">
                          <a:sym typeface="Helvetica"/>
                        </a:rPr>
                        <a:t>+</a:t>
                      </a:r>
                    </a:p>
                  </a:txBody>
                  <a:tcPr marL="45733" marR="45733" marT="45733" marB="45733" horzOverflow="overflow"/>
                </a:tc>
                <a:tc>
                  <a:txBody>
                    <a:bodyPr/>
                    <a:lstStyle/>
                    <a:p>
                      <a:pPr lvl="0">
                        <a:defRPr sz="1800" b="0" i="0"/>
                      </a:pPr>
                      <a:r>
                        <a:rPr sz="2400" b="1" i="1" dirty="0">
                          <a:sym typeface="Helvetica"/>
                        </a:rPr>
                        <a:t>-</a:t>
                      </a:r>
                    </a:p>
                  </a:txBody>
                  <a:tcPr marL="45733" marR="45733" marT="45733" marB="45733" horzOverflow="overflow"/>
                </a:tc>
                <a:extLst>
                  <a:ext uri="{0D108BD9-81ED-4DB2-BD59-A6C34878D82A}">
                    <a16:rowId xmlns:a16="http://schemas.microsoft.com/office/drawing/2014/main" val="10005"/>
                  </a:ext>
                </a:extLst>
              </a:tr>
            </a:tbl>
          </a:graphicData>
        </a:graphic>
      </p:graphicFrame>
      <p:sp>
        <p:nvSpPr>
          <p:cNvPr id="8" name="Shape 178"/>
          <p:cNvSpPr/>
          <p:nvPr/>
        </p:nvSpPr>
        <p:spPr>
          <a:xfrm>
            <a:off x="838200" y="4953000"/>
            <a:ext cx="8640234" cy="70103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lvl="0"/>
            <a:r>
              <a:rPr sz="2000" b="1">
                <a:latin typeface="Verdana"/>
                <a:ea typeface="Verdana"/>
                <a:cs typeface="Verdana"/>
                <a:sym typeface="Verdana"/>
              </a:rPr>
              <a:t>House</a:t>
            </a:r>
            <a:r>
              <a:rPr sz="2000">
                <a:latin typeface="Verdana"/>
                <a:ea typeface="Verdana"/>
                <a:cs typeface="Verdana"/>
                <a:sym typeface="Verdana"/>
              </a:rPr>
              <a:t>:	Privacy and freedom</a:t>
            </a:r>
            <a:endParaRPr sz="2000">
              <a:latin typeface="Calibri"/>
              <a:ea typeface="Calibri"/>
              <a:cs typeface="Calibri"/>
              <a:sym typeface="Calibri"/>
            </a:endParaRPr>
          </a:p>
          <a:p>
            <a:pPr lvl="0"/>
            <a:r>
              <a:rPr sz="2000" b="1">
                <a:latin typeface="Verdana"/>
                <a:ea typeface="Verdana"/>
                <a:cs typeface="Verdana"/>
                <a:sym typeface="Verdana"/>
              </a:rPr>
              <a:t>Apartment</a:t>
            </a:r>
            <a:r>
              <a:rPr sz="2000">
                <a:latin typeface="Verdana"/>
                <a:ea typeface="Verdana"/>
                <a:cs typeface="Verdana"/>
                <a:sym typeface="Verdana"/>
              </a:rPr>
              <a:t>: 	Cost efficiency</a:t>
            </a:r>
          </a:p>
        </p:txBody>
      </p:sp>
    </p:spTree>
    <p:extLst>
      <p:ext uri="{BB962C8B-B14F-4D97-AF65-F5344CB8AC3E}">
        <p14:creationId xmlns:p14="http://schemas.microsoft.com/office/powerpoint/2010/main" val="98468502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0"/>
          <p:cNvSpPr/>
          <p:nvPr/>
        </p:nvSpPr>
        <p:spPr>
          <a:xfrm>
            <a:off x="381000" y="381000"/>
            <a:ext cx="94234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685508" indent="-1028262" defTabSz="914012">
              <a:lnSpc>
                <a:spcPts val="3600"/>
              </a:lnSpc>
              <a:defRPr sz="6000">
                <a:latin typeface="Calibri Light"/>
                <a:ea typeface="Calibri Light"/>
                <a:cs typeface="Calibri Light"/>
                <a:sym typeface="Calibri Light"/>
              </a:defRPr>
            </a:lvl1pPr>
          </a:lstStyle>
          <a:p>
            <a:pPr lvl="0">
              <a:defRPr sz="1800"/>
            </a:pPr>
            <a:r>
              <a:rPr sz="4400" dirty="0"/>
              <a:t>Traditional Deployment Model</a:t>
            </a:r>
          </a:p>
        </p:txBody>
      </p:sp>
      <p:pic>
        <p:nvPicPr>
          <p:cNvPr id="5" name="image7.png"/>
          <p:cNvPicPr/>
          <p:nvPr/>
        </p:nvPicPr>
        <p:blipFill>
          <a:blip r:embed="rId3"/>
          <a:stretch>
            <a:fillRect/>
          </a:stretch>
        </p:blipFill>
        <p:spPr>
          <a:xfrm>
            <a:off x="395111" y="1752600"/>
            <a:ext cx="8189331" cy="3419901"/>
          </a:xfrm>
          <a:prstGeom prst="rect">
            <a:avLst/>
          </a:prstGeom>
          <a:ln w="12700">
            <a:miter lim="400000"/>
          </a:ln>
        </p:spPr>
      </p:pic>
    </p:spTree>
    <p:extLst>
      <p:ext uri="{BB962C8B-B14F-4D97-AF65-F5344CB8AC3E}">
        <p14:creationId xmlns:p14="http://schemas.microsoft.com/office/powerpoint/2010/main" val="1025158333"/>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Multitenancy – Introduction</a:t>
            </a:r>
            <a:endParaRPr sz="4400" dirty="0"/>
          </a:p>
        </p:txBody>
      </p:sp>
      <p:sp>
        <p:nvSpPr>
          <p:cNvPr id="4" name="Shape 191"/>
          <p:cNvSpPr>
            <a:spLocks noGrp="1"/>
          </p:cNvSpPr>
          <p:nvPr>
            <p:ph type="body" idx="1"/>
          </p:nvPr>
        </p:nvSpPr>
        <p:spPr>
          <a:xfrm>
            <a:off x="406400" y="1493843"/>
            <a:ext cx="7891439" cy="4265512"/>
          </a:xfrm>
          <a:prstGeom prst="rect">
            <a:avLst/>
          </a:prstGeom>
        </p:spPr>
        <p:txBody>
          <a:bodyPr/>
          <a:lstStyle/>
          <a:p>
            <a:pPr marL="381000" lvl="0" indent="-381000">
              <a:buClr>
                <a:srgbClr val="101141"/>
              </a:buClr>
              <a:buSzPct val="100000"/>
              <a:buFont typeface="Arial"/>
              <a:buChar char="•"/>
              <a:defRPr sz="1800"/>
            </a:pPr>
            <a:r>
              <a:rPr sz="2000" dirty="0">
                <a:latin typeface="Calibri"/>
                <a:ea typeface="Calibri"/>
                <a:cs typeface="Calibri"/>
                <a:sym typeface="Calibri"/>
              </a:rPr>
              <a:t>Multi-tenancy is an architecture in which a single instance of a software application serves multiple customers. Each customer is called a tenant. Tenants may be given the ability to customize some parts of the application, such as color of the user interface (UI) or business rules, but they cannot customize the application's code.</a:t>
            </a:r>
          </a:p>
          <a:p>
            <a:pPr marL="381000" lvl="0" indent="-381000">
              <a:buClr>
                <a:srgbClr val="101141"/>
              </a:buClr>
              <a:buSzPct val="100000"/>
              <a:buFont typeface="Arial"/>
              <a:buChar char="•"/>
              <a:defRPr sz="1800"/>
            </a:pPr>
            <a:r>
              <a:rPr sz="2000" dirty="0">
                <a:latin typeface="Calibri"/>
                <a:ea typeface="Calibri"/>
                <a:cs typeface="Calibri"/>
                <a:sym typeface="Calibri"/>
              </a:rPr>
              <a:t>A software-as-a-service (</a:t>
            </a:r>
            <a:r>
              <a:rPr sz="2000" dirty="0">
                <a:latin typeface="Calibri"/>
                <a:ea typeface="Calibri"/>
                <a:cs typeface="Calibri"/>
                <a:sym typeface="Calibri"/>
                <a:hlinkClick r:id="rId3"/>
              </a:rPr>
              <a:t>SaaS</a:t>
            </a:r>
            <a:r>
              <a:rPr sz="2000" dirty="0">
                <a:latin typeface="Calibri"/>
                <a:ea typeface="Calibri"/>
                <a:cs typeface="Calibri"/>
                <a:sym typeface="Calibri"/>
              </a:rPr>
              <a:t>) provider, for example, can run one instance of its application on one instance of a database and provide web access to multiple customers. In such a scenario, each tenant's data is isolated and remains invisible to other tenants.</a:t>
            </a:r>
          </a:p>
        </p:txBody>
      </p:sp>
    </p:spTree>
    <p:extLst>
      <p:ext uri="{BB962C8B-B14F-4D97-AF65-F5344CB8AC3E}">
        <p14:creationId xmlns:p14="http://schemas.microsoft.com/office/powerpoint/2010/main" val="2012480020"/>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Multitenancy – Introduction</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66</a:t>
            </a:fld>
            <a:endParaRPr sz="1200">
              <a:solidFill>
                <a:srgbClr val="888888"/>
              </a:solidFill>
            </a:endParaRPr>
          </a:p>
        </p:txBody>
      </p:sp>
      <p:sp>
        <p:nvSpPr>
          <p:cNvPr id="4" name="Rounded Rectangle 3"/>
          <p:cNvSpPr>
            <a:spLocks noChangeArrowheads="1"/>
          </p:cNvSpPr>
          <p:nvPr/>
        </p:nvSpPr>
        <p:spPr bwMode="auto">
          <a:xfrm>
            <a:off x="1219200" y="1371600"/>
            <a:ext cx="7696200" cy="51816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Char char="Ø"/>
            </a:pPr>
            <a:r>
              <a:rPr lang="en-US" altLang="en-US" sz="2400" dirty="0">
                <a:latin typeface="Gill Sans MT" panose="020B0502020104020203" pitchFamily="34" charset="0"/>
              </a:rPr>
              <a:t> Multi-tenancy is an architectural pattern </a:t>
            </a:r>
          </a:p>
          <a:p>
            <a:pPr algn="just" eaLnBrk="1" hangingPunct="1">
              <a:buFont typeface="Wingdings" panose="05000000000000000000" pitchFamily="2" charset="2"/>
              <a:buChar char="Ø"/>
            </a:pPr>
            <a:r>
              <a:rPr lang="en-US" altLang="en-US" sz="2400" dirty="0">
                <a:latin typeface="Gill Sans MT" panose="020B0502020104020203" pitchFamily="34" charset="0"/>
              </a:rPr>
              <a:t> A single instance of the software is run on the service provider’s infrastructure</a:t>
            </a:r>
          </a:p>
          <a:p>
            <a:pPr algn="just" eaLnBrk="1" hangingPunct="1">
              <a:buFont typeface="Wingdings" panose="05000000000000000000" pitchFamily="2" charset="2"/>
              <a:buChar char="Ø"/>
            </a:pPr>
            <a:r>
              <a:rPr lang="en-US" altLang="en-US" sz="2400" dirty="0">
                <a:latin typeface="Gill Sans MT" panose="020B0502020104020203" pitchFamily="34" charset="0"/>
              </a:rPr>
              <a:t> Multiple tenants access the same instance. </a:t>
            </a:r>
          </a:p>
          <a:p>
            <a:pPr algn="just" eaLnBrk="1" hangingPunct="1">
              <a:buFont typeface="Wingdings" panose="05000000000000000000" pitchFamily="2" charset="2"/>
              <a:buChar char="Ø"/>
            </a:pPr>
            <a:r>
              <a:rPr lang="en-US" altLang="en-US" sz="2400" dirty="0">
                <a:latin typeface="Gill Sans MT" panose="020B0502020104020203" pitchFamily="34" charset="0"/>
              </a:rPr>
              <a:t> In contrast to the multi-user model, multi-tenancy requires customizing the single instance according to the multi-faceted requirements of many tenants.</a:t>
            </a:r>
          </a:p>
        </p:txBody>
      </p:sp>
    </p:spTree>
    <p:extLst>
      <p:ext uri="{BB962C8B-B14F-4D97-AF65-F5344CB8AC3E}">
        <p14:creationId xmlns:p14="http://schemas.microsoft.com/office/powerpoint/2010/main" val="12778019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67</a:t>
            </a:fld>
            <a:endParaRPr sz="1200">
              <a:solidFill>
                <a:srgbClr val="888888"/>
              </a:solidFill>
            </a:endParaRPr>
          </a:p>
        </p:txBody>
      </p:sp>
      <p:sp>
        <p:nvSpPr>
          <p:cNvPr id="6" name="Rounded Rectangle 3"/>
          <p:cNvSpPr>
            <a:spLocks noChangeArrowheads="1"/>
          </p:cNvSpPr>
          <p:nvPr/>
        </p:nvSpPr>
        <p:spPr bwMode="auto">
          <a:xfrm>
            <a:off x="105771" y="1023582"/>
            <a:ext cx="8765274" cy="5510189"/>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dirty="0">
                <a:latin typeface="Gill Sans MT" panose="020B0502020104020203" pitchFamily="34" charset="0"/>
              </a:rPr>
              <a:t>A Multi-tenants application lets customers (tenants) share the same hardware resources, by offering them one shared application and database instance ,while allowing them to configure the application to fit there needs as if it runs on dedicated environment.</a:t>
            </a:r>
          </a:p>
          <a:p>
            <a:pPr algn="just" eaLnBrk="1" hangingPunct="1"/>
            <a:endParaRPr lang="en-US" altLang="en-US" sz="2400" dirty="0">
              <a:latin typeface="Gill Sans MT" panose="020B0502020104020203" pitchFamily="34" charset="0"/>
            </a:endParaRPr>
          </a:p>
          <a:p>
            <a:pPr algn="just" eaLnBrk="1" hangingPunct="1"/>
            <a:r>
              <a:rPr lang="en-US" altLang="en-US" sz="2400" dirty="0">
                <a:latin typeface="Gill Sans MT" panose="020B0502020104020203" pitchFamily="34" charset="0"/>
              </a:rPr>
              <a:t>These definition focus on what we believe to be the key aspects of multi tenancy:</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ability of the application to share hardware resources.</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offering of a high degree of configurability of the software.</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architectural approach in which the tenants make use of a single application and database instance.</a:t>
            </a:r>
          </a:p>
        </p:txBody>
      </p:sp>
      <p:sp>
        <p:nvSpPr>
          <p:cNvPr id="7" name="Shape 80"/>
          <p:cNvSpPr/>
          <p:nvPr/>
        </p:nvSpPr>
        <p:spPr>
          <a:xfrm>
            <a:off x="457200" y="274635"/>
            <a:ext cx="8229600"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3600" dirty="0"/>
              <a:t>Multitenancy – key aspects</a:t>
            </a:r>
            <a:endParaRPr sz="3600" dirty="0"/>
          </a:p>
        </p:txBody>
      </p:sp>
    </p:spTree>
    <p:extLst>
      <p:ext uri="{BB962C8B-B14F-4D97-AF65-F5344CB8AC3E}">
        <p14:creationId xmlns:p14="http://schemas.microsoft.com/office/powerpoint/2010/main" val="212217496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68</a:t>
            </a:fld>
            <a:endParaRPr sz="1200">
              <a:solidFill>
                <a:srgbClr val="888888"/>
              </a:solidFill>
            </a:endParaRPr>
          </a:p>
        </p:txBody>
      </p:sp>
      <p:sp>
        <p:nvSpPr>
          <p:cNvPr id="4" name="Title 1"/>
          <p:cNvSpPr txBox="1">
            <a:spLocks/>
          </p:cNvSpPr>
          <p:nvPr/>
        </p:nvSpPr>
        <p:spPr>
          <a:xfrm>
            <a:off x="390525" y="171143"/>
            <a:ext cx="7499350" cy="114300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fontScale="90000" lnSpcReduction="20000"/>
          </a:bodyPr>
          <a:lst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a:lstStyle>
          <a:p>
            <a:pPr>
              <a:defRPr/>
            </a:pPr>
            <a:r>
              <a:rPr lang="en-US"/>
              <a:t>Multi-tenants Deployment Modes for Application Server </a:t>
            </a:r>
            <a:endParaRPr lang="en-IN" dirty="0"/>
          </a:p>
        </p:txBody>
      </p:sp>
      <p:sp>
        <p:nvSpPr>
          <p:cNvPr id="5" name="Oval 4"/>
          <p:cNvSpPr/>
          <p:nvPr/>
        </p:nvSpPr>
        <p:spPr>
          <a:xfrm>
            <a:off x="4441825" y="1649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4594225" y="1725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Oval 6"/>
          <p:cNvSpPr/>
          <p:nvPr/>
        </p:nvSpPr>
        <p:spPr>
          <a:xfrm>
            <a:off x="4441825" y="2258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8" name="Oval 7"/>
          <p:cNvSpPr/>
          <p:nvPr/>
        </p:nvSpPr>
        <p:spPr>
          <a:xfrm>
            <a:off x="4594225" y="2334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9" name="Oval 8"/>
          <p:cNvSpPr/>
          <p:nvPr/>
        </p:nvSpPr>
        <p:spPr>
          <a:xfrm>
            <a:off x="6727825" y="1572905"/>
            <a:ext cx="685800" cy="53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 name="Oval 9"/>
          <p:cNvSpPr/>
          <p:nvPr/>
        </p:nvSpPr>
        <p:spPr>
          <a:xfrm>
            <a:off x="6727825" y="2182505"/>
            <a:ext cx="685800" cy="53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1" name="TextBox 19"/>
          <p:cNvSpPr txBox="1">
            <a:spLocks noChangeArrowheads="1"/>
          </p:cNvSpPr>
          <p:nvPr/>
        </p:nvSpPr>
        <p:spPr bwMode="auto">
          <a:xfrm>
            <a:off x="4289425" y="1953905"/>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graphicFrame>
        <p:nvGraphicFramePr>
          <p:cNvPr id="12" name="Group 10"/>
          <p:cNvGraphicFramePr>
            <a:graphicFrameLocks noGrp="1"/>
          </p:cNvGraphicFramePr>
          <p:nvPr/>
        </p:nvGraphicFramePr>
        <p:xfrm>
          <a:off x="0" y="1496705"/>
          <a:ext cx="7939088" cy="5168900"/>
        </p:xfrm>
        <a:graphic>
          <a:graphicData uri="http://schemas.openxmlformats.org/drawingml/2006/table">
            <a:tbl>
              <a:tblPr/>
              <a:tblGrid>
                <a:gridCol w="3970338">
                  <a:extLst>
                    <a:ext uri="{9D8B030D-6E8A-4147-A177-3AD203B41FA5}">
                      <a16:colId xmlns:a16="http://schemas.microsoft.com/office/drawing/2014/main" val="20000"/>
                    </a:ext>
                  </a:extLst>
                </a:gridCol>
                <a:gridCol w="3968750">
                  <a:extLst>
                    <a:ext uri="{9D8B030D-6E8A-4147-A177-3AD203B41FA5}">
                      <a16:colId xmlns:a16="http://schemas.microsoft.com/office/drawing/2014/main" val="20001"/>
                    </a:ext>
                  </a:extLst>
                </a:gridCol>
              </a:tblGrid>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Gill Sans MT" pitchFamily="34" charset="0"/>
                          <a:cs typeface="Arial" charset="0"/>
                        </a:rPr>
                        <a:t>Fully isolated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ill Sans MT" pitchFamily="34" charset="0"/>
                          <a:cs typeface="Arial" charset="0"/>
                        </a:rPr>
                        <a:t>Each tenant accesses an application server running on a dedicated servers.</a:t>
                      </a:r>
                      <a:endParaRPr kumimoji="0" lang="en-IN" sz="1800" b="0" i="0" u="none" strike="noStrike" cap="none" normalizeH="0" baseline="0" dirty="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Gill Sans MT" pitchFamily="34" charset="0"/>
                          <a:cs typeface="Arial" charset="0"/>
                        </a:rPr>
                        <a:t>Virtualized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ill Sans MT" pitchFamily="34" charset="0"/>
                          <a:cs typeface="Arial" charset="0"/>
                        </a:rPr>
                        <a:t>Each tenant accesses a dedicated application running on a separate virtual machine.</a:t>
                      </a:r>
                      <a:endParaRPr kumimoji="0" lang="en-IN" sz="1800" b="0" i="0" u="none" strike="noStrike" cap="none" normalizeH="0" baseline="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Gill Sans MT" pitchFamily="34" charset="0"/>
                          <a:cs typeface="Arial" charset="0"/>
                        </a:rPr>
                        <a:t>Shared Virtual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ill Sans MT" pitchFamily="34" charset="0"/>
                          <a:cs typeface="Arial" charset="0"/>
                        </a:rPr>
                        <a:t>Each tenant accesses a dedicated application server running on a shared virtual machine. </a:t>
                      </a:r>
                      <a:endParaRPr kumimoji="0" lang="en-IN" sz="1800" b="0" i="0" u="none" strike="noStrike" cap="none" normalizeH="0" baseline="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Gill Sans MT" pitchFamily="34" charset="0"/>
                          <a:cs typeface="Arial" charset="0"/>
                        </a:rPr>
                        <a:t>Shared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ill Sans MT" pitchFamily="34" charset="0"/>
                          <a:cs typeface="Arial" charset="0"/>
                        </a:rPr>
                        <a:t>The tenant shared the application server and access application resources through separate session or threads.</a:t>
                      </a:r>
                      <a:endParaRPr kumimoji="0" lang="en-IN" sz="1800" b="0" i="0" u="none" strike="noStrike" cap="none" normalizeH="0" baseline="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TextBox 21"/>
          <p:cNvSpPr txBox="1">
            <a:spLocks noChangeArrowheads="1"/>
          </p:cNvSpPr>
          <p:nvPr/>
        </p:nvSpPr>
        <p:spPr bwMode="auto">
          <a:xfrm>
            <a:off x="4289425" y="2563505"/>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14" name="TextBox 22"/>
          <p:cNvSpPr txBox="1">
            <a:spLocks noChangeArrowheads="1"/>
          </p:cNvSpPr>
          <p:nvPr/>
        </p:nvSpPr>
        <p:spPr bwMode="auto">
          <a:xfrm>
            <a:off x="5280025" y="1572905"/>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15" name="TextBox 23"/>
          <p:cNvSpPr txBox="1">
            <a:spLocks noChangeArrowheads="1"/>
          </p:cNvSpPr>
          <p:nvPr/>
        </p:nvSpPr>
        <p:spPr bwMode="auto">
          <a:xfrm>
            <a:off x="5280025" y="2487305"/>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16" name="Oval 15"/>
          <p:cNvSpPr/>
          <p:nvPr/>
        </p:nvSpPr>
        <p:spPr>
          <a:xfrm>
            <a:off x="4441825" y="2868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7" name="Oval 16"/>
          <p:cNvSpPr/>
          <p:nvPr/>
        </p:nvSpPr>
        <p:spPr>
          <a:xfrm>
            <a:off x="4594225" y="2944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8" name="Oval 17"/>
          <p:cNvSpPr/>
          <p:nvPr/>
        </p:nvSpPr>
        <p:spPr>
          <a:xfrm>
            <a:off x="4441825" y="3477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9" name="Oval 18"/>
          <p:cNvSpPr/>
          <p:nvPr/>
        </p:nvSpPr>
        <p:spPr>
          <a:xfrm>
            <a:off x="4594225" y="3554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cxnSp>
        <p:nvCxnSpPr>
          <p:cNvPr id="20" name="Straight Connector 19"/>
          <p:cNvCxnSpPr>
            <a:stCxn id="6" idx="6"/>
          </p:cNvCxnSpPr>
          <p:nvPr/>
        </p:nvCxnSpPr>
        <p:spPr>
          <a:xfrm>
            <a:off x="4899025" y="1877705"/>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99025" y="2487305"/>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575425" y="2868305"/>
            <a:ext cx="12192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Virtual machine</a:t>
            </a:r>
            <a:endParaRPr lang="en-IN" sz="1600" dirty="0">
              <a:solidFill>
                <a:schemeClr val="tx1"/>
              </a:solidFill>
            </a:endParaRPr>
          </a:p>
        </p:txBody>
      </p:sp>
      <p:sp>
        <p:nvSpPr>
          <p:cNvPr id="23" name="Rectangle 22"/>
          <p:cNvSpPr/>
          <p:nvPr/>
        </p:nvSpPr>
        <p:spPr>
          <a:xfrm>
            <a:off x="6575425" y="3477905"/>
            <a:ext cx="12192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Virtual machine</a:t>
            </a:r>
            <a:endParaRPr lang="en-IN" sz="1600" dirty="0">
              <a:solidFill>
                <a:schemeClr val="tx1"/>
              </a:solidFill>
            </a:endParaRPr>
          </a:p>
        </p:txBody>
      </p:sp>
      <p:cxnSp>
        <p:nvCxnSpPr>
          <p:cNvPr id="24" name="Straight Connector 23"/>
          <p:cNvCxnSpPr>
            <a:stCxn id="17" idx="6"/>
            <a:endCxn id="22" idx="1"/>
          </p:cNvCxnSpPr>
          <p:nvPr/>
        </p:nvCxnSpPr>
        <p:spPr>
          <a:xfrm>
            <a:off x="4899025" y="3096905"/>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99025" y="3706505"/>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41"/>
          <p:cNvSpPr txBox="1">
            <a:spLocks noChangeArrowheads="1"/>
          </p:cNvSpPr>
          <p:nvPr/>
        </p:nvSpPr>
        <p:spPr bwMode="auto">
          <a:xfrm>
            <a:off x="5203825" y="2792105"/>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27" name="TextBox 42"/>
          <p:cNvSpPr txBox="1">
            <a:spLocks noChangeArrowheads="1"/>
          </p:cNvSpPr>
          <p:nvPr/>
        </p:nvSpPr>
        <p:spPr bwMode="auto">
          <a:xfrm>
            <a:off x="4289425" y="3173105"/>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28" name="TextBox 43"/>
          <p:cNvSpPr txBox="1">
            <a:spLocks noChangeArrowheads="1"/>
          </p:cNvSpPr>
          <p:nvPr/>
        </p:nvSpPr>
        <p:spPr bwMode="auto">
          <a:xfrm>
            <a:off x="4289425" y="3782705"/>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29" name="Oval 28"/>
          <p:cNvSpPr/>
          <p:nvPr/>
        </p:nvSpPr>
        <p:spPr>
          <a:xfrm>
            <a:off x="4441825" y="4163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dirty="0"/>
          </a:p>
        </p:txBody>
      </p:sp>
      <p:sp>
        <p:nvSpPr>
          <p:cNvPr id="30" name="Oval 29"/>
          <p:cNvSpPr/>
          <p:nvPr/>
        </p:nvSpPr>
        <p:spPr>
          <a:xfrm>
            <a:off x="4594225" y="4239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1" name="Oval 30"/>
          <p:cNvSpPr/>
          <p:nvPr/>
        </p:nvSpPr>
        <p:spPr>
          <a:xfrm>
            <a:off x="4441825" y="4773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2" name="Oval 31"/>
          <p:cNvSpPr/>
          <p:nvPr/>
        </p:nvSpPr>
        <p:spPr>
          <a:xfrm>
            <a:off x="4594225" y="4849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3" name="Oval 32"/>
          <p:cNvSpPr/>
          <p:nvPr/>
        </p:nvSpPr>
        <p:spPr>
          <a:xfrm>
            <a:off x="5737225" y="4163705"/>
            <a:ext cx="9906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34" name="Rectangle 33"/>
          <p:cNvSpPr/>
          <p:nvPr/>
        </p:nvSpPr>
        <p:spPr>
          <a:xfrm>
            <a:off x="6194425" y="4392305"/>
            <a:ext cx="14478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Virtual machine</a:t>
            </a:r>
            <a:endParaRPr lang="en-IN" dirty="0"/>
          </a:p>
        </p:txBody>
      </p:sp>
      <p:cxnSp>
        <p:nvCxnSpPr>
          <p:cNvPr id="35" name="Straight Connector 34"/>
          <p:cNvCxnSpPr>
            <a:stCxn id="32" idx="6"/>
            <a:endCxn id="33" idx="3"/>
          </p:cNvCxnSpPr>
          <p:nvPr/>
        </p:nvCxnSpPr>
        <p:spPr>
          <a:xfrm>
            <a:off x="4899025" y="5001905"/>
            <a:ext cx="982663"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6"/>
          </p:cNvCxnSpPr>
          <p:nvPr/>
        </p:nvCxnSpPr>
        <p:spPr>
          <a:xfrm>
            <a:off x="4899025" y="4392305"/>
            <a:ext cx="91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441825" y="5382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8" name="Oval 37"/>
          <p:cNvSpPr/>
          <p:nvPr/>
        </p:nvSpPr>
        <p:spPr>
          <a:xfrm>
            <a:off x="4594225" y="5459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9" name="Oval 38"/>
          <p:cNvSpPr/>
          <p:nvPr/>
        </p:nvSpPr>
        <p:spPr>
          <a:xfrm>
            <a:off x="4441825" y="5992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40" name="Oval 39"/>
          <p:cNvSpPr/>
          <p:nvPr/>
        </p:nvSpPr>
        <p:spPr>
          <a:xfrm>
            <a:off x="4594225" y="6068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41" name="Oval 40"/>
          <p:cNvSpPr/>
          <p:nvPr/>
        </p:nvSpPr>
        <p:spPr>
          <a:xfrm>
            <a:off x="5965825" y="5459105"/>
            <a:ext cx="838200" cy="8382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42" name="TextBox 76"/>
          <p:cNvSpPr txBox="1">
            <a:spLocks noChangeArrowheads="1"/>
          </p:cNvSpPr>
          <p:nvPr/>
        </p:nvSpPr>
        <p:spPr bwMode="auto">
          <a:xfrm>
            <a:off x="4289425" y="449708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43" name="TextBox 77"/>
          <p:cNvSpPr txBox="1">
            <a:spLocks noChangeArrowheads="1"/>
          </p:cNvSpPr>
          <p:nvPr/>
        </p:nvSpPr>
        <p:spPr bwMode="auto">
          <a:xfrm>
            <a:off x="4289425" y="510668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44" name="Curved Right Arrow 43"/>
          <p:cNvSpPr/>
          <p:nvPr/>
        </p:nvSpPr>
        <p:spPr>
          <a:xfrm>
            <a:off x="6727825" y="5382905"/>
            <a:ext cx="152400" cy="228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5" name="Curved Left Arrow 44"/>
          <p:cNvSpPr/>
          <p:nvPr/>
        </p:nvSpPr>
        <p:spPr>
          <a:xfrm>
            <a:off x="6880225" y="5382905"/>
            <a:ext cx="152400" cy="228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6" name="Curved Right Arrow 45"/>
          <p:cNvSpPr/>
          <p:nvPr/>
        </p:nvSpPr>
        <p:spPr>
          <a:xfrm>
            <a:off x="6727825" y="6297305"/>
            <a:ext cx="152400" cy="228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tx1"/>
              </a:solidFill>
            </a:endParaRPr>
          </a:p>
        </p:txBody>
      </p:sp>
      <p:sp>
        <p:nvSpPr>
          <p:cNvPr id="47" name="Curved Left Arrow 46"/>
          <p:cNvSpPr/>
          <p:nvPr/>
        </p:nvSpPr>
        <p:spPr>
          <a:xfrm>
            <a:off x="6880225" y="6297305"/>
            <a:ext cx="152400" cy="228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8" name="Curved Right Arrow 47"/>
          <p:cNvSpPr/>
          <p:nvPr/>
        </p:nvSpPr>
        <p:spPr>
          <a:xfrm>
            <a:off x="7032625" y="5763905"/>
            <a:ext cx="228600" cy="304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tx1"/>
              </a:solidFill>
            </a:endParaRPr>
          </a:p>
        </p:txBody>
      </p:sp>
      <p:sp>
        <p:nvSpPr>
          <p:cNvPr id="49" name="Curved Left Arrow 48"/>
          <p:cNvSpPr/>
          <p:nvPr/>
        </p:nvSpPr>
        <p:spPr>
          <a:xfrm>
            <a:off x="7261225" y="5763905"/>
            <a:ext cx="228600" cy="304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50" name="TextBox 86"/>
          <p:cNvSpPr txBox="1">
            <a:spLocks noChangeArrowheads="1"/>
          </p:cNvSpPr>
          <p:nvPr/>
        </p:nvSpPr>
        <p:spPr bwMode="auto">
          <a:xfrm>
            <a:off x="6727825" y="556388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Session thread</a:t>
            </a:r>
            <a:endParaRPr lang="en-IN" altLang="en-US" sz="1200"/>
          </a:p>
        </p:txBody>
      </p:sp>
      <p:sp>
        <p:nvSpPr>
          <p:cNvPr id="51" name="TextBox 87"/>
          <p:cNvSpPr txBox="1">
            <a:spLocks noChangeArrowheads="1"/>
          </p:cNvSpPr>
          <p:nvPr/>
        </p:nvSpPr>
        <p:spPr bwMode="auto">
          <a:xfrm>
            <a:off x="6727825" y="647828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Session Thread</a:t>
            </a:r>
            <a:endParaRPr lang="en-IN" altLang="en-US" sz="1200"/>
          </a:p>
        </p:txBody>
      </p:sp>
      <p:sp>
        <p:nvSpPr>
          <p:cNvPr id="52" name="TextBox 88"/>
          <p:cNvSpPr txBox="1">
            <a:spLocks noChangeArrowheads="1"/>
          </p:cNvSpPr>
          <p:nvPr/>
        </p:nvSpPr>
        <p:spPr bwMode="auto">
          <a:xfrm>
            <a:off x="6575425" y="602108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53" name="TextBox 89"/>
          <p:cNvSpPr txBox="1">
            <a:spLocks noChangeArrowheads="1"/>
          </p:cNvSpPr>
          <p:nvPr/>
        </p:nvSpPr>
        <p:spPr bwMode="auto">
          <a:xfrm>
            <a:off x="4289425" y="571628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54" name="TextBox 90"/>
          <p:cNvSpPr txBox="1">
            <a:spLocks noChangeArrowheads="1"/>
          </p:cNvSpPr>
          <p:nvPr/>
        </p:nvSpPr>
        <p:spPr bwMode="auto">
          <a:xfrm>
            <a:off x="4289425" y="640208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cxnSp>
        <p:nvCxnSpPr>
          <p:cNvPr id="55" name="Straight Connector 54"/>
          <p:cNvCxnSpPr>
            <a:stCxn id="38" idx="6"/>
          </p:cNvCxnSpPr>
          <p:nvPr/>
        </p:nvCxnSpPr>
        <p:spPr>
          <a:xfrm>
            <a:off x="4899025" y="5611505"/>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0" idx="6"/>
          </p:cNvCxnSpPr>
          <p:nvPr/>
        </p:nvCxnSpPr>
        <p:spPr>
          <a:xfrm>
            <a:off x="4899025" y="6221105"/>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97"/>
          <p:cNvSpPr txBox="1">
            <a:spLocks noChangeArrowheads="1"/>
          </p:cNvSpPr>
          <p:nvPr/>
        </p:nvSpPr>
        <p:spPr bwMode="auto">
          <a:xfrm>
            <a:off x="6499225" y="403988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Tree>
    <p:extLst>
      <p:ext uri="{BB962C8B-B14F-4D97-AF65-F5344CB8AC3E}">
        <p14:creationId xmlns:p14="http://schemas.microsoft.com/office/powerpoint/2010/main" val="3677280974"/>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p:cNvSpPr>
          <p:nvPr/>
        </p:nvSpPr>
        <p:spPr>
          <a:xfrm>
            <a:off x="371778" y="-12700"/>
            <a:ext cx="7499350" cy="41751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Autofit/>
          </a:bodyPr>
          <a:lst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a:lstStyle>
          <a:p>
            <a:pPr>
              <a:defRPr/>
            </a:pPr>
            <a:r>
              <a:rPr lang="en-US" sz="2800"/>
              <a:t>Multi-tenants Deployment Modes in Data Centers</a:t>
            </a:r>
            <a:endParaRPr lang="en-IN" sz="2800" dirty="0"/>
          </a:p>
        </p:txBody>
      </p:sp>
      <p:graphicFrame>
        <p:nvGraphicFramePr>
          <p:cNvPr id="85" name="Group 251"/>
          <p:cNvGraphicFramePr>
            <a:graphicFrameLocks noGrp="1"/>
          </p:cNvGraphicFramePr>
          <p:nvPr/>
        </p:nvGraphicFramePr>
        <p:xfrm>
          <a:off x="228903" y="541338"/>
          <a:ext cx="7777162" cy="6462712"/>
        </p:xfrm>
        <a:graphic>
          <a:graphicData uri="http://schemas.openxmlformats.org/drawingml/2006/table">
            <a:tbl>
              <a:tblPr/>
              <a:tblGrid>
                <a:gridCol w="3227387">
                  <a:extLst>
                    <a:ext uri="{9D8B030D-6E8A-4147-A177-3AD203B41FA5}">
                      <a16:colId xmlns:a16="http://schemas.microsoft.com/office/drawing/2014/main" val="20000"/>
                    </a:ext>
                  </a:extLst>
                </a:gridCol>
                <a:gridCol w="4549775">
                  <a:extLst>
                    <a:ext uri="{9D8B030D-6E8A-4147-A177-3AD203B41FA5}">
                      <a16:colId xmlns:a16="http://schemas.microsoft.com/office/drawing/2014/main" val="20001"/>
                    </a:ext>
                  </a:extLst>
                </a:gridCol>
              </a:tblGrid>
              <a:tr h="106685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Gill Sans MT" pitchFamily="34" charset="0"/>
                          <a:cs typeface="Arial" charset="0"/>
                        </a:rPr>
                        <a:t>Fully isolated data center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Gill Sans MT" pitchFamily="34" charset="0"/>
                          <a:cs typeface="Arial" charset="0"/>
                        </a:rPr>
                        <a:t>The tenants do not share any data center resources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IN" sz="1600" b="1" i="0" u="none" strike="noStrike" cap="none" normalizeH="0" baseline="0" dirty="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7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Gill Sans MT" pitchFamily="34" charset="0"/>
                          <a:cs typeface="Arial" charset="0"/>
                        </a:rPr>
                        <a:t>Virtualized servers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Gill Sans MT" pitchFamily="34" charset="0"/>
                          <a:cs typeface="Arial" charset="0"/>
                        </a:rPr>
                        <a:t>The tenants share the same host but access different databases running on separate virtual machines</a:t>
                      </a:r>
                      <a:endParaRPr kumimoji="0" lang="en-IN" sz="1600" b="1"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829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Gill Sans MT" pitchFamily="34" charset="0"/>
                          <a:cs typeface="Arial" charset="0"/>
                        </a:rPr>
                        <a:t>Shared Server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Gill Sans MT" pitchFamily="34" charset="0"/>
                          <a:cs typeface="Arial" charset="0"/>
                        </a:rPr>
                        <a:t>The tenants share the same server (Hostname or IP) but access different databases</a:t>
                      </a:r>
                      <a:endParaRPr kumimoji="0" lang="en-IN" sz="1600" b="1"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23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Gill Sans MT" pitchFamily="34" charset="0"/>
                          <a:cs typeface="Arial" charset="0"/>
                        </a:rPr>
                        <a:t>Shared Database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Gill Sans MT" pitchFamily="34" charset="0"/>
                          <a:cs typeface="Arial" charset="0"/>
                        </a:rPr>
                        <a:t>The tenants share the same server and database (shared or different ports) but access different schema(tables)</a:t>
                      </a:r>
                      <a:endParaRPr kumimoji="0" lang="en-IN" sz="1600" b="1"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545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Gill Sans MT" pitchFamily="34" charset="0"/>
                          <a:cs typeface="Arial" charset="0"/>
                        </a:rPr>
                        <a:t>Shared Schema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Gill Sans MT" pitchFamily="34" charset="0"/>
                          <a:cs typeface="Arial" charset="0"/>
                        </a:rPr>
                        <a:t>The tenants share the same server, database and schema (tables).  The irrespective data is segregated by key and rows.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IN" sz="1600" b="1"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6" name="Oval 85"/>
          <p:cNvSpPr/>
          <p:nvPr/>
        </p:nvSpPr>
        <p:spPr>
          <a:xfrm>
            <a:off x="3468990" y="692150"/>
            <a:ext cx="503238"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87" name="Oval 86"/>
          <p:cNvSpPr/>
          <p:nvPr/>
        </p:nvSpPr>
        <p:spPr>
          <a:xfrm>
            <a:off x="3684890" y="765175"/>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88" name="Oval 87"/>
          <p:cNvSpPr/>
          <p:nvPr/>
        </p:nvSpPr>
        <p:spPr>
          <a:xfrm>
            <a:off x="3540428" y="1196975"/>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89" name="Oval 88"/>
          <p:cNvSpPr/>
          <p:nvPr/>
        </p:nvSpPr>
        <p:spPr>
          <a:xfrm>
            <a:off x="3756328" y="126841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90" name="Rounded Rectangle 89"/>
          <p:cNvSpPr/>
          <p:nvPr/>
        </p:nvSpPr>
        <p:spPr>
          <a:xfrm>
            <a:off x="3613453" y="908050"/>
            <a:ext cx="1071562" cy="217488"/>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91" name="Rounded Rectangle 90"/>
          <p:cNvSpPr/>
          <p:nvPr/>
        </p:nvSpPr>
        <p:spPr>
          <a:xfrm>
            <a:off x="3765853" y="1412875"/>
            <a:ext cx="1071562"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sp>
        <p:nvSpPr>
          <p:cNvPr id="92" name="Oval 91"/>
          <p:cNvSpPr/>
          <p:nvPr/>
        </p:nvSpPr>
        <p:spPr>
          <a:xfrm>
            <a:off x="6061378" y="476250"/>
            <a:ext cx="719137" cy="5048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3" name="Oval 92"/>
          <p:cNvSpPr/>
          <p:nvPr/>
        </p:nvSpPr>
        <p:spPr>
          <a:xfrm>
            <a:off x="6213778" y="1052513"/>
            <a:ext cx="719137" cy="5048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4" name="Flowchart: Magnetic Disk 93"/>
          <p:cNvSpPr/>
          <p:nvPr/>
        </p:nvSpPr>
        <p:spPr>
          <a:xfrm>
            <a:off x="6637640" y="549275"/>
            <a:ext cx="792163"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5" name="Flowchart: Magnetic Disk 94"/>
          <p:cNvSpPr/>
          <p:nvPr/>
        </p:nvSpPr>
        <p:spPr>
          <a:xfrm>
            <a:off x="6709078" y="105251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96" name="Straight Connector 95"/>
          <p:cNvCxnSpPr/>
          <p:nvPr/>
        </p:nvCxnSpPr>
        <p:spPr>
          <a:xfrm>
            <a:off x="3973815" y="83661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118278" y="1341438"/>
            <a:ext cx="2087562"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611865" y="170021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9" name="Oval 98"/>
          <p:cNvSpPr/>
          <p:nvPr/>
        </p:nvSpPr>
        <p:spPr>
          <a:xfrm>
            <a:off x="3827765" y="1773238"/>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0" name="Oval 99"/>
          <p:cNvSpPr/>
          <p:nvPr/>
        </p:nvSpPr>
        <p:spPr>
          <a:xfrm>
            <a:off x="3613453" y="2565400"/>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1" name="Oval 100"/>
          <p:cNvSpPr/>
          <p:nvPr/>
        </p:nvSpPr>
        <p:spPr>
          <a:xfrm>
            <a:off x="3829353" y="2636838"/>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2" name="Rounded Rectangle 101"/>
          <p:cNvSpPr/>
          <p:nvPr/>
        </p:nvSpPr>
        <p:spPr>
          <a:xfrm>
            <a:off x="3756328" y="1916113"/>
            <a:ext cx="1071562" cy="217487"/>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103" name="Rounded Rectangle 102"/>
          <p:cNvSpPr/>
          <p:nvPr/>
        </p:nvSpPr>
        <p:spPr>
          <a:xfrm>
            <a:off x="3837290" y="278130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cxnSp>
        <p:nvCxnSpPr>
          <p:cNvPr id="104" name="Straight Connector 103"/>
          <p:cNvCxnSpPr/>
          <p:nvPr/>
        </p:nvCxnSpPr>
        <p:spPr>
          <a:xfrm>
            <a:off x="4116690" y="1844675"/>
            <a:ext cx="2305050"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189715" y="2708275"/>
            <a:ext cx="2232025"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476928" y="4365625"/>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7" name="Oval 106"/>
          <p:cNvSpPr/>
          <p:nvPr/>
        </p:nvSpPr>
        <p:spPr>
          <a:xfrm>
            <a:off x="3692828" y="443706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8" name="Oval 107"/>
          <p:cNvSpPr/>
          <p:nvPr/>
        </p:nvSpPr>
        <p:spPr>
          <a:xfrm>
            <a:off x="3549953" y="5084763"/>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9" name="Oval 108"/>
          <p:cNvSpPr/>
          <p:nvPr/>
        </p:nvSpPr>
        <p:spPr>
          <a:xfrm>
            <a:off x="3765853" y="5157788"/>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10" name="Rounded Rectangle 109"/>
          <p:cNvSpPr/>
          <p:nvPr/>
        </p:nvSpPr>
        <p:spPr>
          <a:xfrm>
            <a:off x="3621390" y="4581525"/>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111" name="Rounded Rectangle 110"/>
          <p:cNvSpPr/>
          <p:nvPr/>
        </p:nvSpPr>
        <p:spPr>
          <a:xfrm>
            <a:off x="3773790" y="5300663"/>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sp>
        <p:nvSpPr>
          <p:cNvPr id="112" name="Oval 111"/>
          <p:cNvSpPr/>
          <p:nvPr/>
        </p:nvSpPr>
        <p:spPr>
          <a:xfrm>
            <a:off x="5269215" y="4508500"/>
            <a:ext cx="855663" cy="7207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3" name="Flowchart: Magnetic Disk 112"/>
          <p:cNvSpPr/>
          <p:nvPr/>
        </p:nvSpPr>
        <p:spPr>
          <a:xfrm>
            <a:off x="5845478" y="443706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14" name="Straight Connector 113"/>
          <p:cNvCxnSpPr/>
          <p:nvPr/>
        </p:nvCxnSpPr>
        <p:spPr>
          <a:xfrm>
            <a:off x="3829353" y="4365625"/>
            <a:ext cx="2555875"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126215" y="530066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16" name="Cube 115"/>
          <p:cNvSpPr/>
          <p:nvPr/>
        </p:nvSpPr>
        <p:spPr>
          <a:xfrm>
            <a:off x="6348715" y="549275"/>
            <a:ext cx="215900" cy="35877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7" name="Cube 116"/>
          <p:cNvSpPr/>
          <p:nvPr/>
        </p:nvSpPr>
        <p:spPr>
          <a:xfrm>
            <a:off x="6421740" y="1125538"/>
            <a:ext cx="215900" cy="35877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8" name="Oval 117"/>
          <p:cNvSpPr/>
          <p:nvPr/>
        </p:nvSpPr>
        <p:spPr>
          <a:xfrm>
            <a:off x="6366178" y="1989138"/>
            <a:ext cx="855662"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9" name="Cube 118"/>
          <p:cNvSpPr/>
          <p:nvPr/>
        </p:nvSpPr>
        <p:spPr>
          <a:xfrm>
            <a:off x="6501115" y="2060575"/>
            <a:ext cx="352425"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0" name="Rectangle 119"/>
          <p:cNvSpPr/>
          <p:nvPr/>
        </p:nvSpPr>
        <p:spPr>
          <a:xfrm>
            <a:off x="6132815" y="1700213"/>
            <a:ext cx="1008063" cy="3603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200" dirty="0"/>
              <a:t>Virtual</a:t>
            </a:r>
          </a:p>
          <a:p>
            <a:pPr algn="ctr" eaLnBrk="1" hangingPunct="1">
              <a:defRPr/>
            </a:pPr>
            <a:r>
              <a:rPr lang="en-US" sz="1200" dirty="0"/>
              <a:t>Machine</a:t>
            </a:r>
            <a:endParaRPr lang="en-IN" sz="1200" dirty="0"/>
          </a:p>
        </p:txBody>
      </p:sp>
      <p:sp>
        <p:nvSpPr>
          <p:cNvPr id="121" name="Flowchart: Magnetic Disk 120"/>
          <p:cNvSpPr/>
          <p:nvPr/>
        </p:nvSpPr>
        <p:spPr>
          <a:xfrm>
            <a:off x="6998003" y="1628775"/>
            <a:ext cx="863600" cy="576263"/>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000" dirty="0"/>
              <a:t>Database</a:t>
            </a:r>
            <a:endParaRPr lang="en-IN" sz="1000" dirty="0"/>
          </a:p>
        </p:txBody>
      </p:sp>
      <p:sp>
        <p:nvSpPr>
          <p:cNvPr id="122" name="Rectangle 121"/>
          <p:cNvSpPr/>
          <p:nvPr/>
        </p:nvSpPr>
        <p:spPr>
          <a:xfrm>
            <a:off x="6132815" y="2492375"/>
            <a:ext cx="1008063" cy="36036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200" dirty="0"/>
              <a:t>Virtual</a:t>
            </a:r>
          </a:p>
          <a:p>
            <a:pPr algn="ctr" eaLnBrk="1" hangingPunct="1">
              <a:defRPr/>
            </a:pPr>
            <a:r>
              <a:rPr lang="en-US" sz="1200" dirty="0"/>
              <a:t>Machine</a:t>
            </a:r>
            <a:endParaRPr lang="en-IN" sz="1200" dirty="0"/>
          </a:p>
        </p:txBody>
      </p:sp>
      <p:sp>
        <p:nvSpPr>
          <p:cNvPr id="123" name="Flowchart: Magnetic Disk 122"/>
          <p:cNvSpPr/>
          <p:nvPr/>
        </p:nvSpPr>
        <p:spPr>
          <a:xfrm>
            <a:off x="6998003" y="2420938"/>
            <a:ext cx="863600" cy="398462"/>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000" dirty="0"/>
              <a:t>Database</a:t>
            </a:r>
            <a:endParaRPr lang="en-IN" sz="1000" dirty="0"/>
          </a:p>
        </p:txBody>
      </p:sp>
      <p:sp>
        <p:nvSpPr>
          <p:cNvPr id="124" name="Cube 123"/>
          <p:cNvSpPr/>
          <p:nvPr/>
        </p:nvSpPr>
        <p:spPr>
          <a:xfrm>
            <a:off x="5477178" y="4581525"/>
            <a:ext cx="350837" cy="503238"/>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5" name="Oval 124"/>
          <p:cNvSpPr/>
          <p:nvPr/>
        </p:nvSpPr>
        <p:spPr>
          <a:xfrm>
            <a:off x="3756328" y="3255963"/>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6" name="Oval 125"/>
          <p:cNvSpPr/>
          <p:nvPr/>
        </p:nvSpPr>
        <p:spPr>
          <a:xfrm>
            <a:off x="3972228" y="3327400"/>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27" name="Oval 126"/>
          <p:cNvSpPr/>
          <p:nvPr/>
        </p:nvSpPr>
        <p:spPr>
          <a:xfrm>
            <a:off x="3829353" y="3759200"/>
            <a:ext cx="503237"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8" name="Oval 127"/>
          <p:cNvSpPr/>
          <p:nvPr/>
        </p:nvSpPr>
        <p:spPr>
          <a:xfrm>
            <a:off x="4045253" y="3832225"/>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29" name="Rounded Rectangle 128"/>
          <p:cNvSpPr/>
          <p:nvPr/>
        </p:nvSpPr>
        <p:spPr>
          <a:xfrm>
            <a:off x="3900790" y="3471863"/>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130" name="Rounded Rectangle 129"/>
          <p:cNvSpPr/>
          <p:nvPr/>
        </p:nvSpPr>
        <p:spPr>
          <a:xfrm>
            <a:off x="4053190" y="397510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sp>
        <p:nvSpPr>
          <p:cNvPr id="131" name="Oval 130"/>
          <p:cNvSpPr/>
          <p:nvPr/>
        </p:nvSpPr>
        <p:spPr>
          <a:xfrm>
            <a:off x="6348715" y="3255963"/>
            <a:ext cx="855663"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32" name="Flowchart: Magnetic Disk 131"/>
          <p:cNvSpPr/>
          <p:nvPr/>
        </p:nvSpPr>
        <p:spPr>
          <a:xfrm>
            <a:off x="7061503" y="304006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33" name="Flowchart: Magnetic Disk 132"/>
          <p:cNvSpPr/>
          <p:nvPr/>
        </p:nvSpPr>
        <p:spPr>
          <a:xfrm>
            <a:off x="6998003" y="3614738"/>
            <a:ext cx="790575" cy="433387"/>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34" name="Straight Connector 133"/>
          <p:cNvCxnSpPr/>
          <p:nvPr/>
        </p:nvCxnSpPr>
        <p:spPr>
          <a:xfrm>
            <a:off x="4261153" y="3398838"/>
            <a:ext cx="2160587"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405615" y="390366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36" name="Cube 135"/>
          <p:cNvSpPr/>
          <p:nvPr/>
        </p:nvSpPr>
        <p:spPr>
          <a:xfrm>
            <a:off x="6556678" y="3327400"/>
            <a:ext cx="352425"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graphicFrame>
        <p:nvGraphicFramePr>
          <p:cNvPr id="137" name="Table 136"/>
          <p:cNvGraphicFramePr>
            <a:graphicFrameLocks noGrp="1"/>
          </p:cNvGraphicFramePr>
          <p:nvPr/>
        </p:nvGraphicFramePr>
        <p:xfrm>
          <a:off x="6709078" y="4365625"/>
          <a:ext cx="625476" cy="466728"/>
        </p:xfrm>
        <a:graphic>
          <a:graphicData uri="http://schemas.openxmlformats.org/drawingml/2006/table">
            <a:tbl>
              <a:tblPr firstRow="1" bandRow="1">
                <a:tableStyleId>{5C22544A-7EE6-4342-B048-85BDC9FD1C3A}</a:tableStyleId>
              </a:tblPr>
              <a:tblGrid>
                <a:gridCol w="208492">
                  <a:extLst>
                    <a:ext uri="{9D8B030D-6E8A-4147-A177-3AD203B41FA5}">
                      <a16:colId xmlns:a16="http://schemas.microsoft.com/office/drawing/2014/main" val="20000"/>
                    </a:ext>
                  </a:extLst>
                </a:gridCol>
                <a:gridCol w="208492">
                  <a:extLst>
                    <a:ext uri="{9D8B030D-6E8A-4147-A177-3AD203B41FA5}">
                      <a16:colId xmlns:a16="http://schemas.microsoft.com/office/drawing/2014/main" val="20001"/>
                    </a:ext>
                  </a:extLst>
                </a:gridCol>
                <a:gridCol w="208492">
                  <a:extLst>
                    <a:ext uri="{9D8B030D-6E8A-4147-A177-3AD203B41FA5}">
                      <a16:colId xmlns:a16="http://schemas.microsoft.com/office/drawing/2014/main" val="20002"/>
                    </a:ext>
                  </a:extLst>
                </a:gridCol>
              </a:tblGrid>
              <a:tr h="0">
                <a:tc>
                  <a:txBody>
                    <a:bodyPr/>
                    <a:lstStyle/>
                    <a:p>
                      <a:endParaRPr lang="en-IN" sz="100" dirty="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extLst>
                  <a:ext uri="{0D108BD9-81ED-4DB2-BD59-A6C34878D82A}">
                    <a16:rowId xmlns:a16="http://schemas.microsoft.com/office/drawing/2014/main" val="10000"/>
                  </a:ext>
                </a:extLst>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extLst>
                  <a:ext uri="{0D108BD9-81ED-4DB2-BD59-A6C34878D82A}">
                    <a16:rowId xmlns:a16="http://schemas.microsoft.com/office/drawing/2014/main" val="10001"/>
                  </a:ext>
                </a:extLst>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extLst>
                  <a:ext uri="{0D108BD9-81ED-4DB2-BD59-A6C34878D82A}">
                    <a16:rowId xmlns:a16="http://schemas.microsoft.com/office/drawing/2014/main" val="10002"/>
                  </a:ext>
                </a:extLst>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dirty="0"/>
                    </a:p>
                  </a:txBody>
                  <a:tcPr marL="91533" marR="91533" marT="45641" marB="45641"/>
                </a:tc>
                <a:extLst>
                  <a:ext uri="{0D108BD9-81ED-4DB2-BD59-A6C34878D82A}">
                    <a16:rowId xmlns:a16="http://schemas.microsoft.com/office/drawing/2014/main" val="10003"/>
                  </a:ext>
                </a:extLst>
              </a:tr>
            </a:tbl>
          </a:graphicData>
        </a:graphic>
      </p:graphicFrame>
      <p:graphicFrame>
        <p:nvGraphicFramePr>
          <p:cNvPr id="138" name="Table 137"/>
          <p:cNvGraphicFramePr>
            <a:graphicFrameLocks noGrp="1"/>
          </p:cNvGraphicFramePr>
          <p:nvPr/>
        </p:nvGraphicFramePr>
        <p:xfrm>
          <a:off x="6861478" y="4518025"/>
          <a:ext cx="671511" cy="466728"/>
        </p:xfrm>
        <a:graphic>
          <a:graphicData uri="http://schemas.openxmlformats.org/drawingml/2006/table">
            <a:tbl>
              <a:tblPr firstRow="1" bandRow="1">
                <a:tableStyleId>{5C22544A-7EE6-4342-B048-85BDC9FD1C3A}</a:tableStyleId>
              </a:tblPr>
              <a:tblGrid>
                <a:gridCol w="223837">
                  <a:extLst>
                    <a:ext uri="{9D8B030D-6E8A-4147-A177-3AD203B41FA5}">
                      <a16:colId xmlns:a16="http://schemas.microsoft.com/office/drawing/2014/main" val="20000"/>
                    </a:ext>
                  </a:extLst>
                </a:gridCol>
                <a:gridCol w="223837">
                  <a:extLst>
                    <a:ext uri="{9D8B030D-6E8A-4147-A177-3AD203B41FA5}">
                      <a16:colId xmlns:a16="http://schemas.microsoft.com/office/drawing/2014/main" val="20001"/>
                    </a:ext>
                  </a:extLst>
                </a:gridCol>
                <a:gridCol w="223837">
                  <a:extLst>
                    <a:ext uri="{9D8B030D-6E8A-4147-A177-3AD203B41FA5}">
                      <a16:colId xmlns:a16="http://schemas.microsoft.com/office/drawing/2014/main" val="20002"/>
                    </a:ext>
                  </a:extLst>
                </a:gridCol>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0"/>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1"/>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2"/>
                  </a:ext>
                </a:extLst>
              </a:tr>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extLst>
                  <a:ext uri="{0D108BD9-81ED-4DB2-BD59-A6C34878D82A}">
                    <a16:rowId xmlns:a16="http://schemas.microsoft.com/office/drawing/2014/main" val="10003"/>
                  </a:ext>
                </a:extLst>
              </a:tr>
            </a:tbl>
          </a:graphicData>
        </a:graphic>
      </p:graphicFrame>
      <p:graphicFrame>
        <p:nvGraphicFramePr>
          <p:cNvPr id="139" name="Table 138"/>
          <p:cNvGraphicFramePr>
            <a:graphicFrameLocks noGrp="1"/>
          </p:cNvGraphicFramePr>
          <p:nvPr/>
        </p:nvGraphicFramePr>
        <p:xfrm>
          <a:off x="6277278" y="4941888"/>
          <a:ext cx="671511" cy="466728"/>
        </p:xfrm>
        <a:graphic>
          <a:graphicData uri="http://schemas.openxmlformats.org/drawingml/2006/table">
            <a:tbl>
              <a:tblPr firstRow="1" bandRow="1">
                <a:tableStyleId>{5C22544A-7EE6-4342-B048-85BDC9FD1C3A}</a:tableStyleId>
              </a:tblPr>
              <a:tblGrid>
                <a:gridCol w="223837">
                  <a:extLst>
                    <a:ext uri="{9D8B030D-6E8A-4147-A177-3AD203B41FA5}">
                      <a16:colId xmlns:a16="http://schemas.microsoft.com/office/drawing/2014/main" val="20000"/>
                    </a:ext>
                  </a:extLst>
                </a:gridCol>
                <a:gridCol w="223837">
                  <a:extLst>
                    <a:ext uri="{9D8B030D-6E8A-4147-A177-3AD203B41FA5}">
                      <a16:colId xmlns:a16="http://schemas.microsoft.com/office/drawing/2014/main" val="20001"/>
                    </a:ext>
                  </a:extLst>
                </a:gridCol>
                <a:gridCol w="223837">
                  <a:extLst>
                    <a:ext uri="{9D8B030D-6E8A-4147-A177-3AD203B41FA5}">
                      <a16:colId xmlns:a16="http://schemas.microsoft.com/office/drawing/2014/main" val="20002"/>
                    </a:ext>
                  </a:extLst>
                </a:gridCol>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0"/>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1"/>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2"/>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extLst>
                  <a:ext uri="{0D108BD9-81ED-4DB2-BD59-A6C34878D82A}">
                    <a16:rowId xmlns:a16="http://schemas.microsoft.com/office/drawing/2014/main" val="10003"/>
                  </a:ext>
                </a:extLst>
              </a:tr>
            </a:tbl>
          </a:graphicData>
        </a:graphic>
      </p:graphicFrame>
      <p:graphicFrame>
        <p:nvGraphicFramePr>
          <p:cNvPr id="140" name="Table 139"/>
          <p:cNvGraphicFramePr>
            <a:graphicFrameLocks noGrp="1"/>
          </p:cNvGraphicFramePr>
          <p:nvPr/>
        </p:nvGraphicFramePr>
        <p:xfrm>
          <a:off x="6564615" y="5049838"/>
          <a:ext cx="671514" cy="466728"/>
        </p:xfrm>
        <a:graphic>
          <a:graphicData uri="http://schemas.openxmlformats.org/drawingml/2006/table">
            <a:tbl>
              <a:tblPr firstRow="1" bandRow="1">
                <a:tableStyleId>{5C22544A-7EE6-4342-B048-85BDC9FD1C3A}</a:tableStyleId>
              </a:tblPr>
              <a:tblGrid>
                <a:gridCol w="223838">
                  <a:extLst>
                    <a:ext uri="{9D8B030D-6E8A-4147-A177-3AD203B41FA5}">
                      <a16:colId xmlns:a16="http://schemas.microsoft.com/office/drawing/2014/main" val="20000"/>
                    </a:ext>
                  </a:extLst>
                </a:gridCol>
                <a:gridCol w="223838">
                  <a:extLst>
                    <a:ext uri="{9D8B030D-6E8A-4147-A177-3AD203B41FA5}">
                      <a16:colId xmlns:a16="http://schemas.microsoft.com/office/drawing/2014/main" val="20001"/>
                    </a:ext>
                  </a:extLst>
                </a:gridCol>
                <a:gridCol w="223838">
                  <a:extLst>
                    <a:ext uri="{9D8B030D-6E8A-4147-A177-3AD203B41FA5}">
                      <a16:colId xmlns:a16="http://schemas.microsoft.com/office/drawing/2014/main" val="20002"/>
                    </a:ext>
                  </a:extLst>
                </a:gridCol>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0"/>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1"/>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2"/>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extLst>
                  <a:ext uri="{0D108BD9-81ED-4DB2-BD59-A6C34878D82A}">
                    <a16:rowId xmlns:a16="http://schemas.microsoft.com/office/drawing/2014/main" val="10003"/>
                  </a:ext>
                </a:extLst>
              </a:tr>
            </a:tbl>
          </a:graphicData>
        </a:graphic>
      </p:graphicFrame>
      <p:sp>
        <p:nvSpPr>
          <p:cNvPr id="141" name="Oval 140"/>
          <p:cNvSpPr/>
          <p:nvPr/>
        </p:nvSpPr>
        <p:spPr>
          <a:xfrm>
            <a:off x="3629328" y="5661025"/>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2" name="Oval 141"/>
          <p:cNvSpPr/>
          <p:nvPr/>
        </p:nvSpPr>
        <p:spPr>
          <a:xfrm>
            <a:off x="3845228" y="573246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43" name="Oval 142"/>
          <p:cNvSpPr/>
          <p:nvPr/>
        </p:nvSpPr>
        <p:spPr>
          <a:xfrm>
            <a:off x="3702353" y="6381750"/>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4" name="Oval 143"/>
          <p:cNvSpPr/>
          <p:nvPr/>
        </p:nvSpPr>
        <p:spPr>
          <a:xfrm>
            <a:off x="3918253" y="6453188"/>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45" name="Rounded Rectangle 144"/>
          <p:cNvSpPr/>
          <p:nvPr/>
        </p:nvSpPr>
        <p:spPr>
          <a:xfrm>
            <a:off x="3773790" y="5876925"/>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A</a:t>
            </a:r>
            <a:endParaRPr lang="en-IN" sz="1200" dirty="0"/>
          </a:p>
        </p:txBody>
      </p:sp>
      <p:sp>
        <p:nvSpPr>
          <p:cNvPr id="146" name="Rounded Rectangle 145"/>
          <p:cNvSpPr/>
          <p:nvPr/>
        </p:nvSpPr>
        <p:spPr>
          <a:xfrm>
            <a:off x="3926190" y="659765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Tenant B</a:t>
            </a:r>
            <a:endParaRPr lang="en-IN" sz="1200" dirty="0"/>
          </a:p>
        </p:txBody>
      </p:sp>
      <p:sp>
        <p:nvSpPr>
          <p:cNvPr id="147" name="Oval 146"/>
          <p:cNvSpPr/>
          <p:nvPr/>
        </p:nvSpPr>
        <p:spPr>
          <a:xfrm>
            <a:off x="5421615" y="5805488"/>
            <a:ext cx="855663"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8" name="Flowchart: Magnetic Disk 147"/>
          <p:cNvSpPr/>
          <p:nvPr/>
        </p:nvSpPr>
        <p:spPr>
          <a:xfrm>
            <a:off x="5997878" y="5732463"/>
            <a:ext cx="792162" cy="433387"/>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49" name="Straight Connector 148"/>
          <p:cNvCxnSpPr/>
          <p:nvPr/>
        </p:nvCxnSpPr>
        <p:spPr>
          <a:xfrm>
            <a:off x="3981753" y="5661025"/>
            <a:ext cx="2943225" cy="504825"/>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278615" y="6597650"/>
            <a:ext cx="2700338"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51" name="Cube 150"/>
          <p:cNvSpPr/>
          <p:nvPr/>
        </p:nvSpPr>
        <p:spPr>
          <a:xfrm>
            <a:off x="5629578" y="5876925"/>
            <a:ext cx="350837"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graphicFrame>
        <p:nvGraphicFramePr>
          <p:cNvPr id="152" name="Table 151"/>
          <p:cNvGraphicFramePr>
            <a:graphicFrameLocks noGrp="1"/>
          </p:cNvGraphicFramePr>
          <p:nvPr/>
        </p:nvGraphicFramePr>
        <p:xfrm>
          <a:off x="6901165" y="5868988"/>
          <a:ext cx="815976" cy="720724"/>
        </p:xfrm>
        <a:graphic>
          <a:graphicData uri="http://schemas.openxmlformats.org/drawingml/2006/table">
            <a:tbl>
              <a:tblPr firstRow="1" bandRow="1">
                <a:tableStyleId>{5C22544A-7EE6-4342-B048-85BDC9FD1C3A}</a:tableStyleId>
              </a:tblPr>
              <a:tblGrid>
                <a:gridCol w="271992">
                  <a:extLst>
                    <a:ext uri="{9D8B030D-6E8A-4147-A177-3AD203B41FA5}">
                      <a16:colId xmlns:a16="http://schemas.microsoft.com/office/drawing/2014/main" val="20000"/>
                    </a:ext>
                  </a:extLst>
                </a:gridCol>
                <a:gridCol w="271992">
                  <a:extLst>
                    <a:ext uri="{9D8B030D-6E8A-4147-A177-3AD203B41FA5}">
                      <a16:colId xmlns:a16="http://schemas.microsoft.com/office/drawing/2014/main" val="20001"/>
                    </a:ext>
                  </a:extLst>
                </a:gridCol>
                <a:gridCol w="271992">
                  <a:extLst>
                    <a:ext uri="{9D8B030D-6E8A-4147-A177-3AD203B41FA5}">
                      <a16:colId xmlns:a16="http://schemas.microsoft.com/office/drawing/2014/main" val="20002"/>
                    </a:ext>
                  </a:extLst>
                </a:gridCol>
              </a:tblGrid>
              <a:tr h="180181">
                <a:tc>
                  <a:txBody>
                    <a:bodyPr/>
                    <a:lstStyle/>
                    <a:p>
                      <a:endParaRPr lang="en-IN" sz="100" dirty="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0"/>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1"/>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2"/>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dirty="0"/>
                    </a:p>
                  </a:txBody>
                  <a:tcPr marL="91465" marR="91465" marT="45761" marB="45761"/>
                </a:tc>
                <a:extLst>
                  <a:ext uri="{0D108BD9-81ED-4DB2-BD59-A6C34878D82A}">
                    <a16:rowId xmlns:a16="http://schemas.microsoft.com/office/drawing/2014/main" val="10003"/>
                  </a:ext>
                </a:extLst>
              </a:tr>
            </a:tbl>
          </a:graphicData>
        </a:graphic>
      </p:graphicFrame>
      <p:graphicFrame>
        <p:nvGraphicFramePr>
          <p:cNvPr id="153" name="Table 152"/>
          <p:cNvGraphicFramePr>
            <a:graphicFrameLocks noGrp="1"/>
          </p:cNvGraphicFramePr>
          <p:nvPr/>
        </p:nvGraphicFramePr>
        <p:xfrm>
          <a:off x="7045628" y="6021388"/>
          <a:ext cx="815976" cy="720724"/>
        </p:xfrm>
        <a:graphic>
          <a:graphicData uri="http://schemas.openxmlformats.org/drawingml/2006/table">
            <a:tbl>
              <a:tblPr firstRow="1" bandRow="1">
                <a:tableStyleId>{5C22544A-7EE6-4342-B048-85BDC9FD1C3A}</a:tableStyleId>
              </a:tblPr>
              <a:tblGrid>
                <a:gridCol w="271992">
                  <a:extLst>
                    <a:ext uri="{9D8B030D-6E8A-4147-A177-3AD203B41FA5}">
                      <a16:colId xmlns:a16="http://schemas.microsoft.com/office/drawing/2014/main" val="20000"/>
                    </a:ext>
                  </a:extLst>
                </a:gridCol>
                <a:gridCol w="271992">
                  <a:extLst>
                    <a:ext uri="{9D8B030D-6E8A-4147-A177-3AD203B41FA5}">
                      <a16:colId xmlns:a16="http://schemas.microsoft.com/office/drawing/2014/main" val="20001"/>
                    </a:ext>
                  </a:extLst>
                </a:gridCol>
                <a:gridCol w="271992">
                  <a:extLst>
                    <a:ext uri="{9D8B030D-6E8A-4147-A177-3AD203B41FA5}">
                      <a16:colId xmlns:a16="http://schemas.microsoft.com/office/drawing/2014/main" val="20002"/>
                    </a:ext>
                  </a:extLst>
                </a:gridCol>
              </a:tblGrid>
              <a:tr h="180181">
                <a:tc>
                  <a:txBody>
                    <a:bodyPr/>
                    <a:lstStyle/>
                    <a:p>
                      <a:endParaRPr lang="en-IN" sz="100" dirty="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0"/>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1"/>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2"/>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dirty="0"/>
                    </a:p>
                  </a:txBody>
                  <a:tcPr marL="91465" marR="91465" marT="45761" marB="4576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047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85725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1379462" y="1217463"/>
            <a:ext cx="6385082" cy="623248"/>
          </a:xfrm>
          <a:prstGeom prst="rect">
            <a:avLst/>
          </a:prstGeom>
        </p:spPr>
        <p:txBody>
          <a:bodyPr wrap="none">
            <a:spAutoFit/>
          </a:bodyPr>
          <a:lstStyle/>
          <a:p>
            <a:pPr algn="ctr"/>
            <a:r>
              <a:rPr lang="en-IN" sz="3450" b="1" dirty="0">
                <a:solidFill>
                  <a:schemeClr val="bg1"/>
                </a:solidFill>
                <a:effectLst>
                  <a:outerShdw blurRad="38100" dist="38100" dir="2700000" algn="tl">
                    <a:srgbClr val="000000">
                      <a:alpha val="43137"/>
                    </a:srgbClr>
                  </a:outerShdw>
                </a:effectLst>
                <a:latin typeface="HP Simplified" panose="020B0604020204020204" pitchFamily="34" charset="0"/>
              </a:rPr>
              <a:t>MapReduce Word Count Program</a:t>
            </a:r>
          </a:p>
        </p:txBody>
      </p:sp>
      <p:sp>
        <p:nvSpPr>
          <p:cNvPr id="9" name="Rectangle 8">
            <a:extLst>
              <a:ext uri="{FF2B5EF4-FFF2-40B4-BE49-F238E27FC236}">
                <a16:creationId xmlns:a16="http://schemas.microsoft.com/office/drawing/2014/main" id="{07E797CF-F6DD-46AC-8562-EA3E6F72D4F3}"/>
              </a:ext>
            </a:extLst>
          </p:cNvPr>
          <p:cNvSpPr/>
          <p:nvPr/>
        </p:nvSpPr>
        <p:spPr>
          <a:xfrm>
            <a:off x="1809750" y="2720933"/>
            <a:ext cx="6214630" cy="281420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0" name="Isosceles Triangle 9">
            <a:extLst>
              <a:ext uri="{FF2B5EF4-FFF2-40B4-BE49-F238E27FC236}">
                <a16:creationId xmlns:a16="http://schemas.microsoft.com/office/drawing/2014/main" id="{BD9613E5-4ACE-4593-8C44-3B5B1333B3DD}"/>
              </a:ext>
            </a:extLst>
          </p:cNvPr>
          <p:cNvSpPr/>
          <p:nvPr/>
        </p:nvSpPr>
        <p:spPr>
          <a:xfrm rot="5400000">
            <a:off x="1874529" y="5047894"/>
            <a:ext cx="638175" cy="29126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1" name="Isosceles Triangle 10">
            <a:extLst>
              <a:ext uri="{FF2B5EF4-FFF2-40B4-BE49-F238E27FC236}">
                <a16:creationId xmlns:a16="http://schemas.microsoft.com/office/drawing/2014/main" id="{EE8308FF-BAE8-4271-81D8-1AD8B457EDB9}"/>
              </a:ext>
            </a:extLst>
          </p:cNvPr>
          <p:cNvSpPr/>
          <p:nvPr/>
        </p:nvSpPr>
        <p:spPr>
          <a:xfrm rot="5400000">
            <a:off x="1874529" y="3945345"/>
            <a:ext cx="638175" cy="291260"/>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2" name="Isosceles Triangle 11">
            <a:extLst>
              <a:ext uri="{FF2B5EF4-FFF2-40B4-BE49-F238E27FC236}">
                <a16:creationId xmlns:a16="http://schemas.microsoft.com/office/drawing/2014/main" id="{47C73893-49A7-4099-9D53-DE4C809D7E1B}"/>
              </a:ext>
            </a:extLst>
          </p:cNvPr>
          <p:cNvSpPr/>
          <p:nvPr/>
        </p:nvSpPr>
        <p:spPr>
          <a:xfrm rot="5400000">
            <a:off x="1874529" y="2943632"/>
            <a:ext cx="638175" cy="291260"/>
          </a:xfrm>
          <a:prstGeom prst="triangle">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5" name="Rectangle 14">
            <a:extLst>
              <a:ext uri="{FF2B5EF4-FFF2-40B4-BE49-F238E27FC236}">
                <a16:creationId xmlns:a16="http://schemas.microsoft.com/office/drawing/2014/main" id="{06E0DA5C-F1CA-4E05-8362-D543DC57B701}"/>
              </a:ext>
            </a:extLst>
          </p:cNvPr>
          <p:cNvSpPr/>
          <p:nvPr/>
        </p:nvSpPr>
        <p:spPr>
          <a:xfrm>
            <a:off x="933451" y="2720933"/>
            <a:ext cx="1133475" cy="2814205"/>
          </a:xfrm>
          <a:prstGeom prst="rect">
            <a:avLst/>
          </a:prstGeom>
          <a:solidFill>
            <a:schemeClr val="accent6">
              <a:lumMod val="20000"/>
              <a:lumOff val="80000"/>
            </a:schemeClr>
          </a:solidFill>
          <a:ln>
            <a:noFill/>
          </a:ln>
          <a:effectLst>
            <a:outerShdw blurRad="381000" dist="152400" sx="102000" sy="102000" algn="l"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badi" panose="020B0604020104020204" pitchFamily="34" charset="0"/>
            </a:endParaRPr>
          </a:p>
        </p:txBody>
      </p:sp>
      <p:sp>
        <p:nvSpPr>
          <p:cNvPr id="16" name="Rectangle 15">
            <a:extLst>
              <a:ext uri="{FF2B5EF4-FFF2-40B4-BE49-F238E27FC236}">
                <a16:creationId xmlns:a16="http://schemas.microsoft.com/office/drawing/2014/main" id="{BACC6B31-1539-4311-A846-15A601609FBE}"/>
              </a:ext>
            </a:extLst>
          </p:cNvPr>
          <p:cNvSpPr/>
          <p:nvPr/>
        </p:nvSpPr>
        <p:spPr>
          <a:xfrm>
            <a:off x="1057275" y="2705100"/>
            <a:ext cx="1057275" cy="732589"/>
          </a:xfrm>
          <a:prstGeom prst="rect">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Abadi" panose="020B0604020104020204" pitchFamily="34" charset="0"/>
                <a:ea typeface="Open Sans" panose="020B0606030504020204" pitchFamily="34" charset="0"/>
                <a:cs typeface="Open Sans" panose="020B0606030504020204" pitchFamily="34" charset="0"/>
              </a:rPr>
              <a:t>1</a:t>
            </a:r>
          </a:p>
        </p:txBody>
      </p:sp>
      <p:sp>
        <p:nvSpPr>
          <p:cNvPr id="17" name="Rectangle 16">
            <a:extLst>
              <a:ext uri="{FF2B5EF4-FFF2-40B4-BE49-F238E27FC236}">
                <a16:creationId xmlns:a16="http://schemas.microsoft.com/office/drawing/2014/main" id="{B217434E-DB8B-4350-8963-94B17CFC713E}"/>
              </a:ext>
            </a:extLst>
          </p:cNvPr>
          <p:cNvSpPr/>
          <p:nvPr/>
        </p:nvSpPr>
        <p:spPr>
          <a:xfrm>
            <a:off x="1052181" y="3703357"/>
            <a:ext cx="1057275" cy="7325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Abadi" panose="020B0604020104020204" pitchFamily="34" charset="0"/>
                <a:ea typeface="Open Sans" panose="020B0606030504020204" pitchFamily="34" charset="0"/>
                <a:cs typeface="Open Sans" panose="020B0606030504020204" pitchFamily="34" charset="0"/>
              </a:rPr>
              <a:t>2</a:t>
            </a:r>
          </a:p>
        </p:txBody>
      </p:sp>
      <p:sp>
        <p:nvSpPr>
          <p:cNvPr id="18" name="Rectangle 17">
            <a:extLst>
              <a:ext uri="{FF2B5EF4-FFF2-40B4-BE49-F238E27FC236}">
                <a16:creationId xmlns:a16="http://schemas.microsoft.com/office/drawing/2014/main" id="{2161FBE3-F888-4C21-84D7-A43758098891}"/>
              </a:ext>
            </a:extLst>
          </p:cNvPr>
          <p:cNvSpPr/>
          <p:nvPr/>
        </p:nvSpPr>
        <p:spPr>
          <a:xfrm>
            <a:off x="1064586" y="4800282"/>
            <a:ext cx="1057275" cy="7325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Abadi" panose="020B0604020104020204" pitchFamily="34" charset="0"/>
                <a:ea typeface="Open Sans" panose="020B0606030504020204" pitchFamily="34" charset="0"/>
                <a:cs typeface="Open Sans" panose="020B0606030504020204" pitchFamily="34" charset="0"/>
              </a:rPr>
              <a:t>3</a:t>
            </a:r>
          </a:p>
        </p:txBody>
      </p:sp>
      <p:cxnSp>
        <p:nvCxnSpPr>
          <p:cNvPr id="19" name="Straight Connector 18">
            <a:extLst>
              <a:ext uri="{FF2B5EF4-FFF2-40B4-BE49-F238E27FC236}">
                <a16:creationId xmlns:a16="http://schemas.microsoft.com/office/drawing/2014/main" id="{003BDBAA-E922-4E29-8FD1-6920FFB065BD}"/>
              </a:ext>
            </a:extLst>
          </p:cNvPr>
          <p:cNvCxnSpPr>
            <a:cxnSpLocks/>
          </p:cNvCxnSpPr>
          <p:nvPr/>
        </p:nvCxnSpPr>
        <p:spPr>
          <a:xfrm>
            <a:off x="2325969" y="3568068"/>
            <a:ext cx="531308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8E5E1C-386B-4D71-AD6B-C9593313B6B3}"/>
              </a:ext>
            </a:extLst>
          </p:cNvPr>
          <p:cNvCxnSpPr>
            <a:cxnSpLocks/>
          </p:cNvCxnSpPr>
          <p:nvPr/>
        </p:nvCxnSpPr>
        <p:spPr>
          <a:xfrm>
            <a:off x="2325969" y="4686259"/>
            <a:ext cx="532727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092671B-5EEA-43F4-8552-3AC373D799F2}"/>
              </a:ext>
            </a:extLst>
          </p:cNvPr>
          <p:cNvSpPr/>
          <p:nvPr/>
        </p:nvSpPr>
        <p:spPr>
          <a:xfrm>
            <a:off x="2740552" y="4642781"/>
            <a:ext cx="5171734" cy="873509"/>
          </a:xfrm>
          <a:prstGeom prst="rect">
            <a:avLst/>
          </a:prstGeom>
        </p:spPr>
        <p:txBody>
          <a:bodyPr wrap="square">
            <a:spAutoFit/>
          </a:bodyPr>
          <a:lstStyle/>
          <a:p>
            <a:pPr>
              <a:lnSpc>
                <a:spcPct val="150000"/>
              </a:lnSpc>
            </a:pPr>
            <a:r>
              <a:rPr lang="en-US" sz="1300" b="1" dirty="0">
                <a:solidFill>
                  <a:schemeClr val="tx2"/>
                </a:solidFill>
                <a:latin typeface="Abadi" panose="020B0604020104020204" pitchFamily="34" charset="0"/>
                <a:ea typeface="Open Sans" panose="020B0606030504020204" pitchFamily="34" charset="0"/>
                <a:cs typeface="Open Sans" panose="020B0606030504020204" pitchFamily="34" charset="0"/>
              </a:rPr>
              <a:t>Driver Code</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You specify all the job configurations over here like job name,</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Input path, output path, etc. </a:t>
            </a:r>
          </a:p>
        </p:txBody>
      </p:sp>
      <p:sp>
        <p:nvSpPr>
          <p:cNvPr id="22" name="Rectangle 21">
            <a:extLst>
              <a:ext uri="{FF2B5EF4-FFF2-40B4-BE49-F238E27FC236}">
                <a16:creationId xmlns:a16="http://schemas.microsoft.com/office/drawing/2014/main" id="{66A7DB67-483C-4F36-9D7C-C9E8A407F7EE}"/>
              </a:ext>
            </a:extLst>
          </p:cNvPr>
          <p:cNvSpPr/>
          <p:nvPr/>
        </p:nvSpPr>
        <p:spPr>
          <a:xfrm>
            <a:off x="2720154" y="2700589"/>
            <a:ext cx="4628687" cy="988925"/>
          </a:xfrm>
          <a:prstGeom prst="rect">
            <a:avLst/>
          </a:prstGeom>
        </p:spPr>
        <p:txBody>
          <a:bodyPr wrap="square">
            <a:spAutoFit/>
          </a:bodyPr>
          <a:lstStyle/>
          <a:p>
            <a:pPr>
              <a:lnSpc>
                <a:spcPct val="150000"/>
              </a:lnSpc>
            </a:pPr>
            <a:r>
              <a:rPr lang="en-US" sz="1300" b="1" dirty="0">
                <a:solidFill>
                  <a:srgbClr val="FF6161"/>
                </a:solidFill>
                <a:latin typeface="Abadi" panose="020B0604020104020204" pitchFamily="34" charset="0"/>
                <a:ea typeface="Open Sans" panose="020B0606030504020204" pitchFamily="34" charset="0"/>
                <a:cs typeface="Open Sans" panose="020B0606030504020204" pitchFamily="34" charset="0"/>
              </a:rPr>
              <a:t>Mapper Code</a:t>
            </a:r>
            <a:r>
              <a:rPr lang="en-US" b="1" dirty="0">
                <a:solidFill>
                  <a:srgbClr val="FF6161"/>
                </a:solidFill>
                <a:latin typeface="Abadi" panose="020B0604020104020204" pitchFamily="34" charset="0"/>
              </a:rPr>
              <a:t>:</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You write the mapper logic over here i.e. how map task will process </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the data to produce the key-value pair to be aggregated</a:t>
            </a:r>
          </a:p>
        </p:txBody>
      </p:sp>
      <p:sp>
        <p:nvSpPr>
          <p:cNvPr id="23" name="Rectangle 22">
            <a:extLst>
              <a:ext uri="{FF2B5EF4-FFF2-40B4-BE49-F238E27FC236}">
                <a16:creationId xmlns:a16="http://schemas.microsoft.com/office/drawing/2014/main" id="{E01B0933-8197-455C-805B-F082250C1F58}"/>
              </a:ext>
            </a:extLst>
          </p:cNvPr>
          <p:cNvSpPr/>
          <p:nvPr/>
        </p:nvSpPr>
        <p:spPr>
          <a:xfrm>
            <a:off x="2720154" y="3650062"/>
            <a:ext cx="4961663" cy="873509"/>
          </a:xfrm>
          <a:prstGeom prst="rect">
            <a:avLst/>
          </a:prstGeom>
        </p:spPr>
        <p:txBody>
          <a:bodyPr wrap="square">
            <a:spAutoFit/>
          </a:bodyPr>
          <a:lstStyle/>
          <a:p>
            <a:pPr>
              <a:lnSpc>
                <a:spcPct val="150000"/>
              </a:lnSpc>
            </a:pPr>
            <a:r>
              <a:rPr lang="en-US" sz="1300" b="1" dirty="0">
                <a:solidFill>
                  <a:srgbClr val="2E75B6"/>
                </a:solidFill>
                <a:latin typeface="Abadi" panose="020B0604020104020204" pitchFamily="34" charset="0"/>
                <a:ea typeface="Open Sans" panose="020B0606030504020204" pitchFamily="34" charset="0"/>
                <a:cs typeface="Open Sans" panose="020B0606030504020204" pitchFamily="34" charset="0"/>
              </a:rPr>
              <a:t>Reducer Code:</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You write reducer logic here which combines the intermediate key-value </a:t>
            </a:r>
          </a:p>
          <a:p>
            <a:pPr>
              <a:lnSpc>
                <a:spcPct val="150000"/>
              </a:lnSpc>
            </a:pPr>
            <a:r>
              <a:rPr lang="en-US" sz="1100" dirty="0">
                <a:solidFill>
                  <a:schemeClr val="bg2">
                    <a:lumMod val="10000"/>
                  </a:schemeClr>
                </a:solidFill>
                <a:latin typeface="Abadi" panose="020B0604020104020204" pitchFamily="34" charset="0"/>
                <a:ea typeface="Open Sans" panose="020B0606030504020204" pitchFamily="34" charset="0"/>
                <a:cs typeface="Open Sans" panose="020B0606030504020204" pitchFamily="34" charset="0"/>
              </a:rPr>
              <a:t>pair generated by Mapper to give the final aggregated output</a:t>
            </a:r>
          </a:p>
        </p:txBody>
      </p:sp>
      <p:sp>
        <p:nvSpPr>
          <p:cNvPr id="26" name="TextBox 25">
            <a:extLst>
              <a:ext uri="{FF2B5EF4-FFF2-40B4-BE49-F238E27FC236}">
                <a16:creationId xmlns:a16="http://schemas.microsoft.com/office/drawing/2014/main" id="{8E439F1C-25A2-413A-A990-2B8E98A8DD57}"/>
              </a:ext>
            </a:extLst>
          </p:cNvPr>
          <p:cNvSpPr txBox="1"/>
          <p:nvPr/>
        </p:nvSpPr>
        <p:spPr>
          <a:xfrm>
            <a:off x="933451" y="2220836"/>
            <a:ext cx="4577715" cy="300082"/>
          </a:xfrm>
          <a:prstGeom prst="rect">
            <a:avLst/>
          </a:prstGeom>
          <a:noFill/>
        </p:spPr>
        <p:txBody>
          <a:bodyPr wrap="square">
            <a:spAutoFit/>
          </a:bodyPr>
          <a:lstStyle/>
          <a:p>
            <a:r>
              <a:rPr lang="en-US" sz="1350" dirty="0">
                <a:latin typeface="Abadi" panose="020B0604020104020204" pitchFamily="34" charset="0"/>
              </a:rPr>
              <a:t>Three Major Parts of MapReduce Program:</a:t>
            </a:r>
          </a:p>
        </p:txBody>
      </p:sp>
    </p:spTree>
    <p:extLst>
      <p:ext uri="{BB962C8B-B14F-4D97-AF65-F5344CB8AC3E}">
        <p14:creationId xmlns:p14="http://schemas.microsoft.com/office/powerpoint/2010/main" val="3814537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70</a:t>
            </a:fld>
            <a:endParaRPr sz="1200">
              <a:solidFill>
                <a:srgbClr val="888888"/>
              </a:solidFill>
            </a:endParaRPr>
          </a:p>
        </p:txBody>
      </p:sp>
      <p:sp>
        <p:nvSpPr>
          <p:cNvPr id="4" name="Title 1"/>
          <p:cNvSpPr txBox="1">
            <a:spLocks/>
          </p:cNvSpPr>
          <p:nvPr/>
        </p:nvSpPr>
        <p:spPr>
          <a:xfrm>
            <a:off x="176779" y="260350"/>
            <a:ext cx="7993062" cy="635000"/>
          </a:xfrm>
          <a:prstGeom prst="rect">
            <a:avLst/>
          </a:prstGeom>
        </p:spPr>
        <p:txBody>
          <a:bodyPr/>
          <a:lst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a:lstStyle>
          <a:p>
            <a:pPr>
              <a:defRPr/>
            </a:pPr>
            <a:r>
              <a:rPr lang="en-US" sz="2800">
                <a:solidFill>
                  <a:schemeClr val="tx2">
                    <a:satMod val="130000"/>
                  </a:schemeClr>
                </a:solidFill>
              </a:rPr>
              <a:t>Conceptual framework of Software as a Service</a:t>
            </a:r>
            <a:endParaRPr lang="en-IN" sz="2800" dirty="0">
              <a:solidFill>
                <a:schemeClr val="tx2">
                  <a:satMod val="130000"/>
                </a:schemeClr>
              </a:solidFill>
            </a:endParaRPr>
          </a:p>
        </p:txBody>
      </p:sp>
      <p:sp>
        <p:nvSpPr>
          <p:cNvPr id="5" name="Rounded Rectangle 4"/>
          <p:cNvSpPr/>
          <p:nvPr/>
        </p:nvSpPr>
        <p:spPr>
          <a:xfrm>
            <a:off x="392679" y="908050"/>
            <a:ext cx="7777162" cy="6492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eaLnBrk="1" fontAlgn="auto" hangingPunct="1">
              <a:spcBef>
                <a:spcPts val="0"/>
              </a:spcBef>
              <a:spcAft>
                <a:spcPts val="0"/>
              </a:spcAft>
              <a:defRPr/>
            </a:pPr>
            <a:r>
              <a:rPr lang="en-US" dirty="0">
                <a:solidFill>
                  <a:schemeClr val="tx1"/>
                </a:solidFill>
              </a:rPr>
              <a:t>Presentation</a:t>
            </a:r>
            <a:endParaRPr lang="en-IN" dirty="0">
              <a:solidFill>
                <a:schemeClr val="tx1"/>
              </a:solidFill>
            </a:endParaRPr>
          </a:p>
        </p:txBody>
      </p:sp>
      <p:sp>
        <p:nvSpPr>
          <p:cNvPr id="6" name="Rounded Rectangle 4"/>
          <p:cNvSpPr>
            <a:spLocks noChangeArrowheads="1"/>
          </p:cNvSpPr>
          <p:nvPr/>
        </p:nvSpPr>
        <p:spPr bwMode="auto">
          <a:xfrm>
            <a:off x="1832541" y="1125538"/>
            <a:ext cx="1871663"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Menu and Navigation</a:t>
            </a:r>
            <a:endParaRPr lang="en-IN" altLang="en-US" sz="1400">
              <a:latin typeface="Gill Sans MT" panose="020B0502020104020203" pitchFamily="34" charset="0"/>
            </a:endParaRPr>
          </a:p>
        </p:txBody>
      </p:sp>
      <p:sp>
        <p:nvSpPr>
          <p:cNvPr id="7" name="Rounded Rectangle 5"/>
          <p:cNvSpPr>
            <a:spLocks noChangeArrowheads="1"/>
          </p:cNvSpPr>
          <p:nvPr/>
        </p:nvSpPr>
        <p:spPr bwMode="auto">
          <a:xfrm>
            <a:off x="3777229" y="1125538"/>
            <a:ext cx="1295400"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User Controls</a:t>
            </a:r>
            <a:endParaRPr lang="en-IN" altLang="en-US" sz="1400">
              <a:latin typeface="Gill Sans MT" panose="020B0502020104020203" pitchFamily="34" charset="0"/>
            </a:endParaRPr>
          </a:p>
        </p:txBody>
      </p:sp>
      <p:sp>
        <p:nvSpPr>
          <p:cNvPr id="8" name="Rounded Rectangle 6"/>
          <p:cNvSpPr>
            <a:spLocks noChangeArrowheads="1"/>
          </p:cNvSpPr>
          <p:nvPr/>
        </p:nvSpPr>
        <p:spPr bwMode="auto">
          <a:xfrm>
            <a:off x="5144066" y="1125538"/>
            <a:ext cx="1873250"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Display and Rendering</a:t>
            </a:r>
            <a:endParaRPr lang="en-IN" altLang="en-US" sz="1400">
              <a:latin typeface="Gill Sans MT" panose="020B0502020104020203" pitchFamily="34" charset="0"/>
            </a:endParaRPr>
          </a:p>
        </p:txBody>
      </p:sp>
      <p:sp>
        <p:nvSpPr>
          <p:cNvPr id="9" name="Rounded Rectangle 7"/>
          <p:cNvSpPr>
            <a:spLocks noChangeArrowheads="1"/>
          </p:cNvSpPr>
          <p:nvPr/>
        </p:nvSpPr>
        <p:spPr bwMode="auto">
          <a:xfrm>
            <a:off x="7088754" y="1125538"/>
            <a:ext cx="1008062"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Reporting</a:t>
            </a:r>
            <a:endParaRPr lang="en-IN" altLang="en-US" sz="1400">
              <a:latin typeface="Gill Sans MT" panose="020B0502020104020203" pitchFamily="34" charset="0"/>
            </a:endParaRPr>
          </a:p>
        </p:txBody>
      </p:sp>
      <p:sp>
        <p:nvSpPr>
          <p:cNvPr id="10" name="Rounded Rectangle 9"/>
          <p:cNvSpPr/>
          <p:nvPr/>
        </p:nvSpPr>
        <p:spPr>
          <a:xfrm>
            <a:off x="392679" y="1628775"/>
            <a:ext cx="2087562" cy="388778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endParaRPr lang="en-IN" dirty="0"/>
          </a:p>
        </p:txBody>
      </p:sp>
      <p:sp>
        <p:nvSpPr>
          <p:cNvPr id="11" name="Rounded Rectangle 10"/>
          <p:cNvSpPr/>
          <p:nvPr/>
        </p:nvSpPr>
        <p:spPr>
          <a:xfrm>
            <a:off x="535554" y="1700213"/>
            <a:ext cx="1081087" cy="360362"/>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Security</a:t>
            </a:r>
            <a:endParaRPr lang="en-IN" dirty="0"/>
          </a:p>
        </p:txBody>
      </p:sp>
      <p:sp>
        <p:nvSpPr>
          <p:cNvPr id="12" name="Rounded Rectangle 10"/>
          <p:cNvSpPr>
            <a:spLocks noChangeArrowheads="1"/>
          </p:cNvSpPr>
          <p:nvPr/>
        </p:nvSpPr>
        <p:spPr bwMode="auto">
          <a:xfrm>
            <a:off x="535554" y="2060575"/>
            <a:ext cx="1873250" cy="5048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Identity and federation</a:t>
            </a:r>
            <a:endParaRPr lang="en-IN" altLang="en-US" sz="1400">
              <a:latin typeface="Gill Sans MT" panose="020B0502020104020203" pitchFamily="34" charset="0"/>
            </a:endParaRPr>
          </a:p>
        </p:txBody>
      </p:sp>
      <p:sp>
        <p:nvSpPr>
          <p:cNvPr id="13" name="Rounded Rectangle 11"/>
          <p:cNvSpPr>
            <a:spLocks noChangeArrowheads="1"/>
          </p:cNvSpPr>
          <p:nvPr/>
        </p:nvSpPr>
        <p:spPr bwMode="auto">
          <a:xfrm>
            <a:off x="535554" y="2636838"/>
            <a:ext cx="1873250" cy="576262"/>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Authentication and Single Sign on</a:t>
            </a:r>
            <a:endParaRPr lang="en-IN" altLang="en-US" sz="1400">
              <a:latin typeface="Gill Sans MT" panose="020B0502020104020203" pitchFamily="34" charset="0"/>
            </a:endParaRPr>
          </a:p>
        </p:txBody>
      </p:sp>
      <p:sp>
        <p:nvSpPr>
          <p:cNvPr id="14" name="Rounded Rectangle 12"/>
          <p:cNvSpPr>
            <a:spLocks noChangeArrowheads="1"/>
          </p:cNvSpPr>
          <p:nvPr/>
        </p:nvSpPr>
        <p:spPr bwMode="auto">
          <a:xfrm>
            <a:off x="535554" y="3357563"/>
            <a:ext cx="1800225" cy="6477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Authorization and Role-based Access Control</a:t>
            </a:r>
            <a:endParaRPr lang="en-IN" altLang="en-US" sz="1400">
              <a:latin typeface="Gill Sans MT" panose="020B0502020104020203" pitchFamily="34" charset="0"/>
            </a:endParaRPr>
          </a:p>
        </p:txBody>
      </p:sp>
      <p:sp>
        <p:nvSpPr>
          <p:cNvPr id="15" name="Rounded Rectangle 13"/>
          <p:cNvSpPr>
            <a:spLocks noChangeArrowheads="1"/>
          </p:cNvSpPr>
          <p:nvPr/>
        </p:nvSpPr>
        <p:spPr bwMode="auto">
          <a:xfrm>
            <a:off x="535554" y="4221163"/>
            <a:ext cx="1800225" cy="287337"/>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Entitlement</a:t>
            </a:r>
            <a:endParaRPr lang="en-IN" altLang="en-US" sz="1400">
              <a:latin typeface="Gill Sans MT" panose="020B0502020104020203" pitchFamily="34" charset="0"/>
            </a:endParaRPr>
          </a:p>
        </p:txBody>
      </p:sp>
      <p:sp>
        <p:nvSpPr>
          <p:cNvPr id="16" name="Rounded Rectangle 14"/>
          <p:cNvSpPr>
            <a:spLocks noChangeArrowheads="1"/>
          </p:cNvSpPr>
          <p:nvPr/>
        </p:nvSpPr>
        <p:spPr bwMode="auto">
          <a:xfrm>
            <a:off x="535554" y="4652963"/>
            <a:ext cx="1800225" cy="2889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Encryption</a:t>
            </a:r>
            <a:endParaRPr lang="en-IN" altLang="en-US" sz="1400">
              <a:latin typeface="Gill Sans MT" panose="020B0502020104020203" pitchFamily="34" charset="0"/>
            </a:endParaRPr>
          </a:p>
        </p:txBody>
      </p:sp>
      <p:sp>
        <p:nvSpPr>
          <p:cNvPr id="17" name="Rounded Rectangle 15"/>
          <p:cNvSpPr>
            <a:spLocks noChangeArrowheads="1"/>
          </p:cNvSpPr>
          <p:nvPr/>
        </p:nvSpPr>
        <p:spPr bwMode="auto">
          <a:xfrm>
            <a:off x="535554" y="5373688"/>
            <a:ext cx="1800225" cy="287337"/>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Regularity Controls</a:t>
            </a:r>
            <a:endParaRPr lang="en-IN" altLang="en-US" sz="1400">
              <a:latin typeface="Gill Sans MT" panose="020B0502020104020203" pitchFamily="34" charset="0"/>
            </a:endParaRPr>
          </a:p>
        </p:txBody>
      </p:sp>
      <p:sp>
        <p:nvSpPr>
          <p:cNvPr id="18" name="Rounded Rectangle 17"/>
          <p:cNvSpPr/>
          <p:nvPr/>
        </p:nvSpPr>
        <p:spPr>
          <a:xfrm>
            <a:off x="6225154" y="1700213"/>
            <a:ext cx="1223962" cy="360362"/>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Operation</a:t>
            </a:r>
            <a:endParaRPr lang="en-IN" dirty="0"/>
          </a:p>
        </p:txBody>
      </p:sp>
      <p:sp>
        <p:nvSpPr>
          <p:cNvPr id="19" name="Rounded Rectangle 18"/>
          <p:cNvSpPr>
            <a:spLocks noChangeArrowheads="1"/>
          </p:cNvSpPr>
          <p:nvPr/>
        </p:nvSpPr>
        <p:spPr bwMode="auto">
          <a:xfrm>
            <a:off x="6152129" y="2133600"/>
            <a:ext cx="1944687" cy="4572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Monitoring and Altering</a:t>
            </a:r>
            <a:endParaRPr lang="en-IN" altLang="en-US" sz="1400">
              <a:latin typeface="Gill Sans MT" panose="020B0502020104020203" pitchFamily="34" charset="0"/>
            </a:endParaRPr>
          </a:p>
        </p:txBody>
      </p:sp>
      <p:sp>
        <p:nvSpPr>
          <p:cNvPr id="20" name="Rounded Rectangle 19"/>
          <p:cNvSpPr>
            <a:spLocks noChangeArrowheads="1"/>
          </p:cNvSpPr>
          <p:nvPr/>
        </p:nvSpPr>
        <p:spPr bwMode="auto">
          <a:xfrm>
            <a:off x="6152129" y="2636838"/>
            <a:ext cx="1944687" cy="360362"/>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Backup and Restore</a:t>
            </a:r>
            <a:endParaRPr lang="en-IN" altLang="en-US" sz="1400">
              <a:latin typeface="Gill Sans MT" panose="020B0502020104020203" pitchFamily="34" charset="0"/>
            </a:endParaRPr>
          </a:p>
        </p:txBody>
      </p:sp>
      <p:sp>
        <p:nvSpPr>
          <p:cNvPr id="21" name="Rounded Rectangle 20"/>
          <p:cNvSpPr>
            <a:spLocks noChangeArrowheads="1"/>
          </p:cNvSpPr>
          <p:nvPr/>
        </p:nvSpPr>
        <p:spPr bwMode="auto">
          <a:xfrm>
            <a:off x="6152129" y="3284538"/>
            <a:ext cx="1944687" cy="2889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Provisioning</a:t>
            </a:r>
            <a:endParaRPr lang="en-IN" altLang="en-US" sz="1400">
              <a:latin typeface="Gill Sans MT" panose="020B0502020104020203" pitchFamily="34" charset="0"/>
            </a:endParaRPr>
          </a:p>
        </p:txBody>
      </p:sp>
      <p:sp>
        <p:nvSpPr>
          <p:cNvPr id="22" name="Rounded Rectangle 21"/>
          <p:cNvSpPr>
            <a:spLocks noChangeArrowheads="1"/>
          </p:cNvSpPr>
          <p:nvPr/>
        </p:nvSpPr>
        <p:spPr bwMode="auto">
          <a:xfrm>
            <a:off x="6152129" y="3644900"/>
            <a:ext cx="1944687" cy="576263"/>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Configuration and Customization</a:t>
            </a:r>
            <a:endParaRPr lang="en-IN" altLang="en-US" sz="1400">
              <a:latin typeface="Gill Sans MT" panose="020B0502020104020203" pitchFamily="34" charset="0"/>
            </a:endParaRPr>
          </a:p>
        </p:txBody>
      </p:sp>
      <p:sp>
        <p:nvSpPr>
          <p:cNvPr id="23" name="Rounded Rectangle 22"/>
          <p:cNvSpPr>
            <a:spLocks noChangeArrowheads="1"/>
          </p:cNvSpPr>
          <p:nvPr/>
        </p:nvSpPr>
        <p:spPr bwMode="auto">
          <a:xfrm>
            <a:off x="6152129" y="4292600"/>
            <a:ext cx="1944687" cy="5048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Performance and Availability</a:t>
            </a:r>
            <a:endParaRPr lang="en-IN" altLang="en-US" sz="1400">
              <a:latin typeface="Gill Sans MT" panose="020B0502020104020203" pitchFamily="34" charset="0"/>
            </a:endParaRPr>
          </a:p>
        </p:txBody>
      </p:sp>
      <p:sp>
        <p:nvSpPr>
          <p:cNvPr id="24" name="Rounded Rectangle 23"/>
          <p:cNvSpPr>
            <a:spLocks noChangeArrowheads="1"/>
          </p:cNvSpPr>
          <p:nvPr/>
        </p:nvSpPr>
        <p:spPr bwMode="auto">
          <a:xfrm>
            <a:off x="6152129" y="4868863"/>
            <a:ext cx="1944687" cy="4318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Metering and Indicators</a:t>
            </a:r>
            <a:endParaRPr lang="en-IN" altLang="en-US" sz="1400">
              <a:latin typeface="Gill Sans MT" panose="020B0502020104020203" pitchFamily="34" charset="0"/>
            </a:endParaRPr>
          </a:p>
        </p:txBody>
      </p:sp>
      <p:sp>
        <p:nvSpPr>
          <p:cNvPr id="25" name="Rounded Rectangle 24"/>
          <p:cNvSpPr/>
          <p:nvPr/>
        </p:nvSpPr>
        <p:spPr>
          <a:xfrm>
            <a:off x="392679" y="5732463"/>
            <a:ext cx="7848600" cy="9366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en-IN"/>
          </a:p>
        </p:txBody>
      </p:sp>
      <p:sp>
        <p:nvSpPr>
          <p:cNvPr id="26" name="Rounded Rectangle 25"/>
          <p:cNvSpPr/>
          <p:nvPr/>
        </p:nvSpPr>
        <p:spPr>
          <a:xfrm>
            <a:off x="464116" y="5805488"/>
            <a:ext cx="1584325" cy="360362"/>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t>Infrastructure</a:t>
            </a:r>
            <a:endParaRPr lang="en-IN" dirty="0"/>
          </a:p>
        </p:txBody>
      </p:sp>
      <p:sp>
        <p:nvSpPr>
          <p:cNvPr id="27" name="Rounded Rectangle 26"/>
          <p:cNvSpPr>
            <a:spLocks noChangeArrowheads="1"/>
          </p:cNvSpPr>
          <p:nvPr/>
        </p:nvSpPr>
        <p:spPr bwMode="auto">
          <a:xfrm>
            <a:off x="1761104" y="6165850"/>
            <a:ext cx="1511300"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Database</a:t>
            </a:r>
            <a:endParaRPr lang="en-IN" altLang="en-US" sz="1400">
              <a:latin typeface="Gill Sans MT" panose="020B0502020104020203" pitchFamily="34" charset="0"/>
            </a:endParaRPr>
          </a:p>
        </p:txBody>
      </p:sp>
      <p:sp>
        <p:nvSpPr>
          <p:cNvPr id="28" name="Rounded Rectangle 27"/>
          <p:cNvSpPr>
            <a:spLocks noChangeArrowheads="1"/>
          </p:cNvSpPr>
          <p:nvPr/>
        </p:nvSpPr>
        <p:spPr bwMode="auto">
          <a:xfrm>
            <a:off x="3343841" y="6165850"/>
            <a:ext cx="1512888"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Storage</a:t>
            </a:r>
            <a:endParaRPr lang="en-IN" altLang="en-US" sz="1400">
              <a:latin typeface="Gill Sans MT" panose="020B0502020104020203" pitchFamily="34" charset="0"/>
            </a:endParaRPr>
          </a:p>
        </p:txBody>
      </p:sp>
      <p:sp>
        <p:nvSpPr>
          <p:cNvPr id="29" name="Rounded Rectangle 28"/>
          <p:cNvSpPr>
            <a:spLocks noChangeArrowheads="1"/>
          </p:cNvSpPr>
          <p:nvPr/>
        </p:nvSpPr>
        <p:spPr bwMode="auto">
          <a:xfrm>
            <a:off x="4928166" y="6165850"/>
            <a:ext cx="1512888" cy="35877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Computer</a:t>
            </a:r>
            <a:endParaRPr lang="en-IN" altLang="en-US" sz="1400">
              <a:latin typeface="Gill Sans MT" panose="020B0502020104020203" pitchFamily="34" charset="0"/>
            </a:endParaRPr>
          </a:p>
        </p:txBody>
      </p:sp>
      <p:sp>
        <p:nvSpPr>
          <p:cNvPr id="30" name="Rounded Rectangle 29"/>
          <p:cNvSpPr>
            <a:spLocks noChangeArrowheads="1"/>
          </p:cNvSpPr>
          <p:nvPr/>
        </p:nvSpPr>
        <p:spPr bwMode="auto">
          <a:xfrm>
            <a:off x="6585516" y="6165850"/>
            <a:ext cx="1511300" cy="4318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Networking and Communications</a:t>
            </a:r>
            <a:endParaRPr lang="en-IN" altLang="en-US" sz="1400">
              <a:latin typeface="Gill Sans MT" panose="020B0502020104020203" pitchFamily="34" charset="0"/>
            </a:endParaRPr>
          </a:p>
        </p:txBody>
      </p:sp>
      <p:sp>
        <p:nvSpPr>
          <p:cNvPr id="31" name="Rounded Rectangle 30"/>
          <p:cNvSpPr/>
          <p:nvPr/>
        </p:nvSpPr>
        <p:spPr>
          <a:xfrm>
            <a:off x="2553266" y="1628775"/>
            <a:ext cx="3455988" cy="39608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endParaRPr lang="en-IN" dirty="0"/>
          </a:p>
        </p:txBody>
      </p:sp>
      <p:sp>
        <p:nvSpPr>
          <p:cNvPr id="32" name="Rounded Rectangle 31"/>
          <p:cNvSpPr/>
          <p:nvPr/>
        </p:nvSpPr>
        <p:spPr>
          <a:xfrm>
            <a:off x="2769166" y="1773238"/>
            <a:ext cx="1584325" cy="360362"/>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400" dirty="0"/>
              <a:t>Application Engine</a:t>
            </a:r>
            <a:endParaRPr lang="en-IN" sz="1400" dirty="0"/>
          </a:p>
        </p:txBody>
      </p:sp>
      <p:sp>
        <p:nvSpPr>
          <p:cNvPr id="33" name="Rounded Rectangle 32"/>
          <p:cNvSpPr>
            <a:spLocks noChangeArrowheads="1"/>
          </p:cNvSpPr>
          <p:nvPr/>
        </p:nvSpPr>
        <p:spPr bwMode="auto">
          <a:xfrm>
            <a:off x="2624704" y="2212975"/>
            <a:ext cx="1439862" cy="2794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User Profile</a:t>
            </a:r>
            <a:endParaRPr lang="en-IN" altLang="en-US" sz="1400">
              <a:latin typeface="Gill Sans MT" panose="020B0502020104020203" pitchFamily="34" charset="0"/>
            </a:endParaRPr>
          </a:p>
        </p:txBody>
      </p:sp>
      <p:sp>
        <p:nvSpPr>
          <p:cNvPr id="34" name="Rounded Rectangle 33"/>
          <p:cNvSpPr>
            <a:spLocks noChangeArrowheads="1"/>
          </p:cNvSpPr>
          <p:nvPr/>
        </p:nvSpPr>
        <p:spPr bwMode="auto">
          <a:xfrm>
            <a:off x="2624704" y="2636838"/>
            <a:ext cx="1439862" cy="576262"/>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Notification and Subscription</a:t>
            </a:r>
            <a:endParaRPr lang="en-IN" altLang="en-US" sz="1400">
              <a:latin typeface="Gill Sans MT" panose="020B0502020104020203" pitchFamily="34" charset="0"/>
            </a:endParaRPr>
          </a:p>
        </p:txBody>
      </p:sp>
      <p:sp>
        <p:nvSpPr>
          <p:cNvPr id="35" name="Rounded Rectangle 34"/>
          <p:cNvSpPr>
            <a:spLocks noChangeArrowheads="1"/>
          </p:cNvSpPr>
          <p:nvPr/>
        </p:nvSpPr>
        <p:spPr bwMode="auto">
          <a:xfrm>
            <a:off x="2624704" y="3357563"/>
            <a:ext cx="1439862" cy="6477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Metadata Execution Engine</a:t>
            </a:r>
            <a:endParaRPr lang="en-IN" altLang="en-US" sz="1400">
              <a:latin typeface="Gill Sans MT" panose="020B0502020104020203" pitchFamily="34" charset="0"/>
            </a:endParaRPr>
          </a:p>
        </p:txBody>
      </p:sp>
      <p:sp>
        <p:nvSpPr>
          <p:cNvPr id="36" name="Rounded Rectangle 35"/>
          <p:cNvSpPr>
            <a:spLocks noChangeArrowheads="1"/>
          </p:cNvSpPr>
          <p:nvPr/>
        </p:nvSpPr>
        <p:spPr bwMode="auto">
          <a:xfrm>
            <a:off x="2624704" y="4149725"/>
            <a:ext cx="1439862" cy="4318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Metadata Services</a:t>
            </a:r>
            <a:endParaRPr lang="en-IN" altLang="en-US" sz="1400">
              <a:latin typeface="Gill Sans MT" panose="020B0502020104020203" pitchFamily="34" charset="0"/>
            </a:endParaRPr>
          </a:p>
        </p:txBody>
      </p:sp>
      <p:sp>
        <p:nvSpPr>
          <p:cNvPr id="37" name="Rounded Rectangle 36"/>
          <p:cNvSpPr>
            <a:spLocks noChangeArrowheads="1"/>
          </p:cNvSpPr>
          <p:nvPr/>
        </p:nvSpPr>
        <p:spPr bwMode="auto">
          <a:xfrm>
            <a:off x="2624704" y="4724400"/>
            <a:ext cx="1439862" cy="2889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Messaging</a:t>
            </a:r>
            <a:endParaRPr lang="en-IN" altLang="en-US" sz="1400">
              <a:latin typeface="Gill Sans MT" panose="020B0502020104020203" pitchFamily="34" charset="0"/>
            </a:endParaRPr>
          </a:p>
        </p:txBody>
      </p:sp>
      <p:sp>
        <p:nvSpPr>
          <p:cNvPr id="38" name="Rounded Rectangle 45"/>
          <p:cNvSpPr>
            <a:spLocks noChangeArrowheads="1"/>
          </p:cNvSpPr>
          <p:nvPr/>
        </p:nvSpPr>
        <p:spPr bwMode="auto">
          <a:xfrm>
            <a:off x="4424929" y="2205038"/>
            <a:ext cx="1439862" cy="2794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Workflow</a:t>
            </a:r>
            <a:endParaRPr lang="en-IN" altLang="en-US" sz="1400">
              <a:latin typeface="Gill Sans MT" panose="020B0502020104020203" pitchFamily="34" charset="0"/>
            </a:endParaRPr>
          </a:p>
        </p:txBody>
      </p:sp>
      <p:sp>
        <p:nvSpPr>
          <p:cNvPr id="39" name="Rounded Rectangle 46"/>
          <p:cNvSpPr>
            <a:spLocks noChangeArrowheads="1"/>
          </p:cNvSpPr>
          <p:nvPr/>
        </p:nvSpPr>
        <p:spPr bwMode="auto">
          <a:xfrm>
            <a:off x="4424929" y="2628900"/>
            <a:ext cx="1439862" cy="576263"/>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Execution Handling</a:t>
            </a:r>
            <a:endParaRPr lang="en-IN" altLang="en-US" sz="1400">
              <a:latin typeface="Gill Sans MT" panose="020B0502020104020203" pitchFamily="34" charset="0"/>
            </a:endParaRPr>
          </a:p>
        </p:txBody>
      </p:sp>
      <p:sp>
        <p:nvSpPr>
          <p:cNvPr id="40" name="Rounded Rectangle 47"/>
          <p:cNvSpPr>
            <a:spLocks noChangeArrowheads="1"/>
          </p:cNvSpPr>
          <p:nvPr/>
        </p:nvSpPr>
        <p:spPr bwMode="auto">
          <a:xfrm>
            <a:off x="4424929" y="3348038"/>
            <a:ext cx="1439862" cy="441325"/>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Orchestration</a:t>
            </a:r>
            <a:endParaRPr lang="en-IN" altLang="en-US" sz="1400">
              <a:latin typeface="Gill Sans MT" panose="020B0502020104020203" pitchFamily="34" charset="0"/>
            </a:endParaRPr>
          </a:p>
        </p:txBody>
      </p:sp>
      <p:sp>
        <p:nvSpPr>
          <p:cNvPr id="41" name="Rounded Rectangle 49"/>
          <p:cNvSpPr>
            <a:spLocks noChangeArrowheads="1"/>
          </p:cNvSpPr>
          <p:nvPr/>
        </p:nvSpPr>
        <p:spPr bwMode="auto">
          <a:xfrm>
            <a:off x="4424929" y="4581525"/>
            <a:ext cx="1439862" cy="512763"/>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Gill Sans MT" panose="020B0502020104020203" pitchFamily="34" charset="0"/>
              </a:rPr>
              <a:t>Data Synchronization</a:t>
            </a:r>
            <a:endParaRPr lang="en-IN" altLang="en-US" sz="1400">
              <a:latin typeface="Gill Sans MT" panose="020B0502020104020203" pitchFamily="34" charset="0"/>
            </a:endParaRPr>
          </a:p>
        </p:txBody>
      </p:sp>
      <p:sp>
        <p:nvSpPr>
          <p:cNvPr id="42" name="Rounded Rectangle 41"/>
          <p:cNvSpPr/>
          <p:nvPr/>
        </p:nvSpPr>
        <p:spPr>
          <a:xfrm>
            <a:off x="6102916" y="1628775"/>
            <a:ext cx="2089150" cy="3887788"/>
          </a:xfrm>
          <a:prstGeom prst="roundRect">
            <a:avLst/>
          </a:prstGeom>
          <a:solidFill>
            <a:schemeClr val="lt1">
              <a:alpha val="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wrap="none" tIns="0" anchor="ctr"/>
          <a:lstStyle/>
          <a:p>
            <a:pPr algn="ctr" eaLnBrk="1" fontAlgn="auto" hangingPunct="1">
              <a:spcBef>
                <a:spcPts val="0"/>
              </a:spcBef>
              <a:spcAft>
                <a:spcPts val="0"/>
              </a:spcAft>
              <a:defRPr/>
            </a:pPr>
            <a:endParaRPr lang="en-IN" dirty="0"/>
          </a:p>
        </p:txBody>
      </p:sp>
    </p:spTree>
    <p:extLst>
      <p:ext uri="{BB962C8B-B14F-4D97-AF65-F5344CB8AC3E}">
        <p14:creationId xmlns:p14="http://schemas.microsoft.com/office/powerpoint/2010/main" val="4019546692"/>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71</a:t>
            </a:fld>
            <a:endParaRPr sz="1200">
              <a:solidFill>
                <a:srgbClr val="888888"/>
              </a:solidFill>
            </a:endParaRPr>
          </a:p>
        </p:txBody>
      </p:sp>
      <p:sp>
        <p:nvSpPr>
          <p:cNvPr id="3" name="Shape 134"/>
          <p:cNvSpPr/>
          <p:nvPr/>
        </p:nvSpPr>
        <p:spPr>
          <a:xfrm>
            <a:off x="1874293" y="2841009"/>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lvl="0" indent="-685800">
              <a:lnSpc>
                <a:spcPts val="3600"/>
              </a:lnSpc>
            </a:pPr>
            <a:r>
              <a:rPr lang="en-IN" sz="3600" b="1" spc="-200" dirty="0">
                <a:solidFill>
                  <a:srgbClr val="1E1C11"/>
                </a:solidFill>
                <a:latin typeface="Arial"/>
                <a:ea typeface="Arial"/>
                <a:cs typeface="Arial"/>
                <a:sym typeface="Arial"/>
              </a:rPr>
              <a:t>Thank you</a:t>
            </a:r>
            <a:endParaRPr sz="3600" b="1" spc="-200" dirty="0">
              <a:solidFill>
                <a:srgbClr val="1E1C11"/>
              </a:solidFill>
              <a:latin typeface="Arial"/>
              <a:ea typeface="Arial"/>
              <a:cs typeface="Arial"/>
              <a:sym typeface="Arial"/>
            </a:endParaRPr>
          </a:p>
        </p:txBody>
      </p:sp>
    </p:spTree>
    <p:extLst>
      <p:ext uri="{BB962C8B-B14F-4D97-AF65-F5344CB8AC3E}">
        <p14:creationId xmlns:p14="http://schemas.microsoft.com/office/powerpoint/2010/main" val="84135166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72</a:t>
            </a:fld>
            <a:endParaRPr sz="1200">
              <a:solidFill>
                <a:srgbClr val="888888"/>
              </a:solidFill>
            </a:endParaRPr>
          </a:p>
        </p:txBody>
      </p:sp>
      <p:sp>
        <p:nvSpPr>
          <p:cNvPr id="4" name="Shape 93"/>
          <p:cNvSpPr>
            <a:spLocks noGrp="1"/>
          </p:cNvSpPr>
          <p:nvPr>
            <p:ph type="body" idx="1"/>
          </p:nvPr>
        </p:nvSpPr>
        <p:spPr>
          <a:xfrm>
            <a:off x="236483" y="1493841"/>
            <a:ext cx="8702565" cy="5017318"/>
          </a:xfrm>
          <a:prstGeom prst="rect">
            <a:avLst/>
          </a:prstGeom>
        </p:spPr>
        <p:txBody>
          <a:bodyPr/>
          <a:lstStyle/>
          <a:p>
            <a:pPr marL="0" lvl="0" indent="0" defTabSz="914400">
              <a:defRPr sz="1800"/>
            </a:pPr>
            <a:r>
              <a:rPr sz="2400" b="1">
                <a:solidFill>
                  <a:srgbClr val="1E1C11"/>
                </a:solidFill>
              </a:rPr>
              <a:t>If cloud computing is so great, why isn’t everyone doing it?</a:t>
            </a:r>
            <a:endParaRPr sz="2400" b="1"/>
          </a:p>
          <a:p>
            <a:pPr marL="0" lvl="0" indent="0" defTabSz="914400">
              <a:defRPr sz="1800"/>
            </a:pPr>
            <a:endParaRPr sz="2400" b="1">
              <a:solidFill>
                <a:srgbClr val="1E1C11"/>
              </a:solidFill>
            </a:endParaRPr>
          </a:p>
          <a:p>
            <a:pPr marL="342900" lvl="0" indent="-342900" defTabSz="914400">
              <a:buClr>
                <a:srgbClr val="1E1C11"/>
              </a:buClr>
              <a:buSzPct val="100000"/>
              <a:buFont typeface="Arial"/>
              <a:buChar char="•"/>
              <a:defRPr sz="1800"/>
            </a:pPr>
            <a:r>
              <a:rPr sz="2400">
                <a:solidFill>
                  <a:srgbClr val="1E1C11"/>
                </a:solidFill>
              </a:rPr>
              <a:t>The cloud acts as a big black box, nothing inside the cloud is visible to the clients</a:t>
            </a:r>
          </a:p>
          <a:p>
            <a:pPr marL="342900" lvl="0" indent="-342900" defTabSz="914400">
              <a:buClr>
                <a:srgbClr val="1E1C11"/>
              </a:buClr>
              <a:buSzPct val="100000"/>
              <a:buFont typeface="Arial"/>
              <a:buChar char="•"/>
              <a:defRPr sz="1800"/>
            </a:pPr>
            <a:r>
              <a:rPr sz="2400">
                <a:solidFill>
                  <a:srgbClr val="1E1C11"/>
                </a:solidFill>
              </a:rPr>
              <a:t>Clients have no idea or control over what happens inside a cloud</a:t>
            </a:r>
          </a:p>
          <a:p>
            <a:pPr marL="342900" lvl="0" indent="-342900" defTabSz="914400">
              <a:buClr>
                <a:srgbClr val="1E1C11"/>
              </a:buClr>
              <a:buSzPct val="100000"/>
              <a:buFont typeface="Arial"/>
              <a:buChar char="•"/>
              <a:defRPr sz="1800"/>
            </a:pPr>
            <a:r>
              <a:rPr sz="2400">
                <a:solidFill>
                  <a:srgbClr val="1E1C11"/>
                </a:solidFill>
              </a:rPr>
              <a:t>Even if the cloud provider is honest, it can have malicious system admins who can tamper with the VMs and violate confidentiality and integrity</a:t>
            </a:r>
          </a:p>
          <a:p>
            <a:pPr marL="342900" lvl="0" indent="-342900" defTabSz="914400">
              <a:buClr>
                <a:srgbClr val="1E1C11"/>
              </a:buClr>
              <a:buSzPct val="100000"/>
              <a:buFont typeface="Arial"/>
              <a:buChar char="•"/>
              <a:defRPr sz="1800"/>
            </a:pPr>
            <a:r>
              <a:rPr sz="2400">
                <a:solidFill>
                  <a:srgbClr val="1E1C11"/>
                </a:solidFill>
              </a:rPr>
              <a:t>Clouds are still subject to traditional data confidentiality, integrity, availability, and privacy issues, plus some additional attacks</a:t>
            </a:r>
          </a:p>
        </p:txBody>
      </p:sp>
      <p:sp>
        <p:nvSpPr>
          <p:cNvPr id="5" name="Shape 94"/>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Introduction to cloud security </a:t>
            </a:r>
          </a:p>
        </p:txBody>
      </p:sp>
    </p:spTree>
    <p:extLst>
      <p:ext uri="{BB962C8B-B14F-4D97-AF65-F5344CB8AC3E}">
        <p14:creationId xmlns:p14="http://schemas.microsoft.com/office/powerpoint/2010/main" val="289833941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73</a:t>
            </a:fld>
            <a:endParaRPr sz="1200">
              <a:solidFill>
                <a:srgbClr val="888888"/>
              </a:solidFill>
            </a:endParaRPr>
          </a:p>
        </p:txBody>
      </p:sp>
      <p:sp>
        <p:nvSpPr>
          <p:cNvPr id="5" name="Shape 96"/>
          <p:cNvSpPr txBox="1">
            <a:spLocks/>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defTabSz="914400">
              <a:lnSpc>
                <a:spcPts val="3600"/>
              </a:lnSpc>
              <a:spcBef>
                <a:spcPts val="0"/>
              </a:spcBef>
              <a:buSzTx/>
              <a:buFontTx/>
              <a:buNone/>
              <a:defRPr sz="3600" b="1" spc="-200">
                <a:solidFill>
                  <a:srgbClr val="1E1C11"/>
                </a:solidFill>
                <a:latin typeface="Arial"/>
                <a:ea typeface="Arial"/>
                <a:cs typeface="Arial"/>
                <a:sym typeface="Arial"/>
              </a:defRPr>
            </a:lvl1pPr>
            <a:lvl2pPr marL="885450" indent="-428444" defTabSz="914012">
              <a:spcBef>
                <a:spcPts val="500"/>
              </a:spcBef>
              <a:buSzPct val="100000"/>
              <a:buFontTx/>
              <a:buChar char="–"/>
              <a:defRPr sz="2400">
                <a:latin typeface="Arial"/>
                <a:ea typeface="Arial"/>
                <a:cs typeface="Arial"/>
                <a:sym typeface="Arial"/>
              </a:defRPr>
            </a:lvl2pPr>
            <a:lvl3pPr marL="1143000" indent="-228600" defTabSz="914012">
              <a:spcBef>
                <a:spcPts val="500"/>
              </a:spcBef>
              <a:buSzPct val="100000"/>
              <a:buFontTx/>
              <a:buChar char="•"/>
              <a:defRPr sz="2400">
                <a:latin typeface="Arial"/>
                <a:ea typeface="Arial"/>
                <a:cs typeface="Arial"/>
                <a:sym typeface="Arial"/>
              </a:defRPr>
            </a:lvl3pPr>
            <a:lvl4pPr marL="1645920" indent="-274320" defTabSz="914012">
              <a:spcBef>
                <a:spcPts val="500"/>
              </a:spcBef>
              <a:buSzPct val="100000"/>
              <a:buFontTx/>
              <a:buChar char="–"/>
              <a:defRPr sz="2400">
                <a:latin typeface="Arial"/>
                <a:ea typeface="Arial"/>
                <a:cs typeface="Arial"/>
                <a:sym typeface="Arial"/>
              </a:defRPr>
            </a:lvl4pPr>
            <a:lvl5pPr marL="2103120" indent="-274320" defTabSz="914012">
              <a:spcBef>
                <a:spcPts val="500"/>
              </a:spcBef>
              <a:buSzPct val="100000"/>
              <a:buFontTx/>
              <a:buChar char="»"/>
              <a:defRPr sz="2400">
                <a:latin typeface="Arial"/>
                <a:ea typeface="Arial"/>
                <a:cs typeface="Arial"/>
                <a:sym typeface="Arial"/>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342900" marR="0" lvl="0" indent="-685800" defTabSz="914400" eaLnBrk="1" fontAlgn="auto" latinLnBrk="0" hangingPunct="1">
              <a:lnSpc>
                <a:spcPts val="3600"/>
              </a:lnSpc>
              <a:spcBef>
                <a:spcPts val="0"/>
              </a:spcBef>
              <a:spcAft>
                <a:spcPts val="0"/>
              </a:spcAft>
              <a:buClrTx/>
              <a:buSzTx/>
              <a:buFontTx/>
              <a:buNone/>
              <a:tabLst/>
              <a:defRPr sz="1800" b="0" spc="0">
                <a:solidFill>
                  <a:srgbClr val="000000"/>
                </a:solidFill>
              </a:defRPr>
            </a:pPr>
            <a:r>
              <a:rPr kumimoji="0" lang="en-IN" sz="2800" i="0" u="none" strike="noStrike" kern="0" cap="none" spc="0" normalizeH="0" baseline="0" noProof="0" dirty="0">
                <a:ln>
                  <a:noFill/>
                </a:ln>
                <a:solidFill>
                  <a:srgbClr val="000000"/>
                </a:solidFill>
                <a:effectLst/>
                <a:uLnTx/>
                <a:uFillTx/>
                <a:latin typeface="Arial"/>
                <a:cs typeface="Arial"/>
                <a:sym typeface="Arial"/>
              </a:rPr>
              <a:t>Companies are still afraid to use clouds</a:t>
            </a:r>
          </a:p>
        </p:txBody>
      </p:sp>
      <p:pic>
        <p:nvPicPr>
          <p:cNvPr id="8" name="image4.png"/>
          <p:cNvPicPr/>
          <p:nvPr/>
        </p:nvPicPr>
        <p:blipFill>
          <a:blip r:embed="rId3"/>
          <a:stretch>
            <a:fillRect/>
          </a:stretch>
        </p:blipFill>
        <p:spPr>
          <a:xfrm>
            <a:off x="609600" y="1562233"/>
            <a:ext cx="7813964" cy="4982439"/>
          </a:xfrm>
          <a:prstGeom prst="rect">
            <a:avLst/>
          </a:prstGeom>
          <a:ln w="12700">
            <a:miter lim="400000"/>
          </a:ln>
        </p:spPr>
      </p:pic>
    </p:spTree>
    <p:extLst>
      <p:ext uri="{BB962C8B-B14F-4D97-AF65-F5344CB8AC3E}">
        <p14:creationId xmlns:p14="http://schemas.microsoft.com/office/powerpoint/2010/main" val="319758183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74</a:t>
            </a:fld>
            <a:endParaRPr sz="1200">
              <a:solidFill>
                <a:srgbClr val="888888"/>
              </a:solidFill>
            </a:endParaRPr>
          </a:p>
        </p:txBody>
      </p:sp>
      <p:sp>
        <p:nvSpPr>
          <p:cNvPr id="3" name="Shape 99"/>
          <p:cNvSpPr>
            <a:spLocks noGrp="1"/>
          </p:cNvSpPr>
          <p:nvPr>
            <p:ph type="body" idx="1"/>
          </p:nvPr>
        </p:nvSpPr>
        <p:spPr>
          <a:xfrm>
            <a:off x="145143" y="1363215"/>
            <a:ext cx="8389257" cy="5226272"/>
          </a:xfrm>
          <a:prstGeom prst="rect">
            <a:avLst/>
          </a:prstGeom>
        </p:spPr>
        <p:txBody>
          <a:bodyPr/>
          <a:lstStyle/>
          <a:p>
            <a:pPr marL="381000" lvl="0" indent="-381000" defTabSz="914400">
              <a:lnSpc>
                <a:spcPct val="80000"/>
              </a:lnSpc>
              <a:spcBef>
                <a:spcPts val="400"/>
              </a:spcBef>
              <a:buClr>
                <a:srgbClr val="262626"/>
              </a:buClr>
              <a:buSzPct val="100000"/>
              <a:buFont typeface="Arial"/>
              <a:buChar char="•"/>
              <a:defRPr sz="1800"/>
            </a:pPr>
            <a:r>
              <a:rPr sz="2000">
                <a:solidFill>
                  <a:srgbClr val="262626"/>
                </a:solidFill>
              </a:rPr>
              <a:t>Most security problems stem from:</a:t>
            </a:r>
          </a:p>
          <a:p>
            <a:pPr marL="933056" lvl="1" indent="-476050">
              <a:lnSpc>
                <a:spcPct val="64000"/>
              </a:lnSpc>
              <a:spcBef>
                <a:spcPts val="400"/>
              </a:spcBef>
              <a:buFont typeface="Arial"/>
              <a:defRPr sz="1800"/>
            </a:pPr>
            <a:r>
              <a:rPr sz="2000"/>
              <a:t>Loss of Control</a:t>
            </a:r>
            <a:endParaRPr sz="1200"/>
          </a:p>
          <a:p>
            <a:pPr marL="1168400" lvl="2" indent="-254000" defTabSz="914400">
              <a:lnSpc>
                <a:spcPct val="64000"/>
              </a:lnSpc>
              <a:spcBef>
                <a:spcPts val="700"/>
              </a:spcBef>
              <a:buFont typeface="Arial"/>
              <a:defRPr sz="1800"/>
            </a:pPr>
            <a:r>
              <a:rPr sz="2000"/>
              <a:t>Take back control</a:t>
            </a:r>
            <a:endParaRPr sz="2400">
              <a:latin typeface="Calibri"/>
              <a:ea typeface="Calibri"/>
              <a:cs typeface="Calibri"/>
              <a:sym typeface="Calibri"/>
            </a:endParaRPr>
          </a:p>
          <a:p>
            <a:pPr marL="1676400" lvl="3" indent="-304800" defTabSz="914400">
              <a:lnSpc>
                <a:spcPct val="64000"/>
              </a:lnSpc>
              <a:spcBef>
                <a:spcPts val="700"/>
              </a:spcBef>
              <a:buFont typeface="Arial"/>
              <a:defRPr sz="1800"/>
            </a:pPr>
            <a:r>
              <a:rPr sz="2000"/>
              <a:t>Data and apps may still need to be on the cloud</a:t>
            </a:r>
            <a:endParaRPr sz="2400">
              <a:latin typeface="Calibri"/>
              <a:ea typeface="Calibri"/>
              <a:cs typeface="Calibri"/>
              <a:sym typeface="Calibri"/>
            </a:endParaRPr>
          </a:p>
          <a:p>
            <a:pPr marL="1676400" lvl="3" indent="-304800" defTabSz="914400">
              <a:lnSpc>
                <a:spcPct val="64000"/>
              </a:lnSpc>
              <a:spcBef>
                <a:spcPts val="700"/>
              </a:spcBef>
              <a:buFont typeface="Arial"/>
              <a:defRPr sz="1800"/>
            </a:pPr>
            <a:r>
              <a:rPr sz="2000"/>
              <a:t>But can they be managed in some way by the consumer?</a:t>
            </a:r>
            <a:endParaRPr sz="2400">
              <a:latin typeface="Calibri"/>
              <a:ea typeface="Calibri"/>
              <a:cs typeface="Calibri"/>
              <a:sym typeface="Calibri"/>
            </a:endParaRPr>
          </a:p>
          <a:p>
            <a:pPr marL="933056" lvl="1" indent="-476050">
              <a:lnSpc>
                <a:spcPct val="64000"/>
              </a:lnSpc>
              <a:spcBef>
                <a:spcPts val="400"/>
              </a:spcBef>
              <a:buFont typeface="Arial"/>
              <a:defRPr sz="1800"/>
            </a:pPr>
            <a:r>
              <a:rPr sz="2000"/>
              <a:t>Lack of trust</a:t>
            </a:r>
            <a:endParaRPr sz="1200"/>
          </a:p>
          <a:p>
            <a:pPr marL="1168400" lvl="2" indent="-254000" defTabSz="914400">
              <a:lnSpc>
                <a:spcPct val="64000"/>
              </a:lnSpc>
              <a:spcBef>
                <a:spcPts val="700"/>
              </a:spcBef>
              <a:buFont typeface="Arial"/>
              <a:defRPr sz="1800"/>
            </a:pPr>
            <a:r>
              <a:rPr sz="2000"/>
              <a:t>Increase trust (mechanisms)</a:t>
            </a:r>
            <a:endParaRPr sz="2400">
              <a:latin typeface="Calibri"/>
              <a:ea typeface="Calibri"/>
              <a:cs typeface="Calibri"/>
              <a:sym typeface="Calibri"/>
            </a:endParaRPr>
          </a:p>
          <a:p>
            <a:pPr marL="1676400" lvl="3" indent="-304800" defTabSz="914400">
              <a:lnSpc>
                <a:spcPct val="64000"/>
              </a:lnSpc>
              <a:spcBef>
                <a:spcPts val="700"/>
              </a:spcBef>
              <a:buFont typeface="Arial"/>
              <a:defRPr sz="1800"/>
            </a:pPr>
            <a:r>
              <a:rPr sz="2000"/>
              <a:t>Technology</a:t>
            </a:r>
            <a:endParaRPr sz="2400">
              <a:latin typeface="Calibri"/>
              <a:ea typeface="Calibri"/>
              <a:cs typeface="Calibri"/>
              <a:sym typeface="Calibri"/>
            </a:endParaRPr>
          </a:p>
          <a:p>
            <a:pPr marL="1676400" lvl="3" indent="-304800" defTabSz="914400">
              <a:lnSpc>
                <a:spcPct val="64000"/>
              </a:lnSpc>
              <a:spcBef>
                <a:spcPts val="700"/>
              </a:spcBef>
              <a:buFont typeface="Arial"/>
              <a:defRPr sz="1800"/>
            </a:pPr>
            <a:r>
              <a:rPr sz="2000"/>
              <a:t>Policy, regulation</a:t>
            </a:r>
            <a:endParaRPr sz="2400">
              <a:latin typeface="Calibri"/>
              <a:ea typeface="Calibri"/>
              <a:cs typeface="Calibri"/>
              <a:sym typeface="Calibri"/>
            </a:endParaRPr>
          </a:p>
          <a:p>
            <a:pPr marL="1676400" lvl="3" indent="-304800" defTabSz="914400">
              <a:lnSpc>
                <a:spcPct val="64000"/>
              </a:lnSpc>
              <a:spcBef>
                <a:spcPts val="700"/>
              </a:spcBef>
              <a:buFont typeface="Arial"/>
              <a:defRPr sz="1800"/>
            </a:pPr>
            <a:r>
              <a:rPr sz="2000"/>
              <a:t>Contracts (incentives): topic of a future talk</a:t>
            </a:r>
            <a:endParaRPr sz="2400">
              <a:latin typeface="Calibri"/>
              <a:ea typeface="Calibri"/>
              <a:cs typeface="Calibri"/>
              <a:sym typeface="Calibri"/>
            </a:endParaRPr>
          </a:p>
          <a:p>
            <a:pPr marL="933056" lvl="1" indent="-476050">
              <a:lnSpc>
                <a:spcPct val="64000"/>
              </a:lnSpc>
              <a:spcBef>
                <a:spcPts val="400"/>
              </a:spcBef>
              <a:buFont typeface="Arial"/>
              <a:defRPr sz="1800"/>
            </a:pPr>
            <a:r>
              <a:rPr sz="2000"/>
              <a:t>Multi-tenancy</a:t>
            </a:r>
            <a:endParaRPr sz="1200"/>
          </a:p>
          <a:p>
            <a:pPr marL="1168400" lvl="2" indent="-254000" defTabSz="914400">
              <a:lnSpc>
                <a:spcPct val="64000"/>
              </a:lnSpc>
              <a:spcBef>
                <a:spcPts val="700"/>
              </a:spcBef>
              <a:buFont typeface="Arial"/>
              <a:defRPr sz="1800"/>
            </a:pPr>
            <a:r>
              <a:rPr sz="2000"/>
              <a:t>Private cloud</a:t>
            </a:r>
            <a:endParaRPr sz="2400">
              <a:latin typeface="Calibri"/>
              <a:ea typeface="Calibri"/>
              <a:cs typeface="Calibri"/>
              <a:sym typeface="Calibri"/>
            </a:endParaRPr>
          </a:p>
          <a:p>
            <a:pPr marL="1676400" lvl="3" indent="-304800" defTabSz="914400">
              <a:lnSpc>
                <a:spcPct val="64000"/>
              </a:lnSpc>
              <a:spcBef>
                <a:spcPts val="700"/>
              </a:spcBef>
              <a:buFont typeface="Arial"/>
              <a:defRPr sz="1800"/>
            </a:pPr>
            <a:r>
              <a:rPr sz="2000"/>
              <a:t>Takes away the reasons to use a cloud in the first place</a:t>
            </a:r>
            <a:endParaRPr sz="2400">
              <a:latin typeface="Calibri"/>
              <a:ea typeface="Calibri"/>
              <a:cs typeface="Calibri"/>
              <a:sym typeface="Calibri"/>
            </a:endParaRPr>
          </a:p>
          <a:p>
            <a:pPr marL="1168400" lvl="2" indent="-254000" defTabSz="914400">
              <a:lnSpc>
                <a:spcPct val="64000"/>
              </a:lnSpc>
              <a:spcBef>
                <a:spcPts val="700"/>
              </a:spcBef>
              <a:buFont typeface="Arial"/>
              <a:defRPr sz="1800"/>
            </a:pPr>
            <a:r>
              <a:rPr sz="2000"/>
              <a:t>VPC: its still not a separate system </a:t>
            </a:r>
            <a:endParaRPr sz="2400">
              <a:latin typeface="Calibri"/>
              <a:ea typeface="Calibri"/>
              <a:cs typeface="Calibri"/>
              <a:sym typeface="Calibri"/>
            </a:endParaRPr>
          </a:p>
          <a:p>
            <a:pPr marL="1168400" lvl="2" indent="-254000" defTabSz="914400">
              <a:lnSpc>
                <a:spcPct val="64000"/>
              </a:lnSpc>
              <a:spcBef>
                <a:spcPts val="700"/>
              </a:spcBef>
              <a:buFont typeface="Arial"/>
              <a:defRPr sz="1800"/>
            </a:pPr>
            <a:r>
              <a:rPr sz="2000"/>
              <a:t>Strong separation</a:t>
            </a:r>
            <a:endParaRPr sz="2400">
              <a:latin typeface="Calibri"/>
              <a:ea typeface="Calibri"/>
              <a:cs typeface="Calibri"/>
              <a:sym typeface="Calibri"/>
            </a:endParaRPr>
          </a:p>
          <a:p>
            <a:pPr marL="381000" lvl="0" indent="-381000" defTabSz="914400">
              <a:lnSpc>
                <a:spcPct val="80000"/>
              </a:lnSpc>
              <a:spcBef>
                <a:spcPts val="400"/>
              </a:spcBef>
              <a:buClr>
                <a:srgbClr val="262626"/>
              </a:buClr>
              <a:buSzPct val="100000"/>
              <a:buFont typeface="Arial"/>
              <a:buChar char="•"/>
              <a:defRPr sz="1800"/>
            </a:pPr>
            <a:r>
              <a:rPr sz="2000">
                <a:solidFill>
                  <a:srgbClr val="262626"/>
                </a:solidFill>
              </a:rPr>
              <a:t>These problems exist mainly in 3</a:t>
            </a:r>
            <a:r>
              <a:rPr sz="2000" baseline="30000">
                <a:solidFill>
                  <a:srgbClr val="262626"/>
                </a:solidFill>
              </a:rPr>
              <a:t>rd</a:t>
            </a:r>
            <a:r>
              <a:rPr sz="2000">
                <a:solidFill>
                  <a:srgbClr val="262626"/>
                </a:solidFill>
              </a:rPr>
              <a:t> party management models</a:t>
            </a:r>
          </a:p>
          <a:p>
            <a:pPr marL="933450" lvl="1" indent="-476250" defTabSz="914400">
              <a:lnSpc>
                <a:spcPct val="80000"/>
              </a:lnSpc>
              <a:spcBef>
                <a:spcPts val="400"/>
              </a:spcBef>
              <a:buClr>
                <a:srgbClr val="262626"/>
              </a:buClr>
              <a:buFont typeface="Arial"/>
              <a:defRPr sz="1800"/>
            </a:pPr>
            <a:r>
              <a:rPr sz="2000">
                <a:solidFill>
                  <a:srgbClr val="262626"/>
                </a:solidFill>
              </a:rPr>
              <a:t>Self-managed clouds still have security issues, but not related to above</a:t>
            </a:r>
          </a:p>
        </p:txBody>
      </p:sp>
      <p:sp>
        <p:nvSpPr>
          <p:cNvPr id="4" name="Shape 100"/>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Cloud Security Issues</a:t>
            </a:r>
          </a:p>
        </p:txBody>
      </p:sp>
    </p:spTree>
    <p:extLst>
      <p:ext uri="{BB962C8B-B14F-4D97-AF65-F5344CB8AC3E}">
        <p14:creationId xmlns:p14="http://schemas.microsoft.com/office/powerpoint/2010/main" val="2086735650"/>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75</a:t>
            </a:fld>
            <a:endParaRPr sz="1200">
              <a:solidFill>
                <a:srgbClr val="888888"/>
              </a:solidFill>
            </a:endParaRPr>
          </a:p>
        </p:txBody>
      </p:sp>
      <p:sp>
        <p:nvSpPr>
          <p:cNvPr id="3" name="Shape 102"/>
          <p:cNvSpPr>
            <a:spLocks noGrp="1"/>
          </p:cNvSpPr>
          <p:nvPr>
            <p:ph type="body" idx="1"/>
          </p:nvPr>
        </p:nvSpPr>
        <p:spPr>
          <a:xfrm>
            <a:off x="304800" y="1493842"/>
            <a:ext cx="8229600" cy="4525963"/>
          </a:xfrm>
          <a:prstGeom prst="rect">
            <a:avLst/>
          </a:prstGeom>
        </p:spPr>
        <p:txBody>
          <a:bodyPr/>
          <a:lstStyle/>
          <a:p>
            <a:pPr lvl="0">
              <a:spcBef>
                <a:spcPts val="600"/>
              </a:spcBef>
              <a:defRPr sz="1800"/>
            </a:pPr>
            <a:r>
              <a:rPr sz="2800"/>
              <a:t>Consumer’s loss of control</a:t>
            </a:r>
          </a:p>
          <a:p>
            <a:pPr lvl="1">
              <a:buFont typeface="Arial"/>
              <a:defRPr sz="1800"/>
            </a:pPr>
            <a:r>
              <a:rPr sz="2400"/>
              <a:t>Data, applications, resources are located with provider</a:t>
            </a:r>
            <a:endParaRPr sz="1600"/>
          </a:p>
          <a:p>
            <a:pPr lvl="1">
              <a:buFont typeface="Arial"/>
              <a:defRPr sz="1800"/>
            </a:pPr>
            <a:r>
              <a:rPr sz="2400"/>
              <a:t>User identity management is handled by the cloud</a:t>
            </a:r>
            <a:endParaRPr sz="1600"/>
          </a:p>
          <a:p>
            <a:pPr lvl="1">
              <a:buFont typeface="Arial"/>
              <a:defRPr sz="1800"/>
            </a:pPr>
            <a:r>
              <a:rPr sz="2400"/>
              <a:t>User access control rules, security policies and enforcement are managed by the cloud provider</a:t>
            </a:r>
            <a:endParaRPr sz="1600"/>
          </a:p>
          <a:p>
            <a:pPr lvl="1">
              <a:buFont typeface="Arial"/>
              <a:defRPr sz="1800"/>
            </a:pPr>
            <a:r>
              <a:rPr sz="2400"/>
              <a:t>Consumer relies on provider to ensure</a:t>
            </a:r>
            <a:endParaRPr sz="1600"/>
          </a:p>
          <a:p>
            <a:pPr marL="1104900" lvl="2" indent="-190500" defTabSz="914400">
              <a:spcBef>
                <a:spcPts val="700"/>
              </a:spcBef>
              <a:buFont typeface="Arial"/>
              <a:defRPr sz="1800"/>
            </a:pPr>
            <a:r>
              <a:rPr sz="2000">
                <a:latin typeface="Calibri"/>
                <a:ea typeface="Calibri"/>
                <a:cs typeface="Calibri"/>
                <a:sym typeface="Calibri"/>
              </a:rPr>
              <a:t>Data security and privacy</a:t>
            </a:r>
            <a:endParaRPr sz="3200">
              <a:latin typeface="Calibri"/>
              <a:ea typeface="Calibri"/>
              <a:cs typeface="Calibri"/>
              <a:sym typeface="Calibri"/>
            </a:endParaRPr>
          </a:p>
          <a:p>
            <a:pPr marL="1104900" lvl="2" indent="-190500" defTabSz="914400">
              <a:spcBef>
                <a:spcPts val="700"/>
              </a:spcBef>
              <a:buFont typeface="Arial"/>
              <a:defRPr sz="1800"/>
            </a:pPr>
            <a:r>
              <a:rPr sz="2000">
                <a:latin typeface="Calibri"/>
                <a:ea typeface="Calibri"/>
                <a:cs typeface="Calibri"/>
                <a:sym typeface="Calibri"/>
              </a:rPr>
              <a:t>Resource availability</a:t>
            </a:r>
            <a:endParaRPr sz="3200">
              <a:latin typeface="Calibri"/>
              <a:ea typeface="Calibri"/>
              <a:cs typeface="Calibri"/>
              <a:sym typeface="Calibri"/>
            </a:endParaRPr>
          </a:p>
          <a:p>
            <a:pPr marL="1104900" lvl="2" indent="-190500" defTabSz="914400">
              <a:spcBef>
                <a:spcPts val="700"/>
              </a:spcBef>
              <a:buFont typeface="Arial"/>
              <a:defRPr sz="1800"/>
            </a:pPr>
            <a:r>
              <a:rPr sz="2000">
                <a:latin typeface="Calibri"/>
                <a:ea typeface="Calibri"/>
                <a:cs typeface="Calibri"/>
                <a:sym typeface="Calibri"/>
              </a:rPr>
              <a:t>Monitoring and repairing of services/resources</a:t>
            </a:r>
          </a:p>
        </p:txBody>
      </p:sp>
      <p:sp>
        <p:nvSpPr>
          <p:cNvPr id="4" name="Shape 103"/>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Loss of Control in the Cloud</a:t>
            </a:r>
          </a:p>
        </p:txBody>
      </p:sp>
    </p:spTree>
    <p:extLst>
      <p:ext uri="{BB962C8B-B14F-4D97-AF65-F5344CB8AC3E}">
        <p14:creationId xmlns:p14="http://schemas.microsoft.com/office/powerpoint/2010/main" val="1032618094"/>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47800"/>
            <a:ext cx="5410200" cy="4876800"/>
          </a:xfrm>
        </p:spPr>
        <p:txBody>
          <a:bodyPr rtlCol="0">
            <a:normAutofit fontScale="85000" lnSpcReduction="20000"/>
          </a:bodyPr>
          <a:lstStyle/>
          <a:p>
            <a:pPr marL="182880" indent="-182880" fontAlgn="auto">
              <a:spcAft>
                <a:spcPts val="0"/>
              </a:spcAft>
              <a:buFont typeface="Arial" pitchFamily="34" charset="0"/>
              <a:buChar char="•"/>
              <a:defRPr/>
            </a:pPr>
            <a:r>
              <a:rPr lang="en-US" dirty="0"/>
              <a:t>The </a:t>
            </a:r>
            <a:r>
              <a:rPr lang="en-US" dirty="0" err="1"/>
              <a:t>Earthscope</a:t>
            </a:r>
            <a:r>
              <a:rPr lang="en-US" dirty="0"/>
              <a:t> is the world's largest science project. Designed to track North America's geological evolution, this observatory records data over 3.8 million square miles, amassing 67 terabytes of data. It analyzes seismic slips in the San Andreas fault, sure, but also the plume of magma underneath Yellowstone and much, much more. (http://www.msnbc.msn.com/id/44363598/ns/technology_and_science-future_of_technology/#.TmetOdQ--uI)</a:t>
            </a:r>
          </a:p>
          <a:p>
            <a:pPr marL="182880" indent="-182880" fontAlgn="auto">
              <a:spcAft>
                <a:spcPts val="0"/>
              </a:spcAft>
              <a:buFont typeface="Arial" pitchFamily="34" charset="0"/>
              <a:buChar char="•"/>
              <a:defRPr/>
            </a:pPr>
            <a:endParaRPr lang="en-US" dirty="0"/>
          </a:p>
        </p:txBody>
      </p:sp>
      <p:sp>
        <p:nvSpPr>
          <p:cNvPr id="19460" name="Rectangle 1"/>
          <p:cNvSpPr>
            <a:spLocks noChangeArrowheads="1"/>
          </p:cNvSpPr>
          <p:nvPr/>
        </p:nvSpPr>
        <p:spPr bwMode="auto">
          <a:xfrm>
            <a:off x="0" y="-323850"/>
            <a:ext cx="4413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t>1. </a:t>
            </a:r>
          </a:p>
          <a:p>
            <a:pPr eaLnBrk="0" hangingPunct="0"/>
            <a:r>
              <a:rPr lang="en-US"/>
              <a:t>  </a:t>
            </a:r>
          </a:p>
        </p:txBody>
      </p:sp>
      <p:pic>
        <p:nvPicPr>
          <p:cNvPr id="19461" name="Picture 2" descr="http://msnbcmedia3.msn.com/j/MSNBC/Components/Photo/_new/110901-Pop1Photo-hmed-0235p.grid-4x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828800"/>
            <a:ext cx="29337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4DFB79F-E7A4-A1BC-5271-F91932D300F4}"/>
              </a:ext>
            </a:extLst>
          </p:cNvPr>
          <p:cNvSpPr/>
          <p:nvPr/>
        </p:nvSpPr>
        <p:spPr bwMode="auto">
          <a:xfrm>
            <a:off x="0" y="35480"/>
            <a:ext cx="9144000" cy="1157222"/>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l" defTabSz="57150">
              <a:spcBef>
                <a:spcPct val="20000"/>
              </a:spcBef>
              <a:buClr>
                <a:srgbClr val="FF0000"/>
              </a:buClr>
            </a:pPr>
            <a:r>
              <a:rPr lang="en-US" sz="2400" dirty="0">
                <a:solidFill>
                  <a:schemeClr val="bg1"/>
                </a:solidFill>
              </a:rPr>
              <a:t>The </a:t>
            </a:r>
            <a:r>
              <a:rPr lang="en-US" sz="2400" dirty="0" err="1">
                <a:solidFill>
                  <a:schemeClr val="bg1"/>
                </a:solidFill>
              </a:rPr>
              <a:t>Earthscope</a:t>
            </a:r>
            <a:endParaRPr lang="en-IN" sz="2400" dirty="0">
              <a:solidFill>
                <a:schemeClr val="bg1"/>
              </a:solidFill>
              <a:latin typeface="Arial" pitchFamily="34" charset="0"/>
            </a:endParaRPr>
          </a:p>
        </p:txBody>
      </p:sp>
    </p:spTree>
    <p:extLst>
      <p:ext uri="{BB962C8B-B14F-4D97-AF65-F5344CB8AC3E}">
        <p14:creationId xmlns:p14="http://schemas.microsoft.com/office/powerpoint/2010/main" val="2239072686"/>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77</a:t>
            </a:fld>
            <a:endParaRPr sz="1200">
              <a:solidFill>
                <a:srgbClr val="888888"/>
              </a:solidFill>
            </a:endParaRPr>
          </a:p>
        </p:txBody>
      </p:sp>
      <p:sp>
        <p:nvSpPr>
          <p:cNvPr id="3" name="Shape 108"/>
          <p:cNvSpPr>
            <a:spLocks noGrp="1"/>
          </p:cNvSpPr>
          <p:nvPr>
            <p:ph type="body" idx="1"/>
          </p:nvPr>
        </p:nvSpPr>
        <p:spPr>
          <a:xfrm>
            <a:off x="189184" y="1493842"/>
            <a:ext cx="8734099" cy="4970020"/>
          </a:xfrm>
          <a:prstGeom prst="rect">
            <a:avLst/>
          </a:prstGeom>
        </p:spPr>
        <p:txBody>
          <a:bodyPr/>
          <a:lstStyle/>
          <a:p>
            <a:pPr marL="519545" lvl="0" indent="-519545">
              <a:spcBef>
                <a:spcPts val="600"/>
              </a:spcBef>
              <a:buClr>
                <a:srgbClr val="101141"/>
              </a:buClr>
              <a:buSzPct val="100000"/>
              <a:buFont typeface="Arial"/>
              <a:buChar char="•"/>
              <a:defRPr sz="1800"/>
            </a:pPr>
            <a:r>
              <a:rPr sz="2500"/>
              <a:t>Conflict between tenants’ opposing goals</a:t>
            </a:r>
            <a:endParaRPr sz="2200"/>
          </a:p>
          <a:p>
            <a:pPr marL="905853" lvl="1" indent="-448847">
              <a:buFont typeface="Arial"/>
              <a:defRPr sz="1800"/>
            </a:pPr>
            <a:r>
              <a:rPr sz="2200"/>
              <a:t>Tenants share a pool of resources and have opposing goals</a:t>
            </a:r>
            <a:endParaRPr sz="1400"/>
          </a:p>
          <a:p>
            <a:pPr marL="519545" lvl="0" indent="-519545">
              <a:spcBef>
                <a:spcPts val="600"/>
              </a:spcBef>
              <a:buClr>
                <a:srgbClr val="101141"/>
              </a:buClr>
              <a:buSzPct val="100000"/>
              <a:buFont typeface="Arial"/>
              <a:buChar char="•"/>
              <a:defRPr sz="1800"/>
            </a:pPr>
            <a:r>
              <a:rPr sz="2500"/>
              <a:t>How does multi-tenancy deal with conflict of interest?</a:t>
            </a:r>
            <a:endParaRPr sz="2200"/>
          </a:p>
          <a:p>
            <a:pPr marL="905853" lvl="1" indent="-448847">
              <a:buFont typeface="Arial"/>
              <a:defRPr sz="1800"/>
            </a:pPr>
            <a:r>
              <a:rPr sz="2200"/>
              <a:t>Can tenants get along together and ‘play nicely’ ?</a:t>
            </a:r>
            <a:endParaRPr sz="1400"/>
          </a:p>
          <a:p>
            <a:pPr marL="905853" lvl="1" indent="-448847">
              <a:buFont typeface="Arial"/>
              <a:defRPr sz="1800"/>
            </a:pPr>
            <a:r>
              <a:rPr sz="2200"/>
              <a:t>If they can’t, can we isolate them?</a:t>
            </a:r>
            <a:endParaRPr sz="1400"/>
          </a:p>
          <a:p>
            <a:pPr marL="519545" lvl="0" indent="-519545">
              <a:spcBef>
                <a:spcPts val="600"/>
              </a:spcBef>
              <a:buClr>
                <a:srgbClr val="101141"/>
              </a:buClr>
              <a:buSzPct val="100000"/>
              <a:buFont typeface="Arial"/>
              <a:buChar char="•"/>
              <a:defRPr sz="1800"/>
            </a:pPr>
            <a:r>
              <a:rPr sz="2500"/>
              <a:t>How to provide separation between tenants?</a:t>
            </a:r>
            <a:endParaRPr sz="2200"/>
          </a:p>
          <a:p>
            <a:pPr marL="342900" lvl="0" indent="-342900">
              <a:buClr>
                <a:srgbClr val="101141"/>
              </a:buClr>
              <a:buSzPct val="100000"/>
              <a:buFont typeface="Arial"/>
              <a:buChar char="•"/>
              <a:defRPr sz="1800"/>
            </a:pPr>
            <a:r>
              <a:rPr sz="2200"/>
              <a:t>Cloud Computing brings new threats</a:t>
            </a:r>
          </a:p>
          <a:p>
            <a:pPr lvl="0">
              <a:defRPr sz="1800"/>
            </a:pPr>
            <a:r>
              <a:rPr sz="2200"/>
              <a:t>Multiple independent users share the same physical infrastructure</a:t>
            </a:r>
          </a:p>
          <a:p>
            <a:pPr lvl="0">
              <a:defRPr sz="1800"/>
            </a:pPr>
            <a:r>
              <a:rPr sz="2200"/>
              <a:t> Thus an attacker can legitimately be in the same physical machine as the target</a:t>
            </a:r>
          </a:p>
        </p:txBody>
      </p:sp>
      <p:sp>
        <p:nvSpPr>
          <p:cNvPr id="4" name="Shape 109"/>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Multi-tenancy Issues in the Cloud</a:t>
            </a:r>
          </a:p>
        </p:txBody>
      </p:sp>
    </p:spTree>
    <p:extLst>
      <p:ext uri="{BB962C8B-B14F-4D97-AF65-F5344CB8AC3E}">
        <p14:creationId xmlns:p14="http://schemas.microsoft.com/office/powerpoint/2010/main" val="2645756386"/>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78</a:t>
            </a:fld>
            <a:endParaRPr sz="1200">
              <a:solidFill>
                <a:srgbClr val="888888"/>
              </a:solidFill>
            </a:endParaRPr>
          </a:p>
        </p:txBody>
      </p:sp>
      <p:sp>
        <p:nvSpPr>
          <p:cNvPr id="5" name="Shape 111"/>
          <p:cNvSpPr>
            <a:spLocks noGrp="1"/>
          </p:cNvSpPr>
          <p:nvPr>
            <p:ph type="body" idx="1"/>
          </p:nvPr>
        </p:nvSpPr>
        <p:spPr>
          <a:xfrm>
            <a:off x="141889" y="1493841"/>
            <a:ext cx="8392512" cy="5017318"/>
          </a:xfrm>
          <a:prstGeom prst="rect">
            <a:avLst/>
          </a:prstGeom>
        </p:spPr>
        <p:txBody>
          <a:bodyPr/>
          <a:lstStyle/>
          <a:p>
            <a:pPr marL="342900" lvl="0" indent="-342900">
              <a:lnSpc>
                <a:spcPct val="90000"/>
              </a:lnSpc>
              <a:buClr>
                <a:srgbClr val="101141"/>
              </a:buClr>
              <a:buSzPct val="100000"/>
              <a:buFont typeface="Arial"/>
              <a:buChar char="•"/>
              <a:defRPr sz="1800"/>
            </a:pPr>
            <a:r>
              <a:rPr sz="2400" dirty="0">
                <a:solidFill>
                  <a:srgbClr val="1E1C11"/>
                </a:solidFill>
              </a:rPr>
              <a:t>Confidentiality</a:t>
            </a:r>
          </a:p>
          <a:p>
            <a:pPr lvl="1">
              <a:lnSpc>
                <a:spcPct val="90000"/>
              </a:lnSpc>
              <a:buClr>
                <a:srgbClr val="1E1C11"/>
              </a:buClr>
              <a:buFont typeface="Arial"/>
              <a:defRPr sz="1800"/>
            </a:pPr>
            <a:r>
              <a:rPr sz="2400" dirty="0">
                <a:solidFill>
                  <a:srgbClr val="1E1C11"/>
                </a:solidFill>
              </a:rPr>
              <a:t>Fear of loss of control over data</a:t>
            </a:r>
            <a:endParaRPr sz="1600" dirty="0"/>
          </a:p>
          <a:p>
            <a:pPr lvl="2" defTabSz="914400">
              <a:lnSpc>
                <a:spcPct val="90000"/>
              </a:lnSpc>
              <a:spcBef>
                <a:spcPts val="700"/>
              </a:spcBef>
              <a:buClr>
                <a:srgbClr val="1E1C11"/>
              </a:buClr>
              <a:buFont typeface="Arial"/>
              <a:defRPr sz="1800"/>
            </a:pPr>
            <a:r>
              <a:rPr sz="2400" dirty="0">
                <a:solidFill>
                  <a:srgbClr val="1E1C11"/>
                </a:solidFill>
              </a:rPr>
              <a:t>Will the sensitive data stored on a cloud remain confidential? </a:t>
            </a:r>
            <a:endParaRPr sz="3200" dirty="0">
              <a:latin typeface="Calibri"/>
              <a:ea typeface="Calibri"/>
              <a:cs typeface="Calibri"/>
              <a:sym typeface="Calibri"/>
            </a:endParaRPr>
          </a:p>
          <a:p>
            <a:pPr lvl="2" defTabSz="914400">
              <a:lnSpc>
                <a:spcPct val="90000"/>
              </a:lnSpc>
              <a:spcBef>
                <a:spcPts val="700"/>
              </a:spcBef>
              <a:buClr>
                <a:srgbClr val="1E1C11"/>
              </a:buClr>
              <a:buFont typeface="Arial"/>
              <a:defRPr sz="1800"/>
            </a:pPr>
            <a:r>
              <a:rPr sz="2400" dirty="0">
                <a:solidFill>
                  <a:srgbClr val="1E1C11"/>
                </a:solidFill>
              </a:rPr>
              <a:t>Will cloud compromises leak confidential client data </a:t>
            </a:r>
            <a:endParaRPr sz="3200" dirty="0">
              <a:latin typeface="Calibri"/>
              <a:ea typeface="Calibri"/>
              <a:cs typeface="Calibri"/>
              <a:sym typeface="Calibri"/>
            </a:endParaRPr>
          </a:p>
          <a:p>
            <a:pPr lvl="1">
              <a:lnSpc>
                <a:spcPct val="90000"/>
              </a:lnSpc>
              <a:buClr>
                <a:srgbClr val="1E1C11"/>
              </a:buClr>
              <a:buFont typeface="Arial"/>
              <a:defRPr sz="1800"/>
            </a:pPr>
            <a:r>
              <a:rPr sz="2400" dirty="0">
                <a:solidFill>
                  <a:srgbClr val="1E1C11"/>
                </a:solidFill>
              </a:rPr>
              <a:t>Will the cloud provider itself be honest and won’t peek into the data?</a:t>
            </a:r>
            <a:endParaRPr sz="1600" dirty="0"/>
          </a:p>
          <a:p>
            <a:pPr marL="342900" lvl="0" indent="-342900">
              <a:lnSpc>
                <a:spcPct val="90000"/>
              </a:lnSpc>
              <a:buClr>
                <a:srgbClr val="101141"/>
              </a:buClr>
              <a:buSzPct val="100000"/>
              <a:buFont typeface="Arial"/>
              <a:buChar char="•"/>
              <a:defRPr sz="1800"/>
            </a:pPr>
            <a:r>
              <a:rPr sz="2400" dirty="0">
                <a:solidFill>
                  <a:srgbClr val="1E1C11"/>
                </a:solidFill>
              </a:rPr>
              <a:t>Integrity</a:t>
            </a:r>
          </a:p>
          <a:p>
            <a:pPr lvl="1">
              <a:lnSpc>
                <a:spcPct val="90000"/>
              </a:lnSpc>
              <a:buClr>
                <a:srgbClr val="1E1C11"/>
              </a:buClr>
              <a:buFont typeface="Arial"/>
              <a:defRPr sz="1800"/>
            </a:pPr>
            <a:r>
              <a:rPr sz="2400" dirty="0">
                <a:solidFill>
                  <a:srgbClr val="1E1C11"/>
                </a:solidFill>
              </a:rPr>
              <a:t>How do I know that the cloud provider is doing the computations correctly?</a:t>
            </a:r>
            <a:endParaRPr sz="1600" dirty="0"/>
          </a:p>
          <a:p>
            <a:pPr lvl="1">
              <a:lnSpc>
                <a:spcPct val="90000"/>
              </a:lnSpc>
              <a:buClr>
                <a:srgbClr val="1E1C11"/>
              </a:buClr>
              <a:buFont typeface="Arial"/>
              <a:defRPr sz="1800"/>
            </a:pPr>
            <a:r>
              <a:rPr sz="2400" dirty="0">
                <a:solidFill>
                  <a:srgbClr val="1E1C11"/>
                </a:solidFill>
              </a:rPr>
              <a:t>How do I ensure that the cloud provider really stored my data without tampering with it?</a:t>
            </a:r>
          </a:p>
        </p:txBody>
      </p:sp>
      <p:sp>
        <p:nvSpPr>
          <p:cNvPr id="6" name="Shape 112"/>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solidFill>
                  <a:srgbClr val="1E1C11"/>
                </a:solidFill>
                <a:latin typeface="Arial"/>
                <a:ea typeface="Arial"/>
                <a:cs typeface="Arial"/>
                <a:sym typeface="Arial"/>
              </a:defRPr>
            </a:lvl1pPr>
          </a:lstStyle>
          <a:p>
            <a:pPr lvl="0">
              <a:defRPr sz="1800" b="0" spc="0">
                <a:solidFill>
                  <a:srgbClr val="000000"/>
                </a:solidFill>
              </a:defRPr>
            </a:pPr>
            <a:r>
              <a:rPr sz="3600" b="1" spc="-200">
                <a:solidFill>
                  <a:srgbClr val="1E1C11"/>
                </a:solidFill>
              </a:rPr>
              <a:t>Taxonomy of Fear</a:t>
            </a:r>
          </a:p>
        </p:txBody>
      </p:sp>
    </p:spTree>
    <p:extLst>
      <p:ext uri="{BB962C8B-B14F-4D97-AF65-F5344CB8AC3E}">
        <p14:creationId xmlns:p14="http://schemas.microsoft.com/office/powerpoint/2010/main" val="131894924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14"/>
          <p:cNvSpPr>
            <a:spLocks noGrp="1"/>
          </p:cNvSpPr>
          <p:nvPr>
            <p:ph type="body" idx="1"/>
          </p:nvPr>
        </p:nvSpPr>
        <p:spPr>
          <a:xfrm>
            <a:off x="304800" y="1493842"/>
            <a:ext cx="8229600" cy="4525963"/>
          </a:xfrm>
          <a:prstGeom prst="rect">
            <a:avLst/>
          </a:prstGeom>
        </p:spPr>
        <p:txBody>
          <a:bodyPr/>
          <a:lstStyle/>
          <a:p>
            <a:pPr lvl="0">
              <a:defRPr sz="1800"/>
            </a:pPr>
            <a:r>
              <a:rPr sz="2400" dirty="0">
                <a:solidFill>
                  <a:srgbClr val="1E1C11"/>
                </a:solidFill>
              </a:rPr>
              <a:t>Availability</a:t>
            </a:r>
          </a:p>
          <a:p>
            <a:pPr lvl="1">
              <a:buClr>
                <a:srgbClr val="1E1C11"/>
              </a:buClr>
              <a:buFont typeface="Arial"/>
              <a:buChar char="•"/>
              <a:defRPr sz="1800"/>
            </a:pPr>
            <a:r>
              <a:rPr sz="2400" dirty="0">
                <a:solidFill>
                  <a:srgbClr val="1E1C11"/>
                </a:solidFill>
              </a:rPr>
              <a:t>Will critical systems go down at the client, if the provider is attacked in a Denial of Service attack?</a:t>
            </a:r>
            <a:endParaRPr sz="1600" dirty="0"/>
          </a:p>
          <a:p>
            <a:pPr lvl="1">
              <a:buClr>
                <a:srgbClr val="1E1C11"/>
              </a:buClr>
              <a:buFont typeface="Arial"/>
              <a:buChar char="•"/>
              <a:defRPr sz="1800"/>
            </a:pPr>
            <a:r>
              <a:rPr sz="2400" dirty="0">
                <a:solidFill>
                  <a:srgbClr val="1E1C11"/>
                </a:solidFill>
              </a:rPr>
              <a:t>What happens if cloud provider goes out of business?</a:t>
            </a:r>
            <a:endParaRPr sz="1600" dirty="0"/>
          </a:p>
          <a:p>
            <a:pPr lvl="1">
              <a:buClr>
                <a:srgbClr val="1E1C11"/>
              </a:buClr>
              <a:buFont typeface="Arial"/>
              <a:buChar char="•"/>
              <a:defRPr sz="1800"/>
            </a:pPr>
            <a:r>
              <a:rPr sz="2400" dirty="0">
                <a:solidFill>
                  <a:srgbClr val="1E1C11"/>
                </a:solidFill>
              </a:rPr>
              <a:t>Would cloud scale well-enough?</a:t>
            </a:r>
            <a:endParaRPr sz="1600" dirty="0"/>
          </a:p>
          <a:p>
            <a:pPr lvl="1">
              <a:buClr>
                <a:srgbClr val="1E1C11"/>
              </a:buClr>
              <a:buFont typeface="Arial"/>
              <a:buChar char="•"/>
              <a:defRPr sz="1800"/>
            </a:pPr>
            <a:r>
              <a:rPr sz="2400" dirty="0">
                <a:solidFill>
                  <a:srgbClr val="1E1C11"/>
                </a:solidFill>
              </a:rPr>
              <a:t>Often-voiced concern</a:t>
            </a:r>
            <a:endParaRPr sz="1600" dirty="0"/>
          </a:p>
          <a:p>
            <a:pPr lvl="1">
              <a:buClr>
                <a:srgbClr val="1E1C11"/>
              </a:buClr>
              <a:buFont typeface="Arial"/>
              <a:defRPr sz="1800"/>
            </a:pPr>
            <a:r>
              <a:rPr sz="2400" dirty="0">
                <a:solidFill>
                  <a:srgbClr val="1E1C11"/>
                </a:solidFill>
              </a:rPr>
              <a:t>Although cloud providers argue their downtime compares well with cloud user’s own data centers</a:t>
            </a:r>
          </a:p>
        </p:txBody>
      </p:sp>
      <p:sp>
        <p:nvSpPr>
          <p:cNvPr id="6" name="Shape 115"/>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lvl="0" indent="-685800">
              <a:lnSpc>
                <a:spcPts val="3600"/>
              </a:lnSpc>
            </a:pPr>
            <a:r>
              <a:rPr sz="3600" b="1" spc="-200" dirty="0">
                <a:solidFill>
                  <a:srgbClr val="1E1C11"/>
                </a:solidFill>
                <a:latin typeface="Arial"/>
                <a:ea typeface="Arial"/>
                <a:cs typeface="Arial"/>
                <a:sym typeface="Arial"/>
              </a:rPr>
              <a:t>Taxonomy of Fear</a:t>
            </a:r>
            <a:endParaRPr sz="3600" b="1" spc="-150" dirty="0">
              <a:latin typeface="Arial"/>
              <a:ea typeface="Arial"/>
              <a:cs typeface="Arial"/>
              <a:sym typeface="Arial"/>
            </a:endParaRPr>
          </a:p>
        </p:txBody>
      </p:sp>
    </p:spTree>
    <p:extLst>
      <p:ext uri="{BB962C8B-B14F-4D97-AF65-F5344CB8AC3E}">
        <p14:creationId xmlns:p14="http://schemas.microsoft.com/office/powerpoint/2010/main" val="32834699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F3456-B61F-4F70-ACE4-FE033F3C7FD5}"/>
              </a:ext>
            </a:extLst>
          </p:cNvPr>
          <p:cNvSpPr/>
          <p:nvPr/>
        </p:nvSpPr>
        <p:spPr bwMode="auto">
          <a:xfrm>
            <a:off x="-7019" y="3413302"/>
            <a:ext cx="9144000" cy="1482548"/>
          </a:xfrm>
          <a:prstGeom prst="rect">
            <a:avLst/>
          </a:prstGeom>
          <a:solidFill>
            <a:srgbClr val="004C76"/>
          </a:solidFill>
          <a:ln w="28575" cap="flat" cmpd="sng" algn="ctr">
            <a:solidFill>
              <a:srgbClr val="28517A"/>
            </a:solidFill>
            <a:prstDash val="solid"/>
            <a:round/>
            <a:headEnd type="none" w="sm" len="sm"/>
            <a:tailEnd type="none" w="sm" len="sm"/>
          </a:ln>
          <a:effectLst/>
        </p:spPr>
        <p:txBody>
          <a:bodyPr vert="horz" wrap="square" lIns="22860" tIns="11430" rIns="22860" bIns="11430" numCol="1" rtlCol="0" anchor="t" anchorCtr="0" compatLnSpc="1">
            <a:prstTxWarp prst="textNoShape">
              <a:avLst/>
            </a:prstTxWarp>
          </a:bodyPr>
          <a:lstStyle/>
          <a:p>
            <a:pPr algn="ctr" defTabSz="57150">
              <a:spcBef>
                <a:spcPct val="20000"/>
              </a:spcBef>
              <a:buClr>
                <a:srgbClr val="FF0000"/>
              </a:buClr>
            </a:pPr>
            <a:endParaRPr lang="en-IN">
              <a:latin typeface="Arial" pitchFamily="34" charset="0"/>
            </a:endParaRPr>
          </a:p>
        </p:txBody>
      </p:sp>
      <p:sp>
        <p:nvSpPr>
          <p:cNvPr id="5" name="Rectangle 4">
            <a:extLst>
              <a:ext uri="{FF2B5EF4-FFF2-40B4-BE49-F238E27FC236}">
                <a16:creationId xmlns:a16="http://schemas.microsoft.com/office/drawing/2014/main" id="{F4259125-2C56-4045-B93D-88AFE1EEDFC3}"/>
              </a:ext>
            </a:extLst>
          </p:cNvPr>
          <p:cNvSpPr/>
          <p:nvPr/>
        </p:nvSpPr>
        <p:spPr>
          <a:xfrm>
            <a:off x="1568616" y="3924300"/>
            <a:ext cx="6006774" cy="730969"/>
          </a:xfrm>
          <a:prstGeom prst="rect">
            <a:avLst/>
          </a:prstGeom>
        </p:spPr>
        <p:txBody>
          <a:bodyPr wrap="none">
            <a:spAutoFit/>
          </a:bodyPr>
          <a:lstStyle/>
          <a:p>
            <a:pPr algn="ctr"/>
            <a:r>
              <a:rPr lang="en-IN" sz="4150" b="1" dirty="0">
                <a:solidFill>
                  <a:schemeClr val="bg1"/>
                </a:solidFill>
                <a:effectLst>
                  <a:outerShdw blurRad="38100" dist="38100" dir="2700000" algn="tl">
                    <a:srgbClr val="000000">
                      <a:alpha val="43137"/>
                    </a:srgbClr>
                  </a:outerShdw>
                </a:effectLst>
                <a:latin typeface="HP Simplified" panose="020B0604020204020204" pitchFamily="34" charset="0"/>
              </a:rPr>
              <a:t>MapReduce Job Workflow</a:t>
            </a:r>
          </a:p>
        </p:txBody>
      </p:sp>
      <p:sp>
        <p:nvSpPr>
          <p:cNvPr id="6" name="Oval 5">
            <a:extLst>
              <a:ext uri="{FF2B5EF4-FFF2-40B4-BE49-F238E27FC236}">
                <a16:creationId xmlns:a16="http://schemas.microsoft.com/office/drawing/2014/main" id="{43881E9C-53B5-4A0C-851E-A02EC99F54A0}"/>
              </a:ext>
            </a:extLst>
          </p:cNvPr>
          <p:cNvSpPr/>
          <p:nvPr/>
        </p:nvSpPr>
        <p:spPr bwMode="auto">
          <a:xfrm>
            <a:off x="3275597" y="1252475"/>
            <a:ext cx="2578769" cy="2538475"/>
          </a:xfrm>
          <a:prstGeom prst="ellipse">
            <a:avLst/>
          </a:prstGeom>
          <a:noFill/>
          <a:ln w="76200" cap="flat" cmpd="sng" algn="ctr">
            <a:solidFill>
              <a:srgbClr val="004C76"/>
            </a:solidFill>
            <a:prstDash val="solid"/>
            <a:round/>
            <a:headEnd type="none" w="sm" len="sm"/>
            <a:tailEnd type="none" w="sm" len="sm"/>
          </a:ln>
          <a:effectLst/>
        </p:spPr>
        <p:txBody>
          <a:bodyPr vert="horz" wrap="square" lIns="22860" tIns="11430" rIns="22860" bIns="11430" numCol="1" rtlCol="0" anchor="ctr" anchorCtr="0" compatLnSpc="1">
            <a:prstTxWarp prst="textNoShape">
              <a:avLst/>
            </a:prstTxWarp>
          </a:bodyPr>
          <a:lstStyle/>
          <a:p>
            <a:pPr algn="ctr" defTabSz="57150" rtl="0" fontAlgn="base">
              <a:spcBef>
                <a:spcPct val="20000"/>
              </a:spcBef>
              <a:spcAft>
                <a:spcPct val="0"/>
              </a:spcAft>
              <a:buClr>
                <a:srgbClr val="FF0000"/>
              </a:buClr>
            </a:pPr>
            <a:r>
              <a:rPr lang="en-IN" sz="12400" dirty="0">
                <a:solidFill>
                  <a:srgbClr val="004C76"/>
                </a:solidFill>
                <a:latin typeface="Showcard Gothic" panose="04020904020102020604" pitchFamily="82" charset="0"/>
                <a:cs typeface="Shonar Bangla" panose="020B0502040204020203" pitchFamily="18" charset="0"/>
              </a:rPr>
              <a:t>10</a:t>
            </a:r>
          </a:p>
        </p:txBody>
      </p:sp>
    </p:spTree>
    <p:extLst>
      <p:ext uri="{BB962C8B-B14F-4D97-AF65-F5344CB8AC3E}">
        <p14:creationId xmlns:p14="http://schemas.microsoft.com/office/powerpoint/2010/main" val="777210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80</a:t>
            </a:fld>
            <a:endParaRPr sz="1200">
              <a:solidFill>
                <a:srgbClr val="888888"/>
              </a:solidFill>
            </a:endParaRPr>
          </a:p>
        </p:txBody>
      </p:sp>
      <p:sp>
        <p:nvSpPr>
          <p:cNvPr id="5" name="Shape 117"/>
          <p:cNvSpPr>
            <a:spLocks noGrp="1"/>
          </p:cNvSpPr>
          <p:nvPr>
            <p:ph type="body" idx="1"/>
          </p:nvPr>
        </p:nvSpPr>
        <p:spPr>
          <a:xfrm>
            <a:off x="304800" y="1493842"/>
            <a:ext cx="8229600" cy="4525963"/>
          </a:xfrm>
          <a:prstGeom prst="rect">
            <a:avLst/>
          </a:prstGeom>
        </p:spPr>
        <p:txBody>
          <a:bodyPr/>
          <a:lstStyle/>
          <a:p>
            <a:pPr marL="342900" lvl="0" indent="-342900">
              <a:buClr>
                <a:srgbClr val="101141"/>
              </a:buClr>
              <a:buSzPct val="100000"/>
              <a:buFont typeface="Arial"/>
              <a:buChar char="•"/>
              <a:defRPr sz="1800"/>
            </a:pPr>
            <a:r>
              <a:rPr sz="2400" dirty="0"/>
              <a:t>Privacy issues raised via massive data mining</a:t>
            </a:r>
          </a:p>
          <a:p>
            <a:pPr marL="914231" lvl="1" indent="-514350">
              <a:buFont typeface="Arial"/>
              <a:buChar char="•"/>
              <a:defRPr sz="1800"/>
            </a:pPr>
            <a:r>
              <a:rPr sz="2400" dirty="0"/>
              <a:t>Cloud now stores data from a lot of clients, and can run data mining algorithms to get large amounts of information on clients</a:t>
            </a:r>
            <a:endParaRPr sz="1600" dirty="0"/>
          </a:p>
          <a:p>
            <a:pPr marL="342900" lvl="0" indent="-342900">
              <a:buClr>
                <a:srgbClr val="101141"/>
              </a:buClr>
              <a:buSzPct val="100000"/>
              <a:buFont typeface="Arial"/>
              <a:buChar char="•"/>
              <a:defRPr sz="1800"/>
            </a:pPr>
            <a:r>
              <a:rPr sz="2400" dirty="0"/>
              <a:t>Increased attack surface</a:t>
            </a:r>
          </a:p>
          <a:p>
            <a:pPr marL="914231" lvl="1" indent="-514350">
              <a:buFont typeface="Arial"/>
              <a:buChar char="•"/>
              <a:defRPr sz="1800"/>
            </a:pPr>
            <a:r>
              <a:rPr sz="2400" dirty="0"/>
              <a:t>Entity outside the organization now stores and computes data, and so</a:t>
            </a:r>
            <a:endParaRPr sz="1600" dirty="0"/>
          </a:p>
          <a:p>
            <a:pPr marL="914231" lvl="1" indent="-514350">
              <a:buFont typeface="Arial"/>
              <a:buChar char="•"/>
              <a:defRPr sz="1800"/>
            </a:pPr>
            <a:r>
              <a:rPr sz="2400" dirty="0"/>
              <a:t>Attackers can now target the communication link between cloud provider and client</a:t>
            </a:r>
            <a:endParaRPr sz="1600" dirty="0"/>
          </a:p>
          <a:p>
            <a:pPr marL="914231" lvl="1" indent="-514350">
              <a:buFont typeface="Arial"/>
              <a:buChar char="•"/>
              <a:defRPr sz="1800"/>
            </a:pPr>
            <a:r>
              <a:rPr sz="2400" dirty="0"/>
              <a:t>Cloud provider employees can be phished</a:t>
            </a:r>
          </a:p>
        </p:txBody>
      </p:sp>
      <p:sp>
        <p:nvSpPr>
          <p:cNvPr id="6" name="Shape 118"/>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lvl="0" indent="-685800">
              <a:lnSpc>
                <a:spcPts val="3600"/>
              </a:lnSpc>
            </a:pPr>
            <a:r>
              <a:rPr sz="3600" b="1" spc="-200" dirty="0">
                <a:solidFill>
                  <a:srgbClr val="1E1C11"/>
                </a:solidFill>
                <a:latin typeface="Arial"/>
                <a:ea typeface="Arial"/>
                <a:cs typeface="Arial"/>
                <a:sym typeface="Arial"/>
              </a:rPr>
              <a:t>Taxonomy of Fear</a:t>
            </a:r>
            <a:endParaRPr sz="3600" b="1" spc="-150" dirty="0">
              <a:latin typeface="Arial"/>
              <a:ea typeface="Arial"/>
              <a:cs typeface="Arial"/>
              <a:sym typeface="Arial"/>
            </a:endParaRPr>
          </a:p>
        </p:txBody>
      </p:sp>
    </p:spTree>
    <p:extLst>
      <p:ext uri="{BB962C8B-B14F-4D97-AF65-F5344CB8AC3E}">
        <p14:creationId xmlns:p14="http://schemas.microsoft.com/office/powerpoint/2010/main" val="2642996592"/>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81</a:t>
            </a:fld>
            <a:endParaRPr sz="1200">
              <a:solidFill>
                <a:srgbClr val="888888"/>
              </a:solidFill>
            </a:endParaRPr>
          </a:p>
        </p:txBody>
      </p:sp>
      <p:sp>
        <p:nvSpPr>
          <p:cNvPr id="7" name="Shape 120"/>
          <p:cNvSpPr>
            <a:spLocks noGrp="1"/>
          </p:cNvSpPr>
          <p:nvPr>
            <p:ph type="body" idx="1"/>
          </p:nvPr>
        </p:nvSpPr>
        <p:spPr>
          <a:xfrm>
            <a:off x="304800" y="1493842"/>
            <a:ext cx="8229600" cy="4525963"/>
          </a:xfrm>
          <a:prstGeom prst="rect">
            <a:avLst/>
          </a:prstGeom>
        </p:spPr>
        <p:txBody>
          <a:bodyPr/>
          <a:lstStyle/>
          <a:p>
            <a:pPr marL="342900" lvl="0" indent="-342900">
              <a:buClr>
                <a:srgbClr val="101141"/>
              </a:buClr>
              <a:buSzPct val="100000"/>
              <a:buFont typeface="Arial"/>
              <a:buChar char="•"/>
              <a:defRPr sz="1800"/>
            </a:pPr>
            <a:r>
              <a:rPr sz="2400" dirty="0"/>
              <a:t>Audit-ability and forensics (out of control of data)</a:t>
            </a:r>
          </a:p>
          <a:p>
            <a:pPr marL="914231" lvl="1" indent="-514350">
              <a:buFont typeface="Arial"/>
              <a:buChar char="•"/>
              <a:defRPr sz="1800"/>
            </a:pPr>
            <a:r>
              <a:rPr sz="2400" dirty="0"/>
              <a:t>Difficult to audit data held outside </a:t>
            </a:r>
            <a:r>
              <a:rPr sz="2400" dirty="0" err="1"/>
              <a:t>organisation</a:t>
            </a:r>
            <a:r>
              <a:rPr sz="2400" dirty="0"/>
              <a:t> in a cloud</a:t>
            </a:r>
            <a:endParaRPr sz="1600" dirty="0"/>
          </a:p>
          <a:p>
            <a:pPr marL="914231" lvl="1" indent="-514350">
              <a:buFont typeface="Arial"/>
              <a:buChar char="•"/>
              <a:defRPr sz="1800"/>
            </a:pPr>
            <a:r>
              <a:rPr sz="2400" dirty="0"/>
              <a:t>Forensics also made difficult since now clients don’t maintain data locally</a:t>
            </a:r>
            <a:endParaRPr sz="1600" dirty="0"/>
          </a:p>
          <a:p>
            <a:pPr marL="342900" lvl="0" indent="-342900">
              <a:buClr>
                <a:srgbClr val="101141"/>
              </a:buClr>
              <a:buSzPct val="100000"/>
              <a:buFont typeface="Arial"/>
              <a:buChar char="•"/>
              <a:defRPr sz="1800"/>
            </a:pPr>
            <a:r>
              <a:rPr sz="2400" dirty="0"/>
              <a:t>Legal quagmire and transitive trust issues</a:t>
            </a:r>
          </a:p>
          <a:p>
            <a:pPr marL="914231" lvl="1" indent="-514350">
              <a:buFont typeface="Arial"/>
              <a:buChar char="•"/>
              <a:defRPr sz="1800"/>
            </a:pPr>
            <a:r>
              <a:rPr sz="2400" dirty="0"/>
              <a:t>Who is responsible for complying with regulations?</a:t>
            </a:r>
            <a:endParaRPr sz="1600" dirty="0"/>
          </a:p>
          <a:p>
            <a:pPr marL="914231" lvl="1" indent="-514350">
              <a:buFont typeface="Arial"/>
              <a:buChar char="•"/>
              <a:defRPr sz="1800"/>
            </a:pPr>
            <a:r>
              <a:rPr sz="2400" dirty="0"/>
              <a:t>e.g., SOX, HIPAA, GLBA ?</a:t>
            </a:r>
            <a:endParaRPr sz="1600" dirty="0"/>
          </a:p>
          <a:p>
            <a:pPr marL="914231" lvl="1" indent="-514350">
              <a:buFont typeface="Arial"/>
              <a:buChar char="•"/>
              <a:defRPr sz="1800"/>
            </a:pPr>
            <a:r>
              <a:rPr sz="2400" dirty="0"/>
              <a:t>If cloud provider subcontracts to third party clouds, will the data still be secure?</a:t>
            </a:r>
          </a:p>
        </p:txBody>
      </p:sp>
      <p:sp>
        <p:nvSpPr>
          <p:cNvPr id="8" name="Shape 121"/>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lvl="0" indent="-685800">
              <a:lnSpc>
                <a:spcPts val="3600"/>
              </a:lnSpc>
            </a:pPr>
            <a:r>
              <a:rPr sz="3600" b="1" spc="-200" dirty="0">
                <a:solidFill>
                  <a:srgbClr val="1E1C11"/>
                </a:solidFill>
                <a:latin typeface="Arial"/>
                <a:ea typeface="Arial"/>
                <a:cs typeface="Arial"/>
                <a:sym typeface="Arial"/>
              </a:rPr>
              <a:t>Taxonomy of Fear</a:t>
            </a:r>
            <a:endParaRPr sz="3600" b="1" spc="-150" dirty="0">
              <a:latin typeface="Arial"/>
              <a:ea typeface="Arial"/>
              <a:cs typeface="Arial"/>
              <a:sym typeface="Arial"/>
            </a:endParaRPr>
          </a:p>
        </p:txBody>
      </p:sp>
    </p:spTree>
    <p:extLst>
      <p:ext uri="{BB962C8B-B14F-4D97-AF65-F5344CB8AC3E}">
        <p14:creationId xmlns:p14="http://schemas.microsoft.com/office/powerpoint/2010/main" val="644462403"/>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82</a:t>
            </a:fld>
            <a:endParaRPr sz="1200">
              <a:solidFill>
                <a:srgbClr val="888888"/>
              </a:solidFill>
            </a:endParaRPr>
          </a:p>
        </p:txBody>
      </p:sp>
      <p:sp>
        <p:nvSpPr>
          <p:cNvPr id="3" name="Shape 130"/>
          <p:cNvSpPr>
            <a:spLocks noGrp="1"/>
          </p:cNvSpPr>
          <p:nvPr>
            <p:ph type="body" idx="1"/>
          </p:nvPr>
        </p:nvSpPr>
        <p:spPr>
          <a:xfrm>
            <a:off x="304800" y="1493842"/>
            <a:ext cx="8229600" cy="4525963"/>
          </a:xfrm>
          <a:prstGeom prst="rect">
            <a:avLst/>
          </a:prstGeom>
        </p:spPr>
        <p:txBody>
          <a:bodyPr/>
          <a:lstStyle/>
          <a:p>
            <a:pPr marL="0" lvl="0" indent="0" defTabSz="914400">
              <a:buClr>
                <a:srgbClr val="1E1C11"/>
              </a:buClr>
              <a:buSzPct val="100000"/>
              <a:buFont typeface="Arial"/>
              <a:buChar char="•"/>
              <a:defRPr sz="1800"/>
            </a:pPr>
            <a:r>
              <a:rPr sz="2400">
                <a:solidFill>
                  <a:srgbClr val="1E1C11"/>
                </a:solidFill>
              </a:rPr>
              <a:t>A threat model helps in analysing a security problem, design mitigation strategies, and evaluate solutions</a:t>
            </a:r>
          </a:p>
          <a:p>
            <a:pPr marL="0" lvl="0" indent="0" defTabSz="914400">
              <a:buClr>
                <a:srgbClr val="1E1C11"/>
              </a:buClr>
              <a:buSzPct val="100000"/>
              <a:buFont typeface="Arial"/>
              <a:buChar char="•"/>
              <a:defRPr sz="1800"/>
            </a:pPr>
            <a:r>
              <a:rPr sz="2400">
                <a:solidFill>
                  <a:srgbClr val="1E1C11"/>
                </a:solidFill>
              </a:rPr>
              <a:t>Steps:</a:t>
            </a:r>
          </a:p>
          <a:p>
            <a:pPr marL="885825" lvl="1" indent="-428625" defTabSz="914400">
              <a:buClr>
                <a:srgbClr val="1E1C11"/>
              </a:buClr>
              <a:buFont typeface="Arial"/>
              <a:defRPr sz="1800"/>
            </a:pPr>
            <a:r>
              <a:rPr sz="2400">
                <a:solidFill>
                  <a:srgbClr val="1E1C11"/>
                </a:solidFill>
              </a:rPr>
              <a:t>Identify attackers, assets, threats and other components</a:t>
            </a:r>
            <a:endParaRPr sz="1600"/>
          </a:p>
          <a:p>
            <a:pPr marL="885825" lvl="1" indent="-428625" defTabSz="914400">
              <a:buClr>
                <a:srgbClr val="1E1C11"/>
              </a:buClr>
              <a:buFont typeface="Arial"/>
              <a:defRPr sz="1800"/>
            </a:pPr>
            <a:r>
              <a:rPr sz="2400">
                <a:solidFill>
                  <a:srgbClr val="1E1C11"/>
                </a:solidFill>
              </a:rPr>
              <a:t>Rank the threats</a:t>
            </a:r>
            <a:endParaRPr sz="1600"/>
          </a:p>
          <a:p>
            <a:pPr marL="885825" lvl="1" indent="-428625" defTabSz="914400">
              <a:buClr>
                <a:srgbClr val="1E1C11"/>
              </a:buClr>
              <a:buFont typeface="Arial"/>
              <a:defRPr sz="1800"/>
            </a:pPr>
            <a:r>
              <a:rPr sz="2400">
                <a:solidFill>
                  <a:srgbClr val="1E1C11"/>
                </a:solidFill>
              </a:rPr>
              <a:t>Choose mitigation strategies</a:t>
            </a:r>
            <a:endParaRPr sz="1600"/>
          </a:p>
          <a:p>
            <a:pPr marL="885825" lvl="1" indent="-428625" defTabSz="914400">
              <a:buClr>
                <a:srgbClr val="1E1C11"/>
              </a:buClr>
              <a:buFont typeface="Arial"/>
              <a:defRPr sz="1800"/>
            </a:pPr>
            <a:r>
              <a:rPr sz="2400">
                <a:solidFill>
                  <a:srgbClr val="1E1C11"/>
                </a:solidFill>
              </a:rPr>
              <a:t>Build solutions based on the strategies</a:t>
            </a:r>
          </a:p>
        </p:txBody>
      </p:sp>
      <p:sp>
        <p:nvSpPr>
          <p:cNvPr id="4" name="Shape 131"/>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solidFill>
                  <a:srgbClr val="1E1C11"/>
                </a:solidFill>
                <a:latin typeface="Arial"/>
                <a:ea typeface="Arial"/>
                <a:cs typeface="Arial"/>
                <a:sym typeface="Arial"/>
              </a:defRPr>
            </a:lvl1pPr>
          </a:lstStyle>
          <a:p>
            <a:pPr lvl="0">
              <a:defRPr sz="1800" b="0" spc="0">
                <a:solidFill>
                  <a:srgbClr val="000000"/>
                </a:solidFill>
              </a:defRPr>
            </a:pPr>
            <a:r>
              <a:rPr sz="3600" b="1" spc="-200">
                <a:solidFill>
                  <a:srgbClr val="1E1C11"/>
                </a:solidFill>
              </a:rPr>
              <a:t>Threat Model</a:t>
            </a:r>
          </a:p>
        </p:txBody>
      </p:sp>
    </p:spTree>
    <p:extLst>
      <p:ext uri="{BB962C8B-B14F-4D97-AF65-F5344CB8AC3E}">
        <p14:creationId xmlns:p14="http://schemas.microsoft.com/office/powerpoint/2010/main" val="2300919472"/>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83</a:t>
            </a:fld>
            <a:endParaRPr sz="1200">
              <a:solidFill>
                <a:srgbClr val="888888"/>
              </a:solidFill>
            </a:endParaRPr>
          </a:p>
        </p:txBody>
      </p:sp>
      <p:sp>
        <p:nvSpPr>
          <p:cNvPr id="3" name="Shape 133"/>
          <p:cNvSpPr>
            <a:spLocks noGrp="1"/>
          </p:cNvSpPr>
          <p:nvPr>
            <p:ph type="body" idx="1"/>
          </p:nvPr>
        </p:nvSpPr>
        <p:spPr>
          <a:xfrm>
            <a:off x="304800" y="1493842"/>
            <a:ext cx="8229600" cy="4525963"/>
          </a:xfrm>
          <a:prstGeom prst="rect">
            <a:avLst/>
          </a:prstGeom>
        </p:spPr>
        <p:txBody>
          <a:bodyPr/>
          <a:lstStyle/>
          <a:p>
            <a:pPr marL="342900" lvl="0" indent="-342900" defTabSz="914400">
              <a:buClr>
                <a:srgbClr val="1E1C11"/>
              </a:buClr>
              <a:buSzPct val="100000"/>
              <a:buFont typeface="Arial"/>
              <a:buChar char="•"/>
              <a:defRPr sz="1800"/>
            </a:pPr>
            <a:r>
              <a:rPr sz="2400" dirty="0">
                <a:solidFill>
                  <a:srgbClr val="1E1C11"/>
                </a:solidFill>
              </a:rPr>
              <a:t>Basic components </a:t>
            </a:r>
          </a:p>
          <a:p>
            <a:pPr marL="885825" lvl="1" indent="-428625" defTabSz="914400">
              <a:buClr>
                <a:srgbClr val="1E1C11"/>
              </a:buClr>
              <a:buFont typeface="Arial"/>
              <a:defRPr sz="1800"/>
            </a:pPr>
            <a:r>
              <a:rPr sz="2400" dirty="0">
                <a:solidFill>
                  <a:srgbClr val="1E1C11"/>
                </a:solidFill>
              </a:rPr>
              <a:t>Attacker modelling</a:t>
            </a:r>
            <a:endParaRPr sz="1600" dirty="0"/>
          </a:p>
          <a:p>
            <a:pPr marL="1057275" lvl="2" indent="-142875" defTabSz="914400">
              <a:spcBef>
                <a:spcPts val="400"/>
              </a:spcBef>
              <a:buClr>
                <a:srgbClr val="1E1C11"/>
              </a:buClr>
              <a:buFont typeface="Arial"/>
              <a:defRPr sz="1800"/>
            </a:pPr>
            <a:r>
              <a:rPr sz="2000" dirty="0">
                <a:solidFill>
                  <a:srgbClr val="1E1C11"/>
                </a:solidFill>
              </a:rPr>
              <a:t>Choose what attacker to consider</a:t>
            </a:r>
            <a:endParaRPr sz="3200" dirty="0">
              <a:latin typeface="Calibri"/>
              <a:ea typeface="Calibri"/>
              <a:cs typeface="Calibri"/>
              <a:sym typeface="Calibri"/>
            </a:endParaRPr>
          </a:p>
          <a:p>
            <a:pPr marL="1514475" lvl="3" indent="-142875" defTabSz="914400">
              <a:spcBef>
                <a:spcPts val="400"/>
              </a:spcBef>
              <a:buClr>
                <a:srgbClr val="1E1C11"/>
              </a:buClr>
              <a:buFont typeface="Arial"/>
              <a:defRPr sz="1800"/>
            </a:pPr>
            <a:r>
              <a:rPr sz="2000" dirty="0">
                <a:solidFill>
                  <a:srgbClr val="1E1C11"/>
                </a:solidFill>
              </a:rPr>
              <a:t>insider vs. outsider?</a:t>
            </a:r>
            <a:endParaRPr sz="3200" dirty="0">
              <a:latin typeface="Calibri"/>
              <a:ea typeface="Calibri"/>
              <a:cs typeface="Calibri"/>
              <a:sym typeface="Calibri"/>
            </a:endParaRPr>
          </a:p>
          <a:p>
            <a:pPr marL="1514475" lvl="3" indent="-142875" defTabSz="914400">
              <a:spcBef>
                <a:spcPts val="400"/>
              </a:spcBef>
              <a:buClr>
                <a:srgbClr val="1E1C11"/>
              </a:buClr>
              <a:buFont typeface="Arial"/>
              <a:defRPr sz="1800"/>
            </a:pPr>
            <a:r>
              <a:rPr sz="2000" dirty="0">
                <a:solidFill>
                  <a:srgbClr val="1E1C11"/>
                </a:solidFill>
              </a:rPr>
              <a:t>single vs. collaborator?</a:t>
            </a:r>
            <a:endParaRPr sz="3200" dirty="0">
              <a:latin typeface="Calibri"/>
              <a:ea typeface="Calibri"/>
              <a:cs typeface="Calibri"/>
              <a:sym typeface="Calibri"/>
            </a:endParaRPr>
          </a:p>
          <a:p>
            <a:pPr marL="1057275" lvl="2" indent="-142875" defTabSz="914400">
              <a:spcBef>
                <a:spcPts val="400"/>
              </a:spcBef>
              <a:buClr>
                <a:srgbClr val="1E1C11"/>
              </a:buClr>
              <a:buFont typeface="Arial"/>
              <a:defRPr sz="1800"/>
            </a:pPr>
            <a:r>
              <a:rPr sz="2000" dirty="0">
                <a:solidFill>
                  <a:srgbClr val="1E1C11"/>
                </a:solidFill>
              </a:rPr>
              <a:t>Attacker motivation and capabilities</a:t>
            </a:r>
            <a:endParaRPr sz="3200" dirty="0">
              <a:latin typeface="Calibri"/>
              <a:ea typeface="Calibri"/>
              <a:cs typeface="Calibri"/>
              <a:sym typeface="Calibri"/>
            </a:endParaRPr>
          </a:p>
          <a:p>
            <a:pPr marL="885825" lvl="1" indent="-428625" defTabSz="914400">
              <a:buClr>
                <a:srgbClr val="1E1C11"/>
              </a:buClr>
              <a:buFont typeface="Arial"/>
              <a:defRPr sz="1800"/>
            </a:pPr>
            <a:r>
              <a:rPr sz="2400" dirty="0">
                <a:solidFill>
                  <a:srgbClr val="1E1C11"/>
                </a:solidFill>
              </a:rPr>
              <a:t>Attacker goals</a:t>
            </a:r>
            <a:endParaRPr sz="1600" dirty="0"/>
          </a:p>
          <a:p>
            <a:pPr marL="885825" lvl="1" indent="-428625" defTabSz="914400">
              <a:buClr>
                <a:srgbClr val="1E1C11"/>
              </a:buClr>
              <a:buFont typeface="Arial"/>
              <a:defRPr sz="1800"/>
            </a:pPr>
            <a:r>
              <a:rPr sz="2400" dirty="0">
                <a:solidFill>
                  <a:srgbClr val="1E1C11"/>
                </a:solidFill>
              </a:rPr>
              <a:t>Vulnerabilities / threats</a:t>
            </a:r>
          </a:p>
        </p:txBody>
      </p:sp>
      <p:sp>
        <p:nvSpPr>
          <p:cNvPr id="4" name="Shape 134"/>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lvl="0" indent="-685800">
              <a:lnSpc>
                <a:spcPts val="3600"/>
              </a:lnSpc>
            </a:pPr>
            <a:r>
              <a:rPr sz="3600" b="1" spc="-200" dirty="0">
                <a:solidFill>
                  <a:srgbClr val="1E1C11"/>
                </a:solidFill>
                <a:latin typeface="Arial"/>
                <a:ea typeface="Arial"/>
                <a:cs typeface="Arial"/>
                <a:sym typeface="Arial"/>
              </a:rPr>
              <a:t>Threat Model</a:t>
            </a:r>
            <a:endParaRPr sz="3600" b="1" spc="-150" dirty="0">
              <a:latin typeface="Arial"/>
              <a:ea typeface="Arial"/>
              <a:cs typeface="Arial"/>
              <a:sym typeface="Arial"/>
            </a:endParaRPr>
          </a:p>
        </p:txBody>
      </p:sp>
    </p:spTree>
    <p:extLst>
      <p:ext uri="{BB962C8B-B14F-4D97-AF65-F5344CB8AC3E}">
        <p14:creationId xmlns:p14="http://schemas.microsoft.com/office/powerpoint/2010/main" val="1197694355"/>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BA1FE-C8EF-45CD-5893-FA7CE9ADFF7D}"/>
              </a:ext>
            </a:extLst>
          </p:cNvPr>
          <p:cNvSpPr txBox="1"/>
          <p:nvPr/>
        </p:nvSpPr>
        <p:spPr>
          <a:xfrm>
            <a:off x="116058" y="1411015"/>
            <a:ext cx="8141678" cy="47397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sz="1400" b="1" i="0" dirty="0">
                <a:solidFill>
                  <a:srgbClr val="202124"/>
                </a:solidFill>
                <a:effectLst/>
                <a:latin typeface="arial" panose="020B0604020202020204" pitchFamily="34" charset="0"/>
              </a:rPr>
              <a:t>The algorithm ensures that a high-data-rate flow cannot use more than its fair share of the link capacity</a:t>
            </a:r>
            <a:r>
              <a:rPr lang="en-IN" sz="1400" b="0" i="0" dirty="0">
                <a:solidFill>
                  <a:srgbClr val="202124"/>
                </a:solidFill>
                <a:effectLst/>
                <a:latin typeface="arial" panose="020B0604020202020204" pitchFamily="34" charset="0"/>
              </a:rPr>
              <a:t>. Packets are first classified into flows by the system and then assigned to a queue dedicated to the flow. Packet queues are serviced one packet at a time in round-robin (RR) order.</a:t>
            </a:r>
          </a:p>
          <a:p>
            <a:endParaRPr lang="en-IN" sz="1400" dirty="0">
              <a:solidFill>
                <a:srgbClr val="202124"/>
              </a:solidFill>
              <a:latin typeface="arial" panose="020B0604020202020204" pitchFamily="34" charset="0"/>
            </a:endParaRPr>
          </a:p>
          <a:p>
            <a:r>
              <a:rPr lang="en-IN" sz="1400" b="0" i="0" dirty="0">
                <a:solidFill>
                  <a:srgbClr val="2E2E2E"/>
                </a:solidFill>
                <a:effectLst/>
                <a:latin typeface="NexusSans"/>
                <a:hlinkClick r:id="rId2" tooltip="Learn more about Interconnection networks from ScienceDirect's AI-generated Topic Pages"/>
              </a:rPr>
              <a:t>Interconnection networks</a:t>
            </a:r>
            <a:r>
              <a:rPr lang="en-IN" sz="1400" b="0" i="0" dirty="0">
                <a:solidFill>
                  <a:srgbClr val="2E2E2E"/>
                </a:solidFill>
                <a:effectLst/>
                <a:latin typeface="NexusSans"/>
              </a:rPr>
              <a:t> allow cloud servers to communicate with one another and with users. These networks consist of communication links of limited bandwidth and switches/routers/gateways of limited capacity. When the load exceeds its capacity, a switch starts </a:t>
            </a:r>
            <a:r>
              <a:rPr lang="en-IN" sz="1400" b="0" i="0" dirty="0">
                <a:solidFill>
                  <a:srgbClr val="2E2E2E"/>
                </a:solidFill>
                <a:effectLst/>
                <a:latin typeface="NexusSans"/>
                <a:hlinkClick r:id="rId3" tooltip="Learn more about dropping packets from ScienceDirect's AI-generated Topic Pages"/>
              </a:rPr>
              <a:t>dropping packets</a:t>
            </a:r>
            <a:r>
              <a:rPr lang="en-IN" sz="1400" b="0" i="0" dirty="0">
                <a:solidFill>
                  <a:srgbClr val="2E2E2E"/>
                </a:solidFill>
                <a:effectLst/>
                <a:latin typeface="NexusSans"/>
              </a:rPr>
              <a:t> because it has limited input buffers for the switching fabric and for the outgoing links, as well as limited CPU cycles.</a:t>
            </a:r>
          </a:p>
          <a:p>
            <a:pPr algn="l"/>
            <a:r>
              <a:rPr lang="en-IN" sz="1400" b="0" i="0" dirty="0">
                <a:solidFill>
                  <a:srgbClr val="2E2E2E"/>
                </a:solidFill>
                <a:effectLst/>
                <a:latin typeface="NexusSans"/>
              </a:rPr>
              <a:t>a </a:t>
            </a:r>
            <a:r>
              <a:rPr lang="en-IN" sz="1400" b="0" i="0" dirty="0">
                <a:solidFill>
                  <a:srgbClr val="2E2E2E"/>
                </a:solidFill>
                <a:effectLst/>
                <a:latin typeface="NexusSans"/>
                <a:hlinkClick r:id="rId4" tooltip="Learn more about scheduling algorithm from ScienceDirect's AI-generated Topic Pages"/>
              </a:rPr>
              <a:t>scheduling algorithm</a:t>
            </a:r>
            <a:r>
              <a:rPr lang="en-IN" sz="1400" b="0" i="0" dirty="0">
                <a:solidFill>
                  <a:srgbClr val="2E2E2E"/>
                </a:solidFill>
                <a:effectLst/>
                <a:latin typeface="NexusSans"/>
              </a:rPr>
              <a:t> has to manage several quantities at the same time: the </a:t>
            </a:r>
            <a:r>
              <a:rPr lang="en-IN" sz="1400" b="0" i="1" dirty="0">
                <a:solidFill>
                  <a:srgbClr val="2E2E2E"/>
                </a:solidFill>
                <a:effectLst/>
                <a:latin typeface="NexusSans"/>
              </a:rPr>
              <a:t>bandwidth</a:t>
            </a:r>
            <a:r>
              <a:rPr lang="en-IN" sz="1400" b="0" i="0" dirty="0">
                <a:solidFill>
                  <a:srgbClr val="2E2E2E"/>
                </a:solidFill>
                <a:effectLst/>
                <a:latin typeface="NexusSans"/>
              </a:rPr>
              <a:t>, the amount of data each flow is allowed to transport; the </a:t>
            </a:r>
            <a:r>
              <a:rPr lang="en-IN" sz="1400" b="0" i="1" dirty="0">
                <a:solidFill>
                  <a:srgbClr val="2E2E2E"/>
                </a:solidFill>
                <a:effectLst/>
                <a:latin typeface="NexusSans"/>
              </a:rPr>
              <a:t>timing</a:t>
            </a:r>
            <a:r>
              <a:rPr lang="en-IN" sz="1400" b="0" i="0" dirty="0">
                <a:solidFill>
                  <a:srgbClr val="2E2E2E"/>
                </a:solidFill>
                <a:effectLst/>
                <a:latin typeface="NexusSans"/>
              </a:rPr>
              <a:t> when the packets of individual flows are transmitted; and the </a:t>
            </a:r>
            <a:r>
              <a:rPr lang="en-IN" sz="1400" b="0" i="1" dirty="0">
                <a:solidFill>
                  <a:srgbClr val="2E2E2E"/>
                </a:solidFill>
                <a:effectLst/>
                <a:latin typeface="NexusSans"/>
              </a:rPr>
              <a:t>buffer space</a:t>
            </a:r>
            <a:r>
              <a:rPr lang="en-IN" sz="1400" b="0" i="0" dirty="0">
                <a:solidFill>
                  <a:srgbClr val="2E2E2E"/>
                </a:solidFill>
                <a:effectLst/>
                <a:latin typeface="NexusSans"/>
              </a:rPr>
              <a:t> allocated to each flow. </a:t>
            </a:r>
          </a:p>
          <a:p>
            <a:pPr algn="l"/>
            <a:r>
              <a:rPr lang="en-IN" sz="1400" b="0" i="0" dirty="0">
                <a:solidFill>
                  <a:srgbClr val="2E2E2E"/>
                </a:solidFill>
                <a:effectLst/>
                <a:latin typeface="NexusSans"/>
              </a:rPr>
              <a:t>A first strategy to avoid </a:t>
            </a:r>
            <a:r>
              <a:rPr lang="en-IN" sz="1400" b="0" i="0" dirty="0">
                <a:solidFill>
                  <a:srgbClr val="2E2E2E"/>
                </a:solidFill>
                <a:effectLst/>
                <a:latin typeface="NexusSans"/>
                <a:hlinkClick r:id="rId5" tooltip="Learn more about network congestion from ScienceDirect's AI-generated Topic Pages"/>
              </a:rPr>
              <a:t>network congestion</a:t>
            </a:r>
            <a:r>
              <a:rPr lang="en-IN" sz="1400" b="0" i="0" dirty="0">
                <a:solidFill>
                  <a:srgbClr val="2E2E2E"/>
                </a:solidFill>
                <a:effectLst/>
                <a:latin typeface="NexusSans"/>
              </a:rPr>
              <a:t> is to use a </a:t>
            </a:r>
            <a:r>
              <a:rPr lang="en-IN" sz="1400" b="0" i="0" dirty="0">
                <a:solidFill>
                  <a:srgbClr val="2E2E2E"/>
                </a:solidFill>
                <a:effectLst/>
                <a:latin typeface="NexusSans"/>
                <a:hlinkClick r:id="rId6" tooltip="Learn more about FCFS from ScienceDirect's AI-generated Topic Pages"/>
              </a:rPr>
              <a:t>FCFS</a:t>
            </a:r>
            <a:r>
              <a:rPr lang="en-IN" sz="1400" b="0" i="0" dirty="0">
                <a:solidFill>
                  <a:srgbClr val="2E2E2E"/>
                </a:solidFill>
                <a:effectLst/>
                <a:latin typeface="NexusSans"/>
              </a:rPr>
              <a:t> scheduling algorithm. The advantage of the FCFS algorithm is a simple management of the three quantities: bandwidth, timing, and buffer space. Nevertheless, the FCFS algorithm does not guarantee fairness; greedy flow sources can transmit at a higher rate and benefit from a larger share of the bandwidth.</a:t>
            </a:r>
          </a:p>
          <a:p>
            <a:pPr algn="l"/>
            <a:r>
              <a:rPr lang="en-IN" sz="1400" b="0" i="0" dirty="0">
                <a:solidFill>
                  <a:srgbClr val="2E2E2E"/>
                </a:solidFill>
                <a:effectLst/>
                <a:latin typeface="NexusSans"/>
              </a:rPr>
              <a:t>To address this problem, a </a:t>
            </a:r>
            <a:r>
              <a:rPr lang="en-IN" sz="1400" b="0" i="0" dirty="0">
                <a:solidFill>
                  <a:srgbClr val="2E2E2E"/>
                </a:solidFill>
                <a:effectLst/>
                <a:latin typeface="NexusSans"/>
                <a:hlinkClick r:id="rId7" tooltip="Learn more about fair queuing from ScienceDirect's AI-generated Topic Pages"/>
              </a:rPr>
              <a:t>fair queuing</a:t>
            </a:r>
            <a:r>
              <a:rPr lang="en-IN" sz="1400" b="0" i="0" dirty="0">
                <a:solidFill>
                  <a:srgbClr val="2E2E2E"/>
                </a:solidFill>
                <a:effectLst/>
                <a:latin typeface="NexusSans"/>
              </a:rPr>
              <a:t> algorithm proposed in  requires that separate queues, one per flow, be maintained by a switch and that the queues be serviced in a round-robin manner. This algorithm guarantees the fairness of buffer space management, but does not guarantee fairness of </a:t>
            </a:r>
            <a:r>
              <a:rPr lang="en-IN" sz="1400" b="0" i="0" dirty="0">
                <a:solidFill>
                  <a:srgbClr val="2E2E2E"/>
                </a:solidFill>
                <a:effectLst/>
                <a:latin typeface="NexusSans"/>
                <a:hlinkClick r:id="rId8" tooltip="Learn more about bandwidth allocation from ScienceDirect's AI-generated Topic Pages"/>
              </a:rPr>
              <a:t>bandwidth allocation</a:t>
            </a:r>
            <a:r>
              <a:rPr lang="en-IN" sz="1400" b="0" i="0" dirty="0">
                <a:solidFill>
                  <a:srgbClr val="2E2E2E"/>
                </a:solidFill>
                <a:effectLst/>
                <a:latin typeface="NexusSans"/>
              </a:rPr>
              <a:t>. Indeed, a flow transporting large packets will benefit from a larger bandwidth</a:t>
            </a:r>
          </a:p>
          <a:p>
            <a:endParaRPr lang="en-IN" b="0" i="0" dirty="0">
              <a:solidFill>
                <a:srgbClr val="202124"/>
              </a:solidFill>
              <a:effectLst/>
              <a:latin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6AEBF02B-1687-C20A-3D50-397D7FA01F7B}"/>
              </a:ext>
            </a:extLst>
          </p:cNvPr>
          <p:cNvSpPr txBox="1"/>
          <p:nvPr/>
        </p:nvSpPr>
        <p:spPr>
          <a:xfrm>
            <a:off x="1382151" y="342872"/>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Cloud Fair Queuing</a:t>
            </a:r>
          </a:p>
        </p:txBody>
      </p:sp>
    </p:spTree>
    <p:extLst>
      <p:ext uri="{BB962C8B-B14F-4D97-AF65-F5344CB8AC3E}">
        <p14:creationId xmlns:p14="http://schemas.microsoft.com/office/powerpoint/2010/main" val="3465325597"/>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BA1FE-C8EF-45CD-5893-FA7CE9ADFF7D}"/>
              </a:ext>
            </a:extLst>
          </p:cNvPr>
          <p:cNvSpPr txBox="1"/>
          <p:nvPr/>
        </p:nvSpPr>
        <p:spPr>
          <a:xfrm>
            <a:off x="116058" y="1411015"/>
            <a:ext cx="8141678" cy="31700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sz="1400" b="0" i="0" dirty="0">
                <a:solidFill>
                  <a:srgbClr val="202124"/>
                </a:solidFill>
                <a:effectLst/>
                <a:latin typeface="arial" panose="020B0604020202020204" pitchFamily="34" charset="0"/>
              </a:rPr>
              <a:t>Quality of service (QoS) is the description or measurement of the overall performance of a service, such as a telephony or computer network, or a cloud computing service, particularly the performance seen by the users of the network.</a:t>
            </a:r>
          </a:p>
          <a:p>
            <a:endParaRPr lang="en-IN" sz="1400" dirty="0">
              <a:solidFill>
                <a:srgbClr val="202124"/>
              </a:solidFill>
              <a:latin typeface="arial" panose="020B0604020202020204" pitchFamily="34" charset="0"/>
            </a:endParaRPr>
          </a:p>
          <a:p>
            <a:pPr algn="l"/>
            <a:r>
              <a:rPr lang="en-IN" b="0" i="0" dirty="0">
                <a:solidFill>
                  <a:srgbClr val="202124"/>
                </a:solidFill>
                <a:effectLst/>
                <a:latin typeface="arial" panose="020B0604020202020204" pitchFamily="34" charset="0"/>
              </a:rPr>
              <a:t>System supports three types of QoS: application QoS, IP QoS and role QoS.</a:t>
            </a:r>
            <a:br>
              <a:rPr lang="en-IN" b="0" i="0" dirty="0">
                <a:solidFill>
                  <a:srgbClr val="202124"/>
                </a:solidFill>
                <a:effectLst/>
                <a:latin typeface="arial" panose="020B0604020202020204" pitchFamily="34" charset="0"/>
              </a:rPr>
            </a:br>
            <a:r>
              <a:rPr lang="en-IN" b="0" i="0" dirty="0">
                <a:solidFill>
                  <a:srgbClr val="202124"/>
                </a:solidFill>
                <a:effectLst/>
                <a:latin typeface="arial" panose="020B0604020202020204" pitchFamily="34" charset="0"/>
              </a:rPr>
              <a:t>...</a:t>
            </a:r>
            <a:br>
              <a:rPr lang="en-IN" b="0" i="0" dirty="0">
                <a:solidFill>
                  <a:srgbClr val="202124"/>
                </a:solidFill>
                <a:effectLst/>
                <a:latin typeface="arial" panose="020B0604020202020204" pitchFamily="34" charset="0"/>
              </a:rPr>
            </a:br>
            <a:r>
              <a:rPr lang="en-IN" b="1" i="0" dirty="0">
                <a:solidFill>
                  <a:srgbClr val="202124"/>
                </a:solidFill>
                <a:effectLst/>
                <a:latin typeface="arial" panose="020B0604020202020204" pitchFamily="34" charset="0"/>
              </a:rPr>
              <a:t>Introduction to QoS</a:t>
            </a:r>
            <a:endParaRPr lang="en-IN" b="0" i="0" dirty="0">
              <a:solidFill>
                <a:srgbClr val="202124"/>
              </a:solidFill>
              <a:effectLst/>
              <a:latin typeface="arial" panose="020B0604020202020204" pitchFamily="34" charset="0"/>
            </a:endParaRPr>
          </a:p>
          <a:p>
            <a:pPr algn="l">
              <a:buFont typeface="Arial" panose="020B0604020202020204" pitchFamily="34" charset="0"/>
              <a:buChar char="•"/>
            </a:pPr>
            <a:r>
              <a:rPr lang="en-IN" b="0" i="0" dirty="0">
                <a:solidFill>
                  <a:srgbClr val="202124"/>
                </a:solidFill>
                <a:effectLst/>
                <a:latin typeface="arial" panose="020B0604020202020204" pitchFamily="34" charset="0"/>
              </a:rPr>
              <a:t>Application QoS: Controls the bandwidth used by applications.</a:t>
            </a:r>
          </a:p>
          <a:p>
            <a:pPr algn="l">
              <a:buFont typeface="Arial" panose="020B0604020202020204" pitchFamily="34" charset="0"/>
              <a:buChar char="•"/>
            </a:pPr>
            <a:r>
              <a:rPr lang="en-IN" b="0" i="0" dirty="0">
                <a:solidFill>
                  <a:srgbClr val="202124"/>
                </a:solidFill>
                <a:effectLst/>
                <a:latin typeface="arial" panose="020B0604020202020204" pitchFamily="34" charset="0"/>
              </a:rPr>
              <a:t>IP QoS: Controls the bandwidth of designated IP addresses.</a:t>
            </a:r>
          </a:p>
          <a:p>
            <a:pPr algn="l">
              <a:buFont typeface="Arial" panose="020B0604020202020204" pitchFamily="34" charset="0"/>
              <a:buChar char="•"/>
            </a:pPr>
            <a:r>
              <a:rPr lang="en-IN" b="0" i="0" dirty="0">
                <a:solidFill>
                  <a:srgbClr val="202124"/>
                </a:solidFill>
                <a:effectLst/>
                <a:latin typeface="arial" panose="020B0604020202020204" pitchFamily="34" charset="0"/>
              </a:rPr>
              <a:t>Role QoS: Also called role-based QoS. It controls the bandwidth of designated roles.</a:t>
            </a:r>
          </a:p>
          <a:p>
            <a:endParaRPr lang="en-IN" dirty="0"/>
          </a:p>
        </p:txBody>
      </p:sp>
      <p:sp>
        <p:nvSpPr>
          <p:cNvPr id="5" name="TextBox 4">
            <a:extLst>
              <a:ext uri="{FF2B5EF4-FFF2-40B4-BE49-F238E27FC236}">
                <a16:creationId xmlns:a16="http://schemas.microsoft.com/office/drawing/2014/main" id="{6AEBF02B-1687-C20A-3D50-397D7FA01F7B}"/>
              </a:ext>
            </a:extLst>
          </p:cNvPr>
          <p:cNvSpPr txBox="1"/>
          <p:nvPr/>
        </p:nvSpPr>
        <p:spPr>
          <a:xfrm>
            <a:off x="1382151" y="342872"/>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QoS</a:t>
            </a:r>
          </a:p>
        </p:txBody>
      </p:sp>
    </p:spTree>
    <p:extLst>
      <p:ext uri="{BB962C8B-B14F-4D97-AF65-F5344CB8AC3E}">
        <p14:creationId xmlns:p14="http://schemas.microsoft.com/office/powerpoint/2010/main" val="3525818940"/>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86</a:t>
            </a:fld>
            <a:endParaRPr sz="1200">
              <a:solidFill>
                <a:srgbClr val="888888"/>
              </a:solidFill>
            </a:endParaRPr>
          </a:p>
        </p:txBody>
      </p:sp>
      <p:sp>
        <p:nvSpPr>
          <p:cNvPr id="3" name="Shape 134"/>
          <p:cNvSpPr/>
          <p:nvPr/>
        </p:nvSpPr>
        <p:spPr>
          <a:xfrm>
            <a:off x="1874293" y="2841009"/>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lvl="0" indent="-685800">
              <a:lnSpc>
                <a:spcPts val="3600"/>
              </a:lnSpc>
            </a:pPr>
            <a:r>
              <a:rPr lang="en-IN" sz="3600" b="1" spc="-200" dirty="0">
                <a:solidFill>
                  <a:srgbClr val="1E1C11"/>
                </a:solidFill>
                <a:latin typeface="Arial"/>
                <a:ea typeface="Arial"/>
                <a:cs typeface="Arial"/>
                <a:sym typeface="Arial"/>
              </a:rPr>
              <a:t>Thank you</a:t>
            </a:r>
            <a:endParaRPr sz="3600" b="1" spc="-200" dirty="0">
              <a:solidFill>
                <a:srgbClr val="1E1C11"/>
              </a:solidFill>
              <a:latin typeface="Arial"/>
              <a:ea typeface="Arial"/>
              <a:cs typeface="Arial"/>
              <a:sym typeface="Arial"/>
            </a:endParaRPr>
          </a:p>
        </p:txBody>
      </p:sp>
    </p:spTree>
    <p:extLst>
      <p:ext uri="{BB962C8B-B14F-4D97-AF65-F5344CB8AC3E}">
        <p14:creationId xmlns:p14="http://schemas.microsoft.com/office/powerpoint/2010/main" val="2014798361"/>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6E9518-F525-65FC-1790-43C35E1AB5F1}"/>
              </a:ext>
            </a:extLst>
          </p:cNvPr>
          <p:cNvPicPr/>
          <p:nvPr/>
        </p:nvPicPr>
        <p:blipFill>
          <a:blip r:embed="rId2"/>
          <a:stretch/>
        </p:blipFill>
        <p:spPr>
          <a:xfrm>
            <a:off x="1656000" y="1752840"/>
            <a:ext cx="6395040" cy="4114440"/>
          </a:xfrm>
          <a:prstGeom prst="rect">
            <a:avLst/>
          </a:prstGeom>
          <a:ln>
            <a:noFill/>
          </a:ln>
        </p:spPr>
      </p:pic>
      <p:sp>
        <p:nvSpPr>
          <p:cNvPr id="5" name="TextBox 4">
            <a:extLst>
              <a:ext uri="{FF2B5EF4-FFF2-40B4-BE49-F238E27FC236}">
                <a16:creationId xmlns:a16="http://schemas.microsoft.com/office/drawing/2014/main" id="{580F7B0F-4478-F4DD-7F6B-66F6930C0902}"/>
              </a:ext>
            </a:extLst>
          </p:cNvPr>
          <p:cNvSpPr txBox="1"/>
          <p:nvPr/>
        </p:nvSpPr>
        <p:spPr>
          <a:xfrm>
            <a:off x="1382151" y="342872"/>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Content</a:t>
            </a:r>
          </a:p>
        </p:txBody>
      </p:sp>
    </p:spTree>
    <p:extLst>
      <p:ext uri="{BB962C8B-B14F-4D97-AF65-F5344CB8AC3E}">
        <p14:creationId xmlns:p14="http://schemas.microsoft.com/office/powerpoint/2010/main" val="3107501083"/>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1128933" y="356939"/>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Cloud Control Structure</a:t>
            </a:r>
            <a:endParaRPr lang="en-IN" sz="1800" dirty="0"/>
          </a:p>
        </p:txBody>
      </p:sp>
      <p:pic>
        <p:nvPicPr>
          <p:cNvPr id="2" name="Picture 1">
            <a:extLst>
              <a:ext uri="{FF2B5EF4-FFF2-40B4-BE49-F238E27FC236}">
                <a16:creationId xmlns:a16="http://schemas.microsoft.com/office/drawing/2014/main" id="{9BDC9BF4-003A-1BF6-C7B8-E58F584D3390}"/>
              </a:ext>
            </a:extLst>
          </p:cNvPr>
          <p:cNvPicPr/>
          <p:nvPr/>
        </p:nvPicPr>
        <p:blipFill>
          <a:blip r:embed="rId2"/>
          <a:stretch/>
        </p:blipFill>
        <p:spPr>
          <a:xfrm>
            <a:off x="1726560" y="1690920"/>
            <a:ext cx="6743520" cy="4238280"/>
          </a:xfrm>
          <a:prstGeom prst="rect">
            <a:avLst/>
          </a:prstGeom>
          <a:ln>
            <a:noFill/>
          </a:ln>
        </p:spPr>
      </p:pic>
    </p:spTree>
    <p:extLst>
      <p:ext uri="{BB962C8B-B14F-4D97-AF65-F5344CB8AC3E}">
        <p14:creationId xmlns:p14="http://schemas.microsoft.com/office/powerpoint/2010/main" val="414299654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Cloud Planning</a:t>
            </a:r>
            <a:endParaRPr lang="en-IN" sz="1800" dirty="0"/>
          </a:p>
        </p:txBody>
      </p:sp>
      <p:pic>
        <p:nvPicPr>
          <p:cNvPr id="2" name="Picture 1">
            <a:extLst>
              <a:ext uri="{FF2B5EF4-FFF2-40B4-BE49-F238E27FC236}">
                <a16:creationId xmlns:a16="http://schemas.microsoft.com/office/drawing/2014/main" id="{3C6B8B2A-5934-EB71-42A3-8BB39675B150}"/>
              </a:ext>
            </a:extLst>
          </p:cNvPr>
          <p:cNvPicPr/>
          <p:nvPr/>
        </p:nvPicPr>
        <p:blipFill>
          <a:blip r:embed="rId2"/>
          <a:stretch/>
        </p:blipFill>
        <p:spPr>
          <a:xfrm>
            <a:off x="2149477" y="2229729"/>
            <a:ext cx="5447880" cy="3047760"/>
          </a:xfrm>
          <a:prstGeom prst="rect">
            <a:avLst/>
          </a:prstGeom>
          <a:ln>
            <a:noFill/>
          </a:ln>
        </p:spPr>
      </p:pic>
    </p:spTree>
    <p:extLst>
      <p:ext uri="{BB962C8B-B14F-4D97-AF65-F5344CB8AC3E}">
        <p14:creationId xmlns:p14="http://schemas.microsoft.com/office/powerpoint/2010/main" val="6086836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3025D9-D27F-252E-8213-94A858949B82}"/>
              </a:ext>
            </a:extLst>
          </p:cNvPr>
          <p:cNvPicPr>
            <a:picLocks noChangeAspect="1"/>
          </p:cNvPicPr>
          <p:nvPr/>
        </p:nvPicPr>
        <p:blipFill>
          <a:blip r:embed="rId2"/>
          <a:stretch>
            <a:fillRect/>
          </a:stretch>
        </p:blipFill>
        <p:spPr>
          <a:xfrm>
            <a:off x="293715" y="576775"/>
            <a:ext cx="8572711" cy="5148775"/>
          </a:xfrm>
          <a:prstGeom prst="rect">
            <a:avLst/>
          </a:prstGeom>
        </p:spPr>
      </p:pic>
    </p:spTree>
    <p:extLst>
      <p:ext uri="{BB962C8B-B14F-4D97-AF65-F5344CB8AC3E}">
        <p14:creationId xmlns:p14="http://schemas.microsoft.com/office/powerpoint/2010/main" val="37390860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Work Load</a:t>
            </a:r>
            <a:endParaRPr lang="en-IN" sz="1800" dirty="0"/>
          </a:p>
        </p:txBody>
      </p:sp>
      <p:pic>
        <p:nvPicPr>
          <p:cNvPr id="2" name="Picture 1">
            <a:extLst>
              <a:ext uri="{FF2B5EF4-FFF2-40B4-BE49-F238E27FC236}">
                <a16:creationId xmlns:a16="http://schemas.microsoft.com/office/drawing/2014/main" id="{3638A0A8-F3C7-DD54-B7FB-A464D33D7531}"/>
              </a:ext>
            </a:extLst>
          </p:cNvPr>
          <p:cNvPicPr/>
          <p:nvPr/>
        </p:nvPicPr>
        <p:blipFill>
          <a:blip r:embed="rId2"/>
          <a:stretch/>
        </p:blipFill>
        <p:spPr>
          <a:xfrm>
            <a:off x="1152000" y="1371600"/>
            <a:ext cx="6725908" cy="3706837"/>
          </a:xfrm>
          <a:prstGeom prst="rect">
            <a:avLst/>
          </a:prstGeom>
          <a:ln>
            <a:noFill/>
          </a:ln>
        </p:spPr>
      </p:pic>
      <p:sp>
        <p:nvSpPr>
          <p:cNvPr id="4" name="TextBox 3">
            <a:extLst>
              <a:ext uri="{FF2B5EF4-FFF2-40B4-BE49-F238E27FC236}">
                <a16:creationId xmlns:a16="http://schemas.microsoft.com/office/drawing/2014/main" id="{6AA34A5F-5B4F-BAE6-A698-6512127EDDE7}"/>
              </a:ext>
            </a:extLst>
          </p:cNvPr>
          <p:cNvSpPr txBox="1"/>
          <p:nvPr/>
        </p:nvSpPr>
        <p:spPr>
          <a:xfrm>
            <a:off x="1151999" y="5288339"/>
            <a:ext cx="8132677" cy="95410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sz="1400" b="0" i="0" dirty="0">
                <a:solidFill>
                  <a:srgbClr val="333333"/>
                </a:solidFill>
                <a:effectLst/>
                <a:latin typeface="Roboto" panose="02000000000000000000" pitchFamily="2" charset="0"/>
              </a:rPr>
              <a:t>Different cloud platforms offer similar services with different characteristics, names, and functionalities. Therefore, describing cloud platform entities in such a way that they can be mapped to each other is critical to enable a smooth migration across platforms. DSL that uses a common cloud vocabulary for describing cloud entities covering a wide variety of cloud IaaS services.</a:t>
            </a:r>
            <a:endParaRPr lang="en-IN" sz="1400" dirty="0"/>
          </a:p>
        </p:txBody>
      </p:sp>
    </p:spTree>
    <p:extLst>
      <p:ext uri="{BB962C8B-B14F-4D97-AF65-F5344CB8AC3E}">
        <p14:creationId xmlns:p14="http://schemas.microsoft.com/office/powerpoint/2010/main" val="3830939873"/>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F7B0F-4478-F4DD-7F6B-66F6930C0902}"/>
              </a:ext>
            </a:extLst>
          </p:cNvPr>
          <p:cNvSpPr txBox="1"/>
          <p:nvPr/>
        </p:nvSpPr>
        <p:spPr>
          <a:xfrm>
            <a:off x="622496" y="371007"/>
            <a:ext cx="559542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dirty="0"/>
              <a:t> Work Load Capacity Management Framework</a:t>
            </a:r>
            <a:endParaRPr lang="en-IN" sz="1800" dirty="0"/>
          </a:p>
        </p:txBody>
      </p:sp>
      <p:pic>
        <p:nvPicPr>
          <p:cNvPr id="3" name="Picture 2">
            <a:extLst>
              <a:ext uri="{FF2B5EF4-FFF2-40B4-BE49-F238E27FC236}">
                <a16:creationId xmlns:a16="http://schemas.microsoft.com/office/drawing/2014/main" id="{F54FF288-67AD-7901-B08A-2D3F8F4A5392}"/>
              </a:ext>
            </a:extLst>
          </p:cNvPr>
          <p:cNvPicPr/>
          <p:nvPr/>
        </p:nvPicPr>
        <p:blipFill>
          <a:blip r:embed="rId2"/>
          <a:stretch/>
        </p:blipFill>
        <p:spPr>
          <a:xfrm>
            <a:off x="622496" y="2347920"/>
            <a:ext cx="8248320" cy="2923920"/>
          </a:xfrm>
          <a:prstGeom prst="rect">
            <a:avLst/>
          </a:prstGeom>
          <a:ln>
            <a:noFill/>
          </a:ln>
        </p:spPr>
      </p:pic>
    </p:spTree>
    <p:extLst>
      <p:ext uri="{BB962C8B-B14F-4D97-AF65-F5344CB8AC3E}">
        <p14:creationId xmlns:p14="http://schemas.microsoft.com/office/powerpoint/2010/main" val="50171323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E19981-25D2-D07B-EFDF-7DE3F56E844C}"/>
              </a:ext>
            </a:extLst>
          </p:cNvPr>
          <p:cNvSpPr>
            <a:spLocks noGrp="1"/>
          </p:cNvSpPr>
          <p:nvPr>
            <p:ph type="body" idx="1"/>
          </p:nvPr>
        </p:nvSpPr>
        <p:spPr/>
        <p:txBody>
          <a:bodyPr/>
          <a:lstStyle/>
          <a:p>
            <a:pPr algn="just"/>
            <a:r>
              <a:rPr lang="en-IN" b="1" i="0" dirty="0">
                <a:solidFill>
                  <a:srgbClr val="4A4A4A"/>
                </a:solidFill>
                <a:effectLst/>
                <a:latin typeface="Open Sans" panose="020B0606030504020204" pitchFamily="34" charset="0"/>
              </a:rPr>
              <a:t>Why do we use HDFS for applications having large data sets and not when there are a lot of small files? </a:t>
            </a:r>
            <a:endParaRPr lang="en-IN" b="0" i="0" dirty="0">
              <a:solidFill>
                <a:srgbClr val="4A4A4A"/>
              </a:solidFill>
              <a:effectLst/>
              <a:latin typeface="Open Sans" panose="020B0606030504020204" pitchFamily="34" charset="0"/>
            </a:endParaRPr>
          </a:p>
          <a:p>
            <a:pPr algn="just"/>
            <a:r>
              <a:rPr lang="en-IN" b="0" i="0" dirty="0">
                <a:solidFill>
                  <a:srgbClr val="4A4A4A"/>
                </a:solidFill>
                <a:effectLst/>
                <a:latin typeface="Open Sans" panose="020B0606030504020204" pitchFamily="34" charset="0"/>
              </a:rPr>
              <a:t>HDFS is more suitable for large amounts of data sets in a single file as compared to small amount of data spread across multiple files. As you know, the </a:t>
            </a:r>
            <a:r>
              <a:rPr lang="en-IN" b="0" i="0" dirty="0" err="1">
                <a:solidFill>
                  <a:srgbClr val="4A4A4A"/>
                </a:solidFill>
                <a:effectLst/>
                <a:latin typeface="Open Sans" panose="020B0606030504020204" pitchFamily="34" charset="0"/>
              </a:rPr>
              <a:t>NameNode</a:t>
            </a:r>
            <a:r>
              <a:rPr lang="en-IN" b="0" i="0" dirty="0">
                <a:solidFill>
                  <a:srgbClr val="4A4A4A"/>
                </a:solidFill>
                <a:effectLst/>
                <a:latin typeface="Open Sans" panose="020B0606030504020204" pitchFamily="34" charset="0"/>
              </a:rPr>
              <a:t> stores the metadata information regarding the file system in the RAM. Therefore, the amount of memory produces a limit to the number of files in my HDFS file system. In other words, too many files will lead to the generation of too much metadata. And, storing these metadata in the RAM will become a challenge. As a thumb rule, metadata for a file, block or directory takes 150 bytes. </a:t>
            </a:r>
          </a:p>
          <a:p>
            <a:endParaRPr lang="en-IN" dirty="0"/>
          </a:p>
        </p:txBody>
      </p:sp>
    </p:spTree>
    <p:extLst>
      <p:ext uri="{BB962C8B-B14F-4D97-AF65-F5344CB8AC3E}">
        <p14:creationId xmlns:p14="http://schemas.microsoft.com/office/powerpoint/2010/main" val="2485490739"/>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305ACD-D664-A22F-5D5C-BBCC02413257}"/>
              </a:ext>
            </a:extLst>
          </p:cNvPr>
          <p:cNvSpPr>
            <a:spLocks noGrp="1"/>
          </p:cNvSpPr>
          <p:nvPr>
            <p:ph type="body" idx="1"/>
          </p:nvPr>
        </p:nvSpPr>
        <p:spPr/>
        <p:txBody>
          <a:bodyPr>
            <a:normAutofit fontScale="92500" lnSpcReduction="10000"/>
          </a:bodyPr>
          <a:lstStyle/>
          <a:p>
            <a:pPr algn="just"/>
            <a:r>
              <a:rPr lang="en-IN" b="1" i="0" dirty="0">
                <a:solidFill>
                  <a:srgbClr val="4A4A4A"/>
                </a:solidFill>
                <a:effectLst/>
                <a:latin typeface="Open Sans" panose="020B0606030504020204" pitchFamily="34" charset="0"/>
              </a:rPr>
              <a:t>How do you define “Rack Awareness” in Hadoop?</a:t>
            </a:r>
            <a:endParaRPr lang="en-IN" b="0" i="0" dirty="0">
              <a:solidFill>
                <a:srgbClr val="4A4A4A"/>
              </a:solidFill>
              <a:effectLst/>
              <a:latin typeface="Open Sans" panose="020B0606030504020204" pitchFamily="34" charset="0"/>
            </a:endParaRPr>
          </a:p>
          <a:p>
            <a:pPr algn="just"/>
            <a:r>
              <a:rPr lang="en-IN" b="1" i="0" dirty="0">
                <a:solidFill>
                  <a:srgbClr val="4A4A4A"/>
                </a:solidFill>
                <a:effectLst/>
                <a:latin typeface="Open Sans" panose="020B0606030504020204" pitchFamily="34" charset="0"/>
              </a:rPr>
              <a:t>Rack Awareness</a:t>
            </a:r>
            <a:r>
              <a:rPr lang="en-IN" b="0" i="0" dirty="0">
                <a:solidFill>
                  <a:srgbClr val="4A4A4A"/>
                </a:solidFill>
                <a:effectLst/>
                <a:latin typeface="Open Sans" panose="020B0606030504020204" pitchFamily="34" charset="0"/>
              </a:rPr>
              <a:t> is the algorithm in which the “</a:t>
            </a:r>
            <a:r>
              <a:rPr lang="en-IN" b="0" i="0" dirty="0" err="1">
                <a:solidFill>
                  <a:srgbClr val="4A4A4A"/>
                </a:solidFill>
                <a:effectLst/>
                <a:latin typeface="Open Sans" panose="020B0606030504020204" pitchFamily="34" charset="0"/>
              </a:rPr>
              <a:t>NameNode</a:t>
            </a:r>
            <a:r>
              <a:rPr lang="en-IN" b="0" i="0" dirty="0">
                <a:solidFill>
                  <a:srgbClr val="4A4A4A"/>
                </a:solidFill>
                <a:effectLst/>
                <a:latin typeface="Open Sans" panose="020B0606030504020204" pitchFamily="34" charset="0"/>
              </a:rPr>
              <a:t>” decides how blocks and their replicas are placed, based on rack definitions to minimize network traffic between “</a:t>
            </a:r>
            <a:r>
              <a:rPr lang="en-IN" b="0" i="0" dirty="0" err="1">
                <a:solidFill>
                  <a:srgbClr val="4A4A4A"/>
                </a:solidFill>
                <a:effectLst/>
                <a:latin typeface="Open Sans" panose="020B0606030504020204" pitchFamily="34" charset="0"/>
              </a:rPr>
              <a:t>DataNodes</a:t>
            </a:r>
            <a:r>
              <a:rPr lang="en-IN" b="0" i="0" dirty="0">
                <a:solidFill>
                  <a:srgbClr val="4A4A4A"/>
                </a:solidFill>
                <a:effectLst/>
                <a:latin typeface="Open Sans" panose="020B0606030504020204" pitchFamily="34" charset="0"/>
              </a:rPr>
              <a:t>” within the same rack. Let’s say we consider replication factor 3 (default), the policy is that “for every block of data, two copies will exist in one rack, third copy in a different rack”. This rule is known as the “Replica Placement Policy”.</a:t>
            </a:r>
          </a:p>
          <a:p>
            <a:pPr algn="just"/>
            <a:r>
              <a:rPr lang="en-IN" b="1" i="0" dirty="0">
                <a:solidFill>
                  <a:srgbClr val="4A4A4A"/>
                </a:solidFill>
                <a:effectLst/>
                <a:latin typeface="Open Sans" panose="020B0606030504020204" pitchFamily="34" charset="0"/>
              </a:rPr>
              <a:t>What is the difference between an “HDFS Block” and an “Input Split”?</a:t>
            </a:r>
            <a:endParaRPr lang="en-IN" b="0" i="0" dirty="0">
              <a:solidFill>
                <a:srgbClr val="4A4A4A"/>
              </a:solidFill>
              <a:effectLst/>
              <a:latin typeface="Open Sans" panose="020B0606030504020204" pitchFamily="34" charset="0"/>
            </a:endParaRPr>
          </a:p>
          <a:p>
            <a:pPr algn="just"/>
            <a:r>
              <a:rPr lang="en-IN" b="0" i="0" dirty="0">
                <a:solidFill>
                  <a:srgbClr val="4A4A4A"/>
                </a:solidFill>
                <a:effectLst/>
                <a:latin typeface="Open Sans" panose="020B0606030504020204" pitchFamily="34" charset="0"/>
              </a:rPr>
              <a:t>The “HDFS Block” is the physical division of the data while “Input Split” is the logical division of the data. HDFS divides data in blocks for storing the blocks together, whereas for processing, MapReduce divides the data into the input split and assign it to mapper function.</a:t>
            </a:r>
          </a:p>
          <a:p>
            <a:endParaRPr lang="en-IN" dirty="0"/>
          </a:p>
        </p:txBody>
      </p:sp>
    </p:spTree>
    <p:extLst>
      <p:ext uri="{BB962C8B-B14F-4D97-AF65-F5344CB8AC3E}">
        <p14:creationId xmlns:p14="http://schemas.microsoft.com/office/powerpoint/2010/main" val="3822147178"/>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CFCA7-278F-A6C3-9D1A-D7952DBB4360}"/>
              </a:ext>
            </a:extLst>
          </p:cNvPr>
          <p:cNvSpPr>
            <a:spLocks noGrp="1"/>
          </p:cNvSpPr>
          <p:nvPr>
            <p:ph type="body" idx="1"/>
          </p:nvPr>
        </p:nvSpPr>
        <p:spPr/>
        <p:txBody>
          <a:bodyPr>
            <a:normAutofit fontScale="92500" lnSpcReduction="20000"/>
          </a:bodyPr>
          <a:lstStyle/>
          <a:p>
            <a:pPr algn="just"/>
            <a:r>
              <a:rPr lang="en-IN" b="1" i="0" dirty="0">
                <a:solidFill>
                  <a:srgbClr val="4A4A4A"/>
                </a:solidFill>
                <a:effectLst/>
                <a:latin typeface="Open Sans" panose="020B0606030504020204" pitchFamily="34" charset="0"/>
              </a:rPr>
              <a:t>state the reason why we can’t perform “aggregation” (addition) in mapper? Why do we need the “reducer” for this?</a:t>
            </a:r>
            <a:endParaRPr lang="en-IN" b="0" i="0" dirty="0">
              <a:solidFill>
                <a:srgbClr val="4A4A4A"/>
              </a:solidFill>
              <a:effectLst/>
              <a:latin typeface="Open Sans" panose="020B0606030504020204" pitchFamily="34" charset="0"/>
            </a:endParaRPr>
          </a:p>
          <a:p>
            <a:pPr algn="just"/>
            <a:r>
              <a:rPr lang="en-IN" b="0" i="0" dirty="0">
                <a:solidFill>
                  <a:srgbClr val="4A4A4A"/>
                </a:solidFill>
                <a:effectLst/>
                <a:latin typeface="Open Sans" panose="020B0606030504020204" pitchFamily="34" charset="0"/>
              </a:rPr>
              <a:t>This answer includes many points, so we will go through them sequentially.</a:t>
            </a:r>
          </a:p>
          <a:p>
            <a:pPr algn="just">
              <a:buFont typeface="Arial" panose="020B0604020202020204" pitchFamily="34" charset="0"/>
              <a:buChar char="•"/>
            </a:pPr>
            <a:r>
              <a:rPr lang="en-IN" b="0" i="0" dirty="0">
                <a:solidFill>
                  <a:srgbClr val="4A4A4A"/>
                </a:solidFill>
                <a:effectLst/>
                <a:latin typeface="Open Sans" panose="020B0606030504020204" pitchFamily="34" charset="0"/>
              </a:rPr>
              <a:t>We cannot perform “aggregation” (addition) in mapper because sorting does not occur in the “mapper” function. Sorting occurs only on the reducer side and without sorting aggregation cannot be done.</a:t>
            </a:r>
          </a:p>
          <a:p>
            <a:pPr algn="just">
              <a:buFont typeface="Arial" panose="020B0604020202020204" pitchFamily="34" charset="0"/>
              <a:buChar char="•"/>
            </a:pPr>
            <a:r>
              <a:rPr lang="en-IN" b="0" i="0" dirty="0">
                <a:solidFill>
                  <a:srgbClr val="4A4A4A"/>
                </a:solidFill>
                <a:effectLst/>
                <a:latin typeface="Open Sans" panose="020B0606030504020204" pitchFamily="34" charset="0"/>
              </a:rPr>
              <a:t>During “aggregation”, we need the output of all the mapper functions which may not be possible to collect in the map phase as mappers may be running on the different machine where the data blocks are stored.</a:t>
            </a:r>
          </a:p>
          <a:p>
            <a:pPr algn="just">
              <a:buFont typeface="Arial" panose="020B0604020202020204" pitchFamily="34" charset="0"/>
              <a:buChar char="•"/>
            </a:pPr>
            <a:r>
              <a:rPr lang="en-IN" b="0" i="0" dirty="0">
                <a:solidFill>
                  <a:srgbClr val="4A4A4A"/>
                </a:solidFill>
                <a:effectLst/>
                <a:latin typeface="Open Sans" panose="020B0606030504020204" pitchFamily="34" charset="0"/>
              </a:rPr>
              <a:t>And lastly, if we try to aggregate data at mapper, it requires communication between all mapper functions which may be running on different machines. So, it will consume high network bandwidth and can cause network bottlenecking.</a:t>
            </a:r>
          </a:p>
          <a:p>
            <a:endParaRPr lang="en-IN" dirty="0"/>
          </a:p>
        </p:txBody>
      </p:sp>
    </p:spTree>
    <p:extLst>
      <p:ext uri="{BB962C8B-B14F-4D97-AF65-F5344CB8AC3E}">
        <p14:creationId xmlns:p14="http://schemas.microsoft.com/office/powerpoint/2010/main" val="3514251455"/>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1B3C0-183E-B758-5C17-C306082D849B}"/>
              </a:ext>
            </a:extLst>
          </p:cNvPr>
          <p:cNvSpPr>
            <a:spLocks noGrp="1"/>
          </p:cNvSpPr>
          <p:nvPr>
            <p:ph type="body" idx="1"/>
          </p:nvPr>
        </p:nvSpPr>
        <p:spPr/>
        <p:txBody>
          <a:bodyPr/>
          <a:lstStyle/>
          <a:p>
            <a:pPr algn="just"/>
            <a:r>
              <a:rPr lang="en-IN" b="1" i="0" dirty="0">
                <a:solidFill>
                  <a:srgbClr val="4A4A4A"/>
                </a:solidFill>
                <a:effectLst/>
                <a:latin typeface="Open Sans" panose="020B0606030504020204" pitchFamily="34" charset="0"/>
              </a:rPr>
              <a:t>How do “reducers” communicate with each other? </a:t>
            </a:r>
            <a:endParaRPr lang="en-IN" b="0" i="0" dirty="0">
              <a:solidFill>
                <a:srgbClr val="4A4A4A"/>
              </a:solidFill>
              <a:effectLst/>
              <a:latin typeface="Open Sans" panose="020B0606030504020204" pitchFamily="34" charset="0"/>
            </a:endParaRPr>
          </a:p>
          <a:p>
            <a:pPr algn="just"/>
            <a:r>
              <a:rPr lang="en-IN" b="0" i="0" dirty="0">
                <a:solidFill>
                  <a:srgbClr val="4A4A4A"/>
                </a:solidFill>
                <a:effectLst/>
                <a:latin typeface="Open Sans" panose="020B0606030504020204" pitchFamily="34" charset="0"/>
              </a:rPr>
              <a:t>This is a tricky question. The “MapReduce” programming model does not allow “reducers” to communicate with each other. “Reducers” run in isolation.</a:t>
            </a:r>
          </a:p>
          <a:p>
            <a:pPr algn="just"/>
            <a:r>
              <a:rPr lang="en-IN" b="1" i="0" dirty="0">
                <a:solidFill>
                  <a:srgbClr val="4A4A4A"/>
                </a:solidFill>
                <a:effectLst/>
                <a:latin typeface="Open Sans" panose="020B0606030504020204" pitchFamily="34" charset="0"/>
              </a:rPr>
              <a:t>What does a “MapReduce Partitioner” do?</a:t>
            </a:r>
            <a:endParaRPr lang="en-IN" b="0" i="0" dirty="0">
              <a:solidFill>
                <a:srgbClr val="4A4A4A"/>
              </a:solidFill>
              <a:effectLst/>
              <a:latin typeface="Open Sans" panose="020B0606030504020204" pitchFamily="34" charset="0"/>
            </a:endParaRPr>
          </a:p>
          <a:p>
            <a:pPr algn="just"/>
            <a:r>
              <a:rPr lang="en-IN" b="0" i="0" dirty="0">
                <a:solidFill>
                  <a:srgbClr val="4A4A4A"/>
                </a:solidFill>
                <a:effectLst/>
                <a:latin typeface="Open Sans" panose="020B0606030504020204" pitchFamily="34" charset="0"/>
              </a:rPr>
              <a:t>A “MapReduce Partitioner” makes sure that all the values of a single key go to the same “reducer”, thus allowing even distribution of the map output over the “reducers”. It redirects the “mapper” output to the “reducer” by determining which “reducer” is responsible for the particular key.</a:t>
            </a:r>
          </a:p>
          <a:p>
            <a:endParaRPr lang="en-IN" dirty="0"/>
          </a:p>
        </p:txBody>
      </p:sp>
    </p:spTree>
    <p:extLst>
      <p:ext uri="{BB962C8B-B14F-4D97-AF65-F5344CB8AC3E}">
        <p14:creationId xmlns:p14="http://schemas.microsoft.com/office/powerpoint/2010/main" val="4146948127"/>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D49D9A-B9AE-2975-B859-DF24429F7469}"/>
              </a:ext>
            </a:extLst>
          </p:cNvPr>
          <p:cNvSpPr>
            <a:spLocks noGrp="1"/>
          </p:cNvSpPr>
          <p:nvPr>
            <p:ph type="body" idx="1"/>
          </p:nvPr>
        </p:nvSpPr>
        <p:spPr/>
        <p:txBody>
          <a:bodyPr/>
          <a:lstStyle/>
          <a:p>
            <a:pPr algn="just"/>
            <a:r>
              <a:rPr lang="en-IN" b="1" i="0" dirty="0">
                <a:solidFill>
                  <a:srgbClr val="4A4A4A"/>
                </a:solidFill>
                <a:effectLst/>
                <a:latin typeface="Open Sans" panose="020B0606030504020204" pitchFamily="34" charset="0"/>
              </a:rPr>
              <a:t>What is Apache HBase?</a:t>
            </a:r>
            <a:endParaRPr lang="en-IN" b="0" i="0" dirty="0">
              <a:solidFill>
                <a:srgbClr val="4A4A4A"/>
              </a:solidFill>
              <a:effectLst/>
              <a:latin typeface="Open Sans" panose="020B0606030504020204" pitchFamily="34" charset="0"/>
            </a:endParaRPr>
          </a:p>
          <a:p>
            <a:pPr algn="just"/>
            <a:r>
              <a:rPr lang="en-IN" b="0" i="0" dirty="0">
                <a:solidFill>
                  <a:srgbClr val="4A4A4A"/>
                </a:solidFill>
                <a:effectLst/>
                <a:latin typeface="Open Sans" panose="020B0606030504020204" pitchFamily="34" charset="0"/>
              </a:rPr>
              <a:t>HBase is an open source, multidimensional, distributed, scalable and a NoSQL database written in Java. HBase runs on top of HDFS (Hadoop Distributed File System) and provides </a:t>
            </a:r>
            <a:r>
              <a:rPr lang="en-IN" b="0" i="0" dirty="0" err="1">
                <a:solidFill>
                  <a:srgbClr val="4A4A4A"/>
                </a:solidFill>
                <a:effectLst/>
                <a:latin typeface="Open Sans" panose="020B0606030504020204" pitchFamily="34" charset="0"/>
              </a:rPr>
              <a:t>BigTable</a:t>
            </a:r>
            <a:r>
              <a:rPr lang="en-IN" b="0" i="0" dirty="0">
                <a:solidFill>
                  <a:srgbClr val="4A4A4A"/>
                </a:solidFill>
                <a:effectLst/>
                <a:latin typeface="Open Sans" panose="020B0606030504020204" pitchFamily="34" charset="0"/>
              </a:rPr>
              <a:t> (Google) like capabilities to Hadoop. It is designed to provide a fault-tolerant way of storing the large collection of sparse data sets. HBase achieves high throughput and low latency by providing faster Read/Write Access on huge datasets.</a:t>
            </a:r>
          </a:p>
          <a:p>
            <a:endParaRPr lang="en-IN" dirty="0"/>
          </a:p>
        </p:txBody>
      </p:sp>
    </p:spTree>
    <p:extLst>
      <p:ext uri="{BB962C8B-B14F-4D97-AF65-F5344CB8AC3E}">
        <p14:creationId xmlns:p14="http://schemas.microsoft.com/office/powerpoint/2010/main" val="1429781858"/>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1909A9-21E5-B75E-0202-67A64644CF39}"/>
              </a:ext>
            </a:extLst>
          </p:cNvPr>
          <p:cNvSpPr>
            <a:spLocks noGrp="1"/>
          </p:cNvSpPr>
          <p:nvPr>
            <p:ph type="body" idx="1"/>
          </p:nvPr>
        </p:nvSpPr>
        <p:spPr/>
        <p:txBody>
          <a:bodyPr>
            <a:normAutofit fontScale="92500"/>
          </a:bodyPr>
          <a:lstStyle/>
          <a:p>
            <a:pPr algn="just">
              <a:buFont typeface="+mj-lt"/>
              <a:buAutoNum type="arabicPeriod" startAt="7"/>
            </a:pPr>
            <a:r>
              <a:rPr lang="en-IN" b="1" i="0" dirty="0">
                <a:solidFill>
                  <a:srgbClr val="333333"/>
                </a:solidFill>
                <a:effectLst/>
                <a:latin typeface="Roboto" panose="02000000000000000000" pitchFamily="2" charset="0"/>
              </a:rPr>
              <a:t>What are the different types of file formats used to store in the Apache Hadoop?</a:t>
            </a:r>
            <a:endParaRPr lang="en-IN" b="0" i="0" dirty="0">
              <a:solidFill>
                <a:srgbClr val="333333"/>
              </a:solidFill>
              <a:effectLst/>
              <a:latin typeface="Roboto" panose="02000000000000000000" pitchFamily="2" charset="0"/>
            </a:endParaRPr>
          </a:p>
          <a:p>
            <a:pPr algn="just"/>
            <a:r>
              <a:rPr lang="en-IN" b="0" i="0" dirty="0">
                <a:solidFill>
                  <a:srgbClr val="333333"/>
                </a:solidFill>
                <a:effectLst/>
                <a:latin typeface="Roboto" panose="02000000000000000000" pitchFamily="2" charset="0"/>
              </a:rPr>
              <a:t>CSV, JSON, Columnar, Sequence files, AVRO and Parquet file are some of the files used in Apache Hadoop. </a:t>
            </a:r>
          </a:p>
          <a:p>
            <a:pPr algn="just"/>
            <a:r>
              <a:rPr lang="en-IN" dirty="0" err="1">
                <a:solidFill>
                  <a:srgbClr val="333333"/>
                </a:solidFill>
                <a:latin typeface="Roboto" panose="02000000000000000000" pitchFamily="2" charset="0"/>
              </a:rPr>
              <a:t>Cloumnar</a:t>
            </a:r>
            <a:r>
              <a:rPr lang="en-IN" dirty="0">
                <a:solidFill>
                  <a:srgbClr val="333333"/>
                </a:solidFill>
                <a:latin typeface="Roboto" panose="02000000000000000000" pitchFamily="2" charset="0"/>
              </a:rPr>
              <a:t>-</a:t>
            </a:r>
            <a:r>
              <a:rPr lang="en-IN" b="0" i="0" dirty="0">
                <a:solidFill>
                  <a:srgbClr val="000000"/>
                </a:solidFill>
                <a:effectLst/>
                <a:latin typeface="Segoe UI" panose="020B0502040204020203" pitchFamily="34" charset="0"/>
              </a:rPr>
              <a:t>he </a:t>
            </a:r>
            <a:r>
              <a:rPr lang="en-IN" b="0" i="1" dirty="0">
                <a:solidFill>
                  <a:srgbClr val="000000"/>
                </a:solidFill>
                <a:effectLst/>
                <a:latin typeface="Segoe UI" panose="020B0502040204020203" pitchFamily="34" charset="0"/>
              </a:rPr>
              <a:t>columnar</a:t>
            </a:r>
            <a:r>
              <a:rPr lang="en-IN" b="0" i="0" dirty="0">
                <a:solidFill>
                  <a:srgbClr val="000000"/>
                </a:solidFill>
                <a:effectLst/>
                <a:latin typeface="Segoe UI" panose="020B0502040204020203" pitchFamily="34" charset="0"/>
              </a:rPr>
              <a:t> data formats are a popular choice for fast analytics workloads. As opposed to row-oriented storage, columnar storage can significantly reduce the amount of data fetched from disk by allowing access to only the columns that are relevant for the particular query or workload. </a:t>
            </a:r>
            <a:endParaRPr lang="en-IN" dirty="0">
              <a:solidFill>
                <a:srgbClr val="333333"/>
              </a:solidFill>
              <a:latin typeface="Roboto" panose="02000000000000000000" pitchFamily="2" charset="0"/>
            </a:endParaRPr>
          </a:p>
          <a:p>
            <a:pPr algn="just"/>
            <a:r>
              <a:rPr lang="en-IN" b="0" i="0" dirty="0">
                <a:solidFill>
                  <a:srgbClr val="333333"/>
                </a:solidFill>
                <a:effectLst/>
                <a:latin typeface="Roboto" panose="02000000000000000000" pitchFamily="2" charset="0"/>
              </a:rPr>
              <a:t>Avro-</a:t>
            </a:r>
            <a:r>
              <a:rPr lang="en-IN" b="0" i="0" dirty="0">
                <a:solidFill>
                  <a:srgbClr val="202124"/>
                </a:solidFill>
                <a:effectLst/>
                <a:latin typeface="arial" panose="020B0604020202020204" pitchFamily="34" charset="0"/>
              </a:rPr>
              <a:t>Avro format is a row-based storage format for </a:t>
            </a:r>
            <a:r>
              <a:rPr lang="en-IN" b="1" i="0" dirty="0">
                <a:solidFill>
                  <a:srgbClr val="202124"/>
                </a:solidFill>
                <a:effectLst/>
                <a:latin typeface="arial" panose="020B0604020202020204" pitchFamily="34" charset="0"/>
              </a:rPr>
              <a:t>Hadoop</a:t>
            </a:r>
            <a:r>
              <a:rPr lang="en-IN" b="0" i="0" dirty="0">
                <a:solidFill>
                  <a:srgbClr val="202124"/>
                </a:solidFill>
                <a:effectLst/>
                <a:latin typeface="arial" panose="020B0604020202020204" pitchFamily="34" charset="0"/>
              </a:rPr>
              <a:t>, which is widely used as a serialization platform. Avro format stores the schema in JSON format, making it easy to read and interpret by any program. The data itself is stored in a binary format making it compact and efficient in Avro files</a:t>
            </a:r>
            <a:endParaRPr lang="en-IN" b="0" i="0" dirty="0">
              <a:solidFill>
                <a:srgbClr val="333333"/>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045477705"/>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42846B-A199-42A0-009E-CC50CE9721B9}"/>
              </a:ext>
            </a:extLst>
          </p:cNvPr>
          <p:cNvSpPr>
            <a:spLocks noGrp="1"/>
          </p:cNvSpPr>
          <p:nvPr>
            <p:ph type="body" idx="1"/>
          </p:nvPr>
        </p:nvSpPr>
        <p:spPr/>
        <p:txBody>
          <a:bodyPr/>
          <a:lstStyle/>
          <a:p>
            <a:endParaRPr lang="en-IN" dirty="0"/>
          </a:p>
        </p:txBody>
      </p:sp>
      <p:pic>
        <p:nvPicPr>
          <p:cNvPr id="1026" name="Picture 2" descr="Big Data File Formats">
            <a:extLst>
              <a:ext uri="{FF2B5EF4-FFF2-40B4-BE49-F238E27FC236}">
                <a16:creationId xmlns:a16="http://schemas.microsoft.com/office/drawing/2014/main" id="{1B4FA40D-1FA1-D907-1BC8-12CC66B28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085975"/>
            <a:ext cx="66675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611559"/>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14438F-C8F3-70D7-36E3-CAA2134A1858}"/>
              </a:ext>
            </a:extLst>
          </p:cNvPr>
          <p:cNvSpPr>
            <a:spLocks noGrp="1"/>
          </p:cNvSpPr>
          <p:nvPr>
            <p:ph type="body" idx="1"/>
          </p:nvPr>
        </p:nvSpPr>
        <p:spPr/>
        <p:txBody>
          <a:bodyPr/>
          <a:lstStyle/>
          <a:p>
            <a:r>
              <a:rPr lang="en-IN" b="0" i="0" dirty="0">
                <a:solidFill>
                  <a:srgbClr val="202124"/>
                </a:solidFill>
                <a:effectLst/>
                <a:latin typeface="arial" panose="020B0604020202020204" pitchFamily="34" charset="0"/>
              </a:rPr>
              <a:t>Apache Parquet is </a:t>
            </a:r>
            <a:r>
              <a:rPr lang="en-IN" b="1" i="0" dirty="0">
                <a:solidFill>
                  <a:srgbClr val="202124"/>
                </a:solidFill>
                <a:effectLst/>
                <a:latin typeface="arial" panose="020B0604020202020204" pitchFamily="34" charset="0"/>
              </a:rPr>
              <a:t>an open source, column-oriented data file format designed for efficient data storage and retrieval</a:t>
            </a:r>
            <a:r>
              <a:rPr lang="en-IN" b="0" i="0" dirty="0">
                <a:solidFill>
                  <a:srgbClr val="202124"/>
                </a:solidFill>
                <a:effectLst/>
                <a:latin typeface="arial" panose="020B0604020202020204" pitchFamily="34" charset="0"/>
              </a:rPr>
              <a:t>. It provides efficient data compression and encoding schemes with enhanced performance to handle complex data in bulk.</a:t>
            </a:r>
          </a:p>
          <a:p>
            <a:endParaRPr lang="en-IN" dirty="0"/>
          </a:p>
          <a:p>
            <a:endParaRPr lang="en-IN" dirty="0"/>
          </a:p>
        </p:txBody>
      </p:sp>
      <p:pic>
        <p:nvPicPr>
          <p:cNvPr id="2052" name="Picture 4" descr="Image result for parquet file format">
            <a:extLst>
              <a:ext uri="{FF2B5EF4-FFF2-40B4-BE49-F238E27FC236}">
                <a16:creationId xmlns:a16="http://schemas.microsoft.com/office/drawing/2014/main" id="{F0209953-CAB3-D1E8-4203-C0A4CF877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56" y="3429000"/>
            <a:ext cx="7774744" cy="342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454132"/>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12" ma:contentTypeDescription="Create a new document." ma:contentTypeScope="" ma:versionID="47e3b4630f45e2a2e0571772a2747f30">
  <xsd:schema xmlns:xsd="http://www.w3.org/2001/XMLSchema" xmlns:xs="http://www.w3.org/2001/XMLSchema" xmlns:p="http://schemas.microsoft.com/office/2006/metadata/properties" xmlns:ns2="49b8a6a4-4c0c-4ade-8208-e9d33f271f71" xmlns:ns3="01efe261-8f89-4821-854b-09de4a0f8ad0" targetNamespace="http://schemas.microsoft.com/office/2006/metadata/properties" ma:root="true" ma:fieldsID="04f6e7e6cf5fe308992cf1bfc7d46da2" ns2:_="" ns3:_="">
    <xsd:import namespace="49b8a6a4-4c0c-4ade-8208-e9d33f271f71"/>
    <xsd:import namespace="01efe261-8f89-4821-854b-09de4a0f8a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8cb680-6a83-4177-80f4-b15e2230c4d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efe261-8f89-4821-854b-09de4a0f8ad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0622c38-2b2f-4d79-9cbf-aa654c9156e2}" ma:internalName="TaxCatchAll" ma:showField="CatchAllData" ma:web="01efe261-8f89-4821-854b-09de4a0f8ad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9b8a6a4-4c0c-4ade-8208-e9d33f271f71">
      <Terms xmlns="http://schemas.microsoft.com/office/infopath/2007/PartnerControls"/>
    </lcf76f155ced4ddcb4097134ff3c332f>
    <TaxCatchAll xmlns="01efe261-8f89-4821-854b-09de4a0f8ad0" xsi:nil="true"/>
  </documentManagement>
</p:properties>
</file>

<file path=customXml/itemProps1.xml><?xml version="1.0" encoding="utf-8"?>
<ds:datastoreItem xmlns:ds="http://schemas.openxmlformats.org/officeDocument/2006/customXml" ds:itemID="{45A4A2CD-732A-4841-A826-546188DB08A5}"/>
</file>

<file path=customXml/itemProps2.xml><?xml version="1.0" encoding="utf-8"?>
<ds:datastoreItem xmlns:ds="http://schemas.openxmlformats.org/officeDocument/2006/customXml" ds:itemID="{34D0C6F0-EEF0-4D08-8135-0A962F1AB703}"/>
</file>

<file path=customXml/itemProps3.xml><?xml version="1.0" encoding="utf-8"?>
<ds:datastoreItem xmlns:ds="http://schemas.openxmlformats.org/officeDocument/2006/customXml" ds:itemID="{2B7A1AFB-25D5-4562-B44C-8E5FDAA95BC8}"/>
</file>

<file path=docProps/app.xml><?xml version="1.0" encoding="utf-8"?>
<Properties xmlns="http://schemas.openxmlformats.org/officeDocument/2006/extended-properties" xmlns:vt="http://schemas.openxmlformats.org/officeDocument/2006/docPropsVTypes">
  <TotalTime>6797</TotalTime>
  <Words>6940</Words>
  <Application>Microsoft Office PowerPoint</Application>
  <PresentationFormat>On-screen Show (4:3)</PresentationFormat>
  <Paragraphs>692</Paragraphs>
  <Slides>101</Slides>
  <Notes>33</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101</vt:i4>
      </vt:variant>
    </vt:vector>
  </HeadingPairs>
  <TitlesOfParts>
    <vt:vector size="128" baseType="lpstr">
      <vt:lpstr>Abadi</vt:lpstr>
      <vt:lpstr>Arial</vt:lpstr>
      <vt:lpstr>Arial</vt:lpstr>
      <vt:lpstr>Calibri</vt:lpstr>
      <vt:lpstr>Calibri Light</vt:lpstr>
      <vt:lpstr>Courier New</vt:lpstr>
      <vt:lpstr>Georgia</vt:lpstr>
      <vt:lpstr>Gill Sans</vt:lpstr>
      <vt:lpstr>Gill Sans MT</vt:lpstr>
      <vt:lpstr>Helvetica</vt:lpstr>
      <vt:lpstr>Helvetica Neue</vt:lpstr>
      <vt:lpstr>HP Simplified</vt:lpstr>
      <vt:lpstr>inherit</vt:lpstr>
      <vt:lpstr>Liberation Sans</vt:lpstr>
      <vt:lpstr>NexusSans</vt:lpstr>
      <vt:lpstr>Open Sans</vt:lpstr>
      <vt:lpstr>Poppins</vt:lpstr>
      <vt:lpstr>Roboto</vt:lpstr>
      <vt:lpstr>Segoe UI</vt:lpstr>
      <vt:lpstr>SF UI Display</vt:lpstr>
      <vt:lpstr>Showcard Gothic</vt:lpstr>
      <vt:lpstr>Source Sans Pro</vt:lpstr>
      <vt:lpstr>Symbol</vt:lpstr>
      <vt:lpstr>Times New Roman</vt:lpstr>
      <vt:lpstr>Verdana</vt:lpstr>
      <vt:lpstr>Wingdings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Useful Links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Moitra, Mridul (DXC Luxoft)</cp:lastModifiedBy>
  <cp:revision>39</cp:revision>
  <dcterms:modified xsi:type="dcterms:W3CDTF">2022-11-20T14:23:06Z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