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356" r:id="rId3"/>
    <p:sldId id="293" r:id="rId4"/>
    <p:sldId id="294" r:id="rId5"/>
    <p:sldId id="357" r:id="rId6"/>
    <p:sldId id="291" r:id="rId7"/>
    <p:sldId id="385" r:id="rId8"/>
    <p:sldId id="386" r:id="rId9"/>
    <p:sldId id="387" r:id="rId10"/>
    <p:sldId id="373" r:id="rId11"/>
    <p:sldId id="362" r:id="rId12"/>
    <p:sldId id="361" r:id="rId13"/>
    <p:sldId id="363" r:id="rId14"/>
    <p:sldId id="358" r:id="rId15"/>
    <p:sldId id="364" r:id="rId16"/>
    <p:sldId id="359" r:id="rId17"/>
    <p:sldId id="360" r:id="rId18"/>
    <p:sldId id="365" r:id="rId19"/>
    <p:sldId id="350" r:id="rId20"/>
    <p:sldId id="351" r:id="rId21"/>
    <p:sldId id="352" r:id="rId22"/>
    <p:sldId id="376" r:id="rId23"/>
    <p:sldId id="377" r:id="rId24"/>
    <p:sldId id="378" r:id="rId25"/>
    <p:sldId id="379" r:id="rId26"/>
    <p:sldId id="380" r:id="rId27"/>
    <p:sldId id="381" r:id="rId28"/>
    <p:sldId id="382" r:id="rId29"/>
    <p:sldId id="383" r:id="rId30"/>
    <p:sldId id="384" r:id="rId31"/>
    <p:sldId id="371" r:id="rId32"/>
    <p:sldId id="374" r:id="rId33"/>
    <p:sldId id="354" r:id="rId34"/>
    <p:sldId id="292" r:id="rId35"/>
    <p:sldId id="372" r:id="rId36"/>
    <p:sldId id="355" r:id="rId37"/>
    <p:sldId id="369" r:id="rId38"/>
    <p:sldId id="370" r:id="rId39"/>
    <p:sldId id="375" r:id="rId40"/>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61416774"/>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7.1</a:t>
            </a:r>
          </a:p>
        </p:txBody>
      </p:sp>
    </p:spTree>
    <p:extLst>
      <p:ext uri="{BB962C8B-B14F-4D97-AF65-F5344CB8AC3E}">
        <p14:creationId xmlns:p14="http://schemas.microsoft.com/office/powerpoint/2010/main" val="34682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7.1</a:t>
            </a:r>
          </a:p>
        </p:txBody>
      </p:sp>
    </p:spTree>
    <p:extLst>
      <p:ext uri="{BB962C8B-B14F-4D97-AF65-F5344CB8AC3E}">
        <p14:creationId xmlns:p14="http://schemas.microsoft.com/office/powerpoint/2010/main" val="4195710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7.1</a:t>
            </a:r>
          </a:p>
        </p:txBody>
      </p:sp>
    </p:spTree>
    <p:extLst>
      <p:ext uri="{BB962C8B-B14F-4D97-AF65-F5344CB8AC3E}">
        <p14:creationId xmlns:p14="http://schemas.microsoft.com/office/powerpoint/2010/main" val="365083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7.1</a:t>
            </a:r>
          </a:p>
        </p:txBody>
      </p:sp>
    </p:spTree>
    <p:extLst>
      <p:ext uri="{BB962C8B-B14F-4D97-AF65-F5344CB8AC3E}">
        <p14:creationId xmlns:p14="http://schemas.microsoft.com/office/powerpoint/2010/main" val="1041728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7.1</a:t>
            </a:r>
          </a:p>
        </p:txBody>
      </p:sp>
    </p:spTree>
    <p:extLst>
      <p:ext uri="{BB962C8B-B14F-4D97-AF65-F5344CB8AC3E}">
        <p14:creationId xmlns:p14="http://schemas.microsoft.com/office/powerpoint/2010/main" val="148578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7.1</a:t>
            </a:r>
          </a:p>
        </p:txBody>
      </p:sp>
    </p:spTree>
    <p:extLst>
      <p:ext uri="{BB962C8B-B14F-4D97-AF65-F5344CB8AC3E}">
        <p14:creationId xmlns:p14="http://schemas.microsoft.com/office/powerpoint/2010/main" val="2383296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7.1</a:t>
            </a:r>
          </a:p>
        </p:txBody>
      </p:sp>
    </p:spTree>
    <p:extLst>
      <p:ext uri="{BB962C8B-B14F-4D97-AF65-F5344CB8AC3E}">
        <p14:creationId xmlns:p14="http://schemas.microsoft.com/office/powerpoint/2010/main" val="2303604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7.1</a:t>
            </a:r>
          </a:p>
        </p:txBody>
      </p:sp>
    </p:spTree>
    <p:extLst>
      <p:ext uri="{BB962C8B-B14F-4D97-AF65-F5344CB8AC3E}">
        <p14:creationId xmlns:p14="http://schemas.microsoft.com/office/powerpoint/2010/main" val="2261314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http://www.rightscale.com/blog/enterprise-cloud-strategies/four-steps-achieving-high-availability-cloud</a:t>
            </a:r>
          </a:p>
        </p:txBody>
      </p:sp>
    </p:spTree>
    <p:extLst>
      <p:ext uri="{BB962C8B-B14F-4D97-AF65-F5344CB8AC3E}">
        <p14:creationId xmlns:p14="http://schemas.microsoft.com/office/powerpoint/2010/main" val="3136625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7.1</a:t>
            </a:r>
          </a:p>
        </p:txBody>
      </p:sp>
    </p:spTree>
    <p:extLst>
      <p:ext uri="{BB962C8B-B14F-4D97-AF65-F5344CB8AC3E}">
        <p14:creationId xmlns:p14="http://schemas.microsoft.com/office/powerpoint/2010/main" val="435733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7.1</a:t>
            </a:r>
          </a:p>
        </p:txBody>
      </p:sp>
    </p:spTree>
    <p:extLst>
      <p:ext uri="{BB962C8B-B14F-4D97-AF65-F5344CB8AC3E}">
        <p14:creationId xmlns:p14="http://schemas.microsoft.com/office/powerpoint/2010/main" val="1397647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http://www.rightscale.com/blog/enterprise-cloud-strategies/four-steps-achieving-high-availability-cloud</a:t>
            </a:r>
          </a:p>
        </p:txBody>
      </p:sp>
    </p:spTree>
    <p:extLst>
      <p:ext uri="{BB962C8B-B14F-4D97-AF65-F5344CB8AC3E}">
        <p14:creationId xmlns:p14="http://schemas.microsoft.com/office/powerpoint/2010/main" val="4074380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http://www.rightscale.com/blog/enterprise-cloud-strategies/four-steps-achieving-high-availability-cloud</a:t>
            </a:r>
          </a:p>
        </p:txBody>
      </p:sp>
    </p:spTree>
    <p:extLst>
      <p:ext uri="{BB962C8B-B14F-4D97-AF65-F5344CB8AC3E}">
        <p14:creationId xmlns:p14="http://schemas.microsoft.com/office/powerpoint/2010/main" val="3749798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http://www.rightscale.com/blog/enterprise-cloud-strategies/four-steps-achieving-high-availability-cloud</a:t>
            </a:r>
          </a:p>
        </p:txBody>
      </p:sp>
    </p:spTree>
    <p:extLst>
      <p:ext uri="{BB962C8B-B14F-4D97-AF65-F5344CB8AC3E}">
        <p14:creationId xmlns:p14="http://schemas.microsoft.com/office/powerpoint/2010/main" val="2197591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7.1</a:t>
            </a:r>
          </a:p>
        </p:txBody>
      </p:sp>
    </p:spTree>
    <p:extLst>
      <p:ext uri="{BB962C8B-B14F-4D97-AF65-F5344CB8AC3E}">
        <p14:creationId xmlns:p14="http://schemas.microsoft.com/office/powerpoint/2010/main" val="869234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7.1</a:t>
            </a:r>
          </a:p>
        </p:txBody>
      </p:sp>
    </p:spTree>
    <p:extLst>
      <p:ext uri="{BB962C8B-B14F-4D97-AF65-F5344CB8AC3E}">
        <p14:creationId xmlns:p14="http://schemas.microsoft.com/office/powerpoint/2010/main" val="611139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8686800" cy="2743200"/>
          </a:xfrm>
          <a:prstGeom prst="rect">
            <a:avLst/>
          </a:prstGeom>
          <a:solidFill>
            <a:srgbClr val="101141"/>
          </a:solidFill>
          <a:ln w="12700">
            <a:miter lim="400000"/>
          </a:ln>
        </p:spPr>
        <p:txBody>
          <a:bodyPr lIns="0" tIns="0" rIns="0" bIns="0" anchor="ctr"/>
          <a:lstStyle/>
          <a:p>
            <a:pPr lvl="0" algn="ctr">
              <a:defRPr>
                <a:solidFill>
                  <a:srgbClr val="FFFFFF"/>
                </a:solidFill>
                <a:latin typeface="Arial"/>
                <a:ea typeface="Arial"/>
                <a:cs typeface="Arial"/>
                <a:sym typeface="Arial"/>
              </a:defRPr>
            </a:pPr>
            <a:endParaRPr/>
          </a:p>
        </p:txBody>
      </p:sp>
      <p:sp>
        <p:nvSpPr>
          <p:cNvPr id="48" name="Shape 48"/>
          <p:cNvSpPr/>
          <p:nvPr/>
        </p:nvSpPr>
        <p:spPr>
          <a:xfrm>
            <a:off x="2895600" y="6096000"/>
            <a:ext cx="2895600" cy="76200"/>
          </a:xfrm>
          <a:prstGeom prst="rect">
            <a:avLst/>
          </a:prstGeom>
          <a:solidFill>
            <a:srgbClr val="76C2E5"/>
          </a:solidFill>
          <a:ln w="12700">
            <a:miter lim="400000"/>
          </a:ln>
        </p:spPr>
        <p:txBody>
          <a:bodyPr lIns="0" tIns="0" rIns="0" bIns="0" anchor="ctr"/>
          <a:lstStyle/>
          <a:p>
            <a:pPr lvl="0" algn="ctr">
              <a:defRPr>
                <a:solidFill>
                  <a:srgbClr val="FFFFFF"/>
                </a:solidFill>
              </a:defRPr>
            </a:pPr>
            <a:endParaRPr/>
          </a:p>
        </p:txBody>
      </p:sp>
      <p:sp>
        <p:nvSpPr>
          <p:cNvPr id="49" name="Shape 49"/>
          <p:cNvSpPr/>
          <p:nvPr/>
        </p:nvSpPr>
        <p:spPr>
          <a:xfrm>
            <a:off x="0" y="6096000"/>
            <a:ext cx="2895600" cy="76200"/>
          </a:xfrm>
          <a:prstGeom prst="rect">
            <a:avLst/>
          </a:prstGeom>
          <a:solidFill>
            <a:srgbClr val="FCB017"/>
          </a:solidFill>
          <a:ln w="12700">
            <a:miter lim="400000"/>
          </a:ln>
        </p:spPr>
        <p:txBody>
          <a:bodyPr lIns="0" tIns="0" rIns="0" bIns="0" anchor="ctr"/>
          <a:lstStyle/>
          <a:p>
            <a:pPr lvl="0" algn="ctr">
              <a:defRPr>
                <a:solidFill>
                  <a:srgbClr val="FFFFFF"/>
                </a:solidFill>
              </a:defRPr>
            </a:pPr>
            <a:endParaRPr/>
          </a:p>
        </p:txBody>
      </p:sp>
      <p:sp>
        <p:nvSpPr>
          <p:cNvPr id="50" name="Shape 50"/>
          <p:cNvSpPr/>
          <p:nvPr/>
        </p:nvSpPr>
        <p:spPr>
          <a:xfrm>
            <a:off x="5791200" y="6096000"/>
            <a:ext cx="2895600" cy="76200"/>
          </a:xfrm>
          <a:prstGeom prst="rect">
            <a:avLst/>
          </a:prstGeom>
          <a:solidFill>
            <a:srgbClr val="FF0000"/>
          </a:solidFill>
          <a:ln w="12700">
            <a:miter lim="400000"/>
          </a:ln>
        </p:spPr>
        <p:txBody>
          <a:bodyPr lIns="0" tIns="0" rIns="0" bIns="0" anchor="ctr"/>
          <a:lstStyle/>
          <a:p>
            <a:pPr lvl="0" algn="ctr">
              <a:defRPr>
                <a:solidFill>
                  <a:srgbClr val="FFFFFF"/>
                </a:solidFill>
              </a:defRPr>
            </a:pPr>
            <a:endParaRPr/>
          </a:p>
        </p:txBody>
      </p:sp>
      <p:pic>
        <p:nvPicPr>
          <p:cNvPr id="51" name="image2.png" descr="BITS_university_logo_whitevert.png"/>
          <p:cNvPicPr/>
          <p:nvPr/>
        </p:nvPicPr>
        <p:blipFill>
          <a:blip r:embed="rId3"/>
          <a:srcRect t="1" b="28591"/>
          <a:stretch>
            <a:fillRect/>
          </a:stretch>
        </p:blipFill>
        <p:spPr>
          <a:xfrm>
            <a:off x="76200" y="3352800"/>
            <a:ext cx="2057400" cy="1979617"/>
          </a:xfrm>
          <a:prstGeom prst="rect">
            <a:avLst/>
          </a:prstGeom>
          <a:ln w="12700">
            <a:miter lim="400000"/>
          </a:ln>
        </p:spPr>
      </p:pic>
      <p:sp>
        <p:nvSpPr>
          <p:cNvPr id="52" name="Shape 52"/>
          <p:cNvSpPr/>
          <p:nvPr/>
        </p:nvSpPr>
        <p:spPr>
          <a:xfrm>
            <a:off x="-76200" y="5257800"/>
            <a:ext cx="2209800" cy="4984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2514600" y="5359400"/>
            <a:ext cx="60198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8" indent="-205738" algn="r">
              <a:lnSpc>
                <a:spcPts val="1800"/>
              </a:lnSpc>
              <a:spcBef>
                <a:spcPts val="0"/>
              </a:spcBef>
              <a:buFontTx/>
              <a:defRPr sz="1800">
                <a:solidFill>
                  <a:srgbClr val="FFFFFF"/>
                </a:solidFill>
              </a:defRPr>
            </a:lvl4pPr>
            <a:lvl5pPr marL="2034538" indent="-205738"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2514600" y="3784600"/>
            <a:ext cx="60198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
        <p:nvSpPr>
          <p:cNvPr id="55" name="Shape 55"/>
          <p:cNvSpPr>
            <a:spLocks noGrp="1"/>
          </p:cNvSpPr>
          <p:nvPr>
            <p:ph type="sldNum" sz="quarter" idx="2"/>
          </p:nvPr>
        </p:nvSpPr>
        <p:spPr>
          <a:xfrm>
            <a:off x="6553200" y="6221728"/>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3276600" y="6596063"/>
            <a:ext cx="5867400" cy="2392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084385" y="6550021"/>
            <a:ext cx="7059618" cy="49219"/>
            <a:chOff x="0" y="-1"/>
            <a:chExt cx="7059617" cy="49218"/>
          </a:xfrm>
        </p:grpSpPr>
        <p:sp>
          <p:nvSpPr>
            <p:cNvPr id="58" name="Shape 58"/>
            <p:cNvSpPr/>
            <p:nvPr/>
          </p:nvSpPr>
          <p:spPr>
            <a:xfrm>
              <a:off x="2546350" y="-2"/>
              <a:ext cx="2328866" cy="49219"/>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4824414" y="-1"/>
              <a:ext cx="2235203" cy="46040"/>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0" name="Shape 60"/>
            <p:cNvSpPr/>
            <p:nvPr/>
          </p:nvSpPr>
          <p:spPr>
            <a:xfrm>
              <a:off x="-1" y="-2"/>
              <a:ext cx="2581279" cy="49219"/>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6" name="Group 66"/>
          <p:cNvGrpSpPr/>
          <p:nvPr/>
        </p:nvGrpSpPr>
        <p:grpSpPr>
          <a:xfrm>
            <a:off x="2133595" y="6553196"/>
            <a:ext cx="7010406" cy="46044"/>
            <a:chOff x="-1" y="-1"/>
            <a:chExt cx="7010405" cy="46043"/>
          </a:xfrm>
        </p:grpSpPr>
        <p:sp>
          <p:nvSpPr>
            <p:cNvPr id="63" name="Shape 63"/>
            <p:cNvSpPr/>
            <p:nvPr/>
          </p:nvSpPr>
          <p:spPr>
            <a:xfrm>
              <a:off x="2362201" y="-2"/>
              <a:ext cx="2328867" cy="46044"/>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2" y="-2"/>
              <a:ext cx="2362203" cy="46044"/>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5" name="Shape 65"/>
            <p:cNvSpPr/>
            <p:nvPr/>
          </p:nvSpPr>
          <p:spPr>
            <a:xfrm>
              <a:off x="4681539" y="-2"/>
              <a:ext cx="2328865" cy="46044"/>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70" name="Group 70"/>
          <p:cNvGrpSpPr/>
          <p:nvPr/>
        </p:nvGrpSpPr>
        <p:grpSpPr>
          <a:xfrm>
            <a:off x="-6" y="1295396"/>
            <a:ext cx="7010407" cy="46044"/>
            <a:chOff x="-1" y="-1"/>
            <a:chExt cx="7010405" cy="46043"/>
          </a:xfrm>
        </p:grpSpPr>
        <p:sp>
          <p:nvSpPr>
            <p:cNvPr id="67" name="Shape 67"/>
            <p:cNvSpPr/>
            <p:nvPr/>
          </p:nvSpPr>
          <p:spPr>
            <a:xfrm>
              <a:off x="2362201" y="-2"/>
              <a:ext cx="2328867" cy="46044"/>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2" y="-2"/>
              <a:ext cx="2362203" cy="46044"/>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9" name="Shape 69"/>
            <p:cNvSpPr/>
            <p:nvPr/>
          </p:nvSpPr>
          <p:spPr>
            <a:xfrm>
              <a:off x="4681539" y="-2"/>
              <a:ext cx="2328866" cy="46044"/>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1" name="Shape 71"/>
          <p:cNvSpPr>
            <a:spLocks noGrp="1"/>
          </p:cNvSpPr>
          <p:nvPr>
            <p:ph type="body" idx="1"/>
          </p:nvPr>
        </p:nvSpPr>
        <p:spPr>
          <a:xfrm>
            <a:off x="304800" y="1493837"/>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19">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6553200" y="6221728"/>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cloud.netapp.com/blog/ebs-volumes-5-lesser-known-functions"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hyperlink" Target="https://cloud.netapp.com/blog/creating-data-redundant-environments-with-aw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cloud.netapp.com/blog/automating-your-disk-backup-and-data-archive-part-1"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cloud.netapp.com/blog/snapmirror-data-replication-aws"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searchcio.techtarget.com/definition/benchmark"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rockcontent.com/blog/digital-marketing-kpis/" TargetMode="External"/><Relationship Id="rId2" Type="http://schemas.openxmlformats.org/officeDocument/2006/relationships/hyperlink" Target="https://wow24-7.io/customer-support-for-ecommerce"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s://rockcontent.com/blog/crm-tools/"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chtarget.com/searchdatabackup/definition/data-protection" TargetMode="External"/><Relationship Id="rId2" Type="http://schemas.openxmlformats.org/officeDocument/2006/relationships/hyperlink" Target="https://www.techtarget.com/searchdisasterrecovery/definition/cloud-uptime" TargetMode="External"/><Relationship Id="rId1" Type="http://schemas.openxmlformats.org/officeDocument/2006/relationships/slideLayout" Target="../slideLayouts/slideLayout13.xml"/><Relationship Id="rId4" Type="http://schemas.openxmlformats.org/officeDocument/2006/relationships/hyperlink" Target="https://www.techtarget.com/searchcloudcomputing/tip/Explore-the-tools-for-disaster-recovery-on-AWS-Azure-and-GC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hyperlink" Target="https://rootly.com/blog/what-is-an-sre" TargetMode="Externa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2514600" y="4071144"/>
            <a:ext cx="6019800" cy="10033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a:solidFill>
                  <a:srgbClr val="FFFFFF"/>
                </a:solidFill>
              </a:rPr>
              <a:t>Cloud Computing</a:t>
            </a:r>
          </a:p>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a:solidFill>
                  <a:srgbClr val="FFFFFF"/>
                </a:solidFill>
              </a:rPr>
              <a:t>SEWP ZG527</a:t>
            </a:r>
          </a:p>
        </p:txBody>
      </p:sp>
      <p:sp>
        <p:nvSpPr>
          <p:cNvPr id="78" name="Shape 78"/>
          <p:cNvSpPr>
            <a:spLocks noGrp="1"/>
          </p:cNvSpPr>
          <p:nvPr>
            <p:ph type="sldNum" sz="quarter" idx="2"/>
          </p:nvPr>
        </p:nvSpPr>
        <p:spPr>
          <a:xfrm>
            <a:off x="6553200" y="5859778"/>
            <a:ext cx="2133600" cy="1778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lnSpc>
                <a:spcPct val="90000"/>
              </a:lnSpc>
            </a:lvl1p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a:t>
            </a:fld>
            <a:endParaRPr sz="1200">
              <a:solidFill>
                <a:srgbClr val="888888"/>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lang="en-IN" sz="4400" dirty="0"/>
              <a:t>AWS 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10</a:t>
            </a:fld>
            <a:endParaRPr sz="1200">
              <a:solidFill>
                <a:srgbClr val="888888"/>
              </a:solidFill>
            </a:endParaRPr>
          </a:p>
        </p:txBody>
      </p:sp>
      <p:sp>
        <p:nvSpPr>
          <p:cNvPr id="4" name="TextBox 3">
            <a:extLst>
              <a:ext uri="{FF2B5EF4-FFF2-40B4-BE49-F238E27FC236}">
                <a16:creationId xmlns:a16="http://schemas.microsoft.com/office/drawing/2014/main" id="{149B5119-76A0-59CF-9766-9FF505BA3434}"/>
              </a:ext>
            </a:extLst>
          </p:cNvPr>
          <p:cNvSpPr txBox="1"/>
          <p:nvPr/>
        </p:nvSpPr>
        <p:spPr>
          <a:xfrm>
            <a:off x="457201" y="1483530"/>
            <a:ext cx="8229599" cy="2862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fontAlgn="base"/>
            <a:r>
              <a:rPr lang="en-IN" b="1" i="0" u="none" strike="noStrike" dirty="0">
                <a:solidFill>
                  <a:srgbClr val="252525"/>
                </a:solidFill>
                <a:effectLst/>
                <a:latin typeface="proxima-nova"/>
              </a:rPr>
              <a:t>AWS high availability architecture</a:t>
            </a:r>
          </a:p>
          <a:p>
            <a:pPr algn="l" fontAlgn="base"/>
            <a:r>
              <a:rPr lang="en-IN" b="0" i="0" u="none" strike="noStrike" dirty="0">
                <a:solidFill>
                  <a:srgbClr val="101820"/>
                </a:solidFill>
                <a:effectLst/>
                <a:latin typeface="proxima-nova"/>
              </a:rPr>
              <a:t>AWS has a global infrastructure to provide high availability for cloud workloads. The key components of this architecture include:</a:t>
            </a:r>
          </a:p>
          <a:p>
            <a:pPr algn="l" fontAlgn="base">
              <a:buFont typeface="Arial" panose="020B0604020202020204" pitchFamily="34" charset="0"/>
              <a:buChar char="•"/>
            </a:pPr>
            <a:r>
              <a:rPr lang="en-IN" b="1" i="0" u="none" strike="noStrike" dirty="0">
                <a:solidFill>
                  <a:srgbClr val="101820"/>
                </a:solidFill>
                <a:effectLst/>
                <a:latin typeface="proxima-nova"/>
              </a:rPr>
              <a:t>Regions</a:t>
            </a:r>
            <a:r>
              <a:rPr lang="en-IN" b="0" i="0" u="none" strike="noStrike" dirty="0">
                <a:solidFill>
                  <a:srgbClr val="101820"/>
                </a:solidFill>
                <a:effectLst/>
                <a:latin typeface="proxima-nova"/>
              </a:rPr>
              <a:t>—21 geographical zones each containing at least three availability zones.</a:t>
            </a:r>
          </a:p>
          <a:p>
            <a:pPr algn="l" fontAlgn="base">
              <a:buFont typeface="Arial" panose="020B0604020202020204" pitchFamily="34" charset="0"/>
              <a:buChar char="•"/>
            </a:pPr>
            <a:r>
              <a:rPr lang="en-IN" b="1" i="0" u="none" strike="noStrike" dirty="0">
                <a:solidFill>
                  <a:srgbClr val="101820"/>
                </a:solidFill>
                <a:effectLst/>
                <a:latin typeface="proxima-nova"/>
              </a:rPr>
              <a:t>Availability zones</a:t>
            </a:r>
            <a:r>
              <a:rPr lang="en-IN" b="0" i="0" u="none" strike="noStrike" dirty="0">
                <a:solidFill>
                  <a:srgbClr val="101820"/>
                </a:solidFill>
                <a:effectLst/>
                <a:latin typeface="proxima-nova"/>
              </a:rPr>
              <a:t>—66 global zones, which are self-sufficient data </a:t>
            </a:r>
            <a:r>
              <a:rPr lang="en-IN" b="0" i="0" u="none" strike="noStrike" dirty="0" err="1">
                <a:solidFill>
                  <a:srgbClr val="101820"/>
                </a:solidFill>
                <a:effectLst/>
                <a:latin typeface="proxima-nova"/>
              </a:rPr>
              <a:t>centers</a:t>
            </a:r>
            <a:r>
              <a:rPr lang="en-IN" b="0" i="0" u="none" strike="noStrike" dirty="0">
                <a:solidFill>
                  <a:srgbClr val="101820"/>
                </a:solidFill>
                <a:effectLst/>
                <a:latin typeface="proxima-nova"/>
              </a:rPr>
              <a:t> with redundant power, networking and cooling. Deploying across several AZs can protect your applications and provide you with resiliency in case failures occur.</a:t>
            </a:r>
          </a:p>
          <a:p>
            <a:pPr algn="l" fontAlgn="base">
              <a:buFont typeface="Arial" panose="020B0604020202020204" pitchFamily="34" charset="0"/>
              <a:buChar char="•"/>
            </a:pPr>
            <a:r>
              <a:rPr lang="en-IN" b="1" i="0" u="none" strike="noStrike" dirty="0">
                <a:solidFill>
                  <a:srgbClr val="101820"/>
                </a:solidFill>
                <a:effectLst/>
                <a:latin typeface="proxima-nova"/>
              </a:rPr>
              <a:t>Compliance and data residency</a:t>
            </a:r>
            <a:r>
              <a:rPr lang="en-IN" b="0" i="0" u="none" strike="noStrike" dirty="0">
                <a:solidFill>
                  <a:srgbClr val="101820"/>
                </a:solidFill>
                <a:effectLst/>
                <a:latin typeface="proxima-nova"/>
              </a:rPr>
              <a:t>—Amazon provides full control over AWS regions to help you comply with data sovereignty requirements.</a:t>
            </a:r>
          </a:p>
          <a:p>
            <a:endParaRPr lang="en-IN" dirty="0"/>
          </a:p>
        </p:txBody>
      </p:sp>
    </p:spTree>
    <p:extLst>
      <p:ext uri="{BB962C8B-B14F-4D97-AF65-F5344CB8AC3E}">
        <p14:creationId xmlns:p14="http://schemas.microsoft.com/office/powerpoint/2010/main" val="37925494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lang="en-IN" sz="4400" dirty="0"/>
              <a:t>AWS 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11</a:t>
            </a:fld>
            <a:endParaRPr sz="1200">
              <a:solidFill>
                <a:srgbClr val="888888"/>
              </a:solidFill>
            </a:endParaRPr>
          </a:p>
        </p:txBody>
      </p:sp>
      <p:sp>
        <p:nvSpPr>
          <p:cNvPr id="4" name="TextBox 3">
            <a:extLst>
              <a:ext uri="{FF2B5EF4-FFF2-40B4-BE49-F238E27FC236}">
                <a16:creationId xmlns:a16="http://schemas.microsoft.com/office/drawing/2014/main" id="{149B5119-76A0-59CF-9766-9FF505BA3434}"/>
              </a:ext>
            </a:extLst>
          </p:cNvPr>
          <p:cNvSpPr txBox="1"/>
          <p:nvPr/>
        </p:nvSpPr>
        <p:spPr>
          <a:xfrm>
            <a:off x="457201" y="1483530"/>
            <a:ext cx="8229599" cy="397031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r>
              <a:rPr lang="en-IN" b="1" i="0" dirty="0">
                <a:solidFill>
                  <a:srgbClr val="32325D"/>
                </a:solidFill>
                <a:effectLst/>
                <a:latin typeface="proxima-nova"/>
              </a:rPr>
              <a:t>Advantages of Using AWS High Availability for Web Applications</a:t>
            </a:r>
          </a:p>
          <a:p>
            <a:pPr algn="l"/>
            <a:r>
              <a:rPr lang="en-IN" b="0" i="0" dirty="0">
                <a:solidFill>
                  <a:srgbClr val="32325D"/>
                </a:solidFill>
                <a:effectLst/>
                <a:latin typeface="proxima-nova"/>
              </a:rPr>
              <a:t>AWS high availability for web applications provides you with the following benefits:</a:t>
            </a:r>
          </a:p>
          <a:p>
            <a:pPr algn="l">
              <a:buFont typeface="Arial" panose="020B0604020202020204" pitchFamily="34" charset="0"/>
              <a:buChar char="•"/>
            </a:pPr>
            <a:r>
              <a:rPr lang="en-IN" b="0" i="0" dirty="0">
                <a:solidFill>
                  <a:srgbClr val="32325D"/>
                </a:solidFill>
                <a:effectLst/>
                <a:latin typeface="proxima-nova"/>
              </a:rPr>
              <a:t>A completely secured network that uses a Web Application Firewall (WAF) to prevent common web exploits.</a:t>
            </a:r>
          </a:p>
          <a:p>
            <a:pPr algn="l">
              <a:buFont typeface="Arial" panose="020B0604020202020204" pitchFamily="34" charset="0"/>
              <a:buChar char="•"/>
            </a:pPr>
            <a:r>
              <a:rPr lang="en-IN" b="0" i="0" dirty="0">
                <a:solidFill>
                  <a:srgbClr val="32325D"/>
                </a:solidFill>
                <a:effectLst/>
                <a:latin typeface="proxima-nova"/>
              </a:rPr>
              <a:t>AWS HA has provisions like Business Continuity (BC) and Disaster Recovery (DR) technologies to help businesses resume operations with minimal disruption.</a:t>
            </a:r>
          </a:p>
          <a:p>
            <a:pPr algn="l">
              <a:buFont typeface="Arial" panose="020B0604020202020204" pitchFamily="34" charset="0"/>
              <a:buChar char="•"/>
            </a:pPr>
            <a:r>
              <a:rPr lang="en-IN" b="0" i="0" dirty="0">
                <a:solidFill>
                  <a:srgbClr val="32325D"/>
                </a:solidFill>
                <a:effectLst/>
                <a:latin typeface="proxima-nova"/>
              </a:rPr>
              <a:t>For cases where instant hardware failure may arise or are about to arise, AWS Auto Scaling automatically detects this and launches a new instance.</a:t>
            </a:r>
          </a:p>
          <a:p>
            <a:pPr algn="l">
              <a:buFont typeface="Arial" panose="020B0604020202020204" pitchFamily="34" charset="0"/>
              <a:buChar char="•"/>
            </a:pPr>
            <a:r>
              <a:rPr lang="en-IN" b="0" i="0" dirty="0">
                <a:solidFill>
                  <a:srgbClr val="32325D"/>
                </a:solidFill>
                <a:effectLst/>
                <a:latin typeface="proxima-nova"/>
              </a:rPr>
              <a:t>AWS HA provides metrics on the cloud to closely monitor the application based on the number of users using the application or the memory consumed by the particular instance.</a:t>
            </a:r>
          </a:p>
          <a:p>
            <a:pPr algn="l">
              <a:buFont typeface="Arial" panose="020B0604020202020204" pitchFamily="34" charset="0"/>
              <a:buChar char="•"/>
            </a:pPr>
            <a:r>
              <a:rPr lang="en-IN" b="0" i="0" dirty="0">
                <a:solidFill>
                  <a:srgbClr val="32325D"/>
                </a:solidFill>
                <a:effectLst/>
                <a:latin typeface="proxima-nova"/>
              </a:rPr>
              <a:t>The deployment of new features or updates may be done without causing any problems for present users.</a:t>
            </a:r>
          </a:p>
          <a:p>
            <a:endParaRPr lang="en-IN" dirty="0"/>
          </a:p>
        </p:txBody>
      </p:sp>
    </p:spTree>
    <p:extLst>
      <p:ext uri="{BB962C8B-B14F-4D97-AF65-F5344CB8AC3E}">
        <p14:creationId xmlns:p14="http://schemas.microsoft.com/office/powerpoint/2010/main" val="18279947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a:t>AWS 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12</a:t>
            </a:fld>
            <a:endParaRPr sz="1200">
              <a:solidFill>
                <a:srgbClr val="888888"/>
              </a:solidFill>
            </a:endParaRPr>
          </a:p>
        </p:txBody>
      </p:sp>
      <p:sp>
        <p:nvSpPr>
          <p:cNvPr id="4" name="TextBox 3">
            <a:extLst>
              <a:ext uri="{FF2B5EF4-FFF2-40B4-BE49-F238E27FC236}">
                <a16:creationId xmlns:a16="http://schemas.microsoft.com/office/drawing/2014/main" id="{149B5119-76A0-59CF-9766-9FF505BA3434}"/>
              </a:ext>
            </a:extLst>
          </p:cNvPr>
          <p:cNvSpPr txBox="1"/>
          <p:nvPr/>
        </p:nvSpPr>
        <p:spPr>
          <a:xfrm>
            <a:off x="780759" y="1502688"/>
            <a:ext cx="7322232" cy="535531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fontAlgn="base"/>
            <a:r>
              <a:rPr lang="en-IN" b="1" i="0" u="none" strike="noStrike" dirty="0">
                <a:solidFill>
                  <a:srgbClr val="252525"/>
                </a:solidFill>
                <a:effectLst/>
                <a:latin typeface="proxima-nova"/>
              </a:rPr>
              <a:t>AWS High Availability for Storage Services</a:t>
            </a:r>
          </a:p>
          <a:p>
            <a:pPr algn="l" fontAlgn="base"/>
            <a:r>
              <a:rPr lang="en-IN" b="0" i="0" u="none" strike="noStrike" dirty="0">
                <a:solidFill>
                  <a:srgbClr val="101820"/>
                </a:solidFill>
                <a:effectLst/>
                <a:latin typeface="proxima-nova"/>
              </a:rPr>
              <a:t>Here is a brief summary of the high availability capabilities Amazon offers for other popular storage services:</a:t>
            </a:r>
          </a:p>
          <a:p>
            <a:pPr algn="l" fontAlgn="base"/>
            <a:r>
              <a:rPr lang="en-IN" b="1" i="0" u="none" strike="noStrike" dirty="0">
                <a:solidFill>
                  <a:srgbClr val="101820"/>
                </a:solidFill>
                <a:effectLst/>
                <a:latin typeface="proxima-nova"/>
              </a:rPr>
              <a:t>Amazon S3</a:t>
            </a:r>
            <a:br>
              <a:rPr lang="en-IN" b="1" i="0" u="none" strike="noStrike" dirty="0">
                <a:solidFill>
                  <a:srgbClr val="101820"/>
                </a:solidFill>
                <a:effectLst/>
                <a:latin typeface="proxima-nova"/>
              </a:rPr>
            </a:br>
            <a:r>
              <a:rPr lang="en-IN" b="0" i="0" u="none" strike="noStrike" dirty="0" err="1">
                <a:solidFill>
                  <a:srgbClr val="101820"/>
                </a:solidFill>
                <a:effectLst/>
                <a:latin typeface="proxima-nova"/>
              </a:rPr>
              <a:t>S3</a:t>
            </a:r>
            <a:r>
              <a:rPr lang="en-IN" b="0" i="0" u="none" strike="noStrike" dirty="0">
                <a:solidFill>
                  <a:srgbClr val="101820"/>
                </a:solidFill>
                <a:effectLst/>
                <a:latin typeface="proxima-nova"/>
              </a:rPr>
              <a:t> guarantees 99.999999999% (twelve 9’s) durability, by redundantly storing objects on multiple devices across a minimum of three AZs in an Amazon S3 Region.</a:t>
            </a:r>
          </a:p>
          <a:p>
            <a:pPr algn="l" fontAlgn="base"/>
            <a:r>
              <a:rPr lang="en-IN" b="1" i="0" u="none" strike="noStrike" dirty="0">
                <a:solidFill>
                  <a:srgbClr val="101820"/>
                </a:solidFill>
                <a:effectLst/>
                <a:latin typeface="proxima-nova"/>
              </a:rPr>
              <a:t>Amazon EFS</a:t>
            </a:r>
            <a:br>
              <a:rPr lang="en-IN" b="1" i="0" u="none" strike="noStrike" dirty="0">
                <a:solidFill>
                  <a:srgbClr val="101820"/>
                </a:solidFill>
                <a:effectLst/>
                <a:latin typeface="proxima-nova"/>
              </a:rPr>
            </a:br>
            <a:r>
              <a:rPr lang="en-IN" b="0" i="0" u="none" strike="noStrike" dirty="0" err="1">
                <a:solidFill>
                  <a:srgbClr val="101820"/>
                </a:solidFill>
                <a:effectLst/>
                <a:latin typeface="proxima-nova"/>
              </a:rPr>
              <a:t>EFS</a:t>
            </a:r>
            <a:r>
              <a:rPr lang="en-IN" b="0" i="0" u="none" strike="noStrike" dirty="0">
                <a:solidFill>
                  <a:srgbClr val="101820"/>
                </a:solidFill>
                <a:effectLst/>
                <a:latin typeface="proxima-nova"/>
              </a:rPr>
              <a:t> guarantees 99.9% availability, otherwise between 10-100% of the service fee is discounted. Every file system object is redundantly stored across multiple AZs.</a:t>
            </a:r>
          </a:p>
          <a:p>
            <a:pPr algn="l" fontAlgn="base"/>
            <a:r>
              <a:rPr lang="en-IN" b="1" i="0" u="none" strike="noStrike" dirty="0">
                <a:solidFill>
                  <a:srgbClr val="101820"/>
                </a:solidFill>
                <a:effectLst/>
                <a:latin typeface="proxima-nova"/>
              </a:rPr>
              <a:t>Amazon EBS</a:t>
            </a:r>
            <a:br>
              <a:rPr lang="en-IN" b="1" i="0" u="none" strike="noStrike" dirty="0">
                <a:solidFill>
                  <a:srgbClr val="101820"/>
                </a:solidFill>
                <a:effectLst/>
                <a:latin typeface="proxima-nova"/>
              </a:rPr>
            </a:br>
            <a:r>
              <a:rPr lang="en-IN" b="0" i="0" u="none" strike="noStrike" dirty="0" err="1">
                <a:solidFill>
                  <a:srgbClr val="569AEE"/>
                </a:solidFill>
                <a:effectLst/>
                <a:latin typeface="proxima-nova"/>
                <a:hlinkClick r:id="rId3"/>
              </a:rPr>
              <a:t>EBS</a:t>
            </a:r>
            <a:r>
              <a:rPr lang="en-IN" b="0" i="0" u="none" strike="noStrike" dirty="0">
                <a:solidFill>
                  <a:srgbClr val="569AEE"/>
                </a:solidFill>
                <a:effectLst/>
                <a:latin typeface="proxima-nova"/>
                <a:hlinkClick r:id="rId3"/>
              </a:rPr>
              <a:t> volumes</a:t>
            </a:r>
            <a:r>
              <a:rPr lang="en-IN" b="0" i="0" u="none" strike="noStrike" dirty="0">
                <a:solidFill>
                  <a:srgbClr val="101820"/>
                </a:solidFill>
                <a:effectLst/>
                <a:latin typeface="proxima-nova"/>
              </a:rPr>
              <a:t> are created in a specific AZ. You can make a volume available in another AZ and it can then be attached to other instances in that same Availability Zone. To make a volume available outside the AZ, or to </a:t>
            </a:r>
            <a:r>
              <a:rPr lang="en-IN" b="0" i="0" u="none" strike="noStrike" dirty="0">
                <a:solidFill>
                  <a:srgbClr val="569AEE"/>
                </a:solidFill>
                <a:effectLst/>
                <a:latin typeface="proxima-nova"/>
                <a:hlinkClick r:id="rId4"/>
              </a:rPr>
              <a:t>create redundancy</a:t>
            </a:r>
            <a:r>
              <a:rPr lang="en-IN" b="0" i="0" u="none" strike="noStrike" dirty="0">
                <a:solidFill>
                  <a:srgbClr val="101820"/>
                </a:solidFill>
                <a:effectLst/>
                <a:latin typeface="proxima-nova"/>
              </a:rPr>
              <a:t>, you can create a snapshot and restore it in another AZ within the same region. You can also copy snapshots to other AWS regions, to create redundancy across Amazon data </a:t>
            </a:r>
            <a:r>
              <a:rPr lang="en-IN" b="0" i="0" u="none" strike="noStrike" dirty="0" err="1">
                <a:solidFill>
                  <a:srgbClr val="101820"/>
                </a:solidFill>
                <a:effectLst/>
                <a:latin typeface="proxima-nova"/>
              </a:rPr>
              <a:t>centers</a:t>
            </a:r>
            <a:r>
              <a:rPr lang="en-IN" b="0" i="0" u="none" strike="noStrike" dirty="0">
                <a:solidFill>
                  <a:srgbClr val="101820"/>
                </a:solidFill>
                <a:effectLst/>
                <a:latin typeface="proxima-nova"/>
              </a:rPr>
              <a:t>.</a:t>
            </a:r>
          </a:p>
          <a:p>
            <a:endParaRPr lang="en-IN" dirty="0"/>
          </a:p>
        </p:txBody>
      </p:sp>
    </p:spTree>
    <p:extLst>
      <p:ext uri="{BB962C8B-B14F-4D97-AF65-F5344CB8AC3E}">
        <p14:creationId xmlns:p14="http://schemas.microsoft.com/office/powerpoint/2010/main" val="358982145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a:t>AWS 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13</a:t>
            </a:fld>
            <a:endParaRPr sz="1200">
              <a:solidFill>
                <a:srgbClr val="888888"/>
              </a:solidFill>
            </a:endParaRPr>
          </a:p>
        </p:txBody>
      </p:sp>
      <p:sp>
        <p:nvSpPr>
          <p:cNvPr id="4" name="TextBox 3">
            <a:extLst>
              <a:ext uri="{FF2B5EF4-FFF2-40B4-BE49-F238E27FC236}">
                <a16:creationId xmlns:a16="http://schemas.microsoft.com/office/drawing/2014/main" id="{149B5119-76A0-59CF-9766-9FF505BA3434}"/>
              </a:ext>
            </a:extLst>
          </p:cNvPr>
          <p:cNvSpPr txBox="1"/>
          <p:nvPr/>
        </p:nvSpPr>
        <p:spPr>
          <a:xfrm>
            <a:off x="379828" y="1764884"/>
            <a:ext cx="8229599" cy="45243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r>
              <a:rPr lang="en-IN" b="1" i="0" dirty="0">
                <a:solidFill>
                  <a:srgbClr val="32325D"/>
                </a:solidFill>
                <a:effectLst/>
                <a:latin typeface="proxima-nova"/>
              </a:rPr>
              <a:t>AWS Regions and High Availability Zones</a:t>
            </a:r>
          </a:p>
          <a:p>
            <a:pPr algn="l">
              <a:buFont typeface="Arial" panose="020B0604020202020204" pitchFamily="34" charset="0"/>
              <a:buChar char="•"/>
            </a:pPr>
            <a:r>
              <a:rPr lang="en-IN" b="0" i="0" dirty="0">
                <a:solidFill>
                  <a:srgbClr val="32325D"/>
                </a:solidFill>
                <a:effectLst/>
                <a:latin typeface="proxima-nova"/>
              </a:rPr>
              <a:t>Amazon hosts its web services across multiple locations, with each AWS location consisting of multiple availability zones and availability ranging from 99.9% to 99.999%. </a:t>
            </a:r>
          </a:p>
          <a:p>
            <a:pPr algn="l">
              <a:buFont typeface="Arial" panose="020B0604020202020204" pitchFamily="34" charset="0"/>
              <a:buChar char="•"/>
            </a:pPr>
            <a:r>
              <a:rPr lang="en-IN" b="0" i="0" dirty="0">
                <a:solidFill>
                  <a:srgbClr val="32325D"/>
                </a:solidFill>
                <a:effectLst/>
                <a:latin typeface="proxima-nova"/>
              </a:rPr>
              <a:t>Each AWS Region runs in complete autonomy. This ensures the greatest level of fault tolerance and stability for user and application workloads. </a:t>
            </a:r>
          </a:p>
          <a:p>
            <a:pPr algn="l">
              <a:buFont typeface="Arial" panose="020B0604020202020204" pitchFamily="34" charset="0"/>
              <a:buChar char="•"/>
            </a:pPr>
            <a:r>
              <a:rPr lang="en-IN" b="0" i="0" dirty="0">
                <a:solidFill>
                  <a:srgbClr val="32325D"/>
                </a:solidFill>
                <a:effectLst/>
                <a:latin typeface="proxima-nova"/>
              </a:rPr>
              <a:t>All AWS Availability Zones (AZs) are configured to operate in such a way that they are able to provide inexpensive, low latency network connectivity to other Availability Zones in the same region as well. These are connected to multiple Internet Service Providers (ISPs) and different power grids.</a:t>
            </a:r>
          </a:p>
          <a:p>
            <a:pPr algn="l">
              <a:buFont typeface="Arial" panose="020B0604020202020204" pitchFamily="34" charset="0"/>
              <a:buChar char="•"/>
            </a:pPr>
            <a:r>
              <a:rPr lang="en-IN" b="0" i="0" dirty="0">
                <a:solidFill>
                  <a:srgbClr val="32325D"/>
                </a:solidFill>
                <a:effectLst/>
                <a:latin typeface="proxima-nova"/>
              </a:rPr>
              <a:t>Your application(s) can be safeguarded against failure in a single data </a:t>
            </a:r>
            <a:r>
              <a:rPr lang="en-IN" b="0" i="0" dirty="0" err="1">
                <a:solidFill>
                  <a:srgbClr val="32325D"/>
                </a:solidFill>
                <a:effectLst/>
                <a:latin typeface="proxima-nova"/>
              </a:rPr>
              <a:t>center</a:t>
            </a:r>
            <a:r>
              <a:rPr lang="en-IN" b="0" i="0" dirty="0">
                <a:solidFill>
                  <a:srgbClr val="32325D"/>
                </a:solidFill>
                <a:effectLst/>
                <a:latin typeface="proxima-nova"/>
              </a:rPr>
              <a:t> by deploying EC2 instances in various Availability Zones.</a:t>
            </a:r>
          </a:p>
          <a:p>
            <a:pPr algn="l">
              <a:buFont typeface="Arial" panose="020B0604020202020204" pitchFamily="34" charset="0"/>
              <a:buChar char="•"/>
            </a:pPr>
            <a:r>
              <a:rPr lang="en-IN" b="0" i="0" dirty="0">
                <a:solidFill>
                  <a:srgbClr val="32325D"/>
                </a:solidFill>
                <a:effectLst/>
                <a:latin typeface="proxima-nova"/>
              </a:rPr>
              <a:t>It is important to run independent application stacks in more than one Availability Zone, either in the same region or in another region, so that if one zone fails, the application in the other zone can continue to run. </a:t>
            </a:r>
          </a:p>
          <a:p>
            <a:endParaRPr lang="en-IN" dirty="0"/>
          </a:p>
        </p:txBody>
      </p:sp>
    </p:spTree>
    <p:extLst>
      <p:ext uri="{BB962C8B-B14F-4D97-AF65-F5344CB8AC3E}">
        <p14:creationId xmlns:p14="http://schemas.microsoft.com/office/powerpoint/2010/main" val="261407050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lang="en-IN" sz="4400" dirty="0"/>
              <a:t>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14</a:t>
            </a:fld>
            <a:endParaRPr sz="1200">
              <a:solidFill>
                <a:srgbClr val="888888"/>
              </a:solidFill>
            </a:endParaRPr>
          </a:p>
        </p:txBody>
      </p:sp>
      <p:sp>
        <p:nvSpPr>
          <p:cNvPr id="4" name="TextBox 3">
            <a:extLst>
              <a:ext uri="{FF2B5EF4-FFF2-40B4-BE49-F238E27FC236}">
                <a16:creationId xmlns:a16="http://schemas.microsoft.com/office/drawing/2014/main" id="{149B5119-76A0-59CF-9766-9FF505BA3434}"/>
              </a:ext>
            </a:extLst>
          </p:cNvPr>
          <p:cNvSpPr txBox="1"/>
          <p:nvPr/>
        </p:nvSpPr>
        <p:spPr>
          <a:xfrm>
            <a:off x="457201" y="1483530"/>
            <a:ext cx="8229599" cy="50475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fontAlgn="base"/>
            <a:r>
              <a:rPr lang="en-IN" sz="1600" b="0" i="0" u="none" strike="noStrike" dirty="0">
                <a:solidFill>
                  <a:srgbClr val="101820"/>
                </a:solidFill>
                <a:effectLst/>
                <a:latin typeface="proxima-nova"/>
              </a:rPr>
              <a:t>The following elements help you implement highly available systems:</a:t>
            </a:r>
          </a:p>
          <a:p>
            <a:pPr algn="l" fontAlgn="base"/>
            <a:endParaRPr lang="en-IN" sz="1600" b="0" i="0" u="none" strike="noStrike" dirty="0">
              <a:solidFill>
                <a:srgbClr val="101820"/>
              </a:solidFill>
              <a:effectLst/>
              <a:latin typeface="proxima-nova"/>
            </a:endParaRPr>
          </a:p>
          <a:p>
            <a:pPr algn="l" fontAlgn="base">
              <a:buFont typeface="Arial" panose="020B0604020202020204" pitchFamily="34" charset="0"/>
              <a:buChar char="•"/>
            </a:pPr>
            <a:r>
              <a:rPr lang="en-IN" sz="1600" b="1" i="0" u="none" strike="noStrike" dirty="0">
                <a:solidFill>
                  <a:srgbClr val="101820"/>
                </a:solidFill>
                <a:effectLst/>
                <a:latin typeface="proxima-nova"/>
              </a:rPr>
              <a:t>Redundancy</a:t>
            </a:r>
            <a:r>
              <a:rPr lang="en-IN" sz="1600" b="0" i="0" u="none" strike="noStrike" dirty="0">
                <a:solidFill>
                  <a:srgbClr val="101820"/>
                </a:solidFill>
                <a:effectLst/>
                <a:latin typeface="proxima-nova"/>
              </a:rPr>
              <a:t>—ensuring that critical system components have another identical component with the same data, that can take over in case of failure.</a:t>
            </a:r>
          </a:p>
          <a:p>
            <a:pPr algn="l" fontAlgn="base">
              <a:buFont typeface="Arial" panose="020B0604020202020204" pitchFamily="34" charset="0"/>
              <a:buChar char="•"/>
            </a:pPr>
            <a:r>
              <a:rPr lang="en-IN" sz="1600" b="1" i="0" u="none" strike="noStrike" dirty="0">
                <a:solidFill>
                  <a:srgbClr val="101820"/>
                </a:solidFill>
                <a:effectLst/>
                <a:latin typeface="proxima-nova"/>
              </a:rPr>
              <a:t>Monitoring</a:t>
            </a:r>
            <a:r>
              <a:rPr lang="en-IN" sz="1600" b="0" i="0" u="none" strike="noStrike" dirty="0">
                <a:solidFill>
                  <a:srgbClr val="101820"/>
                </a:solidFill>
                <a:effectLst/>
                <a:latin typeface="proxima-nova"/>
              </a:rPr>
              <a:t>—identifying problems in production systems that may disrupt or degrade service.</a:t>
            </a:r>
          </a:p>
          <a:p>
            <a:pPr algn="l" fontAlgn="base">
              <a:buFont typeface="Arial" panose="020B0604020202020204" pitchFamily="34" charset="0"/>
              <a:buChar char="•"/>
            </a:pPr>
            <a:r>
              <a:rPr lang="en-IN" sz="1600" b="1" i="0" u="none" strike="noStrike" dirty="0">
                <a:solidFill>
                  <a:srgbClr val="101820"/>
                </a:solidFill>
                <a:effectLst/>
                <a:latin typeface="proxima-nova"/>
              </a:rPr>
              <a:t>Failover</a:t>
            </a:r>
            <a:r>
              <a:rPr lang="en-IN" sz="1600" b="0" i="0" u="none" strike="noStrike" dirty="0">
                <a:solidFill>
                  <a:srgbClr val="101820"/>
                </a:solidFill>
                <a:effectLst/>
                <a:latin typeface="proxima-nova"/>
              </a:rPr>
              <a:t>—the ability to switch from an active system component to a redundant component in case of failure, imminent failure, degraded performance or functionality.</a:t>
            </a:r>
          </a:p>
          <a:p>
            <a:pPr algn="l" fontAlgn="base">
              <a:buFont typeface="Arial" panose="020B0604020202020204" pitchFamily="34" charset="0"/>
              <a:buChar char="•"/>
            </a:pPr>
            <a:r>
              <a:rPr lang="en-IN" sz="1600" b="1" i="0" u="none" strike="noStrike" dirty="0">
                <a:solidFill>
                  <a:srgbClr val="101820"/>
                </a:solidFill>
                <a:effectLst/>
                <a:latin typeface="proxima-nova"/>
              </a:rPr>
              <a:t>Failback</a:t>
            </a:r>
            <a:r>
              <a:rPr lang="en-IN" sz="1600" b="0" i="0" u="none" strike="noStrike" dirty="0">
                <a:solidFill>
                  <a:srgbClr val="101820"/>
                </a:solidFill>
                <a:effectLst/>
                <a:latin typeface="proxima-nova"/>
              </a:rPr>
              <a:t>—the ability to switch back from a redundant component to the primary active component, when it has recovered from failure.</a:t>
            </a:r>
          </a:p>
          <a:p>
            <a:endParaRPr lang="en-IN" sz="1600" dirty="0"/>
          </a:p>
          <a:p>
            <a:pPr algn="l" fontAlgn="base"/>
            <a:r>
              <a:rPr lang="en-IN" sz="1600" b="0" i="0" u="none" strike="noStrike" dirty="0">
                <a:solidFill>
                  <a:srgbClr val="101820"/>
                </a:solidFill>
                <a:effectLst/>
                <a:latin typeface="proxima-nova"/>
              </a:rPr>
              <a:t>AWS helps you achieve high availability for cloud workloads, across three different dimensions:</a:t>
            </a:r>
          </a:p>
          <a:p>
            <a:pPr algn="l" fontAlgn="base">
              <a:buFont typeface="Arial" panose="020B0604020202020204" pitchFamily="34" charset="0"/>
              <a:buChar char="•"/>
            </a:pPr>
            <a:r>
              <a:rPr lang="en-IN" sz="1600" b="1" i="0" u="none" strike="noStrike" dirty="0">
                <a:solidFill>
                  <a:srgbClr val="101820"/>
                </a:solidFill>
                <a:effectLst/>
                <a:latin typeface="proxima-nova"/>
              </a:rPr>
              <a:t>Compute</a:t>
            </a:r>
            <a:r>
              <a:rPr lang="en-IN" sz="1600" b="0" i="0" u="none" strike="noStrike" dirty="0">
                <a:solidFill>
                  <a:srgbClr val="101820"/>
                </a:solidFill>
                <a:effectLst/>
                <a:latin typeface="proxima-nova"/>
              </a:rPr>
              <a:t>—Amazon EC2 and other services that let you provision computing resources, provide high availability features such as load balancing, auto-scaling and provisioning across Amazon Availability Zones (AZ), representing isolated parts of an Amazon data </a:t>
            </a:r>
            <a:r>
              <a:rPr lang="en-IN" sz="1600" b="0" i="0" u="none" strike="noStrike" dirty="0" err="1">
                <a:solidFill>
                  <a:srgbClr val="101820"/>
                </a:solidFill>
                <a:effectLst/>
                <a:latin typeface="proxima-nova"/>
              </a:rPr>
              <a:t>center</a:t>
            </a:r>
            <a:r>
              <a:rPr lang="en-IN" sz="1600" b="0" i="0" u="none" strike="noStrike" dirty="0">
                <a:solidFill>
                  <a:srgbClr val="101820"/>
                </a:solidFill>
                <a:effectLst/>
                <a:latin typeface="proxima-nova"/>
              </a:rPr>
              <a:t>.</a:t>
            </a:r>
          </a:p>
          <a:p>
            <a:pPr algn="l" fontAlgn="base">
              <a:buFont typeface="Arial" panose="020B0604020202020204" pitchFamily="34" charset="0"/>
              <a:buChar char="•"/>
            </a:pPr>
            <a:r>
              <a:rPr lang="en-IN" sz="1600" b="1" i="0" u="none" strike="noStrike" dirty="0">
                <a:solidFill>
                  <a:srgbClr val="101820"/>
                </a:solidFill>
                <a:effectLst/>
                <a:latin typeface="proxima-nova"/>
              </a:rPr>
              <a:t>SQL databases</a:t>
            </a:r>
            <a:r>
              <a:rPr lang="en-IN" sz="1600" b="0" i="0" u="none" strike="noStrike" dirty="0">
                <a:solidFill>
                  <a:srgbClr val="101820"/>
                </a:solidFill>
                <a:effectLst/>
                <a:latin typeface="proxima-nova"/>
              </a:rPr>
              <a:t>—Amazon RDS and other managed SQL databases provide options for </a:t>
            </a:r>
            <a:r>
              <a:rPr lang="en-IN" sz="1600" b="0" i="0" u="none" strike="noStrike" dirty="0">
                <a:solidFill>
                  <a:srgbClr val="569AEE"/>
                </a:solidFill>
                <a:effectLst/>
                <a:latin typeface="proxima-nova"/>
                <a:hlinkClick r:id="rId3"/>
              </a:rPr>
              <a:t>automatically deploying databases</a:t>
            </a:r>
            <a:r>
              <a:rPr lang="en-IN" sz="1600" b="0" i="0" u="none" strike="noStrike" dirty="0">
                <a:solidFill>
                  <a:srgbClr val="101820"/>
                </a:solidFill>
                <a:effectLst/>
                <a:latin typeface="proxima-nova"/>
              </a:rPr>
              <a:t> with a standby replica in a different AZ.</a:t>
            </a:r>
          </a:p>
          <a:p>
            <a:pPr algn="l" fontAlgn="base">
              <a:buFont typeface="Arial" panose="020B0604020202020204" pitchFamily="34" charset="0"/>
              <a:buChar char="•"/>
            </a:pPr>
            <a:r>
              <a:rPr lang="en-IN" sz="1600" b="1" i="0" u="none" strike="noStrike" dirty="0">
                <a:solidFill>
                  <a:srgbClr val="101820"/>
                </a:solidFill>
                <a:effectLst/>
                <a:latin typeface="proxima-nova"/>
              </a:rPr>
              <a:t>Storage services</a:t>
            </a:r>
            <a:r>
              <a:rPr lang="en-IN" sz="1600" b="0" i="0" u="none" strike="noStrike" dirty="0">
                <a:solidFill>
                  <a:srgbClr val="101820"/>
                </a:solidFill>
                <a:effectLst/>
                <a:latin typeface="proxima-nova"/>
              </a:rPr>
              <a:t>—Amazon storage services, such as S3, EFS and EBS, provide built-in high availability options. S3 and EFS automatically store data across different AZs, while EBS enables deployment of snapshots to different AZs.</a:t>
            </a:r>
          </a:p>
          <a:p>
            <a:endParaRPr lang="en-IN" dirty="0"/>
          </a:p>
        </p:txBody>
      </p:sp>
    </p:spTree>
    <p:extLst>
      <p:ext uri="{BB962C8B-B14F-4D97-AF65-F5344CB8AC3E}">
        <p14:creationId xmlns:p14="http://schemas.microsoft.com/office/powerpoint/2010/main" val="171622064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lang="en-IN" sz="4400" dirty="0"/>
              <a:t>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15</a:t>
            </a:fld>
            <a:endParaRPr sz="1200">
              <a:solidFill>
                <a:srgbClr val="888888"/>
              </a:solidFill>
            </a:endParaRPr>
          </a:p>
        </p:txBody>
      </p:sp>
      <p:sp>
        <p:nvSpPr>
          <p:cNvPr id="4" name="TextBox 3">
            <a:extLst>
              <a:ext uri="{FF2B5EF4-FFF2-40B4-BE49-F238E27FC236}">
                <a16:creationId xmlns:a16="http://schemas.microsoft.com/office/drawing/2014/main" id="{149B5119-76A0-59CF-9766-9FF505BA3434}"/>
              </a:ext>
            </a:extLst>
          </p:cNvPr>
          <p:cNvSpPr txBox="1"/>
          <p:nvPr/>
        </p:nvSpPr>
        <p:spPr>
          <a:xfrm>
            <a:off x="379828" y="1764884"/>
            <a:ext cx="8229599" cy="397031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r>
              <a:rPr lang="en-IN" b="1" i="0" dirty="0">
                <a:solidFill>
                  <a:srgbClr val="32325D"/>
                </a:solidFill>
                <a:effectLst/>
                <a:latin typeface="proxima-nova"/>
              </a:rPr>
              <a:t>AWS Services Used to Achieve High Availability</a:t>
            </a:r>
          </a:p>
          <a:p>
            <a:pPr algn="l"/>
            <a:r>
              <a:rPr lang="en-IN" b="0" i="0" dirty="0">
                <a:solidFill>
                  <a:srgbClr val="32325D"/>
                </a:solidFill>
                <a:effectLst/>
                <a:latin typeface="proxima-nova"/>
              </a:rPr>
              <a:t>AWS delivers high availability through a scalable, load-balanced cluster or an active-standby pair, among other approaches. The majority of Amazon Web Services are designed to be fault-tolerant and have high availability. The following list includes some of them:</a:t>
            </a:r>
          </a:p>
          <a:p>
            <a:pPr algn="l">
              <a:buFont typeface="Arial" panose="020B0604020202020204" pitchFamily="34" charset="0"/>
              <a:buChar char="•"/>
            </a:pPr>
            <a:r>
              <a:rPr lang="en-IN" b="0" i="0" dirty="0">
                <a:solidFill>
                  <a:srgbClr val="32325D"/>
                </a:solidFill>
                <a:effectLst/>
                <a:latin typeface="proxima-nova"/>
              </a:rPr>
              <a:t>Amazon S3</a:t>
            </a:r>
          </a:p>
          <a:p>
            <a:pPr algn="l">
              <a:buFont typeface="Arial" panose="020B0604020202020204" pitchFamily="34" charset="0"/>
              <a:buChar char="•"/>
            </a:pPr>
            <a:r>
              <a:rPr lang="en-IN" b="0" i="0" dirty="0">
                <a:solidFill>
                  <a:srgbClr val="32325D"/>
                </a:solidFill>
                <a:effectLst/>
                <a:latin typeface="proxima-nova"/>
              </a:rPr>
              <a:t>Amazon Relational Database (RDS)</a:t>
            </a:r>
          </a:p>
          <a:p>
            <a:pPr algn="l">
              <a:buFont typeface="Arial" panose="020B0604020202020204" pitchFamily="34" charset="0"/>
              <a:buChar char="•"/>
            </a:pPr>
            <a:r>
              <a:rPr lang="en-IN" b="0" i="0" dirty="0">
                <a:solidFill>
                  <a:srgbClr val="32325D"/>
                </a:solidFill>
                <a:effectLst/>
                <a:latin typeface="proxima-nova"/>
              </a:rPr>
              <a:t>Amazon Simple Queue Service (SQS)</a:t>
            </a:r>
          </a:p>
          <a:p>
            <a:pPr algn="l">
              <a:buFont typeface="Arial" panose="020B0604020202020204" pitchFamily="34" charset="0"/>
              <a:buChar char="•"/>
            </a:pPr>
            <a:r>
              <a:rPr lang="en-IN" b="0" i="0" dirty="0">
                <a:solidFill>
                  <a:srgbClr val="32325D"/>
                </a:solidFill>
                <a:effectLst/>
                <a:latin typeface="proxima-nova"/>
              </a:rPr>
              <a:t>Elastic Load Balancing (ELB)</a:t>
            </a:r>
          </a:p>
          <a:p>
            <a:pPr algn="l">
              <a:buFont typeface="Arial" panose="020B0604020202020204" pitchFamily="34" charset="0"/>
              <a:buChar char="•"/>
            </a:pPr>
            <a:r>
              <a:rPr lang="en-IN" b="0" i="0" dirty="0">
                <a:solidFill>
                  <a:srgbClr val="32325D"/>
                </a:solidFill>
                <a:effectLst/>
                <a:latin typeface="proxima-nova"/>
              </a:rPr>
              <a:t>Amazon Simple Notification Service (SNS)</a:t>
            </a:r>
          </a:p>
          <a:p>
            <a:pPr algn="l">
              <a:buFont typeface="Arial" panose="020B0604020202020204" pitchFamily="34" charset="0"/>
              <a:buChar char="•"/>
            </a:pPr>
            <a:r>
              <a:rPr lang="en-IN" b="0" i="0" dirty="0">
                <a:solidFill>
                  <a:srgbClr val="32325D"/>
                </a:solidFill>
                <a:effectLst/>
                <a:latin typeface="proxima-nova"/>
              </a:rPr>
              <a:t>Amazon Virtual Private Cloud (VPC)</a:t>
            </a:r>
          </a:p>
          <a:p>
            <a:pPr algn="l">
              <a:buFont typeface="Arial" panose="020B0604020202020204" pitchFamily="34" charset="0"/>
              <a:buChar char="•"/>
            </a:pPr>
            <a:r>
              <a:rPr lang="en-IN" b="0" i="0" dirty="0">
                <a:solidFill>
                  <a:srgbClr val="32325D"/>
                </a:solidFill>
                <a:effectLst/>
                <a:latin typeface="proxima-nova"/>
              </a:rPr>
              <a:t>Amazon Machine Engine (AMI)</a:t>
            </a:r>
          </a:p>
          <a:p>
            <a:br>
              <a:rPr lang="en-IN" dirty="0"/>
            </a:br>
            <a:endParaRPr lang="en-IN" dirty="0"/>
          </a:p>
        </p:txBody>
      </p:sp>
    </p:spTree>
    <p:extLst>
      <p:ext uri="{BB962C8B-B14F-4D97-AF65-F5344CB8AC3E}">
        <p14:creationId xmlns:p14="http://schemas.microsoft.com/office/powerpoint/2010/main" val="192493941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a:t>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16</a:t>
            </a:fld>
            <a:endParaRPr sz="1200">
              <a:solidFill>
                <a:srgbClr val="888888"/>
              </a:solidFill>
            </a:endParaRPr>
          </a:p>
        </p:txBody>
      </p:sp>
      <p:sp>
        <p:nvSpPr>
          <p:cNvPr id="4" name="TextBox 3">
            <a:extLst>
              <a:ext uri="{FF2B5EF4-FFF2-40B4-BE49-F238E27FC236}">
                <a16:creationId xmlns:a16="http://schemas.microsoft.com/office/drawing/2014/main" id="{149B5119-76A0-59CF-9766-9FF505BA3434}"/>
              </a:ext>
            </a:extLst>
          </p:cNvPr>
          <p:cNvSpPr txBox="1"/>
          <p:nvPr/>
        </p:nvSpPr>
        <p:spPr>
          <a:xfrm>
            <a:off x="457202" y="1483530"/>
            <a:ext cx="3073790" cy="535531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fontAlgn="base"/>
            <a:r>
              <a:rPr lang="en-IN" b="0" i="0" u="none" strike="noStrike" dirty="0">
                <a:solidFill>
                  <a:srgbClr val="252525"/>
                </a:solidFill>
                <a:effectLst/>
                <a:latin typeface="proxima-nova"/>
              </a:rPr>
              <a:t>AWS High Availability for EC2 Instances</a:t>
            </a:r>
            <a:endParaRPr lang="en-IN" b="1" i="0" u="none" strike="noStrike" dirty="0">
              <a:solidFill>
                <a:srgbClr val="252525"/>
              </a:solidFill>
              <a:effectLst/>
              <a:latin typeface="proxima-nova"/>
            </a:endParaRPr>
          </a:p>
          <a:p>
            <a:pPr algn="l" fontAlgn="base"/>
            <a:r>
              <a:rPr lang="en-IN" b="0" i="0" u="none" strike="noStrike" dirty="0">
                <a:solidFill>
                  <a:srgbClr val="101820"/>
                </a:solidFill>
                <a:effectLst/>
                <a:latin typeface="proxima-nova"/>
              </a:rPr>
              <a:t>If you are running instances on Amazon EC2, Amazon provides several built-in capabilities to achieve high availability:</a:t>
            </a:r>
          </a:p>
          <a:p>
            <a:pPr algn="l" fontAlgn="base">
              <a:buFont typeface="Arial" panose="020B0604020202020204" pitchFamily="34" charset="0"/>
              <a:buChar char="•"/>
            </a:pPr>
            <a:r>
              <a:rPr lang="en-IN" b="1" i="0" u="none" strike="noStrike" dirty="0">
                <a:solidFill>
                  <a:srgbClr val="101820"/>
                </a:solidFill>
                <a:effectLst/>
                <a:latin typeface="proxima-nova"/>
              </a:rPr>
              <a:t>Elastic Load Balancing</a:t>
            </a:r>
            <a:r>
              <a:rPr lang="en-IN" b="0" i="0" u="none" strike="noStrike" dirty="0">
                <a:solidFill>
                  <a:srgbClr val="101820"/>
                </a:solidFill>
                <a:effectLst/>
                <a:latin typeface="proxima-nova"/>
              </a:rPr>
              <a:t>—you can launch several EC2 instances and distribute traffic between them.</a:t>
            </a:r>
          </a:p>
          <a:p>
            <a:pPr algn="l" fontAlgn="base">
              <a:buFont typeface="Arial" panose="020B0604020202020204" pitchFamily="34" charset="0"/>
              <a:buChar char="•"/>
            </a:pPr>
            <a:r>
              <a:rPr lang="en-IN" b="1" i="0" u="none" strike="noStrike" dirty="0">
                <a:solidFill>
                  <a:srgbClr val="101820"/>
                </a:solidFill>
                <a:effectLst/>
                <a:latin typeface="proxima-nova"/>
              </a:rPr>
              <a:t>Availability Zones</a:t>
            </a:r>
            <a:r>
              <a:rPr lang="en-IN" b="0" i="0" u="none" strike="noStrike" dirty="0">
                <a:solidFill>
                  <a:srgbClr val="101820"/>
                </a:solidFill>
                <a:effectLst/>
                <a:latin typeface="proxima-nova"/>
              </a:rPr>
              <a:t>—you can place instances in different AZs.</a:t>
            </a:r>
          </a:p>
          <a:p>
            <a:pPr algn="l" fontAlgn="base">
              <a:buFont typeface="Arial" panose="020B0604020202020204" pitchFamily="34" charset="0"/>
              <a:buChar char="•"/>
            </a:pPr>
            <a:r>
              <a:rPr lang="en-IN" b="1" i="0" u="none" strike="noStrike" dirty="0">
                <a:solidFill>
                  <a:srgbClr val="101820"/>
                </a:solidFill>
                <a:effectLst/>
                <a:latin typeface="proxima-nova"/>
              </a:rPr>
              <a:t>Auto Scaling</a:t>
            </a:r>
            <a:r>
              <a:rPr lang="en-IN" b="0" i="0" u="none" strike="noStrike" dirty="0">
                <a:solidFill>
                  <a:srgbClr val="101820"/>
                </a:solidFill>
                <a:effectLst/>
                <a:latin typeface="proxima-nova"/>
              </a:rPr>
              <a:t>—use auto-scaling to detect when loads increase, and then dynamically add more instances.</a:t>
            </a:r>
          </a:p>
          <a:p>
            <a:endParaRPr lang="en-IN" dirty="0"/>
          </a:p>
          <a:p>
            <a:endParaRPr lang="en-IN" dirty="0"/>
          </a:p>
        </p:txBody>
      </p:sp>
      <p:pic>
        <p:nvPicPr>
          <p:cNvPr id="1028" name="Picture 4" descr="AWS High Availability for EC2 Instances">
            <a:extLst>
              <a:ext uri="{FF2B5EF4-FFF2-40B4-BE49-F238E27FC236}">
                <a16:creationId xmlns:a16="http://schemas.microsoft.com/office/drawing/2014/main" id="{0638F42B-4ADF-F220-937B-05A0F08D2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180" y="1483529"/>
            <a:ext cx="4959737" cy="470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07248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lang="en-IN" sz="4400" dirty="0"/>
              <a:t>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17</a:t>
            </a:fld>
            <a:endParaRPr sz="1200">
              <a:solidFill>
                <a:srgbClr val="888888"/>
              </a:solidFill>
            </a:endParaRPr>
          </a:p>
        </p:txBody>
      </p:sp>
      <p:sp>
        <p:nvSpPr>
          <p:cNvPr id="4" name="TextBox 3">
            <a:extLst>
              <a:ext uri="{FF2B5EF4-FFF2-40B4-BE49-F238E27FC236}">
                <a16:creationId xmlns:a16="http://schemas.microsoft.com/office/drawing/2014/main" id="{149B5119-76A0-59CF-9766-9FF505BA3434}"/>
              </a:ext>
            </a:extLst>
          </p:cNvPr>
          <p:cNvSpPr txBox="1"/>
          <p:nvPr/>
        </p:nvSpPr>
        <p:spPr>
          <a:xfrm>
            <a:off x="780759" y="1502688"/>
            <a:ext cx="3073790" cy="446276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fontAlgn="base"/>
            <a:r>
              <a:rPr lang="en-IN" sz="1400" b="1" i="0" u="none" strike="noStrike" dirty="0">
                <a:solidFill>
                  <a:srgbClr val="252525"/>
                </a:solidFill>
                <a:effectLst/>
                <a:latin typeface="proxima-nova"/>
              </a:rPr>
              <a:t>AWS High Availability for SQL Databases on Amazon RDS</a:t>
            </a:r>
          </a:p>
          <a:p>
            <a:pPr algn="l" fontAlgn="base"/>
            <a:endParaRPr lang="en-IN" sz="1400" b="0" i="0" u="none" strike="noStrike" dirty="0">
              <a:solidFill>
                <a:srgbClr val="252525"/>
              </a:solidFill>
              <a:effectLst/>
              <a:latin typeface="proxima-nova"/>
            </a:endParaRPr>
          </a:p>
          <a:p>
            <a:pPr algn="l" fontAlgn="base"/>
            <a:r>
              <a:rPr lang="en-IN" sz="1400" b="0" i="0" u="none" strike="noStrike" dirty="0">
                <a:solidFill>
                  <a:srgbClr val="101820"/>
                </a:solidFill>
                <a:effectLst/>
                <a:latin typeface="proxima-nova"/>
              </a:rPr>
              <a:t>RDS provides high availability using Multi-Availability Zone (Multi-AZ) deployments. This means RDS automatically provisions a </a:t>
            </a:r>
            <a:r>
              <a:rPr lang="en-IN" sz="1400" b="0" i="0" u="none" strike="noStrike" dirty="0">
                <a:solidFill>
                  <a:srgbClr val="569AEE"/>
                </a:solidFill>
                <a:effectLst/>
                <a:latin typeface="proxima-nova"/>
                <a:hlinkClick r:id="rId3"/>
              </a:rPr>
              <a:t>synchronous replica</a:t>
            </a:r>
            <a:r>
              <a:rPr lang="en-IN" sz="1400" b="0" i="0" u="none" strike="noStrike" dirty="0">
                <a:solidFill>
                  <a:srgbClr val="101820"/>
                </a:solidFill>
                <a:effectLst/>
                <a:latin typeface="proxima-nova"/>
              </a:rPr>
              <a:t> of the database in a different availability zone. When the main database instance goes down, users are redirected transparently to the other availability zone.</a:t>
            </a:r>
          </a:p>
          <a:p>
            <a:pPr algn="l" fontAlgn="base"/>
            <a:r>
              <a:rPr lang="en-IN" sz="1400" b="0" i="0" u="none" strike="noStrike" dirty="0">
                <a:solidFill>
                  <a:srgbClr val="101820"/>
                </a:solidFill>
                <a:effectLst/>
                <a:latin typeface="proxima-nova"/>
              </a:rPr>
              <a:t>This provides two levels of redundancy:</a:t>
            </a:r>
          </a:p>
          <a:p>
            <a:pPr algn="l" fontAlgn="base">
              <a:buFont typeface="Arial" panose="020B0604020202020204" pitchFamily="34" charset="0"/>
              <a:buChar char="•"/>
            </a:pPr>
            <a:r>
              <a:rPr lang="en-IN" sz="1400" b="1" i="0" u="none" strike="noStrike" dirty="0">
                <a:solidFill>
                  <a:srgbClr val="101820"/>
                </a:solidFill>
                <a:effectLst/>
                <a:latin typeface="proxima-nova"/>
              </a:rPr>
              <a:t>In case the active database fails</a:t>
            </a:r>
            <a:r>
              <a:rPr lang="en-IN" sz="1400" b="0" i="0" u="none" strike="noStrike" dirty="0">
                <a:solidFill>
                  <a:srgbClr val="101820"/>
                </a:solidFill>
                <a:effectLst/>
                <a:latin typeface="proxima-nova"/>
              </a:rPr>
              <a:t>, there is a standby replica ready to receive requests</a:t>
            </a:r>
          </a:p>
          <a:p>
            <a:pPr algn="l" fontAlgn="base">
              <a:buFont typeface="Arial" panose="020B0604020202020204" pitchFamily="34" charset="0"/>
              <a:buChar char="•"/>
            </a:pPr>
            <a:r>
              <a:rPr lang="en-IN" sz="1400" b="1" i="0" u="none" strike="noStrike" dirty="0">
                <a:solidFill>
                  <a:srgbClr val="101820"/>
                </a:solidFill>
                <a:effectLst/>
                <a:latin typeface="proxima-nova"/>
              </a:rPr>
              <a:t>In case of a disruption</a:t>
            </a:r>
            <a:r>
              <a:rPr lang="en-IN" sz="1400" b="0" i="0" u="none" strike="noStrike" dirty="0">
                <a:solidFill>
                  <a:srgbClr val="101820"/>
                </a:solidFill>
                <a:effectLst/>
                <a:latin typeface="proxima-nova"/>
              </a:rPr>
              <a:t> in the AZ your main database instance is running in, there is failover to another AZ.</a:t>
            </a:r>
          </a:p>
          <a:p>
            <a:endParaRPr lang="en-IN" dirty="0"/>
          </a:p>
        </p:txBody>
      </p:sp>
      <p:pic>
        <p:nvPicPr>
          <p:cNvPr id="2050" name="Picture 2" descr="Multi-AZ database deployment">
            <a:extLst>
              <a:ext uri="{FF2B5EF4-FFF2-40B4-BE49-F238E27FC236}">
                <a16:creationId xmlns:a16="http://schemas.microsoft.com/office/drawing/2014/main" id="{B62F3612-8EA1-1C48-7727-890A73BEEF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406" y="1502688"/>
            <a:ext cx="5103540" cy="408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83540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a:t>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18</a:t>
            </a:fld>
            <a:endParaRPr sz="1200">
              <a:solidFill>
                <a:srgbClr val="888888"/>
              </a:solidFill>
            </a:endParaRPr>
          </a:p>
        </p:txBody>
      </p:sp>
      <p:pic>
        <p:nvPicPr>
          <p:cNvPr id="3074" name="Picture 2" descr="AWS High Availability Architecture: AWS High Availability | Hevo Data">
            <a:extLst>
              <a:ext uri="{FF2B5EF4-FFF2-40B4-BE49-F238E27FC236}">
                <a16:creationId xmlns:a16="http://schemas.microsoft.com/office/drawing/2014/main" id="{E358A7BD-6F19-ABE8-5D8F-A58714260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0832"/>
            <a:ext cx="8686800" cy="5364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4754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differences between SLAs, SLOs and SLIs">
            <a:extLst>
              <a:ext uri="{FF2B5EF4-FFF2-40B4-BE49-F238E27FC236}">
                <a16:creationId xmlns:a16="http://schemas.microsoft.com/office/drawing/2014/main" id="{D0076504-89EB-B98A-ABA6-A33642A9A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46" y="1548106"/>
            <a:ext cx="8792308" cy="4943475"/>
          </a:xfrm>
          <a:prstGeom prst="rect">
            <a:avLst/>
          </a:prstGeom>
          <a:noFill/>
          <a:extLst>
            <a:ext uri="{909E8E84-426E-40DD-AFC4-6F175D3DCCD1}">
              <a14:hiddenFill xmlns:a14="http://schemas.microsoft.com/office/drawing/2010/main">
                <a:solidFill>
                  <a:srgbClr val="FFFFFF"/>
                </a:solidFill>
              </a14:hiddenFill>
            </a:ext>
          </a:extLst>
        </p:spPr>
      </p:pic>
      <p:sp>
        <p:nvSpPr>
          <p:cNvPr id="3" name="Shape 80">
            <a:extLst>
              <a:ext uri="{FF2B5EF4-FFF2-40B4-BE49-F238E27FC236}">
                <a16:creationId xmlns:a16="http://schemas.microsoft.com/office/drawing/2014/main" id="{1E9E9D79-5D20-D896-C68B-E2DEB597708E}"/>
              </a:ext>
            </a:extLst>
          </p:cNvPr>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a:t>What is SLA, SLO and SLI</a:t>
            </a:r>
            <a:endParaRPr sz="4400" dirty="0"/>
          </a:p>
        </p:txBody>
      </p:sp>
    </p:spTree>
    <p:extLst>
      <p:ext uri="{BB962C8B-B14F-4D97-AF65-F5344CB8AC3E}">
        <p14:creationId xmlns:p14="http://schemas.microsoft.com/office/powerpoint/2010/main" val="12677807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lang="en-IN" sz="4400" dirty="0"/>
              <a:t>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2</a:t>
            </a:fld>
            <a:endParaRPr sz="1200">
              <a:solidFill>
                <a:srgbClr val="888888"/>
              </a:solidFill>
            </a:endParaRPr>
          </a:p>
        </p:txBody>
      </p:sp>
      <p:sp>
        <p:nvSpPr>
          <p:cNvPr id="4" name="TextBox 3">
            <a:extLst>
              <a:ext uri="{FF2B5EF4-FFF2-40B4-BE49-F238E27FC236}">
                <a16:creationId xmlns:a16="http://schemas.microsoft.com/office/drawing/2014/main" id="{149B5119-76A0-59CF-9766-9FF505BA3434}"/>
              </a:ext>
            </a:extLst>
          </p:cNvPr>
          <p:cNvSpPr txBox="1"/>
          <p:nvPr/>
        </p:nvSpPr>
        <p:spPr>
          <a:xfrm>
            <a:off x="457201" y="1483530"/>
            <a:ext cx="8229599" cy="50783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IN" b="0" i="0" dirty="0">
                <a:solidFill>
                  <a:srgbClr val="212B36"/>
                </a:solidFill>
                <a:effectLst/>
                <a:latin typeface="Work Sans" panose="020B0604020202020204" pitchFamily="2" charset="0"/>
              </a:rPr>
              <a:t>High availability (HA) is the elimination of single points of failure to enable applications to continue to operate even if one of the IT components it depends on, such as a server, fails. IT professionals eliminate single points of failure to ensure continuous operation and uptime.</a:t>
            </a:r>
          </a:p>
          <a:p>
            <a:endParaRPr lang="en-IN" dirty="0">
              <a:solidFill>
                <a:srgbClr val="212B36"/>
              </a:solidFill>
              <a:latin typeface="Work Sans" panose="020B0604020202020204" pitchFamily="2" charset="0"/>
            </a:endParaRPr>
          </a:p>
          <a:p>
            <a:pPr algn="l"/>
            <a:r>
              <a:rPr lang="en-IN" b="1" i="0" dirty="0">
                <a:solidFill>
                  <a:srgbClr val="000D4F"/>
                </a:solidFill>
                <a:effectLst/>
                <a:latin typeface="Work Sans" pitchFamily="2" charset="0"/>
              </a:rPr>
              <a:t>Highly Available Systems Incorporate Five Design Principles:</a:t>
            </a:r>
          </a:p>
          <a:p>
            <a:pPr algn="l">
              <a:buFont typeface="Arial" panose="020B0604020202020204" pitchFamily="34" charset="0"/>
              <a:buChar char="•"/>
            </a:pPr>
            <a:r>
              <a:rPr lang="en-IN" b="0" i="0" dirty="0">
                <a:solidFill>
                  <a:srgbClr val="212B36"/>
                </a:solidFill>
                <a:effectLst/>
                <a:latin typeface="Work Sans" pitchFamily="2" charset="0"/>
              </a:rPr>
              <a:t>They automatically failover to a redundant system to pick up an operation when an active component fails. This eliminates single points of failure.</a:t>
            </a:r>
          </a:p>
          <a:p>
            <a:pPr algn="l">
              <a:buFont typeface="Arial" panose="020B0604020202020204" pitchFamily="34" charset="0"/>
              <a:buChar char="•"/>
            </a:pPr>
            <a:r>
              <a:rPr lang="en-IN" b="0" i="0" dirty="0">
                <a:solidFill>
                  <a:srgbClr val="212B36"/>
                </a:solidFill>
                <a:effectLst/>
                <a:latin typeface="Work Sans" pitchFamily="2" charset="0"/>
              </a:rPr>
              <a:t>They can automatically detect application-level failures as they happen, regardless of the causes.</a:t>
            </a:r>
          </a:p>
          <a:p>
            <a:pPr algn="l">
              <a:buFont typeface="Arial" panose="020B0604020202020204" pitchFamily="34" charset="0"/>
              <a:buChar char="•"/>
            </a:pPr>
            <a:r>
              <a:rPr lang="en-IN" b="0" i="0" dirty="0">
                <a:solidFill>
                  <a:srgbClr val="212B36"/>
                </a:solidFill>
                <a:effectLst/>
                <a:latin typeface="Work Sans" pitchFamily="2" charset="0"/>
              </a:rPr>
              <a:t>They ensure no amount of data loss during a system failure.</a:t>
            </a:r>
          </a:p>
          <a:p>
            <a:pPr algn="l">
              <a:buFont typeface="Arial" panose="020B0604020202020204" pitchFamily="34" charset="0"/>
              <a:buChar char="•"/>
            </a:pPr>
            <a:r>
              <a:rPr lang="en-IN" b="0" i="0" dirty="0">
                <a:solidFill>
                  <a:srgbClr val="212B36"/>
                </a:solidFill>
                <a:effectLst/>
                <a:latin typeface="Work Sans" pitchFamily="2" charset="0"/>
              </a:rPr>
              <a:t>They automatically and quickly failover to redundant components to minimize downtime.</a:t>
            </a:r>
          </a:p>
          <a:p>
            <a:pPr algn="l">
              <a:buFont typeface="Arial" panose="020B0604020202020204" pitchFamily="34" charset="0"/>
              <a:buChar char="•"/>
            </a:pPr>
            <a:r>
              <a:rPr lang="en-IN" b="0" i="0" dirty="0">
                <a:solidFill>
                  <a:srgbClr val="212B36"/>
                </a:solidFill>
                <a:effectLst/>
                <a:latin typeface="Work Sans" pitchFamily="2" charset="0"/>
              </a:rPr>
              <a:t>They provide the ability to manually failover and failback to minimize downtime during planned maintenance.</a:t>
            </a:r>
          </a:p>
          <a:p>
            <a:endParaRPr lang="en-IN" dirty="0"/>
          </a:p>
        </p:txBody>
      </p:sp>
    </p:spTree>
    <p:extLst>
      <p:ext uri="{BB962C8B-B14F-4D97-AF65-F5344CB8AC3E}">
        <p14:creationId xmlns:p14="http://schemas.microsoft.com/office/powerpoint/2010/main" val="345776710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LAs: promises to customers. SLOs: internal goals. SLIs: how did we do?">
            <a:extLst>
              <a:ext uri="{FF2B5EF4-FFF2-40B4-BE49-F238E27FC236}">
                <a16:creationId xmlns:a16="http://schemas.microsoft.com/office/drawing/2014/main" id="{58AA664C-CCE4-86B6-1236-BE040B1A8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7785"/>
            <a:ext cx="9067157" cy="4901932"/>
          </a:xfrm>
          <a:prstGeom prst="rect">
            <a:avLst/>
          </a:prstGeom>
          <a:noFill/>
          <a:extLst>
            <a:ext uri="{909E8E84-426E-40DD-AFC4-6F175D3DCCD1}">
              <a14:hiddenFill xmlns:a14="http://schemas.microsoft.com/office/drawing/2010/main">
                <a:solidFill>
                  <a:srgbClr val="FFFFFF"/>
                </a:solidFill>
              </a14:hiddenFill>
            </a:ext>
          </a:extLst>
        </p:spPr>
      </p:pic>
      <p:sp>
        <p:nvSpPr>
          <p:cNvPr id="2" name="Shape 80">
            <a:extLst>
              <a:ext uri="{FF2B5EF4-FFF2-40B4-BE49-F238E27FC236}">
                <a16:creationId xmlns:a16="http://schemas.microsoft.com/office/drawing/2014/main" id="{550CE3A6-DE0F-7559-53D0-96862097DB7C}"/>
              </a:ext>
            </a:extLst>
          </p:cNvPr>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a:t>SLA, SLO and SLI Goal</a:t>
            </a:r>
            <a:endParaRPr sz="4400" dirty="0"/>
          </a:p>
        </p:txBody>
      </p:sp>
    </p:spTree>
    <p:extLst>
      <p:ext uri="{BB962C8B-B14F-4D97-AF65-F5344CB8AC3E}">
        <p14:creationId xmlns:p14="http://schemas.microsoft.com/office/powerpoint/2010/main" val="33411537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357F44-415B-257F-E1CE-89458D3559A2}"/>
              </a:ext>
            </a:extLst>
          </p:cNvPr>
          <p:cNvSpPr>
            <a:spLocks noGrp="1"/>
          </p:cNvSpPr>
          <p:nvPr>
            <p:ph type="body" idx="1"/>
          </p:nvPr>
        </p:nvSpPr>
        <p:spPr>
          <a:xfrm>
            <a:off x="304800" y="1493837"/>
            <a:ext cx="8543778" cy="5364163"/>
          </a:xfrm>
        </p:spPr>
        <p:txBody>
          <a:bodyPr>
            <a:normAutofit/>
          </a:bodyPr>
          <a:lstStyle/>
          <a:p>
            <a:pPr algn="l"/>
            <a:r>
              <a:rPr lang="en-IN" sz="2100" b="1" i="0" dirty="0">
                <a:solidFill>
                  <a:srgbClr val="091E42"/>
                </a:solidFill>
                <a:effectLst/>
                <a:latin typeface="Charlie Text"/>
              </a:rPr>
              <a:t>	</a:t>
            </a:r>
            <a:r>
              <a:rPr lang="en-IN" sz="1600" b="0" i="0" dirty="0">
                <a:solidFill>
                  <a:srgbClr val="251439"/>
                </a:solidFill>
                <a:effectLst/>
                <a:latin typeface="Poppins" panose="00000500000000000000" pitchFamily="2" charset="0"/>
              </a:rPr>
              <a:t>SLA stands for the “service-level agreement.” It is an agreement between a party that offers some service(s) and users of those service(s). The contract includes the list of services and highlights the quality standards that the provider should follow to guarantee customer satisfaction.  The contract also recalls the ways to redress gaps and problems (e.g., using service credits).</a:t>
            </a:r>
          </a:p>
          <a:p>
            <a:pPr algn="l"/>
            <a:r>
              <a:rPr lang="en-IN" sz="1600" b="0" i="0" dirty="0">
                <a:solidFill>
                  <a:srgbClr val="251439"/>
                </a:solidFill>
                <a:effectLst/>
                <a:latin typeface="outfit"/>
              </a:rPr>
              <a:t>	</a:t>
            </a:r>
            <a:r>
              <a:rPr lang="en-IN" sz="1600" b="1" i="0" dirty="0">
                <a:solidFill>
                  <a:srgbClr val="251439"/>
                </a:solidFill>
                <a:effectLst/>
                <a:latin typeface="outfit"/>
              </a:rPr>
              <a:t>What Should Service Level Agreement Include</a:t>
            </a:r>
            <a:r>
              <a:rPr lang="en-IN" sz="1600" b="0" i="0" dirty="0">
                <a:solidFill>
                  <a:srgbClr val="251439"/>
                </a:solidFill>
                <a:effectLst/>
                <a:latin typeface="outfit"/>
              </a:rPr>
              <a:t>:</a:t>
            </a:r>
          </a:p>
          <a:p>
            <a:pPr algn="l" fontAlgn="base">
              <a:buFont typeface="Arial" panose="020B0604020202020204" pitchFamily="34" charset="0"/>
              <a:buChar char="•"/>
            </a:pPr>
            <a:r>
              <a:rPr lang="en-IN" sz="1600" b="0" i="0" dirty="0">
                <a:solidFill>
                  <a:srgbClr val="251439"/>
                </a:solidFill>
                <a:effectLst/>
                <a:latin typeface="Poppins" panose="00000500000000000000" pitchFamily="2" charset="0"/>
              </a:rPr>
              <a:t>Detailed service overview </a:t>
            </a:r>
          </a:p>
          <a:p>
            <a:pPr algn="l" fontAlgn="base">
              <a:buFont typeface="Arial" panose="020B0604020202020204" pitchFamily="34" charset="0"/>
              <a:buChar char="•"/>
            </a:pPr>
            <a:r>
              <a:rPr lang="en-IN" sz="1600" b="0" i="0" dirty="0">
                <a:solidFill>
                  <a:srgbClr val="251439"/>
                </a:solidFill>
                <a:effectLst/>
                <a:latin typeface="Poppins" panose="00000500000000000000" pitchFamily="2" charset="0"/>
              </a:rPr>
              <a:t>Speed of service delivery</a:t>
            </a:r>
          </a:p>
          <a:p>
            <a:pPr algn="l" fontAlgn="base">
              <a:buFont typeface="Arial" panose="020B0604020202020204" pitchFamily="34" charset="0"/>
              <a:buChar char="•"/>
            </a:pPr>
            <a:r>
              <a:rPr lang="en-IN" sz="1600" b="0" i="0" dirty="0">
                <a:solidFill>
                  <a:srgbClr val="251439"/>
                </a:solidFill>
                <a:effectLst/>
                <a:latin typeface="Poppins" panose="00000500000000000000" pitchFamily="2" charset="0"/>
              </a:rPr>
              <a:t>Plan for performance monitoring</a:t>
            </a:r>
          </a:p>
          <a:p>
            <a:pPr algn="l" fontAlgn="base">
              <a:buFont typeface="Arial" panose="020B0604020202020204" pitchFamily="34" charset="0"/>
              <a:buChar char="•"/>
            </a:pPr>
            <a:r>
              <a:rPr lang="en-IN" sz="1600" b="0" i="0" dirty="0">
                <a:solidFill>
                  <a:srgbClr val="251439"/>
                </a:solidFill>
                <a:effectLst/>
                <a:latin typeface="Poppins" panose="00000500000000000000" pitchFamily="2" charset="0"/>
              </a:rPr>
              <a:t>Description of the reporting procedure</a:t>
            </a:r>
          </a:p>
          <a:p>
            <a:pPr algn="l" fontAlgn="base">
              <a:buFont typeface="Arial" panose="020B0604020202020204" pitchFamily="34" charset="0"/>
              <a:buChar char="•"/>
            </a:pPr>
            <a:r>
              <a:rPr lang="en-IN" sz="1600" b="0" i="0" dirty="0">
                <a:solidFill>
                  <a:srgbClr val="251439"/>
                </a:solidFill>
                <a:effectLst/>
                <a:latin typeface="Poppins" panose="00000500000000000000" pitchFamily="2" charset="0"/>
              </a:rPr>
              <a:t>List of penalties that will be applied in case of agreement violations</a:t>
            </a:r>
          </a:p>
          <a:p>
            <a:pPr algn="l" fontAlgn="base">
              <a:buFont typeface="Arial" panose="020B0604020202020204" pitchFamily="34" charset="0"/>
              <a:buChar char="•"/>
            </a:pPr>
            <a:r>
              <a:rPr lang="en-IN" sz="1600" b="0" i="0" dirty="0">
                <a:solidFill>
                  <a:srgbClr val="251439"/>
                </a:solidFill>
                <a:effectLst/>
                <a:latin typeface="Poppins" panose="00000500000000000000" pitchFamily="2" charset="0"/>
              </a:rPr>
              <a:t>Constraints </a:t>
            </a:r>
          </a:p>
        </p:txBody>
      </p:sp>
      <p:sp>
        <p:nvSpPr>
          <p:cNvPr id="4" name="TextBox 3">
            <a:extLst>
              <a:ext uri="{FF2B5EF4-FFF2-40B4-BE49-F238E27FC236}">
                <a16:creationId xmlns:a16="http://schemas.microsoft.com/office/drawing/2014/main" id="{48CAC4E9-074E-1C72-4F07-49C8512290CF}"/>
              </a:ext>
            </a:extLst>
          </p:cNvPr>
          <p:cNvSpPr txBox="1"/>
          <p:nvPr/>
        </p:nvSpPr>
        <p:spPr>
          <a:xfrm>
            <a:off x="636563" y="371008"/>
            <a:ext cx="45931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r>
              <a:rPr lang="en-IN" sz="1800" b="1" i="0" dirty="0">
                <a:solidFill>
                  <a:srgbClr val="251439"/>
                </a:solidFill>
                <a:effectLst/>
                <a:latin typeface="outfit"/>
              </a:rPr>
              <a:t>What Is An SLA?</a:t>
            </a:r>
            <a:endParaRPr lang="en-IN" sz="1800" b="0" i="0" dirty="0">
              <a:solidFill>
                <a:srgbClr val="251439"/>
              </a:solidFill>
              <a:effectLst/>
              <a:latin typeface="outfit"/>
            </a:endParaRPr>
          </a:p>
        </p:txBody>
      </p:sp>
    </p:spTree>
    <p:extLst>
      <p:ext uri="{BB962C8B-B14F-4D97-AF65-F5344CB8AC3E}">
        <p14:creationId xmlns:p14="http://schemas.microsoft.com/office/powerpoint/2010/main" val="368209536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357F44-415B-257F-E1CE-89458D3559A2}"/>
              </a:ext>
            </a:extLst>
          </p:cNvPr>
          <p:cNvSpPr>
            <a:spLocks noGrp="1"/>
          </p:cNvSpPr>
          <p:nvPr>
            <p:ph type="body" idx="1"/>
          </p:nvPr>
        </p:nvSpPr>
        <p:spPr>
          <a:xfrm>
            <a:off x="304800" y="1493837"/>
            <a:ext cx="8543778" cy="5364163"/>
          </a:xfrm>
        </p:spPr>
        <p:txBody>
          <a:bodyPr>
            <a:normAutofit/>
          </a:bodyPr>
          <a:lstStyle/>
          <a:p>
            <a:r>
              <a:rPr lang="en-IN" sz="2100" b="1" i="0" dirty="0">
                <a:solidFill>
                  <a:srgbClr val="091E42"/>
                </a:solidFill>
                <a:effectLst/>
                <a:latin typeface="Charlie Text"/>
              </a:rPr>
              <a:t>	</a:t>
            </a:r>
            <a:r>
              <a:rPr lang="en-IN" sz="2100" b="0" i="0" dirty="0">
                <a:solidFill>
                  <a:srgbClr val="091E42"/>
                </a:solidFill>
                <a:effectLst/>
                <a:latin typeface="Charlie Text"/>
              </a:rPr>
              <a:t>An SLO (service level objective) is an agreement within an SLA about a specific metric like uptime or response time. So, if the SLA is the formal agreement between you and your customer, SLOs are the individual promises you’re making to that customer. SLOs are what set customer expectations and tell IT and DevOps teams</a:t>
            </a:r>
            <a:r>
              <a:rPr lang="en-IN" sz="2100" b="1" i="0" dirty="0">
                <a:solidFill>
                  <a:srgbClr val="091E42"/>
                </a:solidFill>
                <a:effectLst/>
                <a:latin typeface="Charlie Text"/>
              </a:rPr>
              <a:t>.</a:t>
            </a:r>
          </a:p>
          <a:p>
            <a:endParaRPr lang="en-IN" sz="2100" b="1" i="0" dirty="0">
              <a:solidFill>
                <a:srgbClr val="091E42"/>
              </a:solidFill>
              <a:effectLst/>
              <a:latin typeface="Charlie Text"/>
            </a:endParaRPr>
          </a:p>
          <a:p>
            <a:r>
              <a:rPr lang="en-IN" sz="2100" b="0" i="0" dirty="0">
                <a:solidFill>
                  <a:srgbClr val="091E42"/>
                </a:solidFill>
                <a:effectLst/>
                <a:latin typeface="Charlie Text"/>
              </a:rPr>
              <a:t>	An SLI (service level indicator) measures compliance with an SLO (service level objective). So, for example, if your SLA specifies that your systems will be available 99.95% of the time, your SLO is likely 99.95% uptime and your SLI is the actual measurement of your uptime. Maybe it’s 99.96%. Maybe 99.99%. To stay in compliance with your SLA, the SLI will need to meet or exceed the promises made in that document</a:t>
            </a:r>
            <a:r>
              <a:rPr lang="en-IN" b="0" i="0" dirty="0">
                <a:solidFill>
                  <a:srgbClr val="091E42"/>
                </a:solidFill>
                <a:effectLst/>
                <a:latin typeface="Charlie Text"/>
              </a:rPr>
              <a:t>.</a:t>
            </a:r>
            <a:endParaRPr lang="en-IN" dirty="0"/>
          </a:p>
        </p:txBody>
      </p:sp>
      <p:sp>
        <p:nvSpPr>
          <p:cNvPr id="4" name="TextBox 3">
            <a:extLst>
              <a:ext uri="{FF2B5EF4-FFF2-40B4-BE49-F238E27FC236}">
                <a16:creationId xmlns:a16="http://schemas.microsoft.com/office/drawing/2014/main" id="{48CAC4E9-074E-1C72-4F07-49C8512290CF}"/>
              </a:ext>
            </a:extLst>
          </p:cNvPr>
          <p:cNvSpPr txBox="1"/>
          <p:nvPr/>
        </p:nvSpPr>
        <p:spPr>
          <a:xfrm>
            <a:off x="636563" y="371008"/>
            <a:ext cx="45931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sz="1800" dirty="0"/>
              <a:t>What is SLO and SLI</a:t>
            </a:r>
          </a:p>
        </p:txBody>
      </p:sp>
    </p:spTree>
    <p:extLst>
      <p:ext uri="{BB962C8B-B14F-4D97-AF65-F5344CB8AC3E}">
        <p14:creationId xmlns:p14="http://schemas.microsoft.com/office/powerpoint/2010/main" val="121337286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357F44-415B-257F-E1CE-89458D3559A2}"/>
              </a:ext>
            </a:extLst>
          </p:cNvPr>
          <p:cNvSpPr>
            <a:spLocks noGrp="1"/>
          </p:cNvSpPr>
          <p:nvPr>
            <p:ph type="body" idx="1"/>
          </p:nvPr>
        </p:nvSpPr>
        <p:spPr>
          <a:xfrm>
            <a:off x="304800" y="1493837"/>
            <a:ext cx="8543778" cy="5364163"/>
          </a:xfrm>
        </p:spPr>
        <p:txBody>
          <a:bodyPr>
            <a:normAutofit/>
          </a:bodyPr>
          <a:lstStyle/>
          <a:p>
            <a:pPr algn="l"/>
            <a:r>
              <a:rPr lang="en-IN" sz="2100" b="1" i="0" dirty="0">
                <a:solidFill>
                  <a:srgbClr val="091E42"/>
                </a:solidFill>
                <a:effectLst/>
                <a:latin typeface="Charlie Text"/>
              </a:rPr>
              <a:t>	</a:t>
            </a:r>
            <a:r>
              <a:rPr lang="en-IN" sz="1800" b="0" i="0" dirty="0">
                <a:solidFill>
                  <a:srgbClr val="251439"/>
                </a:solidFill>
                <a:effectLst/>
                <a:latin typeface="outfit"/>
              </a:rPr>
              <a:t>What Is An SLA Model? </a:t>
            </a:r>
          </a:p>
          <a:p>
            <a:pPr algn="l"/>
            <a:r>
              <a:rPr lang="en-IN" sz="1800" b="0" i="0" dirty="0">
                <a:solidFill>
                  <a:srgbClr val="251439"/>
                </a:solidFill>
                <a:effectLst/>
                <a:latin typeface="Poppins" panose="00000500000000000000" pitchFamily="2" charset="0"/>
              </a:rPr>
              <a:t>	To understand that, one may need to know the performance metrics that are usually involved: </a:t>
            </a:r>
          </a:p>
          <a:p>
            <a:pPr algn="l" fontAlgn="base">
              <a:buFont typeface="Arial" panose="020B0604020202020204" pitchFamily="34" charset="0"/>
              <a:buChar char="•"/>
            </a:pPr>
            <a:r>
              <a:rPr lang="en-IN" sz="1800" b="0" i="0" dirty="0">
                <a:solidFill>
                  <a:srgbClr val="251439"/>
                </a:solidFill>
                <a:effectLst/>
                <a:latin typeface="Poppins" panose="00000500000000000000" pitchFamily="2" charset="0"/>
              </a:rPr>
              <a:t>Availability &amp; uptime percentage</a:t>
            </a:r>
          </a:p>
          <a:p>
            <a:pPr algn="l" fontAlgn="base">
              <a:buFont typeface="Arial" panose="020B0604020202020204" pitchFamily="34" charset="0"/>
              <a:buChar char="•"/>
            </a:pPr>
            <a:r>
              <a:rPr lang="en-IN" sz="1800" b="0" i="0" dirty="0">
                <a:solidFill>
                  <a:srgbClr val="251439"/>
                </a:solidFill>
                <a:effectLst/>
                <a:latin typeface="Poppins" panose="00000500000000000000" pitchFamily="2" charset="0"/>
              </a:rPr>
              <a:t>Various performance </a:t>
            </a:r>
            <a:r>
              <a:rPr lang="en-IN" sz="1800" b="0" i="0" u="none" strike="noStrike" dirty="0">
                <a:solidFill>
                  <a:srgbClr val="251439"/>
                </a:solidFill>
                <a:effectLst/>
                <a:latin typeface="Poppins" panose="00000500000000000000" pitchFamily="2" charset="0"/>
                <a:hlinkClick r:id="rId2"/>
              </a:rPr>
              <a:t>benchmarks</a:t>
            </a:r>
            <a:endParaRPr lang="en-IN" sz="1800" b="0" i="0" dirty="0">
              <a:solidFill>
                <a:srgbClr val="251439"/>
              </a:solidFill>
              <a:effectLst/>
              <a:latin typeface="Poppins" panose="00000500000000000000" pitchFamily="2" charset="0"/>
            </a:endParaRPr>
          </a:p>
          <a:p>
            <a:pPr algn="l" fontAlgn="base">
              <a:buFont typeface="Arial" panose="020B0604020202020204" pitchFamily="34" charset="0"/>
              <a:buChar char="•"/>
            </a:pPr>
            <a:r>
              <a:rPr lang="en-IN" sz="1800" b="0" i="0" dirty="0">
                <a:solidFill>
                  <a:srgbClr val="251439"/>
                </a:solidFill>
                <a:effectLst/>
                <a:latin typeface="Poppins" panose="00000500000000000000" pitchFamily="2" charset="0"/>
              </a:rPr>
              <a:t>Response time (often associated with the work of customer service)</a:t>
            </a:r>
          </a:p>
          <a:p>
            <a:pPr algn="l" fontAlgn="base">
              <a:buFont typeface="Arial" panose="020B0604020202020204" pitchFamily="34" charset="0"/>
              <a:buChar char="•"/>
            </a:pPr>
            <a:r>
              <a:rPr lang="en-IN" sz="1800" b="0" i="0" dirty="0">
                <a:solidFill>
                  <a:srgbClr val="251439"/>
                </a:solidFill>
                <a:effectLst/>
                <a:latin typeface="Poppins" panose="00000500000000000000" pitchFamily="2" charset="0"/>
              </a:rPr>
              <a:t>Problem resolution time</a:t>
            </a:r>
          </a:p>
          <a:p>
            <a:pPr algn="l" fontAlgn="base">
              <a:buFont typeface="Arial" panose="020B0604020202020204" pitchFamily="34" charset="0"/>
              <a:buChar char="•"/>
            </a:pPr>
            <a:r>
              <a:rPr lang="en-IN" sz="1800" b="0" i="0" dirty="0">
                <a:solidFill>
                  <a:srgbClr val="251439"/>
                </a:solidFill>
                <a:effectLst/>
                <a:latin typeface="Poppins" panose="00000500000000000000" pitchFamily="2" charset="0"/>
              </a:rPr>
              <a:t>Usage statistics that will be provided</a:t>
            </a:r>
          </a:p>
        </p:txBody>
      </p:sp>
      <p:sp>
        <p:nvSpPr>
          <p:cNvPr id="4" name="TextBox 3">
            <a:extLst>
              <a:ext uri="{FF2B5EF4-FFF2-40B4-BE49-F238E27FC236}">
                <a16:creationId xmlns:a16="http://schemas.microsoft.com/office/drawing/2014/main" id="{48CAC4E9-074E-1C72-4F07-49C8512290CF}"/>
              </a:ext>
            </a:extLst>
          </p:cNvPr>
          <p:cNvSpPr txBox="1"/>
          <p:nvPr/>
        </p:nvSpPr>
        <p:spPr>
          <a:xfrm>
            <a:off x="636563" y="371008"/>
            <a:ext cx="45931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r>
              <a:rPr lang="en-IN" sz="1800" b="1" i="0" dirty="0">
                <a:solidFill>
                  <a:srgbClr val="251439"/>
                </a:solidFill>
                <a:effectLst/>
                <a:latin typeface="outfit"/>
              </a:rPr>
              <a:t>What Is An SLA?</a:t>
            </a:r>
            <a:endParaRPr lang="en-IN" sz="1800" b="0" i="0" dirty="0">
              <a:solidFill>
                <a:srgbClr val="251439"/>
              </a:solidFill>
              <a:effectLst/>
              <a:latin typeface="outfit"/>
            </a:endParaRPr>
          </a:p>
        </p:txBody>
      </p:sp>
    </p:spTree>
    <p:extLst>
      <p:ext uri="{BB962C8B-B14F-4D97-AF65-F5344CB8AC3E}">
        <p14:creationId xmlns:p14="http://schemas.microsoft.com/office/powerpoint/2010/main" val="268499479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357F44-415B-257F-E1CE-89458D3559A2}"/>
              </a:ext>
            </a:extLst>
          </p:cNvPr>
          <p:cNvSpPr>
            <a:spLocks noGrp="1"/>
          </p:cNvSpPr>
          <p:nvPr>
            <p:ph type="body" idx="1"/>
          </p:nvPr>
        </p:nvSpPr>
        <p:spPr>
          <a:xfrm>
            <a:off x="304799" y="1493837"/>
            <a:ext cx="8698523" cy="5708821"/>
          </a:xfrm>
        </p:spPr>
        <p:txBody>
          <a:bodyPr>
            <a:normAutofit/>
          </a:bodyPr>
          <a:lstStyle/>
          <a:p>
            <a:pPr algn="l"/>
            <a:r>
              <a:rPr lang="en-IN" sz="2100" b="1" i="0" dirty="0">
                <a:solidFill>
                  <a:srgbClr val="091E42"/>
                </a:solidFill>
                <a:effectLst/>
                <a:latin typeface="Charlie Text"/>
              </a:rPr>
              <a:t>	</a:t>
            </a:r>
            <a:r>
              <a:rPr lang="en-IN" sz="1200" b="0" i="0" dirty="0">
                <a:solidFill>
                  <a:srgbClr val="251439"/>
                </a:solidFill>
                <a:effectLst/>
                <a:latin typeface="Poppins" panose="00000500000000000000" pitchFamily="2" charset="0"/>
              </a:rPr>
              <a:t>SLA is usually divided into 3 categories. They are:</a:t>
            </a:r>
          </a:p>
          <a:p>
            <a:pPr algn="l" fontAlgn="base">
              <a:buFont typeface="Arial" panose="020B0604020202020204" pitchFamily="34" charset="0"/>
              <a:buChar char="•"/>
            </a:pPr>
            <a:r>
              <a:rPr lang="en-IN" sz="1400" b="0" i="0" dirty="0">
                <a:solidFill>
                  <a:srgbClr val="251439"/>
                </a:solidFill>
                <a:effectLst/>
                <a:latin typeface="outfit"/>
              </a:rPr>
              <a:t>Customer-based SLA</a:t>
            </a:r>
          </a:p>
          <a:p>
            <a:pPr algn="l"/>
            <a:r>
              <a:rPr lang="en-IN" sz="1400" b="0" i="0" dirty="0">
                <a:solidFill>
                  <a:srgbClr val="251439"/>
                </a:solidFill>
                <a:effectLst/>
                <a:latin typeface="Poppins" panose="00000500000000000000" pitchFamily="2" charset="0"/>
              </a:rPr>
              <a:t>	This type of SLA is intended for individual customers and includes all services they request. The document covers details about service quality to let customers know what level of service delivery they should expect. A good example could be telecommunication companies. Their services contain messaging, Internet connection, and voice calls. However, all of them fall under just one agreement.</a:t>
            </a:r>
          </a:p>
          <a:p>
            <a:pPr algn="l" fontAlgn="base">
              <a:buFont typeface="Arial" panose="020B0604020202020204" pitchFamily="34" charset="0"/>
              <a:buChar char="•"/>
            </a:pPr>
            <a:r>
              <a:rPr lang="en-IN" sz="1400" b="0" i="0" dirty="0">
                <a:solidFill>
                  <a:srgbClr val="251439"/>
                </a:solidFill>
                <a:effectLst/>
                <a:latin typeface="outfit"/>
              </a:rPr>
              <a:t>Service-oriented SLA</a:t>
            </a:r>
          </a:p>
          <a:p>
            <a:pPr algn="l"/>
            <a:r>
              <a:rPr lang="en-IN" sz="1400" b="0" i="0" dirty="0">
                <a:solidFill>
                  <a:srgbClr val="251439"/>
                </a:solidFill>
                <a:effectLst/>
                <a:latin typeface="Poppins" panose="00000500000000000000" pitchFamily="2" charset="0"/>
              </a:rPr>
              <a:t>	This document presents a single identical service for all clients. It is based on a single set of standards which makes this type of SLA the most convenient one. For instance,   users sign the service level agreement regarding information technologies helpdesk. That means that the same service is valid for all users.</a:t>
            </a:r>
          </a:p>
          <a:p>
            <a:pPr algn="l" fontAlgn="base">
              <a:buFont typeface="Arial" panose="020B0604020202020204" pitchFamily="34" charset="0"/>
              <a:buChar char="•"/>
            </a:pPr>
            <a:r>
              <a:rPr lang="en-IN" sz="1400" b="0" i="0" dirty="0">
                <a:solidFill>
                  <a:srgbClr val="251439"/>
                </a:solidFill>
                <a:effectLst/>
                <a:latin typeface="outfit"/>
              </a:rPr>
              <a:t>Multi-level SLA</a:t>
            </a:r>
          </a:p>
          <a:p>
            <a:pPr algn="l"/>
            <a:r>
              <a:rPr lang="en-IN" sz="1400" b="0" i="0" dirty="0">
                <a:solidFill>
                  <a:srgbClr val="251439"/>
                </a:solidFill>
                <a:effectLst/>
                <a:latin typeface="Poppins" panose="00000500000000000000" pitchFamily="2" charset="0"/>
              </a:rPr>
              <a:t>	This agreement is based on requests from end-user companies. It’s a customizable contract that makes it possible to play with various standards and conditions to make both sides benefit from the final version of the document. This type of SLA can be divided into subcategories.</a:t>
            </a:r>
          </a:p>
          <a:p>
            <a:pPr algn="l" fontAlgn="base">
              <a:buFont typeface="+mj-lt"/>
              <a:buAutoNum type="arabicPeriod"/>
            </a:pPr>
            <a:r>
              <a:rPr lang="en-IN" sz="1400" b="0" i="1" dirty="0">
                <a:solidFill>
                  <a:srgbClr val="251439"/>
                </a:solidFill>
                <a:effectLst/>
                <a:latin typeface="Poppins" panose="00000500000000000000" pitchFamily="2" charset="0"/>
              </a:rPr>
              <a:t>Corporate: </a:t>
            </a:r>
            <a:r>
              <a:rPr lang="en-IN" sz="1400" b="0" i="0" dirty="0">
                <a:solidFill>
                  <a:srgbClr val="251439"/>
                </a:solidFill>
                <a:effectLst/>
                <a:latin typeface="Poppins" panose="00000500000000000000" pitchFamily="2" charset="0"/>
              </a:rPr>
              <a:t>No frequent updates are needed for such an agreement. The points included in the contract usually remain unaltered. The document of this type is applicable to all customers of the company.</a:t>
            </a:r>
          </a:p>
          <a:p>
            <a:pPr algn="l" fontAlgn="base">
              <a:buFont typeface="+mj-lt"/>
              <a:buAutoNum type="arabicPeriod"/>
            </a:pPr>
            <a:r>
              <a:rPr lang="en-IN" sz="1400" b="0" i="1" dirty="0">
                <a:solidFill>
                  <a:srgbClr val="251439"/>
                </a:solidFill>
                <a:effectLst/>
                <a:latin typeface="var( --e-global-typography-text-font-family )"/>
              </a:rPr>
              <a:t>Client: </a:t>
            </a:r>
            <a:r>
              <a:rPr lang="en-IN" sz="1400" b="0" i="0" dirty="0">
                <a:solidFill>
                  <a:srgbClr val="251439"/>
                </a:solidFill>
                <a:effectLst/>
                <a:latin typeface="var( --e-global-typography-text-font-family )"/>
              </a:rPr>
              <a:t>Such an agreement covers all service aspects related to a certain category of customers. At the same time, the type of services is not considered.</a:t>
            </a:r>
            <a:endParaRPr lang="en-IN" sz="1400" b="0" i="0" dirty="0">
              <a:solidFill>
                <a:srgbClr val="251439"/>
              </a:solidFill>
              <a:effectLst/>
              <a:latin typeface="Poppins" panose="00000500000000000000" pitchFamily="2" charset="0"/>
            </a:endParaRPr>
          </a:p>
          <a:p>
            <a:pPr algn="l" fontAlgn="base">
              <a:buFont typeface="+mj-lt"/>
              <a:buAutoNum type="arabicPeriod"/>
            </a:pPr>
            <a:r>
              <a:rPr lang="en-IN" sz="1400" b="0" i="1" dirty="0">
                <a:solidFill>
                  <a:srgbClr val="251439"/>
                </a:solidFill>
                <a:effectLst/>
                <a:latin typeface="var( --e-global-typography-text-font-family )"/>
              </a:rPr>
              <a:t>Service: </a:t>
            </a:r>
            <a:r>
              <a:rPr lang="en-IN" sz="1400" b="0" i="0" dirty="0">
                <a:solidFill>
                  <a:srgbClr val="251439"/>
                </a:solidFill>
                <a:effectLst/>
                <a:latin typeface="var( --e-global-typography-text-font-family )"/>
              </a:rPr>
              <a:t>This document involves all factors attributed to a specific service regarding a certain group of customers.</a:t>
            </a:r>
            <a:endParaRPr lang="en-IN" sz="1400" b="0" i="0" dirty="0">
              <a:solidFill>
                <a:srgbClr val="251439"/>
              </a:solidFill>
              <a:effectLst/>
              <a:latin typeface="Poppins" panose="00000500000000000000" pitchFamily="2" charset="0"/>
            </a:endParaRPr>
          </a:p>
        </p:txBody>
      </p:sp>
      <p:sp>
        <p:nvSpPr>
          <p:cNvPr id="4" name="TextBox 3">
            <a:extLst>
              <a:ext uri="{FF2B5EF4-FFF2-40B4-BE49-F238E27FC236}">
                <a16:creationId xmlns:a16="http://schemas.microsoft.com/office/drawing/2014/main" id="{48CAC4E9-074E-1C72-4F07-49C8512290CF}"/>
              </a:ext>
            </a:extLst>
          </p:cNvPr>
          <p:cNvSpPr txBox="1"/>
          <p:nvPr/>
        </p:nvSpPr>
        <p:spPr>
          <a:xfrm>
            <a:off x="636563" y="371008"/>
            <a:ext cx="45931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sz="1800" dirty="0"/>
              <a:t>SLA Types</a:t>
            </a:r>
          </a:p>
        </p:txBody>
      </p:sp>
    </p:spTree>
    <p:extLst>
      <p:ext uri="{BB962C8B-B14F-4D97-AF65-F5344CB8AC3E}">
        <p14:creationId xmlns:p14="http://schemas.microsoft.com/office/powerpoint/2010/main" val="218166063"/>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357F44-415B-257F-E1CE-89458D3559A2}"/>
              </a:ext>
            </a:extLst>
          </p:cNvPr>
          <p:cNvSpPr>
            <a:spLocks noGrp="1"/>
          </p:cNvSpPr>
          <p:nvPr>
            <p:ph type="body" idx="1"/>
          </p:nvPr>
        </p:nvSpPr>
        <p:spPr>
          <a:xfrm>
            <a:off x="304800" y="1493837"/>
            <a:ext cx="8543778" cy="5364163"/>
          </a:xfrm>
        </p:spPr>
        <p:txBody>
          <a:bodyPr>
            <a:normAutofit/>
          </a:bodyPr>
          <a:lstStyle/>
          <a:p>
            <a:pPr algn="l"/>
            <a:r>
              <a:rPr lang="en-IN" sz="2100" b="1" i="0" dirty="0">
                <a:solidFill>
                  <a:srgbClr val="091E42"/>
                </a:solidFill>
                <a:effectLst/>
                <a:latin typeface="Charlie Text"/>
              </a:rPr>
              <a:t>	</a:t>
            </a:r>
            <a:r>
              <a:rPr lang="en-IN" sz="1600" b="0" i="0" dirty="0">
                <a:solidFill>
                  <a:srgbClr val="251439"/>
                </a:solidFill>
                <a:effectLst/>
                <a:latin typeface="Poppins" panose="00000500000000000000" pitchFamily="2" charset="0"/>
              </a:rPr>
              <a:t>A well thought out content. Here are six components necessary for a good agreement:</a:t>
            </a:r>
          </a:p>
          <a:p>
            <a:pPr algn="l" fontAlgn="base">
              <a:buFont typeface="Arial" panose="020B0604020202020204" pitchFamily="34" charset="0"/>
              <a:buChar char="•"/>
            </a:pPr>
            <a:r>
              <a:rPr lang="en-IN" sz="1600" b="1" i="0" dirty="0">
                <a:solidFill>
                  <a:srgbClr val="251439"/>
                </a:solidFill>
                <a:effectLst/>
                <a:latin typeface="Poppins" panose="00000500000000000000" pitchFamily="2" charset="0"/>
              </a:rPr>
              <a:t>Document overview</a:t>
            </a:r>
            <a:endParaRPr lang="en-IN" sz="1600" b="0" i="0" dirty="0">
              <a:solidFill>
                <a:srgbClr val="251439"/>
              </a:solidFill>
              <a:effectLst/>
              <a:latin typeface="Poppins" panose="00000500000000000000" pitchFamily="2" charset="0"/>
            </a:endParaRPr>
          </a:p>
          <a:p>
            <a:pPr algn="l"/>
            <a:r>
              <a:rPr lang="en-IN" sz="1600" b="0" i="0" dirty="0">
                <a:solidFill>
                  <a:srgbClr val="251439"/>
                </a:solidFill>
                <a:effectLst/>
                <a:latin typeface="Poppins" panose="00000500000000000000" pitchFamily="2" charset="0"/>
              </a:rPr>
              <a:t>	This involves checking main points listed in the agreement: individuals involved, start and expiration dates and other details.</a:t>
            </a:r>
          </a:p>
          <a:p>
            <a:pPr algn="l" fontAlgn="base">
              <a:buFont typeface="Arial" panose="020B0604020202020204" pitchFamily="34" charset="0"/>
              <a:buChar char="•"/>
            </a:pPr>
            <a:r>
              <a:rPr lang="en-IN" sz="1600" b="1" i="0" dirty="0">
                <a:solidFill>
                  <a:srgbClr val="251439"/>
                </a:solidFill>
                <a:effectLst/>
                <a:latin typeface="Poppins" panose="00000500000000000000" pitchFamily="2" charset="0"/>
              </a:rPr>
              <a:t>Strategic goals</a:t>
            </a:r>
            <a:endParaRPr lang="en-IN" sz="1600" b="0" i="0" dirty="0">
              <a:solidFill>
                <a:srgbClr val="251439"/>
              </a:solidFill>
              <a:effectLst/>
              <a:latin typeface="Poppins" panose="00000500000000000000" pitchFamily="2" charset="0"/>
            </a:endParaRPr>
          </a:p>
          <a:p>
            <a:pPr algn="l"/>
            <a:r>
              <a:rPr lang="en-IN" sz="1600" b="0" i="0" dirty="0">
                <a:solidFill>
                  <a:srgbClr val="251439"/>
                </a:solidFill>
                <a:effectLst/>
                <a:latin typeface="Poppins" panose="00000500000000000000" pitchFamily="2" charset="0"/>
              </a:rPr>
              <a:t>	Description of the agreement purpose and objectives.</a:t>
            </a:r>
          </a:p>
          <a:p>
            <a:pPr algn="l" fontAlgn="base">
              <a:buFont typeface="Arial" panose="020B0604020202020204" pitchFamily="34" charset="0"/>
              <a:buChar char="•"/>
            </a:pPr>
            <a:r>
              <a:rPr lang="en-IN" sz="1600" b="1" i="0" dirty="0">
                <a:solidFill>
                  <a:srgbClr val="251439"/>
                </a:solidFill>
                <a:effectLst/>
                <a:latin typeface="Poppins" panose="00000500000000000000" pitchFamily="2" charset="0"/>
              </a:rPr>
              <a:t>Shareholders</a:t>
            </a:r>
            <a:endParaRPr lang="en-IN" sz="1600" b="0" i="0" dirty="0">
              <a:solidFill>
                <a:srgbClr val="251439"/>
              </a:solidFill>
              <a:effectLst/>
              <a:latin typeface="Poppins" panose="00000500000000000000" pitchFamily="2" charset="0"/>
            </a:endParaRPr>
          </a:p>
          <a:p>
            <a:pPr algn="l"/>
            <a:r>
              <a:rPr lang="en-IN" sz="1600" b="0" i="0" dirty="0">
                <a:solidFill>
                  <a:srgbClr val="251439"/>
                </a:solidFill>
                <a:effectLst/>
                <a:latin typeface="Poppins" panose="00000500000000000000" pitchFamily="2" charset="0"/>
              </a:rPr>
              <a:t>	A list of all parties and individuals involved in the contract.</a:t>
            </a:r>
          </a:p>
          <a:p>
            <a:pPr algn="l" fontAlgn="base">
              <a:buFont typeface="Arial" panose="020B0604020202020204" pitchFamily="34" charset="0"/>
              <a:buChar char="•"/>
            </a:pPr>
            <a:r>
              <a:rPr lang="en-IN" sz="1600" b="1" i="0" dirty="0">
                <a:solidFill>
                  <a:srgbClr val="251439"/>
                </a:solidFill>
                <a:effectLst/>
                <a:latin typeface="Poppins" panose="00000500000000000000" pitchFamily="2" charset="0"/>
              </a:rPr>
              <a:t>Regular review and necessary changes</a:t>
            </a:r>
            <a:endParaRPr lang="en-IN" sz="1600" b="0" i="0" dirty="0">
              <a:solidFill>
                <a:srgbClr val="251439"/>
              </a:solidFill>
              <a:effectLst/>
              <a:latin typeface="Poppins" panose="00000500000000000000" pitchFamily="2" charset="0"/>
            </a:endParaRPr>
          </a:p>
          <a:p>
            <a:pPr algn="l"/>
            <a:r>
              <a:rPr lang="en-IN" sz="1600" b="0" i="0" dirty="0">
                <a:solidFill>
                  <a:srgbClr val="251439"/>
                </a:solidFill>
                <a:effectLst/>
                <a:latin typeface="Poppins" panose="00000500000000000000" pitchFamily="2" charset="0"/>
              </a:rPr>
              <a:t>	This section demonstrates a requirement for systematic review and conditions upon which modifications can be made. </a:t>
            </a:r>
          </a:p>
          <a:p>
            <a:pPr algn="l" fontAlgn="base">
              <a:buFont typeface="Arial" panose="020B0604020202020204" pitchFamily="34" charset="0"/>
              <a:buChar char="•"/>
            </a:pPr>
            <a:r>
              <a:rPr lang="en-IN" sz="1600" b="1" i="0" dirty="0">
                <a:solidFill>
                  <a:srgbClr val="251439"/>
                </a:solidFill>
                <a:effectLst/>
                <a:latin typeface="Poppins" panose="00000500000000000000" pitchFamily="2" charset="0"/>
              </a:rPr>
              <a:t>Service agreement</a:t>
            </a:r>
            <a:endParaRPr lang="en-IN" sz="1600" b="0" i="0" dirty="0">
              <a:solidFill>
                <a:srgbClr val="251439"/>
              </a:solidFill>
              <a:effectLst/>
              <a:latin typeface="Poppins" panose="00000500000000000000" pitchFamily="2" charset="0"/>
            </a:endParaRPr>
          </a:p>
          <a:p>
            <a:pPr algn="l"/>
            <a:r>
              <a:rPr lang="en-IN" sz="1600" b="0" i="0" dirty="0">
                <a:solidFill>
                  <a:srgbClr val="251439"/>
                </a:solidFill>
                <a:effectLst/>
                <a:latin typeface="Poppins" panose="00000500000000000000" pitchFamily="2" charset="0"/>
              </a:rPr>
              <a:t>	This section covers customer and provider requirements, service scope and service assumptions.</a:t>
            </a:r>
          </a:p>
          <a:p>
            <a:pPr algn="l" fontAlgn="base">
              <a:buFont typeface="Arial" panose="020B0604020202020204" pitchFamily="34" charset="0"/>
              <a:buChar char="•"/>
            </a:pPr>
            <a:r>
              <a:rPr lang="en-IN" sz="1600" b="1" i="0" dirty="0">
                <a:solidFill>
                  <a:srgbClr val="251439"/>
                </a:solidFill>
                <a:effectLst/>
                <a:latin typeface="Poppins" panose="00000500000000000000" pitchFamily="2" charset="0"/>
              </a:rPr>
              <a:t>Service management</a:t>
            </a:r>
            <a:endParaRPr lang="en-IN" sz="1600" b="0" i="0" dirty="0">
              <a:solidFill>
                <a:srgbClr val="251439"/>
              </a:solidFill>
              <a:effectLst/>
              <a:latin typeface="Poppins" panose="00000500000000000000" pitchFamily="2" charset="0"/>
            </a:endParaRPr>
          </a:p>
          <a:p>
            <a:pPr algn="l"/>
            <a:r>
              <a:rPr lang="en-IN" sz="1600" b="0" i="0" dirty="0">
                <a:solidFill>
                  <a:srgbClr val="251439"/>
                </a:solidFill>
                <a:effectLst/>
                <a:latin typeface="Poppins" panose="00000500000000000000" pitchFamily="2" charset="0"/>
              </a:rPr>
              <a:t>	Includes information about service delivery and availability</a:t>
            </a:r>
            <a:r>
              <a:rPr lang="en-IN" sz="1050" b="0" i="0" dirty="0">
                <a:solidFill>
                  <a:srgbClr val="251439"/>
                </a:solidFill>
                <a:effectLst/>
                <a:latin typeface="Poppins" panose="00000500000000000000" pitchFamily="2" charset="0"/>
              </a:rPr>
              <a:t>.</a:t>
            </a:r>
          </a:p>
          <a:p>
            <a:pPr algn="l"/>
            <a:endParaRPr lang="en-IN" sz="1200" b="0" i="0" dirty="0">
              <a:solidFill>
                <a:srgbClr val="251439"/>
              </a:solidFill>
              <a:effectLst/>
              <a:latin typeface="Poppins" panose="00000500000000000000" pitchFamily="2" charset="0"/>
            </a:endParaRPr>
          </a:p>
        </p:txBody>
      </p:sp>
      <p:sp>
        <p:nvSpPr>
          <p:cNvPr id="4" name="TextBox 3">
            <a:extLst>
              <a:ext uri="{FF2B5EF4-FFF2-40B4-BE49-F238E27FC236}">
                <a16:creationId xmlns:a16="http://schemas.microsoft.com/office/drawing/2014/main" id="{48CAC4E9-074E-1C72-4F07-49C8512290CF}"/>
              </a:ext>
            </a:extLst>
          </p:cNvPr>
          <p:cNvSpPr txBox="1"/>
          <p:nvPr/>
        </p:nvSpPr>
        <p:spPr>
          <a:xfrm>
            <a:off x="636563" y="371008"/>
            <a:ext cx="45931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r>
              <a:rPr lang="en-IN" sz="1800" b="0" i="0" dirty="0">
                <a:solidFill>
                  <a:srgbClr val="251439"/>
                </a:solidFill>
                <a:effectLst/>
                <a:latin typeface="outfit"/>
              </a:rPr>
              <a:t>What makes a good SLA?</a:t>
            </a:r>
          </a:p>
        </p:txBody>
      </p:sp>
    </p:spTree>
    <p:extLst>
      <p:ext uri="{BB962C8B-B14F-4D97-AF65-F5344CB8AC3E}">
        <p14:creationId xmlns:p14="http://schemas.microsoft.com/office/powerpoint/2010/main" val="45999600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CAC4E9-074E-1C72-4F07-49C8512290CF}"/>
              </a:ext>
            </a:extLst>
          </p:cNvPr>
          <p:cNvSpPr txBox="1"/>
          <p:nvPr/>
        </p:nvSpPr>
        <p:spPr>
          <a:xfrm>
            <a:off x="636563" y="371008"/>
            <a:ext cx="45931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r>
              <a:rPr lang="en-IN" sz="1800" b="0" i="0" dirty="0">
                <a:solidFill>
                  <a:srgbClr val="251439"/>
                </a:solidFill>
                <a:effectLst/>
                <a:latin typeface="Poppins" panose="00000500000000000000" pitchFamily="2" charset="0"/>
              </a:rPr>
              <a:t>service delivery and availability.</a:t>
            </a:r>
          </a:p>
        </p:txBody>
      </p:sp>
      <p:pic>
        <p:nvPicPr>
          <p:cNvPr id="2050" name="Picture 2">
            <a:extLst>
              <a:ext uri="{FF2B5EF4-FFF2-40B4-BE49-F238E27FC236}">
                <a16:creationId xmlns:a16="http://schemas.microsoft.com/office/drawing/2014/main" id="{E455F41A-7B69-3003-F6BA-E52BA8FB3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409" y="1988820"/>
            <a:ext cx="608647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61975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357F44-415B-257F-E1CE-89458D3559A2}"/>
              </a:ext>
            </a:extLst>
          </p:cNvPr>
          <p:cNvSpPr>
            <a:spLocks noGrp="1"/>
          </p:cNvSpPr>
          <p:nvPr>
            <p:ph type="body" idx="1"/>
          </p:nvPr>
        </p:nvSpPr>
        <p:spPr>
          <a:xfrm>
            <a:off x="304800" y="1493837"/>
            <a:ext cx="8543778" cy="5364163"/>
          </a:xfrm>
        </p:spPr>
        <p:txBody>
          <a:bodyPr>
            <a:normAutofit/>
          </a:bodyPr>
          <a:lstStyle/>
          <a:p>
            <a:pPr algn="l"/>
            <a:r>
              <a:rPr lang="en-IN" sz="2100" b="1" i="0" dirty="0">
                <a:solidFill>
                  <a:srgbClr val="091E42"/>
                </a:solidFill>
                <a:effectLst/>
                <a:latin typeface="Charlie Text"/>
              </a:rPr>
              <a:t>	</a:t>
            </a:r>
            <a:r>
              <a:rPr lang="en-IN" sz="1800" b="0" i="0" dirty="0">
                <a:solidFill>
                  <a:srgbClr val="251439"/>
                </a:solidFill>
                <a:effectLst/>
                <a:latin typeface="outfit"/>
              </a:rPr>
              <a:t>What professional SLA management services should include:</a:t>
            </a:r>
          </a:p>
          <a:p>
            <a:pPr algn="l" fontAlgn="base">
              <a:buFont typeface="Arial" panose="020B0604020202020204" pitchFamily="34" charset="0"/>
              <a:buChar char="•"/>
            </a:pPr>
            <a:r>
              <a:rPr lang="en-IN" sz="1800" b="0" i="0" dirty="0">
                <a:solidFill>
                  <a:srgbClr val="251439"/>
                </a:solidFill>
                <a:effectLst/>
                <a:latin typeface="Poppins" panose="00000500000000000000" pitchFamily="2" charset="0"/>
              </a:rPr>
              <a:t>Setting realistic conditions that a service provider can ensure;</a:t>
            </a:r>
          </a:p>
          <a:p>
            <a:pPr algn="l" fontAlgn="base">
              <a:buFont typeface="Arial" panose="020B0604020202020204" pitchFamily="34" charset="0"/>
              <a:buChar char="•"/>
            </a:pPr>
            <a:r>
              <a:rPr lang="en-IN" sz="1800" b="0" i="0" dirty="0">
                <a:solidFill>
                  <a:srgbClr val="251439"/>
                </a:solidFill>
                <a:effectLst/>
                <a:latin typeface="Poppins" panose="00000500000000000000" pitchFamily="2" charset="0"/>
              </a:rPr>
              <a:t>Meeting the needs and requirements of the clients;</a:t>
            </a:r>
          </a:p>
          <a:p>
            <a:pPr algn="l" fontAlgn="base">
              <a:buFont typeface="Arial" panose="020B0604020202020204" pitchFamily="34" charset="0"/>
              <a:buChar char="•"/>
            </a:pPr>
            <a:r>
              <a:rPr lang="en-IN" sz="1800" b="0" i="0" dirty="0">
                <a:solidFill>
                  <a:srgbClr val="251439"/>
                </a:solidFill>
                <a:effectLst/>
                <a:latin typeface="Poppins" panose="00000500000000000000" pitchFamily="2" charset="0"/>
              </a:rPr>
              <a:t>Establishing the right metrics for evaluating the performance of the services;</a:t>
            </a:r>
          </a:p>
          <a:p>
            <a:pPr algn="l" fontAlgn="base">
              <a:buFont typeface="Arial" panose="020B0604020202020204" pitchFamily="34" charset="0"/>
              <a:buChar char="•"/>
            </a:pPr>
            <a:r>
              <a:rPr lang="en-IN" sz="1800" b="0" i="0" dirty="0">
                <a:solidFill>
                  <a:srgbClr val="251439"/>
                </a:solidFill>
                <a:effectLst/>
                <a:latin typeface="Poppins" panose="00000500000000000000" pitchFamily="2" charset="0"/>
              </a:rPr>
              <a:t>Ensuring compliance with the terms and conditions agreed with the clients;</a:t>
            </a:r>
          </a:p>
          <a:p>
            <a:pPr algn="l" fontAlgn="base">
              <a:buFont typeface="Arial" panose="020B0604020202020204" pitchFamily="34" charset="0"/>
              <a:buChar char="•"/>
            </a:pPr>
            <a:r>
              <a:rPr lang="en-IN" sz="1800" b="0" i="0" dirty="0">
                <a:solidFill>
                  <a:srgbClr val="251439"/>
                </a:solidFill>
                <a:effectLst/>
                <a:latin typeface="Poppins" panose="00000500000000000000" pitchFamily="2" charset="0"/>
              </a:rPr>
              <a:t>Avoiding any violations of SLA terms and conditions. </a:t>
            </a:r>
          </a:p>
          <a:p>
            <a:pPr algn="l"/>
            <a:r>
              <a:rPr lang="en-IN" sz="1800" b="0" i="0" dirty="0">
                <a:solidFill>
                  <a:srgbClr val="251439"/>
                </a:solidFill>
                <a:effectLst/>
                <a:latin typeface="Poppins" panose="00000500000000000000" pitchFamily="2" charset="0"/>
              </a:rPr>
              <a:t>	An SLA is a preventive means that allows establishing a transparent relationship between both parties involved and increases confidence in the cooperation. Such a document is fundamental to a successful collaboration between a client and a service provider.</a:t>
            </a:r>
          </a:p>
          <a:p>
            <a:pPr algn="l"/>
            <a:endParaRPr lang="en-IN" sz="1200" b="0" i="0" dirty="0">
              <a:solidFill>
                <a:srgbClr val="251439"/>
              </a:solidFill>
              <a:effectLst/>
              <a:latin typeface="Poppins" panose="00000500000000000000" pitchFamily="2" charset="0"/>
            </a:endParaRPr>
          </a:p>
        </p:txBody>
      </p:sp>
      <p:sp>
        <p:nvSpPr>
          <p:cNvPr id="4" name="TextBox 3">
            <a:extLst>
              <a:ext uri="{FF2B5EF4-FFF2-40B4-BE49-F238E27FC236}">
                <a16:creationId xmlns:a16="http://schemas.microsoft.com/office/drawing/2014/main" id="{48CAC4E9-074E-1C72-4F07-49C8512290CF}"/>
              </a:ext>
            </a:extLst>
          </p:cNvPr>
          <p:cNvSpPr txBox="1"/>
          <p:nvPr/>
        </p:nvSpPr>
        <p:spPr>
          <a:xfrm>
            <a:off x="636563" y="371008"/>
            <a:ext cx="5820508"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r>
              <a:rPr lang="en-IN" sz="1800" b="0" i="0" dirty="0">
                <a:solidFill>
                  <a:srgbClr val="251439"/>
                </a:solidFill>
                <a:effectLst/>
                <a:latin typeface="outfit"/>
              </a:rPr>
              <a:t>What professional SLA management services </a:t>
            </a:r>
          </a:p>
        </p:txBody>
      </p:sp>
    </p:spTree>
    <p:extLst>
      <p:ext uri="{BB962C8B-B14F-4D97-AF65-F5344CB8AC3E}">
        <p14:creationId xmlns:p14="http://schemas.microsoft.com/office/powerpoint/2010/main" val="315046098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357F44-415B-257F-E1CE-89458D3559A2}"/>
              </a:ext>
            </a:extLst>
          </p:cNvPr>
          <p:cNvSpPr>
            <a:spLocks noGrp="1"/>
          </p:cNvSpPr>
          <p:nvPr>
            <p:ph type="body" idx="1"/>
          </p:nvPr>
        </p:nvSpPr>
        <p:spPr>
          <a:xfrm>
            <a:off x="304800" y="1493837"/>
            <a:ext cx="8543778" cy="5364163"/>
          </a:xfrm>
        </p:spPr>
        <p:txBody>
          <a:bodyPr>
            <a:normAutofit/>
          </a:bodyPr>
          <a:lstStyle/>
          <a:p>
            <a:pPr algn="l"/>
            <a:r>
              <a:rPr lang="en-IN" sz="2100" b="1" i="0" dirty="0">
                <a:solidFill>
                  <a:srgbClr val="091E42"/>
                </a:solidFill>
                <a:effectLst/>
                <a:latin typeface="Charlie Text"/>
              </a:rPr>
              <a:t>	</a:t>
            </a:r>
            <a:r>
              <a:rPr lang="en-IN" sz="1200" b="0" i="0" dirty="0">
                <a:solidFill>
                  <a:srgbClr val="251439"/>
                </a:solidFill>
                <a:effectLst/>
                <a:latin typeface="Poppins" panose="00000500000000000000" pitchFamily="2" charset="0"/>
              </a:rPr>
              <a:t>A natural reply to any kind of violation is penalty. An SLA penalty depends on the industry and business. Let’s take a look at the two most common SLA penalty types.</a:t>
            </a:r>
          </a:p>
          <a:p>
            <a:pPr algn="l"/>
            <a:r>
              <a:rPr lang="en-IN" sz="1200" b="0" i="0" dirty="0">
                <a:solidFill>
                  <a:srgbClr val="251439"/>
                </a:solidFill>
                <a:effectLst/>
                <a:latin typeface="outfit"/>
              </a:rPr>
              <a:t>	1. Financial penalty </a:t>
            </a:r>
          </a:p>
          <a:p>
            <a:pPr algn="l"/>
            <a:r>
              <a:rPr lang="en-IN" sz="1200" b="0" i="0" dirty="0">
                <a:solidFill>
                  <a:srgbClr val="251439"/>
                </a:solidFill>
                <a:effectLst/>
                <a:latin typeface="Poppins" panose="00000500000000000000" pitchFamily="2" charset="0"/>
              </a:rPr>
              <a:t>	This kind of penalty requires a vendor to pay the customer a compensation of damages equal to the one written in the agreement. The amount will depend on the extent of a violation and damage and may not be a full reimbursement of what a customer paid for the ecommerce service or </a:t>
            </a:r>
            <a:r>
              <a:rPr lang="en-IN" sz="1200" b="0" i="0" u="none" strike="noStrike" dirty="0">
                <a:solidFill>
                  <a:srgbClr val="251439"/>
                </a:solidFill>
                <a:effectLst/>
                <a:latin typeface="Poppins" panose="00000500000000000000" pitchFamily="2" charset="0"/>
                <a:hlinkClick r:id="rId2"/>
              </a:rPr>
              <a:t>ecommerce support</a:t>
            </a:r>
            <a:r>
              <a:rPr lang="en-IN" sz="1200" b="0" i="0" dirty="0">
                <a:solidFill>
                  <a:srgbClr val="251439"/>
                </a:solidFill>
                <a:effectLst/>
                <a:latin typeface="Poppins" panose="00000500000000000000" pitchFamily="2" charset="0"/>
              </a:rPr>
              <a:t>. </a:t>
            </a:r>
          </a:p>
          <a:p>
            <a:pPr algn="l"/>
            <a:r>
              <a:rPr lang="en-IN" sz="1200" b="0" i="0" dirty="0">
                <a:solidFill>
                  <a:srgbClr val="251439"/>
                </a:solidFill>
                <a:effectLst/>
                <a:latin typeface="outfit"/>
              </a:rPr>
              <a:t>	2. Service credit</a:t>
            </a:r>
          </a:p>
          <a:p>
            <a:pPr algn="l"/>
            <a:r>
              <a:rPr lang="en-IN" sz="1200" b="0" i="0" dirty="0">
                <a:solidFill>
                  <a:srgbClr val="251439"/>
                </a:solidFill>
                <a:effectLst/>
                <a:latin typeface="Poppins" panose="00000500000000000000" pitchFamily="2" charset="0"/>
              </a:rPr>
              <a:t>	In this case a service provider will reimburse the customer in the form of service credits which a client can use for future projects. In other words, a vendor will have to provide a customer with free services for a specific time period. </a:t>
            </a:r>
          </a:p>
          <a:p>
            <a:pPr algn="l"/>
            <a:r>
              <a:rPr lang="en-IN" sz="1200" b="0" i="0" dirty="0">
                <a:solidFill>
                  <a:srgbClr val="251439"/>
                </a:solidFill>
                <a:effectLst/>
                <a:latin typeface="Poppins" panose="00000500000000000000" pitchFamily="2" charset="0"/>
              </a:rPr>
              <a:t>	To avoid any confusion or misunderstanding between the two parties in case of SLA violation such penalties must be clearly articulated in the agreement. Otherwise, they won’t be legitimate. The conditions of paying off the compensation should be stated explicitly and in details without leaving any room for discussion. </a:t>
            </a:r>
          </a:p>
          <a:p>
            <a:pPr algn="l"/>
            <a:endParaRPr lang="en-IN" sz="1200" b="0" i="0" dirty="0">
              <a:solidFill>
                <a:srgbClr val="251439"/>
              </a:solidFill>
              <a:effectLst/>
              <a:latin typeface="Poppins" panose="00000500000000000000" pitchFamily="2" charset="0"/>
            </a:endParaRPr>
          </a:p>
          <a:p>
            <a:pPr algn="l"/>
            <a:r>
              <a:rPr lang="en-IN" sz="1200" b="1" i="0" dirty="0">
                <a:solidFill>
                  <a:srgbClr val="171923"/>
                </a:solidFill>
                <a:effectLst/>
                <a:latin typeface="manrope"/>
              </a:rPr>
              <a:t>What are the differences between SLA and KPI?</a:t>
            </a:r>
          </a:p>
          <a:p>
            <a:pPr algn="l"/>
            <a:r>
              <a:rPr lang="en-IN" sz="1200" b="0" i="0" dirty="0">
                <a:solidFill>
                  <a:srgbClr val="171923"/>
                </a:solidFill>
                <a:effectLst/>
                <a:latin typeface="inter"/>
              </a:rPr>
              <a:t>	It is common for some people to mix SLA and </a:t>
            </a:r>
            <a:r>
              <a:rPr lang="en-IN" sz="1200" b="0" i="0" u="none" strike="noStrike" dirty="0">
                <a:solidFill>
                  <a:srgbClr val="225ED8"/>
                </a:solidFill>
                <a:effectLst/>
                <a:latin typeface="inter"/>
                <a:hlinkClick r:id="rId3"/>
              </a:rPr>
              <a:t>KPI</a:t>
            </a:r>
            <a:r>
              <a:rPr lang="en-IN" sz="1200" b="0" i="0" dirty="0">
                <a:solidFill>
                  <a:srgbClr val="171923"/>
                </a:solidFill>
                <a:effectLst/>
                <a:latin typeface="inter"/>
              </a:rPr>
              <a:t>, but they are two very different concepts. In short, companies build an SLA to ensure complying services until the end of the contract. KPIs, on the other hand, are performance indicators aimed at measuring actions already taken.</a:t>
            </a:r>
          </a:p>
          <a:p>
            <a:pPr algn="l"/>
            <a:r>
              <a:rPr lang="en-IN" sz="1200" b="0" i="0" dirty="0">
                <a:solidFill>
                  <a:srgbClr val="171923"/>
                </a:solidFill>
                <a:effectLst/>
                <a:latin typeface="inter"/>
              </a:rPr>
              <a:t>	Thus, </a:t>
            </a:r>
            <a:r>
              <a:rPr lang="en-IN" sz="1200" b="1" i="0" dirty="0">
                <a:solidFill>
                  <a:srgbClr val="171923"/>
                </a:solidFill>
                <a:effectLst/>
                <a:latin typeface="inter"/>
              </a:rPr>
              <a:t>the SLA anticipates what may happen</a:t>
            </a:r>
            <a:r>
              <a:rPr lang="en-IN" sz="1200" b="0" i="0" dirty="0">
                <a:solidFill>
                  <a:srgbClr val="171923"/>
                </a:solidFill>
                <a:effectLst/>
                <a:latin typeface="inter"/>
              </a:rPr>
              <a:t> and tries to ensure that everything goes well, while </a:t>
            </a:r>
            <a:r>
              <a:rPr lang="en-IN" sz="1200" b="1" i="0" dirty="0">
                <a:solidFill>
                  <a:srgbClr val="171923"/>
                </a:solidFill>
                <a:effectLst/>
                <a:latin typeface="inter"/>
              </a:rPr>
              <a:t>the KPI brings predefined indicators</a:t>
            </a:r>
            <a:r>
              <a:rPr lang="en-IN" sz="1200" b="0" i="0" dirty="0">
                <a:solidFill>
                  <a:srgbClr val="171923"/>
                </a:solidFill>
                <a:effectLst/>
                <a:latin typeface="inter"/>
              </a:rPr>
              <a:t> to measure the results of the actions put into practice.</a:t>
            </a:r>
          </a:p>
          <a:p>
            <a:pPr algn="l"/>
            <a:endParaRPr lang="en-IN" sz="1200" b="0" i="0" dirty="0">
              <a:solidFill>
                <a:srgbClr val="251439"/>
              </a:solidFill>
              <a:effectLst/>
              <a:latin typeface="Poppins" panose="00000500000000000000" pitchFamily="2" charset="0"/>
            </a:endParaRPr>
          </a:p>
        </p:txBody>
      </p:sp>
      <p:sp>
        <p:nvSpPr>
          <p:cNvPr id="4" name="TextBox 3">
            <a:extLst>
              <a:ext uri="{FF2B5EF4-FFF2-40B4-BE49-F238E27FC236}">
                <a16:creationId xmlns:a16="http://schemas.microsoft.com/office/drawing/2014/main" id="{48CAC4E9-074E-1C72-4F07-49C8512290CF}"/>
              </a:ext>
            </a:extLst>
          </p:cNvPr>
          <p:cNvSpPr txBox="1"/>
          <p:nvPr/>
        </p:nvSpPr>
        <p:spPr>
          <a:xfrm>
            <a:off x="636563" y="371008"/>
            <a:ext cx="45931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r>
              <a:rPr lang="en-IN" sz="1800" b="1" i="0" dirty="0">
                <a:solidFill>
                  <a:srgbClr val="251439"/>
                </a:solidFill>
                <a:effectLst/>
                <a:latin typeface="outfit"/>
              </a:rPr>
              <a:t>Types Of SLA Penalties</a:t>
            </a:r>
            <a:endParaRPr lang="en-IN" sz="1800" b="0" i="0" dirty="0">
              <a:solidFill>
                <a:srgbClr val="251439"/>
              </a:solidFill>
              <a:effectLst/>
              <a:latin typeface="outfit"/>
            </a:endParaRPr>
          </a:p>
        </p:txBody>
      </p:sp>
    </p:spTree>
    <p:extLst>
      <p:ext uri="{BB962C8B-B14F-4D97-AF65-F5344CB8AC3E}">
        <p14:creationId xmlns:p14="http://schemas.microsoft.com/office/powerpoint/2010/main" val="201514172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357F44-415B-257F-E1CE-89458D3559A2}"/>
              </a:ext>
            </a:extLst>
          </p:cNvPr>
          <p:cNvSpPr>
            <a:spLocks noGrp="1"/>
          </p:cNvSpPr>
          <p:nvPr>
            <p:ph type="body" idx="1"/>
          </p:nvPr>
        </p:nvSpPr>
        <p:spPr>
          <a:xfrm>
            <a:off x="304799" y="1493837"/>
            <a:ext cx="8684455" cy="5364163"/>
          </a:xfrm>
        </p:spPr>
        <p:txBody>
          <a:bodyPr>
            <a:normAutofit/>
          </a:bodyPr>
          <a:lstStyle/>
          <a:p>
            <a:pPr algn="l"/>
            <a:r>
              <a:rPr lang="en-IN" sz="1400" b="1" i="0" dirty="0">
                <a:solidFill>
                  <a:srgbClr val="091E42"/>
                </a:solidFill>
                <a:effectLst/>
                <a:latin typeface="Charlie Text"/>
              </a:rPr>
              <a:t>	</a:t>
            </a:r>
            <a:r>
              <a:rPr lang="en-IN" sz="1400" b="1" i="0" dirty="0">
                <a:solidFill>
                  <a:srgbClr val="171923"/>
                </a:solidFill>
                <a:effectLst/>
                <a:latin typeface="manrope"/>
              </a:rPr>
              <a:t>Set an average response time for problem-solving</a:t>
            </a:r>
          </a:p>
          <a:p>
            <a:pPr algn="l"/>
            <a:r>
              <a:rPr lang="en-IN" sz="1400" b="0" i="0" dirty="0">
                <a:solidFill>
                  <a:srgbClr val="171923"/>
                </a:solidFill>
                <a:effectLst/>
                <a:latin typeface="inter"/>
              </a:rPr>
              <a:t>	When a client calls your business because of a problem, the teams in charge need to </a:t>
            </a:r>
            <a:r>
              <a:rPr lang="en-IN" sz="1400" b="1" i="0" dirty="0">
                <a:solidFill>
                  <a:srgbClr val="171923"/>
                </a:solidFill>
                <a:effectLst/>
                <a:latin typeface="inter"/>
              </a:rPr>
              <a:t>perform a quick response time</a:t>
            </a:r>
            <a:r>
              <a:rPr lang="en-IN" sz="1400" b="0" i="0" dirty="0">
                <a:solidFill>
                  <a:srgbClr val="171923"/>
                </a:solidFill>
                <a:effectLst/>
                <a:latin typeface="inter"/>
              </a:rPr>
              <a:t>. After all, the longer the problem persists, the bigger the delays and damages to work.</a:t>
            </a:r>
          </a:p>
          <a:p>
            <a:pPr algn="l"/>
            <a:r>
              <a:rPr lang="en-IN" sz="1400" dirty="0">
                <a:solidFill>
                  <a:srgbClr val="171923"/>
                </a:solidFill>
                <a:latin typeface="inter"/>
              </a:rPr>
              <a:t>	</a:t>
            </a:r>
            <a:r>
              <a:rPr lang="en-IN" sz="1400" b="0" i="0" dirty="0">
                <a:solidFill>
                  <a:srgbClr val="171923"/>
                </a:solidFill>
                <a:effectLst/>
                <a:latin typeface="inter"/>
              </a:rPr>
              <a:t>when defining your SLA, consider potential problems and the average time it takes to solve them. This way, everyone will have the right expectation about response time.</a:t>
            </a:r>
          </a:p>
          <a:p>
            <a:pPr algn="l"/>
            <a:r>
              <a:rPr lang="en-IN" sz="1400" b="1" i="0" dirty="0">
                <a:solidFill>
                  <a:srgbClr val="171923"/>
                </a:solidFill>
                <a:effectLst/>
                <a:latin typeface="manrope"/>
              </a:rPr>
              <a:t>	Use neutral language between the parties</a:t>
            </a:r>
          </a:p>
          <a:p>
            <a:pPr algn="l"/>
            <a:r>
              <a:rPr lang="en-IN" sz="1400" b="0" i="0" dirty="0">
                <a:solidFill>
                  <a:srgbClr val="171923"/>
                </a:solidFill>
                <a:effectLst/>
                <a:latin typeface="inter"/>
              </a:rPr>
              <a:t>	It is important to use terms that are clear and simple for everyone to understand. Even if you are able to understand what your IT manager says, particular words may be difficult to understand for your clients and even colleagues at the company. In this context, neutral language is key to ease communication.</a:t>
            </a:r>
          </a:p>
          <a:p>
            <a:pPr algn="l"/>
            <a:r>
              <a:rPr lang="en-IN" sz="1400" b="1" i="0" dirty="0">
                <a:solidFill>
                  <a:srgbClr val="171923"/>
                </a:solidFill>
                <a:effectLst/>
                <a:latin typeface="manrope"/>
              </a:rPr>
              <a:t>	Simplify the creation of SLAs</a:t>
            </a:r>
          </a:p>
          <a:p>
            <a:pPr algn="l"/>
            <a:r>
              <a:rPr lang="en-IN" sz="1400" b="0" i="0" dirty="0">
                <a:solidFill>
                  <a:srgbClr val="171923"/>
                </a:solidFill>
                <a:effectLst/>
                <a:latin typeface="inter"/>
              </a:rPr>
              <a:t>	Instead of creating long and complex SLAs, set simple and shorter versions, so you can </a:t>
            </a:r>
            <a:r>
              <a:rPr lang="en-IN" sz="1400" b="0" i="0" dirty="0" err="1">
                <a:solidFill>
                  <a:srgbClr val="171923"/>
                </a:solidFill>
                <a:effectLst/>
                <a:latin typeface="inter"/>
              </a:rPr>
              <a:t>analyze</a:t>
            </a:r>
            <a:r>
              <a:rPr lang="en-IN" sz="1400" b="0" i="0" dirty="0">
                <a:solidFill>
                  <a:srgbClr val="171923"/>
                </a:solidFill>
                <a:effectLst/>
                <a:latin typeface="inter"/>
              </a:rPr>
              <a:t> their flow and the customer can understand them. This action makes the workflow more appropriate to optimize each task your team must do. </a:t>
            </a:r>
          </a:p>
          <a:p>
            <a:pPr algn="l"/>
            <a:r>
              <a:rPr lang="en-IN" sz="1400" b="1" i="0" dirty="0">
                <a:solidFill>
                  <a:srgbClr val="171923"/>
                </a:solidFill>
                <a:effectLst/>
                <a:latin typeface="manrope"/>
              </a:rPr>
              <a:t>	Define which tickets have higher priority</a:t>
            </a:r>
          </a:p>
          <a:p>
            <a:pPr algn="l"/>
            <a:r>
              <a:rPr lang="en-IN" sz="1400" b="0" i="0" dirty="0">
                <a:solidFill>
                  <a:srgbClr val="171923"/>
                </a:solidFill>
                <a:effectLst/>
                <a:latin typeface="inter"/>
              </a:rPr>
              <a:t>	Imagine that, during a work shift, one of the headsets stops working in an important call and the </a:t>
            </a:r>
            <a:r>
              <a:rPr lang="en-IN" sz="1400" b="0" i="0" u="none" strike="noStrike" dirty="0">
                <a:solidFill>
                  <a:srgbClr val="225ED8"/>
                </a:solidFill>
                <a:effectLst/>
                <a:latin typeface="inter"/>
                <a:hlinkClick r:id="rId2"/>
              </a:rPr>
              <a:t>CRM</a:t>
            </a:r>
            <a:r>
              <a:rPr lang="en-IN" sz="1400" b="0" i="0" dirty="0">
                <a:solidFill>
                  <a:srgbClr val="171923"/>
                </a:solidFill>
                <a:effectLst/>
                <a:latin typeface="inter"/>
              </a:rPr>
              <a:t> access goes down. Your IT manager will receive two tickets at the same time. So which one to prioritize?	</a:t>
            </a:r>
          </a:p>
          <a:p>
            <a:pPr algn="l"/>
            <a:r>
              <a:rPr lang="en-IN" sz="1400" b="0" i="0" dirty="0">
                <a:solidFill>
                  <a:srgbClr val="171923"/>
                </a:solidFill>
                <a:effectLst/>
                <a:latin typeface="inter"/>
              </a:rPr>
              <a:t>	Answering this question requires you to define the different ticket priorities in advance, as the weight can be higher or lower depending on the circumstance. </a:t>
            </a:r>
          </a:p>
          <a:p>
            <a:pPr algn="l"/>
            <a:r>
              <a:rPr lang="en-IN" sz="1400" b="0" i="0" dirty="0">
                <a:solidFill>
                  <a:srgbClr val="171923"/>
                </a:solidFill>
                <a:effectLst/>
                <a:latin typeface="inter"/>
              </a:rPr>
              <a:t>	In the example above, access to the CRM would be a higher priority because it affects everyone’s work, while the damaged headset concerns only one person. However, if the call is to talk to a customer who is about to churn, that priority might be higher.</a:t>
            </a:r>
          </a:p>
          <a:p>
            <a:pPr algn="l"/>
            <a:endParaRPr lang="en-IN" sz="1200" b="0" i="0" dirty="0">
              <a:solidFill>
                <a:srgbClr val="251439"/>
              </a:solidFill>
              <a:effectLst/>
              <a:latin typeface="Poppins" panose="00000500000000000000" pitchFamily="2" charset="0"/>
            </a:endParaRPr>
          </a:p>
        </p:txBody>
      </p:sp>
      <p:sp>
        <p:nvSpPr>
          <p:cNvPr id="4" name="TextBox 3">
            <a:extLst>
              <a:ext uri="{FF2B5EF4-FFF2-40B4-BE49-F238E27FC236}">
                <a16:creationId xmlns:a16="http://schemas.microsoft.com/office/drawing/2014/main" id="{48CAC4E9-074E-1C72-4F07-49C8512290CF}"/>
              </a:ext>
            </a:extLst>
          </p:cNvPr>
          <p:cNvSpPr txBox="1"/>
          <p:nvPr/>
        </p:nvSpPr>
        <p:spPr>
          <a:xfrm>
            <a:off x="636563" y="371008"/>
            <a:ext cx="45931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r>
              <a:rPr lang="en-IN" sz="1800" b="0" i="0" dirty="0">
                <a:solidFill>
                  <a:srgbClr val="171923"/>
                </a:solidFill>
                <a:effectLst/>
                <a:latin typeface="manrope"/>
              </a:rPr>
              <a:t>What are the best SLA practices?</a:t>
            </a:r>
          </a:p>
        </p:txBody>
      </p:sp>
    </p:spTree>
    <p:extLst>
      <p:ext uri="{BB962C8B-B14F-4D97-AF65-F5344CB8AC3E}">
        <p14:creationId xmlns:p14="http://schemas.microsoft.com/office/powerpoint/2010/main" val="33021513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a:t>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3</a:t>
            </a:fld>
            <a:endParaRPr sz="1200">
              <a:solidFill>
                <a:srgbClr val="888888"/>
              </a:solidFill>
            </a:endParaRPr>
          </a:p>
        </p:txBody>
      </p:sp>
      <p:pic>
        <p:nvPicPr>
          <p:cNvPr id="4" name="Picture 3">
            <a:extLst>
              <a:ext uri="{FF2B5EF4-FFF2-40B4-BE49-F238E27FC236}">
                <a16:creationId xmlns:a16="http://schemas.microsoft.com/office/drawing/2014/main" id="{9E6B8511-DDD6-2858-0D3B-69D599A6F830}"/>
              </a:ext>
            </a:extLst>
          </p:cNvPr>
          <p:cNvPicPr>
            <a:picLocks noChangeAspect="1"/>
          </p:cNvPicPr>
          <p:nvPr/>
        </p:nvPicPr>
        <p:blipFill>
          <a:blip r:embed="rId2"/>
          <a:stretch>
            <a:fillRect/>
          </a:stretch>
        </p:blipFill>
        <p:spPr>
          <a:xfrm>
            <a:off x="113828" y="1885071"/>
            <a:ext cx="8229600" cy="2729791"/>
          </a:xfrm>
          <a:prstGeom prst="rect">
            <a:avLst/>
          </a:prstGeom>
        </p:spPr>
      </p:pic>
      <p:sp>
        <p:nvSpPr>
          <p:cNvPr id="6" name="TextBox 5">
            <a:extLst>
              <a:ext uri="{FF2B5EF4-FFF2-40B4-BE49-F238E27FC236}">
                <a16:creationId xmlns:a16="http://schemas.microsoft.com/office/drawing/2014/main" id="{07E1E233-A17B-296C-A24A-95318687DB93}"/>
              </a:ext>
            </a:extLst>
          </p:cNvPr>
          <p:cNvSpPr txBox="1"/>
          <p:nvPr/>
        </p:nvSpPr>
        <p:spPr>
          <a:xfrm>
            <a:off x="457199" y="4609781"/>
            <a:ext cx="4986997" cy="163121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sz="2000" b="1" u="sng" dirty="0"/>
              <a:t>Steps to achieve high </a:t>
            </a:r>
            <a:r>
              <a:rPr lang="en-IN" sz="2000" b="1" u="sng" dirty="0" err="1"/>
              <a:t>availabilty</a:t>
            </a:r>
            <a:endParaRPr lang="en-IN" sz="2000" b="1" u="sng" dirty="0"/>
          </a:p>
          <a:p>
            <a:pPr marL="571500" lvl="0" indent="-571500">
              <a:buFont typeface="Arial" panose="020B0604020202020204" pitchFamily="34" charset="0"/>
              <a:buChar char="•"/>
              <a:defRPr sz="1800"/>
            </a:pPr>
            <a:r>
              <a:rPr lang="en-IN" sz="2000" b="1" dirty="0"/>
              <a:t>Build for server failure</a:t>
            </a:r>
          </a:p>
          <a:p>
            <a:pPr marL="571500" lvl="0" indent="-571500">
              <a:buFont typeface="Arial" panose="020B0604020202020204" pitchFamily="34" charset="0"/>
              <a:buChar char="•"/>
              <a:defRPr sz="1800"/>
            </a:pPr>
            <a:r>
              <a:rPr lang="en-IN" sz="2000" b="1" dirty="0"/>
              <a:t>Build for zone failure</a:t>
            </a:r>
          </a:p>
          <a:p>
            <a:pPr marL="571500" lvl="0" indent="-571500">
              <a:buFont typeface="Arial" panose="020B0604020202020204" pitchFamily="34" charset="0"/>
              <a:buChar char="•"/>
              <a:defRPr sz="1800"/>
            </a:pPr>
            <a:r>
              <a:rPr lang="en-IN" sz="2000" b="1" dirty="0"/>
              <a:t>Build for Cloud failure</a:t>
            </a:r>
          </a:p>
          <a:p>
            <a:pPr marL="571500" lvl="0" indent="-571500">
              <a:buFont typeface="Arial" panose="020B0604020202020204" pitchFamily="34" charset="0"/>
              <a:buChar char="•"/>
              <a:defRPr sz="1800"/>
            </a:pPr>
            <a:r>
              <a:rPr lang="en-IN" sz="2000" b="1" dirty="0"/>
              <a:t>Automating and testing</a:t>
            </a:r>
          </a:p>
        </p:txBody>
      </p:sp>
    </p:spTree>
    <p:extLst>
      <p:ext uri="{BB962C8B-B14F-4D97-AF65-F5344CB8AC3E}">
        <p14:creationId xmlns:p14="http://schemas.microsoft.com/office/powerpoint/2010/main" val="351444803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357F44-415B-257F-E1CE-89458D3559A2}"/>
              </a:ext>
            </a:extLst>
          </p:cNvPr>
          <p:cNvSpPr>
            <a:spLocks noGrp="1"/>
          </p:cNvSpPr>
          <p:nvPr>
            <p:ph type="body" idx="1"/>
          </p:nvPr>
        </p:nvSpPr>
        <p:spPr>
          <a:xfrm>
            <a:off x="304800" y="1493837"/>
            <a:ext cx="8543778" cy="5364163"/>
          </a:xfrm>
        </p:spPr>
        <p:txBody>
          <a:bodyPr>
            <a:normAutofit/>
          </a:bodyPr>
          <a:lstStyle/>
          <a:p>
            <a:pPr algn="l"/>
            <a:r>
              <a:rPr lang="en-IN" sz="1800" b="1" i="0" dirty="0">
                <a:solidFill>
                  <a:srgbClr val="171923"/>
                </a:solidFill>
                <a:effectLst/>
                <a:latin typeface="manrope"/>
              </a:rPr>
              <a:t>Determine days and times for SLA tasks</a:t>
            </a:r>
          </a:p>
          <a:p>
            <a:pPr algn="l"/>
            <a:r>
              <a:rPr lang="en-IN" sz="1800" b="0" i="0" dirty="0">
                <a:solidFill>
                  <a:srgbClr val="171923"/>
                </a:solidFill>
                <a:effectLst/>
                <a:latin typeface="inter"/>
              </a:rPr>
              <a:t>A customer may get frustrated when they contact you and do not get a response. But what if they made contact on a Saturday midnight instead of Monday through Friday business hours?</a:t>
            </a:r>
          </a:p>
          <a:p>
            <a:pPr algn="l"/>
            <a:r>
              <a:rPr lang="en-IN" sz="1800" b="0" i="0" dirty="0">
                <a:solidFill>
                  <a:srgbClr val="171923"/>
                </a:solidFill>
                <a:effectLst/>
                <a:latin typeface="inter"/>
              </a:rPr>
              <a:t>If your company operates Monday through Friday during business hours, it has to be clear in the SLA. This way, customers are aware that your team will only perform tasks and requests during the given days and times.</a:t>
            </a:r>
          </a:p>
          <a:p>
            <a:pPr algn="l"/>
            <a:r>
              <a:rPr lang="en-IN" sz="1800" b="0" i="0" dirty="0">
                <a:solidFill>
                  <a:srgbClr val="171923"/>
                </a:solidFill>
                <a:effectLst/>
                <a:latin typeface="inter"/>
              </a:rPr>
              <a:t>On the other hand, if the service is outsourced and provides 24/7 support, it is still essential to insert in the contract what types of services are provided during and outside business hours. This way, customers and everyone inside the company know what to expect.</a:t>
            </a:r>
          </a:p>
          <a:p>
            <a:pPr algn="l"/>
            <a:endParaRPr lang="en-IN" sz="1200" b="0" i="0" dirty="0">
              <a:solidFill>
                <a:srgbClr val="251439"/>
              </a:solidFill>
              <a:effectLst/>
              <a:latin typeface="Poppins" panose="00000500000000000000" pitchFamily="2" charset="0"/>
            </a:endParaRPr>
          </a:p>
        </p:txBody>
      </p:sp>
      <p:sp>
        <p:nvSpPr>
          <p:cNvPr id="4" name="TextBox 3">
            <a:extLst>
              <a:ext uri="{FF2B5EF4-FFF2-40B4-BE49-F238E27FC236}">
                <a16:creationId xmlns:a16="http://schemas.microsoft.com/office/drawing/2014/main" id="{48CAC4E9-074E-1C72-4F07-49C8512290CF}"/>
              </a:ext>
            </a:extLst>
          </p:cNvPr>
          <p:cNvSpPr txBox="1"/>
          <p:nvPr/>
        </p:nvSpPr>
        <p:spPr>
          <a:xfrm>
            <a:off x="622495" y="385076"/>
            <a:ext cx="45931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r>
              <a:rPr lang="en-IN" sz="1800" b="0" i="0" dirty="0">
                <a:solidFill>
                  <a:srgbClr val="171923"/>
                </a:solidFill>
                <a:effectLst/>
                <a:latin typeface="manrope"/>
              </a:rPr>
              <a:t>What are the best SLA practices?</a:t>
            </a:r>
          </a:p>
        </p:txBody>
      </p:sp>
    </p:spTree>
    <p:extLst>
      <p:ext uri="{BB962C8B-B14F-4D97-AF65-F5344CB8AC3E}">
        <p14:creationId xmlns:p14="http://schemas.microsoft.com/office/powerpoint/2010/main" val="277605468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body" idx="1"/>
          </p:nvPr>
        </p:nvSpPr>
        <p:spPr>
          <a:xfrm>
            <a:off x="304800" y="1316414"/>
            <a:ext cx="8229600" cy="4727893"/>
          </a:xfrm>
          <a:prstGeom prst="rect">
            <a:avLst/>
          </a:prstGeom>
        </p:spPr>
        <p:txBody>
          <a:bodyPr>
            <a:noAutofit/>
          </a:bodyPr>
          <a:lstStyle/>
          <a:p>
            <a:pPr algn="just"/>
            <a:r>
              <a:rPr lang="en-IN" sz="2800" b="0" i="0" dirty="0">
                <a:solidFill>
                  <a:srgbClr val="333333"/>
                </a:solidFill>
                <a:effectLst/>
                <a:latin typeface="inter-regular"/>
              </a:rPr>
              <a:t>cloud service provider. Service level agreements usually specify certain parameters, which are mentioned below:</a:t>
            </a:r>
          </a:p>
          <a:p>
            <a:pPr algn="just">
              <a:buFont typeface="Arial" panose="020B0604020202020204" pitchFamily="34" charset="0"/>
              <a:buChar char="•"/>
            </a:pPr>
            <a:r>
              <a:rPr lang="en-IN" sz="2800" b="0" i="0" dirty="0">
                <a:solidFill>
                  <a:srgbClr val="000000"/>
                </a:solidFill>
                <a:effectLst/>
                <a:latin typeface="inter-regular"/>
              </a:rPr>
              <a:t>Availability of the Service (uptime)</a:t>
            </a:r>
          </a:p>
          <a:p>
            <a:pPr algn="just">
              <a:buFont typeface="Arial" panose="020B0604020202020204" pitchFamily="34" charset="0"/>
              <a:buChar char="•"/>
            </a:pPr>
            <a:r>
              <a:rPr lang="en-IN" sz="2800" b="0" i="0" dirty="0">
                <a:solidFill>
                  <a:srgbClr val="000000"/>
                </a:solidFill>
                <a:effectLst/>
                <a:latin typeface="inter-regular"/>
              </a:rPr>
              <a:t>Latency or the response time</a:t>
            </a:r>
          </a:p>
          <a:p>
            <a:pPr algn="just">
              <a:buFont typeface="Arial" panose="020B0604020202020204" pitchFamily="34" charset="0"/>
              <a:buChar char="•"/>
            </a:pPr>
            <a:r>
              <a:rPr lang="en-IN" sz="2800" b="0" i="0" dirty="0">
                <a:solidFill>
                  <a:srgbClr val="000000"/>
                </a:solidFill>
                <a:effectLst/>
                <a:latin typeface="inter-regular"/>
              </a:rPr>
              <a:t>Service components reliability</a:t>
            </a:r>
          </a:p>
          <a:p>
            <a:pPr algn="just">
              <a:buFont typeface="Arial" panose="020B0604020202020204" pitchFamily="34" charset="0"/>
              <a:buChar char="•"/>
            </a:pPr>
            <a:r>
              <a:rPr lang="en-IN" sz="2800" b="0" i="0" dirty="0">
                <a:solidFill>
                  <a:srgbClr val="000000"/>
                </a:solidFill>
                <a:effectLst/>
                <a:latin typeface="inter-regular"/>
              </a:rPr>
              <a:t>Each party accountability</a:t>
            </a:r>
          </a:p>
          <a:p>
            <a:pPr algn="just">
              <a:buFont typeface="Arial" panose="020B0604020202020204" pitchFamily="34" charset="0"/>
              <a:buChar char="•"/>
            </a:pPr>
            <a:r>
              <a:rPr lang="en-IN" sz="2800" b="0" i="0">
                <a:solidFill>
                  <a:srgbClr val="000000"/>
                </a:solidFill>
                <a:effectLst/>
                <a:latin typeface="inter-regular"/>
              </a:rPr>
              <a:t>Warranties</a:t>
            </a:r>
          </a:p>
          <a:p>
            <a:pPr marL="0" lvl="0" indent="0">
              <a:lnSpc>
                <a:spcPct val="72000"/>
              </a:lnSpc>
              <a:buSzPct val="100000"/>
              <a:defRPr sz="1800"/>
            </a:pPr>
            <a:endParaRPr sz="2800" dirty="0"/>
          </a:p>
        </p:txBody>
      </p:sp>
      <p:sp>
        <p:nvSpPr>
          <p:cNvPr id="85" name="Shape 85"/>
          <p:cNvSpPr/>
          <p:nvPr/>
        </p:nvSpPr>
        <p:spPr>
          <a:xfrm>
            <a:off x="609600" y="381000"/>
            <a:ext cx="675752" cy="350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latin typeface="Arial"/>
                <a:ea typeface="Arial"/>
                <a:cs typeface="Arial"/>
                <a:sym typeface="Arial"/>
              </a:defRPr>
            </a:lvl1pPr>
          </a:lstStyle>
          <a:p>
            <a:pPr lvl="0"/>
            <a:r>
              <a:t>         </a:t>
            </a:r>
          </a:p>
        </p:txBody>
      </p:sp>
      <p:sp>
        <p:nvSpPr>
          <p:cNvPr id="86" name="Shape 86"/>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31</a:t>
            </a:fld>
            <a:endParaRPr sz="1200">
              <a:solidFill>
                <a:srgbClr val="888888"/>
              </a:solidFill>
            </a:endParaRPr>
          </a:p>
        </p:txBody>
      </p:sp>
      <p:sp>
        <p:nvSpPr>
          <p:cNvPr id="5"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a:t>Key aspects of SLA</a:t>
            </a:r>
            <a:endParaRPr sz="4400" dirty="0"/>
          </a:p>
        </p:txBody>
      </p:sp>
    </p:spTree>
    <p:extLst>
      <p:ext uri="{BB962C8B-B14F-4D97-AF65-F5344CB8AC3E}">
        <p14:creationId xmlns:p14="http://schemas.microsoft.com/office/powerpoint/2010/main" val="402214813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p:nvPr/>
        </p:nvSpPr>
        <p:spPr>
          <a:xfrm>
            <a:off x="609600" y="381000"/>
            <a:ext cx="675752" cy="350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lvl="0"/>
            <a:r>
              <a:t>         </a:t>
            </a:r>
          </a:p>
        </p:txBody>
      </p:sp>
      <p:sp>
        <p:nvSpPr>
          <p:cNvPr id="86" name="Shape 86"/>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32</a:t>
            </a:fld>
            <a:endParaRPr sz="1200">
              <a:solidFill>
                <a:srgbClr val="888888"/>
              </a:solidFill>
            </a:endParaRPr>
          </a:p>
        </p:txBody>
      </p:sp>
      <p:sp>
        <p:nvSpPr>
          <p:cNvPr id="5" name="Shape 80"/>
          <p:cNvSpPr/>
          <p:nvPr/>
        </p:nvSpPr>
        <p:spPr>
          <a:xfrm>
            <a:off x="457200" y="274635"/>
            <a:ext cx="8229600" cy="76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lang="en-IN" sz="4400" dirty="0"/>
              <a:t>Types of SLA</a:t>
            </a:r>
            <a:endParaRPr sz="4400" dirty="0"/>
          </a:p>
        </p:txBody>
      </p:sp>
      <p:sp>
        <p:nvSpPr>
          <p:cNvPr id="3" name="Rectangle 3">
            <a:extLst>
              <a:ext uri="{FF2B5EF4-FFF2-40B4-BE49-F238E27FC236}">
                <a16:creationId xmlns:a16="http://schemas.microsoft.com/office/drawing/2014/main" id="{AF78F3D8-2F26-8D39-D813-2F4602A10D3E}"/>
              </a:ext>
            </a:extLst>
          </p:cNvPr>
          <p:cNvSpPr>
            <a:spLocks noChangeArrowheads="1"/>
          </p:cNvSpPr>
          <p:nvPr/>
        </p:nvSpPr>
        <p:spPr bwMode="auto">
          <a:xfrm>
            <a:off x="717452" y="1502707"/>
            <a:ext cx="7709095" cy="36034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02124"/>
                </a:solidFill>
                <a:effectLst/>
                <a:cs typeface="Arial" panose="020B0604020202020204" pitchFamily="34" charset="0"/>
              </a:rPr>
              <a:t>What are the three types of SLAs? There are three basic types of SLAs: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02124"/>
                </a:solidFill>
                <a:effectLst/>
                <a:cs typeface="Arial" panose="020B0604020202020204" pitchFamily="34" charset="0"/>
              </a:rPr>
              <a:t>customer, internal and multilevel service-level agreements</a:t>
            </a:r>
            <a:r>
              <a:rPr kumimoji="0" lang="en-US" altLang="en-US" sz="1600" b="0" i="0" u="none" strike="noStrike" cap="none" normalizeH="0" baseline="0" dirty="0">
                <a:ln>
                  <a:noFill/>
                </a:ln>
                <a:solidFill>
                  <a:srgbClr val="202124"/>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02124"/>
                </a:solidFill>
                <a:effectLst/>
                <a:cs typeface="Arial" panose="020B0604020202020204" pitchFamily="34" charset="0"/>
              </a:rPr>
              <a:t> A customer service-level agreement is between a service provider and its external customers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202124"/>
              </a:solidFill>
              <a:cs typeface="Arial" panose="020B0604020202020204" pitchFamily="34" charset="0"/>
            </a:endParaRPr>
          </a:p>
          <a:p>
            <a:r>
              <a:rPr lang="en-IN" sz="1600" b="1" dirty="0"/>
              <a:t>The main elements of a good SLA.</a:t>
            </a:r>
            <a:endParaRPr lang="en-IN" sz="1600" dirty="0"/>
          </a:p>
          <a:p>
            <a:pPr marL="285750" indent="-285750">
              <a:buFont typeface="Arial" panose="020B0604020202020204" pitchFamily="34" charset="0"/>
              <a:buChar char="•"/>
            </a:pPr>
            <a:r>
              <a:rPr lang="en-IN" sz="1600" dirty="0"/>
              <a:t>Overall objectives. The SLA should set out the overall objectives for the services to be provided</a:t>
            </a:r>
          </a:p>
          <a:p>
            <a:pPr marL="285750" indent="-285750">
              <a:buFont typeface="Arial" panose="020B0604020202020204" pitchFamily="34" charset="0"/>
              <a:buChar char="•"/>
            </a:pPr>
            <a:r>
              <a:rPr lang="en-IN" sz="1600" dirty="0"/>
              <a:t>Description of the Services. The SLA should include a detailed description of the services</a:t>
            </a:r>
          </a:p>
          <a:p>
            <a:pPr marL="285750" indent="-285750">
              <a:buFont typeface="Arial" panose="020B0604020202020204" pitchFamily="34" charset="0"/>
              <a:buChar char="•"/>
            </a:pPr>
            <a:r>
              <a:rPr lang="en-IN" sz="1600" dirty="0"/>
              <a:t>Performance Standards</a:t>
            </a:r>
          </a:p>
          <a:p>
            <a:pPr marL="285750" indent="-285750">
              <a:buFont typeface="Arial" panose="020B0604020202020204" pitchFamily="34" charset="0"/>
              <a:buChar char="•"/>
            </a:pPr>
            <a:r>
              <a:rPr lang="en-IN" sz="1600" dirty="0"/>
              <a:t>Compensation/Service Credits.</a:t>
            </a:r>
          </a:p>
          <a:p>
            <a:pPr marL="285750" indent="-285750">
              <a:buFont typeface="Arial" panose="020B0604020202020204" pitchFamily="34" charset="0"/>
              <a:buChar char="•"/>
            </a:pPr>
            <a:r>
              <a:rPr lang="en-IN" sz="1600" dirty="0"/>
              <a:t>Critical Failure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2409464"/>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357F44-415B-257F-E1CE-89458D3559A2}"/>
              </a:ext>
            </a:extLst>
          </p:cNvPr>
          <p:cNvSpPr>
            <a:spLocks noGrp="1"/>
          </p:cNvSpPr>
          <p:nvPr>
            <p:ph type="body" idx="1"/>
          </p:nvPr>
        </p:nvSpPr>
        <p:spPr/>
        <p:txBody>
          <a:bodyPr>
            <a:normAutofit fontScale="92500"/>
          </a:bodyPr>
          <a:lstStyle/>
          <a:p>
            <a:pPr algn="l"/>
            <a:r>
              <a:rPr lang="en-IN" b="1" i="0" dirty="0">
                <a:solidFill>
                  <a:srgbClr val="323232"/>
                </a:solidFill>
                <a:effectLst/>
                <a:latin typeface="Arial" panose="020B0604020202020204" pitchFamily="34" charset="0"/>
              </a:rPr>
              <a:t>The importance of a cloud SLA</a:t>
            </a:r>
          </a:p>
          <a:p>
            <a:pPr algn="l"/>
            <a:r>
              <a:rPr lang="en-IN" b="0" i="0" dirty="0">
                <a:solidFill>
                  <a:srgbClr val="666666"/>
                </a:solidFill>
                <a:effectLst/>
                <a:latin typeface="Arial" panose="020B0604020202020204" pitchFamily="34" charset="0"/>
              </a:rPr>
              <a:t>Service-level agreements are fundamental as more organizations rely on external providers for their critical systems, applications and data. </a:t>
            </a:r>
          </a:p>
          <a:p>
            <a:pPr algn="l"/>
            <a:r>
              <a:rPr lang="en-IN" b="0" i="0" dirty="0">
                <a:solidFill>
                  <a:srgbClr val="666666"/>
                </a:solidFill>
                <a:effectLst/>
                <a:latin typeface="Arial" panose="020B0604020202020204" pitchFamily="34" charset="0"/>
              </a:rPr>
              <a:t>A cloud SLA ensures cloud providers meet certain enterprise-level requirements and provide customers with a clearly defined set of deliverables. It also describes financial penalties, such as credits for service time, if the provider fails to live up to the guaranteed terms.</a:t>
            </a:r>
          </a:p>
          <a:p>
            <a:r>
              <a:rPr lang="en-IN" b="0" i="0" dirty="0">
                <a:solidFill>
                  <a:srgbClr val="666666"/>
                </a:solidFill>
                <a:effectLst/>
                <a:latin typeface="Arial" panose="020B0604020202020204" pitchFamily="34" charset="0"/>
              </a:rPr>
              <a:t>Cloud service-level agreements may be more detailed to cover governance, security specifications, compliance, and performance and </a:t>
            </a:r>
            <a:r>
              <a:rPr lang="en-IN" b="0" i="0" u="sng" dirty="0">
                <a:solidFill>
                  <a:srgbClr val="007CAD"/>
                </a:solidFill>
                <a:effectLst/>
                <a:latin typeface="Arial" panose="020B0604020202020204" pitchFamily="34" charset="0"/>
                <a:hlinkClick r:id="rId2"/>
              </a:rPr>
              <a:t>uptime</a:t>
            </a:r>
            <a:r>
              <a:rPr lang="en-IN" b="0" i="0" dirty="0">
                <a:solidFill>
                  <a:srgbClr val="666666"/>
                </a:solidFill>
                <a:effectLst/>
                <a:latin typeface="Arial" panose="020B0604020202020204" pitchFamily="34" charset="0"/>
              </a:rPr>
              <a:t> statistics. They should address security and encryption practices for </a:t>
            </a:r>
            <a:r>
              <a:rPr lang="en-IN" b="0" i="0" u="sng" dirty="0">
                <a:solidFill>
                  <a:srgbClr val="007CAD"/>
                </a:solidFill>
                <a:effectLst/>
                <a:latin typeface="Arial" panose="020B0604020202020204" pitchFamily="34" charset="0"/>
                <a:hlinkClick r:id="rId3"/>
              </a:rPr>
              <a:t>data protection</a:t>
            </a:r>
            <a:r>
              <a:rPr lang="en-IN" b="0" i="0" dirty="0">
                <a:solidFill>
                  <a:srgbClr val="666666"/>
                </a:solidFill>
                <a:effectLst/>
                <a:latin typeface="Arial" panose="020B0604020202020204" pitchFamily="34" charset="0"/>
              </a:rPr>
              <a:t> and data privacy, </a:t>
            </a:r>
            <a:r>
              <a:rPr lang="en-IN" b="0" i="0" u="sng" dirty="0">
                <a:solidFill>
                  <a:srgbClr val="007CAD"/>
                </a:solidFill>
                <a:effectLst/>
                <a:latin typeface="Arial" panose="020B0604020202020204" pitchFamily="34" charset="0"/>
                <a:hlinkClick r:id="rId4"/>
              </a:rPr>
              <a:t>disaster recovery</a:t>
            </a:r>
            <a:r>
              <a:rPr lang="en-IN" b="0" i="0" dirty="0">
                <a:solidFill>
                  <a:srgbClr val="666666"/>
                </a:solidFill>
                <a:effectLst/>
                <a:latin typeface="Arial" panose="020B0604020202020204" pitchFamily="34" charset="0"/>
              </a:rPr>
              <a:t> expectations, data location, as well as data access and portability.</a:t>
            </a:r>
            <a:endParaRPr lang="en-IN" dirty="0"/>
          </a:p>
        </p:txBody>
      </p:sp>
      <p:sp>
        <p:nvSpPr>
          <p:cNvPr id="3" name="TextBox 2">
            <a:extLst>
              <a:ext uri="{FF2B5EF4-FFF2-40B4-BE49-F238E27FC236}">
                <a16:creationId xmlns:a16="http://schemas.microsoft.com/office/drawing/2014/main" id="{AC864BB4-6AEF-796E-736F-8A596FF5997F}"/>
              </a:ext>
            </a:extLst>
          </p:cNvPr>
          <p:cNvSpPr txBox="1"/>
          <p:nvPr/>
        </p:nvSpPr>
        <p:spPr>
          <a:xfrm>
            <a:off x="636563" y="371008"/>
            <a:ext cx="45931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sz="1800" dirty="0"/>
              <a:t>SLA</a:t>
            </a:r>
          </a:p>
        </p:txBody>
      </p:sp>
    </p:spTree>
    <p:extLst>
      <p:ext uri="{BB962C8B-B14F-4D97-AF65-F5344CB8AC3E}">
        <p14:creationId xmlns:p14="http://schemas.microsoft.com/office/powerpoint/2010/main" val="229984050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body" idx="1"/>
          </p:nvPr>
        </p:nvSpPr>
        <p:spPr>
          <a:xfrm>
            <a:off x="304800" y="1493837"/>
            <a:ext cx="8229600" cy="4727893"/>
          </a:xfrm>
          <a:prstGeom prst="rect">
            <a:avLst/>
          </a:prstGeom>
        </p:spPr>
        <p:txBody>
          <a:bodyPr>
            <a:normAutofit/>
          </a:bodyPr>
          <a:lstStyle/>
          <a:p>
            <a:pPr marL="0" lvl="0" indent="0">
              <a:lnSpc>
                <a:spcPct val="72000"/>
              </a:lnSpc>
              <a:buSzPct val="100000"/>
              <a:defRPr sz="1800"/>
            </a:pPr>
            <a:r>
              <a:rPr sz="2800" dirty="0"/>
              <a:t>Typically, the </a:t>
            </a:r>
            <a:r>
              <a:rPr sz="2800" b="1" dirty="0"/>
              <a:t>service-level objectives </a:t>
            </a:r>
            <a:r>
              <a:rPr sz="2800" dirty="0"/>
              <a:t>(SLOs) for these applications were response time and throughput of the application end-user requests. </a:t>
            </a:r>
          </a:p>
          <a:p>
            <a:pPr marL="0" lvl="0" indent="0">
              <a:lnSpc>
                <a:spcPct val="72000"/>
              </a:lnSpc>
              <a:buSzPct val="100000"/>
              <a:defRPr sz="1800"/>
            </a:pPr>
            <a:endParaRPr lang="en-IN" sz="2800" dirty="0"/>
          </a:p>
          <a:p>
            <a:pPr marL="0" lvl="0" indent="0">
              <a:lnSpc>
                <a:spcPct val="72000"/>
              </a:lnSpc>
              <a:buSzPct val="100000"/>
              <a:defRPr sz="1800"/>
            </a:pPr>
            <a:r>
              <a:rPr sz="2800" dirty="0"/>
              <a:t>The capacity buildup was to cater to the estimated peak load experienced by the application. The activity of determining the number of servers and their capacity that could satisfactorily serve the application end-user requests at peak loads is called capacity planning </a:t>
            </a:r>
          </a:p>
        </p:txBody>
      </p:sp>
      <p:sp>
        <p:nvSpPr>
          <p:cNvPr id="85" name="Shape 85"/>
          <p:cNvSpPr/>
          <p:nvPr/>
        </p:nvSpPr>
        <p:spPr>
          <a:xfrm>
            <a:off x="609600" y="381000"/>
            <a:ext cx="675752" cy="350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latin typeface="Arial"/>
                <a:ea typeface="Arial"/>
                <a:cs typeface="Arial"/>
                <a:sym typeface="Arial"/>
              </a:defRPr>
            </a:lvl1pPr>
          </a:lstStyle>
          <a:p>
            <a:pPr lvl="0"/>
            <a:r>
              <a:t>         </a:t>
            </a:r>
          </a:p>
        </p:txBody>
      </p:sp>
      <p:sp>
        <p:nvSpPr>
          <p:cNvPr id="86" name="Shape 86"/>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34</a:t>
            </a:fld>
            <a:endParaRPr sz="1200">
              <a:solidFill>
                <a:srgbClr val="888888"/>
              </a:solidFill>
            </a:endParaRPr>
          </a:p>
        </p:txBody>
      </p:sp>
      <p:sp>
        <p:nvSpPr>
          <p:cNvPr id="5"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a:t>Key aspects of SLA</a:t>
            </a:r>
            <a:endParaRPr sz="4400" dirty="0"/>
          </a:p>
        </p:txBody>
      </p:sp>
    </p:spTree>
    <p:extLst>
      <p:ext uri="{BB962C8B-B14F-4D97-AF65-F5344CB8AC3E}">
        <p14:creationId xmlns:p14="http://schemas.microsoft.com/office/powerpoint/2010/main" val="310029183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body" idx="1"/>
          </p:nvPr>
        </p:nvSpPr>
        <p:spPr>
          <a:xfrm>
            <a:off x="304800" y="1316414"/>
            <a:ext cx="8487508" cy="4873371"/>
          </a:xfrm>
          <a:prstGeom prst="rect">
            <a:avLst/>
          </a:prstGeom>
        </p:spPr>
        <p:txBody>
          <a:bodyPr>
            <a:noAutofit/>
          </a:bodyPr>
          <a:lstStyle/>
          <a:p>
            <a:pPr algn="l"/>
            <a:r>
              <a:rPr lang="en-IN" sz="1400" b="0" i="0" dirty="0">
                <a:solidFill>
                  <a:srgbClr val="000000"/>
                </a:solidFill>
                <a:effectLst/>
                <a:latin typeface="Inter UI"/>
              </a:rPr>
              <a:t>What is an SLI?</a:t>
            </a:r>
            <a:endParaRPr lang="en-IN" sz="1400" b="0" i="0" dirty="0">
              <a:solidFill>
                <a:srgbClr val="323F52"/>
              </a:solidFill>
              <a:effectLst/>
              <a:latin typeface="Inter UI"/>
            </a:endParaRPr>
          </a:p>
          <a:p>
            <a:pPr algn="l"/>
            <a:r>
              <a:rPr lang="en-IN" sz="1400" b="0" i="0" dirty="0">
                <a:solidFill>
                  <a:srgbClr val="000000"/>
                </a:solidFill>
                <a:effectLst/>
                <a:latin typeface="Inter UI"/>
              </a:rPr>
              <a:t>An SLI, or Service Level Indicator, measures how well a company actually meets the SLO promises that it sets within SLAs.</a:t>
            </a:r>
            <a:endParaRPr lang="en-IN" sz="1400" b="0" i="0" dirty="0">
              <a:solidFill>
                <a:srgbClr val="687281"/>
              </a:solidFill>
              <a:effectLst/>
              <a:latin typeface="Inter UI"/>
            </a:endParaRPr>
          </a:p>
          <a:p>
            <a:pPr algn="l"/>
            <a:r>
              <a:rPr lang="en-IN" sz="1400" b="0" i="0" dirty="0">
                <a:solidFill>
                  <a:srgbClr val="000000"/>
                </a:solidFill>
                <a:effectLst/>
                <a:latin typeface="Inter UI"/>
              </a:rPr>
              <a:t>For instance, if you promise an SLO of 99.9 percent uptime, and you achieve 99.95 percent uptime, then your SLI would be 99.95 percent (and you’d be exceeding your SLO, which is good).</a:t>
            </a:r>
            <a:endParaRPr lang="en-IN" sz="1400" b="0" i="0" dirty="0">
              <a:solidFill>
                <a:srgbClr val="687281"/>
              </a:solidFill>
              <a:effectLst/>
              <a:latin typeface="Inter UI"/>
            </a:endParaRPr>
          </a:p>
          <a:p>
            <a:pPr algn="l"/>
            <a:r>
              <a:rPr lang="en-IN" sz="1400" b="0" i="0" dirty="0">
                <a:solidFill>
                  <a:srgbClr val="000000"/>
                </a:solidFill>
                <a:effectLst/>
                <a:latin typeface="Inter UI"/>
              </a:rPr>
              <a:t>Tracking SLIs is important for two main reasons. The most obvious is that demonstrating SLIs to customers allows companies to show that they are meeting the terms of an SLA.</a:t>
            </a:r>
            <a:endParaRPr lang="en-IN" sz="1400" b="0" i="0" dirty="0">
              <a:solidFill>
                <a:srgbClr val="687281"/>
              </a:solidFill>
              <a:effectLst/>
              <a:latin typeface="Inter UI"/>
            </a:endParaRPr>
          </a:p>
          <a:p>
            <a:pPr algn="l"/>
            <a:r>
              <a:rPr lang="en-IN" sz="1400" b="0" i="0" dirty="0">
                <a:solidFill>
                  <a:srgbClr val="000000"/>
                </a:solidFill>
                <a:effectLst/>
                <a:latin typeface="Inter UI"/>
              </a:rPr>
              <a:t>Second, by tracking SLIs on a continuous basis, vendors can detect when they are falling short of meeting SLO promises, and they can take measures to address the problem before it turns into an SLA violation. Given that SLOs are often made on the basis of meeting certain goals over a period of time, early detection of SLI issues makes it possible to correct those issues before they persist long enough to trigger SLO non-compliance.</a:t>
            </a:r>
            <a:endParaRPr lang="en-IN" sz="1400" b="0" i="0" dirty="0">
              <a:solidFill>
                <a:srgbClr val="687281"/>
              </a:solidFill>
              <a:effectLst/>
              <a:latin typeface="Inter UI"/>
            </a:endParaRPr>
          </a:p>
          <a:p>
            <a:pPr algn="l"/>
            <a:r>
              <a:rPr lang="en-IN" sz="1400" b="0" i="0" dirty="0">
                <a:solidFill>
                  <a:srgbClr val="000000"/>
                </a:solidFill>
                <a:effectLst/>
                <a:latin typeface="Inter UI"/>
              </a:rPr>
              <a:t>Similarities and differences between SLAs, SLOs and SLIs</a:t>
            </a:r>
            <a:endParaRPr lang="en-IN" sz="1400" b="0" i="0" dirty="0">
              <a:solidFill>
                <a:srgbClr val="323F52"/>
              </a:solidFill>
              <a:effectLst/>
              <a:latin typeface="Inter UI"/>
            </a:endParaRPr>
          </a:p>
          <a:p>
            <a:pPr algn="l"/>
            <a:r>
              <a:rPr lang="en-IN" sz="1400" b="0" i="0" dirty="0">
                <a:solidFill>
                  <a:srgbClr val="000000"/>
                </a:solidFill>
                <a:effectLst/>
                <a:latin typeface="Inter UI"/>
              </a:rPr>
              <a:t>SLAs, SLOs and SLIs share one major thing in common: They are all part of the formal process that businesses use to set and track reliability, performance and availability goals. By extension, they are central to the </a:t>
            </a:r>
            <a:r>
              <a:rPr lang="en-IN" sz="1400" b="0" i="0" u="none" strike="noStrike" dirty="0">
                <a:solidFill>
                  <a:srgbClr val="1155CC"/>
                </a:solidFill>
                <a:effectLst/>
                <a:latin typeface="Inter UI"/>
                <a:hlinkClick r:id="rId2"/>
              </a:rPr>
              <a:t>work performed by SREs</a:t>
            </a:r>
            <a:r>
              <a:rPr lang="en-IN" sz="1400" b="0" i="0" dirty="0">
                <a:solidFill>
                  <a:srgbClr val="000000"/>
                </a:solidFill>
                <a:effectLst/>
                <a:latin typeface="Inter UI"/>
              </a:rPr>
              <a:t>, whose main job is to help businesses meet the goals they set within these categories.</a:t>
            </a:r>
            <a:endParaRPr lang="en-IN" sz="1400" b="0" i="0" dirty="0">
              <a:solidFill>
                <a:srgbClr val="687281"/>
              </a:solidFill>
              <a:effectLst/>
              <a:latin typeface="Inter UI"/>
            </a:endParaRPr>
          </a:p>
          <a:p>
            <a:pPr algn="l"/>
            <a:r>
              <a:rPr lang="en-IN" sz="1400" b="0" i="0" dirty="0">
                <a:solidFill>
                  <a:srgbClr val="000000"/>
                </a:solidFill>
                <a:effectLst/>
                <a:latin typeface="Inter UI"/>
              </a:rPr>
              <a:t>However, once you dive into the details, SAs, SLOs and SLIs are clearly different types of entities:</a:t>
            </a:r>
            <a:endParaRPr lang="en-IN" sz="1400" b="0" i="0" dirty="0">
              <a:solidFill>
                <a:srgbClr val="687281"/>
              </a:solidFill>
              <a:effectLst/>
              <a:latin typeface="Inter UI"/>
            </a:endParaRPr>
          </a:p>
          <a:p>
            <a:pPr algn="l">
              <a:buFont typeface="Arial" panose="020B0604020202020204" pitchFamily="34" charset="0"/>
              <a:buChar char="•"/>
            </a:pPr>
            <a:r>
              <a:rPr lang="en-IN" sz="1400" b="0" i="0" dirty="0">
                <a:solidFill>
                  <a:srgbClr val="687281"/>
                </a:solidFill>
                <a:effectLst/>
                <a:latin typeface="Inter UI"/>
              </a:rPr>
              <a:t>An SLA is a contract.</a:t>
            </a:r>
          </a:p>
          <a:p>
            <a:pPr algn="l">
              <a:buFont typeface="Arial" panose="020B0604020202020204" pitchFamily="34" charset="0"/>
              <a:buChar char="•"/>
            </a:pPr>
            <a:r>
              <a:rPr lang="en-IN" sz="1400" b="0" i="0" dirty="0">
                <a:solidFill>
                  <a:srgbClr val="687281"/>
                </a:solidFill>
                <a:effectLst/>
                <a:latin typeface="Inter UI"/>
              </a:rPr>
              <a:t>An SLO is a specific goal that is defined in a contract.</a:t>
            </a:r>
          </a:p>
          <a:p>
            <a:pPr algn="l">
              <a:buFont typeface="Arial" panose="020B0604020202020204" pitchFamily="34" charset="0"/>
              <a:buChar char="•"/>
            </a:pPr>
            <a:r>
              <a:rPr lang="en-IN" sz="1400" b="0" i="0" dirty="0">
                <a:solidFill>
                  <a:srgbClr val="687281"/>
                </a:solidFill>
                <a:effectLst/>
                <a:latin typeface="Inter UI"/>
              </a:rPr>
              <a:t>An SLI measures the extent to which teams comply with the SLO promises they make in SLA contracts.</a:t>
            </a:r>
          </a:p>
          <a:p>
            <a:pPr marL="0" lvl="0" indent="0">
              <a:lnSpc>
                <a:spcPct val="72000"/>
              </a:lnSpc>
              <a:buSzPct val="100000"/>
              <a:defRPr sz="1800"/>
            </a:pPr>
            <a:endParaRPr sz="2800" dirty="0"/>
          </a:p>
        </p:txBody>
      </p:sp>
      <p:sp>
        <p:nvSpPr>
          <p:cNvPr id="85" name="Shape 85"/>
          <p:cNvSpPr/>
          <p:nvPr/>
        </p:nvSpPr>
        <p:spPr>
          <a:xfrm>
            <a:off x="609600" y="381000"/>
            <a:ext cx="675752" cy="350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latin typeface="Arial"/>
                <a:ea typeface="Arial"/>
                <a:cs typeface="Arial"/>
                <a:sym typeface="Arial"/>
              </a:defRPr>
            </a:lvl1pPr>
          </a:lstStyle>
          <a:p>
            <a:pPr lvl="0"/>
            <a:r>
              <a:t>         </a:t>
            </a:r>
          </a:p>
        </p:txBody>
      </p:sp>
      <p:sp>
        <p:nvSpPr>
          <p:cNvPr id="86" name="Shape 86"/>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35</a:t>
            </a:fld>
            <a:endParaRPr sz="1200">
              <a:solidFill>
                <a:srgbClr val="888888"/>
              </a:solidFill>
            </a:endParaRPr>
          </a:p>
        </p:txBody>
      </p:sp>
      <p:sp>
        <p:nvSpPr>
          <p:cNvPr id="5"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a:t>Key aspects of SLA</a:t>
            </a:r>
            <a:endParaRPr sz="4400" dirty="0"/>
          </a:p>
        </p:txBody>
      </p:sp>
    </p:spTree>
    <p:extLst>
      <p:ext uri="{BB962C8B-B14F-4D97-AF65-F5344CB8AC3E}">
        <p14:creationId xmlns:p14="http://schemas.microsoft.com/office/powerpoint/2010/main" val="250060315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C464FD13-E724-6836-2740-6F116516A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895" y="1459370"/>
            <a:ext cx="8074855" cy="48983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62076AE-7E1E-381A-3874-15D143AB3BC1}"/>
              </a:ext>
            </a:extLst>
          </p:cNvPr>
          <p:cNvSpPr txBox="1"/>
          <p:nvPr/>
        </p:nvSpPr>
        <p:spPr>
          <a:xfrm>
            <a:off x="636563" y="371008"/>
            <a:ext cx="459310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pPr>
            <a:r>
              <a:rPr lang="en-IN" sz="1800" dirty="0"/>
              <a:t>SLA, SLO and SLI</a:t>
            </a:r>
          </a:p>
        </p:txBody>
      </p:sp>
    </p:spTree>
    <p:extLst>
      <p:ext uri="{BB962C8B-B14F-4D97-AF65-F5344CB8AC3E}">
        <p14:creationId xmlns:p14="http://schemas.microsoft.com/office/powerpoint/2010/main" val="383369530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body" idx="1"/>
          </p:nvPr>
        </p:nvSpPr>
        <p:spPr>
          <a:xfrm>
            <a:off x="304800" y="1316414"/>
            <a:ext cx="8229600" cy="4727893"/>
          </a:xfrm>
          <a:prstGeom prst="rect">
            <a:avLst/>
          </a:prstGeom>
        </p:spPr>
        <p:txBody>
          <a:bodyPr>
            <a:noAutofit/>
          </a:bodyPr>
          <a:lstStyle/>
          <a:p>
            <a:pPr algn="l"/>
            <a:r>
              <a:rPr lang="en-IN" sz="1600" b="0" i="0" dirty="0">
                <a:solidFill>
                  <a:srgbClr val="222635"/>
                </a:solidFill>
                <a:effectLst/>
                <a:latin typeface="Cambria" panose="02040503050406030204" pitchFamily="18" charset="0"/>
              </a:rPr>
              <a:t>An SLI, or Service Level Indicator, measures how well a company actually meets the SLO promises that it sets within SLAs.</a:t>
            </a:r>
          </a:p>
          <a:p>
            <a:pPr algn="l"/>
            <a:r>
              <a:rPr lang="en-IN" sz="1600" b="0" i="0" dirty="0">
                <a:solidFill>
                  <a:srgbClr val="222635"/>
                </a:solidFill>
                <a:effectLst/>
                <a:latin typeface="Cambria" panose="02040503050406030204" pitchFamily="18" charset="0"/>
              </a:rPr>
              <a:t>For instance, if you promise an SLO of 99.9 percent uptime, and you achieve 99.95 percent uptime, then your SLI would be 99.95 percent (and you’d be exceeding your SLO, which is good).</a:t>
            </a:r>
          </a:p>
          <a:p>
            <a:pPr algn="l"/>
            <a:r>
              <a:rPr lang="en-IN" sz="1600" b="0" i="0" dirty="0">
                <a:solidFill>
                  <a:srgbClr val="222635"/>
                </a:solidFill>
                <a:effectLst/>
                <a:latin typeface="Cambria" panose="02040503050406030204" pitchFamily="18" charset="0"/>
              </a:rPr>
              <a:t>Tracking SLIs is important for two main reasons. The most obvious is that demonstrating SLIs to customers allows companies to show that they are meeting the terms of an SLA.</a:t>
            </a:r>
          </a:p>
          <a:p>
            <a:pPr algn="l"/>
            <a:r>
              <a:rPr lang="en-IN" sz="1600" b="0" i="0" dirty="0">
                <a:solidFill>
                  <a:srgbClr val="222635"/>
                </a:solidFill>
                <a:effectLst/>
                <a:latin typeface="Cambria" panose="02040503050406030204" pitchFamily="18" charset="0"/>
              </a:rPr>
              <a:t>Second, by tracking SLIs on a continuous basis, vendors can detect when they are falling short of meeting SLO promises, and they can take measures to address the problem before it turns into an SLA violation. For example, if an incident disrupts your application’s availability and you can resolve the incident quickly with the help of an incident management platform, you can fix the problem before it results in enough downtime to cause you to fall short of your SLO promises. </a:t>
            </a:r>
          </a:p>
          <a:p>
            <a:pPr algn="l"/>
            <a:r>
              <a:rPr lang="en-IN" sz="1600" b="0" i="0" dirty="0">
                <a:solidFill>
                  <a:srgbClr val="222635"/>
                </a:solidFill>
                <a:effectLst/>
                <a:latin typeface="Cambria" panose="02040503050406030204" pitchFamily="18" charset="0"/>
              </a:rPr>
              <a:t>Given that SLOs are often made on the basis of meeting certain goals over a period of time, early detection of SLI issues makes it possible to correct those issues before they persist long enough to trigger SLO non-compliance.</a:t>
            </a:r>
          </a:p>
          <a:p>
            <a:pPr marL="0" lvl="0" indent="0">
              <a:lnSpc>
                <a:spcPct val="72000"/>
              </a:lnSpc>
              <a:buSzPct val="100000"/>
              <a:defRPr sz="1800"/>
            </a:pPr>
            <a:endParaRPr sz="2800" dirty="0"/>
          </a:p>
        </p:txBody>
      </p:sp>
      <p:sp>
        <p:nvSpPr>
          <p:cNvPr id="85" name="Shape 85"/>
          <p:cNvSpPr/>
          <p:nvPr/>
        </p:nvSpPr>
        <p:spPr>
          <a:xfrm>
            <a:off x="609600" y="381000"/>
            <a:ext cx="675752" cy="350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latin typeface="Arial"/>
                <a:ea typeface="Arial"/>
                <a:cs typeface="Arial"/>
                <a:sym typeface="Arial"/>
              </a:defRPr>
            </a:lvl1pPr>
          </a:lstStyle>
          <a:p>
            <a:pPr lvl="0"/>
            <a:r>
              <a:t>         </a:t>
            </a:r>
          </a:p>
        </p:txBody>
      </p:sp>
      <p:sp>
        <p:nvSpPr>
          <p:cNvPr id="86" name="Shape 86"/>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37</a:t>
            </a:fld>
            <a:endParaRPr sz="1200">
              <a:solidFill>
                <a:srgbClr val="888888"/>
              </a:solidFill>
            </a:endParaRPr>
          </a:p>
        </p:txBody>
      </p:sp>
      <p:sp>
        <p:nvSpPr>
          <p:cNvPr id="5"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a:t>Key aspects of SLI</a:t>
            </a:r>
            <a:endParaRPr sz="4400" dirty="0"/>
          </a:p>
        </p:txBody>
      </p:sp>
    </p:spTree>
    <p:extLst>
      <p:ext uri="{BB962C8B-B14F-4D97-AF65-F5344CB8AC3E}">
        <p14:creationId xmlns:p14="http://schemas.microsoft.com/office/powerpoint/2010/main" val="73959424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body" idx="1"/>
          </p:nvPr>
        </p:nvSpPr>
        <p:spPr>
          <a:xfrm>
            <a:off x="318868" y="1642884"/>
            <a:ext cx="8229600" cy="4727893"/>
          </a:xfrm>
          <a:prstGeom prst="rect">
            <a:avLst/>
          </a:prstGeom>
        </p:spPr>
        <p:txBody>
          <a:bodyPr>
            <a:noAutofit/>
          </a:bodyPr>
          <a:lstStyle/>
          <a:p>
            <a:pPr algn="l"/>
            <a:r>
              <a:rPr lang="en-IN" sz="2000" b="0" i="0" dirty="0">
                <a:solidFill>
                  <a:srgbClr val="1D252C"/>
                </a:solidFill>
                <a:effectLst/>
                <a:latin typeface="Soehne"/>
              </a:rPr>
              <a:t>	What is service level management?</a:t>
            </a:r>
          </a:p>
          <a:p>
            <a:pPr algn="l"/>
            <a:r>
              <a:rPr lang="en-IN" sz="2000" b="0" i="0" dirty="0">
                <a:solidFill>
                  <a:srgbClr val="1D252C"/>
                </a:solidFill>
                <a:effectLst/>
                <a:latin typeface="Soehne"/>
              </a:rPr>
              <a:t>	Service level management means ensuring that all processes and operational agreements for the level of services provided to customers are appropriate. </a:t>
            </a:r>
          </a:p>
          <a:p>
            <a:pPr algn="l"/>
            <a:r>
              <a:rPr lang="en-IN" sz="2000" dirty="0">
                <a:solidFill>
                  <a:srgbClr val="1D252C"/>
                </a:solidFill>
                <a:latin typeface="Soehne"/>
              </a:rPr>
              <a:t>	</a:t>
            </a:r>
            <a:r>
              <a:rPr lang="en-IN" sz="2000" b="0" i="0" dirty="0">
                <a:solidFill>
                  <a:srgbClr val="1D252C"/>
                </a:solidFill>
                <a:effectLst/>
                <a:latin typeface="Soehne"/>
              </a:rPr>
              <a:t>It includes monitoring and reporting on service levels, setting and adjusting SLOs, determining SLIs, making sure you are meeting SLAs, and holding customer reviews. </a:t>
            </a:r>
          </a:p>
          <a:p>
            <a:pPr algn="l"/>
            <a:r>
              <a:rPr lang="en-IN" sz="2000" b="0" i="0" dirty="0">
                <a:solidFill>
                  <a:srgbClr val="1D252C"/>
                </a:solidFill>
                <a:effectLst/>
                <a:latin typeface="Soehne"/>
              </a:rPr>
              <a:t>	The central focus really is the shared meaning of “availability” across teams, in your SLOs, also captured in the SLAs with your customers. To make sure your business is meeting or exceeding these service level agreements, it’s important for cross-functional teams to manage internal SLOs. </a:t>
            </a:r>
          </a:p>
          <a:p>
            <a:pPr marL="0" lvl="0" indent="0">
              <a:lnSpc>
                <a:spcPct val="72000"/>
              </a:lnSpc>
              <a:buSzPct val="100000"/>
              <a:defRPr sz="1800"/>
            </a:pPr>
            <a:endParaRPr lang="en-IN" sz="2800" dirty="0"/>
          </a:p>
          <a:p>
            <a:pPr marL="0" lvl="0" indent="0">
              <a:lnSpc>
                <a:spcPct val="72000"/>
              </a:lnSpc>
              <a:buSzPct val="100000"/>
              <a:defRPr sz="1800"/>
            </a:pPr>
            <a:endParaRPr sz="2800" dirty="0"/>
          </a:p>
        </p:txBody>
      </p:sp>
      <p:sp>
        <p:nvSpPr>
          <p:cNvPr id="85" name="Shape 85"/>
          <p:cNvSpPr/>
          <p:nvPr/>
        </p:nvSpPr>
        <p:spPr>
          <a:xfrm>
            <a:off x="609600" y="381000"/>
            <a:ext cx="675752" cy="35066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a:latin typeface="Arial"/>
                <a:ea typeface="Arial"/>
                <a:cs typeface="Arial"/>
                <a:sym typeface="Arial"/>
              </a:defRPr>
            </a:lvl1pPr>
          </a:lstStyle>
          <a:p>
            <a:pPr lvl="0"/>
            <a:r>
              <a:t>         </a:t>
            </a:r>
          </a:p>
        </p:txBody>
      </p:sp>
      <p:sp>
        <p:nvSpPr>
          <p:cNvPr id="86" name="Shape 86"/>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38</a:t>
            </a:fld>
            <a:endParaRPr sz="1200">
              <a:solidFill>
                <a:srgbClr val="888888"/>
              </a:solidFill>
            </a:endParaRPr>
          </a:p>
        </p:txBody>
      </p:sp>
      <p:sp>
        <p:nvSpPr>
          <p:cNvPr id="5" name="Shape 80"/>
          <p:cNvSpPr/>
          <p:nvPr/>
        </p:nvSpPr>
        <p:spPr>
          <a:xfrm>
            <a:off x="457200" y="274635"/>
            <a:ext cx="8229600" cy="126188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a:defRPr sz="1800"/>
            </a:pPr>
            <a:r>
              <a:rPr lang="en-IN" sz="3200" b="0" i="0" dirty="0">
                <a:solidFill>
                  <a:srgbClr val="1D252C"/>
                </a:solidFill>
                <a:effectLst/>
                <a:latin typeface="Soehne"/>
              </a:rPr>
              <a:t>Benefits of service level management</a:t>
            </a:r>
          </a:p>
          <a:p>
            <a:pPr lvl="0">
              <a:defRPr sz="1800"/>
            </a:pPr>
            <a:endParaRPr lang="en-IN" sz="4400" dirty="0"/>
          </a:p>
        </p:txBody>
      </p:sp>
    </p:spTree>
    <p:extLst>
      <p:ext uri="{BB962C8B-B14F-4D97-AF65-F5344CB8AC3E}">
        <p14:creationId xmlns:p14="http://schemas.microsoft.com/office/powerpoint/2010/main" val="171252002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p:cNvSpPr>
          <p:nvPr>
            <p:ph type="body" idx="1"/>
          </p:nvPr>
        </p:nvSpPr>
        <p:spPr>
          <a:xfrm>
            <a:off x="609600" y="1628457"/>
            <a:ext cx="8229600" cy="4727893"/>
          </a:xfrm>
          <a:prstGeom prst="rect">
            <a:avLst/>
          </a:prstGeom>
        </p:spPr>
        <p:txBody>
          <a:bodyPr>
            <a:noAutofit/>
          </a:bodyPr>
          <a:lstStyle/>
          <a:p>
            <a:pPr algn="l"/>
            <a:r>
              <a:rPr lang="en-IN" sz="1200" b="0" i="0" dirty="0">
                <a:solidFill>
                  <a:srgbClr val="1D252C"/>
                </a:solidFill>
                <a:effectLst/>
                <a:latin typeface="Soehne"/>
              </a:rPr>
              <a:t>	</a:t>
            </a:r>
            <a:r>
              <a:rPr lang="en-IN" sz="1800" b="0" i="0" dirty="0">
                <a:solidFill>
                  <a:srgbClr val="1D252C"/>
                </a:solidFill>
                <a:effectLst/>
                <a:latin typeface="Soehne"/>
              </a:rPr>
              <a:t>Good practices for SLIs, SLOs, and SLAs, and a platform for your service level management, bring these benefits</a:t>
            </a:r>
            <a:r>
              <a:rPr lang="en-IN" sz="1200" b="0" i="0" dirty="0">
                <a:solidFill>
                  <a:srgbClr val="1D252C"/>
                </a:solidFill>
                <a:effectLst/>
                <a:latin typeface="Soehne"/>
              </a:rPr>
              <a:t>:</a:t>
            </a:r>
          </a:p>
          <a:p>
            <a:pPr algn="l">
              <a:buFont typeface="Arial" panose="020B0604020202020204" pitchFamily="34" charset="0"/>
              <a:buChar char="•"/>
            </a:pPr>
            <a:r>
              <a:rPr lang="en-IN" sz="1600" b="1" i="0" dirty="0">
                <a:solidFill>
                  <a:srgbClr val="1D252C"/>
                </a:solidFill>
                <a:effectLst/>
                <a:latin typeface="Soehne"/>
              </a:rPr>
              <a:t>Easy setup:</a:t>
            </a:r>
            <a:r>
              <a:rPr lang="en-IN" sz="1600" b="0" i="0" dirty="0">
                <a:solidFill>
                  <a:srgbClr val="1D252C"/>
                </a:solidFill>
                <a:effectLst/>
                <a:latin typeface="Soehne"/>
              </a:rPr>
              <a:t> Automatically establish a baseline of performance and reliability for any service with a one-click setup and recommendations and customizations provided in a simple, guided flow.</a:t>
            </a:r>
          </a:p>
          <a:p>
            <a:pPr algn="l">
              <a:buFont typeface="Arial" panose="020B0604020202020204" pitchFamily="34" charset="0"/>
              <a:buChar char="•"/>
            </a:pPr>
            <a:r>
              <a:rPr lang="en-IN" sz="1600" b="1" i="0" dirty="0">
                <a:solidFill>
                  <a:srgbClr val="1D252C"/>
                </a:solidFill>
                <a:effectLst/>
                <a:latin typeface="Soehne"/>
              </a:rPr>
              <a:t>Define reliability across teams:</a:t>
            </a:r>
            <a:r>
              <a:rPr lang="en-IN" sz="1600" b="0" i="0" dirty="0">
                <a:solidFill>
                  <a:srgbClr val="1D252C"/>
                </a:solidFill>
                <a:effectLst/>
                <a:latin typeface="Soehne"/>
              </a:rPr>
              <a:t> Avoid arduous alignment processes with SLO and SLI recommendations that help you determine service boundaries. Set reliability benchmarks automatically based on recent performance metrics in any entity.</a:t>
            </a:r>
          </a:p>
          <a:p>
            <a:pPr algn="l">
              <a:buFont typeface="Arial" panose="020B0604020202020204" pitchFamily="34" charset="0"/>
              <a:buChar char="•"/>
            </a:pPr>
            <a:r>
              <a:rPr lang="en-IN" sz="1600" b="1" i="0" dirty="0">
                <a:solidFill>
                  <a:srgbClr val="1D252C"/>
                </a:solidFill>
                <a:effectLst/>
                <a:latin typeface="Soehne"/>
              </a:rPr>
              <a:t>Iterate and improve:</a:t>
            </a:r>
            <a:r>
              <a:rPr lang="en-IN" sz="1600" b="0" i="0" dirty="0">
                <a:solidFill>
                  <a:srgbClr val="1D252C"/>
                </a:solidFill>
                <a:effectLst/>
                <a:latin typeface="Soehne"/>
              </a:rPr>
              <a:t> With full-stack context and teams have insight into how specific nodes or services impact system reliability and can quickly take control over their performance. Custom views for both service owners and business leaders drive operational efficiency and lead to better reporting, alerting, and incident management processes.</a:t>
            </a:r>
          </a:p>
          <a:p>
            <a:pPr algn="l">
              <a:buFont typeface="Arial" panose="020B0604020202020204" pitchFamily="34" charset="0"/>
              <a:buChar char="•"/>
            </a:pPr>
            <a:r>
              <a:rPr lang="en-IN" sz="1600" b="1" i="0" dirty="0">
                <a:solidFill>
                  <a:srgbClr val="1D252C"/>
                </a:solidFill>
                <a:effectLst/>
                <a:latin typeface="Soehne"/>
              </a:rPr>
              <a:t>Standardize reliability:</a:t>
            </a:r>
            <a:r>
              <a:rPr lang="en-IN" sz="1600" b="0" i="0" dirty="0">
                <a:solidFill>
                  <a:srgbClr val="1D252C"/>
                </a:solidFill>
                <a:effectLst/>
                <a:latin typeface="Soehne"/>
              </a:rPr>
              <a:t> Cross-organizational teams have a unified, transparent view of service reliability, and can better comply with customer-facing SLAs. SLO compliance metrics and error budgets give organizations a way to report on reliability and implement changes across applications, infrastructure, and teams in a cohesive fashion.</a:t>
            </a:r>
          </a:p>
          <a:p>
            <a:pPr marL="0" lvl="0" indent="0">
              <a:lnSpc>
                <a:spcPct val="72000"/>
              </a:lnSpc>
              <a:buSzPct val="100000"/>
              <a:defRPr sz="1800"/>
            </a:pPr>
            <a:endParaRPr lang="en-IN" sz="1600" dirty="0"/>
          </a:p>
          <a:p>
            <a:pPr marL="0" lvl="0" indent="0">
              <a:lnSpc>
                <a:spcPct val="72000"/>
              </a:lnSpc>
              <a:buSzPct val="100000"/>
              <a:defRPr sz="1800"/>
            </a:pPr>
            <a:endParaRPr sz="2800" dirty="0"/>
          </a:p>
        </p:txBody>
      </p:sp>
      <p:sp>
        <p:nvSpPr>
          <p:cNvPr id="85" name="Shape 85"/>
          <p:cNvSpPr/>
          <p:nvPr/>
        </p:nvSpPr>
        <p:spPr>
          <a:xfrm>
            <a:off x="609600" y="381000"/>
            <a:ext cx="675752" cy="350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a:latin typeface="Arial"/>
                <a:ea typeface="Arial"/>
                <a:cs typeface="Arial"/>
                <a:sym typeface="Arial"/>
              </a:defRPr>
            </a:lvl1pPr>
          </a:lstStyle>
          <a:p>
            <a:pPr lvl="0"/>
            <a:r>
              <a:t>         </a:t>
            </a:r>
          </a:p>
        </p:txBody>
      </p:sp>
      <p:sp>
        <p:nvSpPr>
          <p:cNvPr id="86" name="Shape 86"/>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39</a:t>
            </a:fld>
            <a:endParaRPr sz="1200">
              <a:solidFill>
                <a:srgbClr val="888888"/>
              </a:solidFill>
            </a:endParaRPr>
          </a:p>
        </p:txBody>
      </p:sp>
      <p:sp>
        <p:nvSpPr>
          <p:cNvPr id="5" name="Shape 80"/>
          <p:cNvSpPr/>
          <p:nvPr/>
        </p:nvSpPr>
        <p:spPr>
          <a:xfrm>
            <a:off x="457200" y="274635"/>
            <a:ext cx="8229600" cy="126188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a:defRPr sz="1800"/>
            </a:pPr>
            <a:r>
              <a:rPr lang="en-IN" sz="3200" b="0" i="0" dirty="0">
                <a:solidFill>
                  <a:srgbClr val="1D252C"/>
                </a:solidFill>
                <a:effectLst/>
                <a:latin typeface="Soehne"/>
              </a:rPr>
              <a:t>Benefits of service level management</a:t>
            </a:r>
          </a:p>
          <a:p>
            <a:pPr lvl="0">
              <a:defRPr sz="1800"/>
            </a:pPr>
            <a:endParaRPr lang="en-IN" sz="4400" dirty="0"/>
          </a:p>
        </p:txBody>
      </p:sp>
    </p:spTree>
    <p:extLst>
      <p:ext uri="{BB962C8B-B14F-4D97-AF65-F5344CB8AC3E}">
        <p14:creationId xmlns:p14="http://schemas.microsoft.com/office/powerpoint/2010/main" val="328452817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a:t>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4</a:t>
            </a:fld>
            <a:endParaRPr sz="1200">
              <a:solidFill>
                <a:srgbClr val="888888"/>
              </a:solidFill>
            </a:endParaRPr>
          </a:p>
        </p:txBody>
      </p:sp>
      <p:sp>
        <p:nvSpPr>
          <p:cNvPr id="5" name="Shape 125"/>
          <p:cNvSpPr>
            <a:spLocks noGrp="1"/>
          </p:cNvSpPr>
          <p:nvPr>
            <p:ph type="body" idx="1"/>
          </p:nvPr>
        </p:nvSpPr>
        <p:spPr>
          <a:xfrm>
            <a:off x="304800" y="1493837"/>
            <a:ext cx="8229600" cy="4129041"/>
          </a:xfrm>
          <a:prstGeom prst="rect">
            <a:avLst/>
          </a:prstGeom>
        </p:spPr>
        <p:txBody>
          <a:bodyPr>
            <a:normAutofit fontScale="55000" lnSpcReduction="20000"/>
          </a:bodyPr>
          <a:lstStyle/>
          <a:p>
            <a:pPr algn="l" fontAlgn="base"/>
            <a:r>
              <a:rPr lang="en-IN" sz="3600" b="0" i="0" u="none" strike="noStrike" dirty="0">
                <a:solidFill>
                  <a:srgbClr val="101820"/>
                </a:solidFill>
                <a:effectLst/>
                <a:latin typeface="proxima-nova"/>
              </a:rPr>
              <a:t>The following elements help you implement highly available systems:</a:t>
            </a:r>
          </a:p>
          <a:p>
            <a:pPr algn="l" fontAlgn="base"/>
            <a:endParaRPr lang="en-IN" sz="3600" b="0" i="0" u="none" strike="noStrike" dirty="0">
              <a:solidFill>
                <a:srgbClr val="101820"/>
              </a:solidFill>
              <a:effectLst/>
              <a:latin typeface="proxima-nova"/>
            </a:endParaRPr>
          </a:p>
          <a:p>
            <a:pPr algn="l" fontAlgn="base">
              <a:buFont typeface="Arial" panose="020B0604020202020204" pitchFamily="34" charset="0"/>
              <a:buChar char="•"/>
            </a:pPr>
            <a:r>
              <a:rPr lang="en-IN" sz="3600" b="1" i="0" u="none" strike="noStrike" dirty="0">
                <a:solidFill>
                  <a:srgbClr val="101820"/>
                </a:solidFill>
                <a:effectLst/>
                <a:latin typeface="proxima-nova"/>
              </a:rPr>
              <a:t>Redundancy</a:t>
            </a:r>
            <a:r>
              <a:rPr lang="en-IN" sz="3600" b="0" i="0" u="none" strike="noStrike" dirty="0">
                <a:solidFill>
                  <a:srgbClr val="101820"/>
                </a:solidFill>
                <a:effectLst/>
                <a:latin typeface="proxima-nova"/>
              </a:rPr>
              <a:t>—ensuring that critical system components have another identical component with the same data, that can take over in case of failure.</a:t>
            </a:r>
          </a:p>
          <a:p>
            <a:pPr algn="l" fontAlgn="base">
              <a:buFont typeface="Arial" panose="020B0604020202020204" pitchFamily="34" charset="0"/>
              <a:buChar char="•"/>
            </a:pPr>
            <a:r>
              <a:rPr lang="en-IN" sz="3600" b="1" i="0" u="none" strike="noStrike" dirty="0">
                <a:solidFill>
                  <a:srgbClr val="101820"/>
                </a:solidFill>
                <a:effectLst/>
                <a:latin typeface="proxima-nova"/>
              </a:rPr>
              <a:t>Monitoring</a:t>
            </a:r>
            <a:r>
              <a:rPr lang="en-IN" sz="3600" b="0" i="0" u="none" strike="noStrike" dirty="0">
                <a:solidFill>
                  <a:srgbClr val="101820"/>
                </a:solidFill>
                <a:effectLst/>
                <a:latin typeface="proxima-nova"/>
              </a:rPr>
              <a:t>—identifying problems in production systems that may disrupt or degrade service.</a:t>
            </a:r>
          </a:p>
          <a:p>
            <a:pPr algn="l" fontAlgn="base">
              <a:buFont typeface="Arial" panose="020B0604020202020204" pitchFamily="34" charset="0"/>
              <a:buChar char="•"/>
            </a:pPr>
            <a:r>
              <a:rPr lang="en-IN" sz="3600" b="1" i="0" u="none" strike="noStrike" dirty="0">
                <a:solidFill>
                  <a:srgbClr val="101820"/>
                </a:solidFill>
                <a:effectLst/>
                <a:latin typeface="proxima-nova"/>
              </a:rPr>
              <a:t>Failover</a:t>
            </a:r>
            <a:r>
              <a:rPr lang="en-IN" sz="3600" b="0" i="0" u="none" strike="noStrike" dirty="0">
                <a:solidFill>
                  <a:srgbClr val="101820"/>
                </a:solidFill>
                <a:effectLst/>
                <a:latin typeface="proxima-nova"/>
              </a:rPr>
              <a:t>—the ability to switch from an active system component to a redundant component in case of failure, imminent failure, degraded performance or functionality.</a:t>
            </a:r>
          </a:p>
          <a:p>
            <a:pPr algn="l" fontAlgn="base">
              <a:buFont typeface="Arial" panose="020B0604020202020204" pitchFamily="34" charset="0"/>
              <a:buChar char="•"/>
            </a:pPr>
            <a:r>
              <a:rPr lang="en-IN" sz="3600" b="1" i="0" u="none" strike="noStrike" dirty="0">
                <a:solidFill>
                  <a:srgbClr val="101820"/>
                </a:solidFill>
                <a:effectLst/>
                <a:latin typeface="proxima-nova"/>
              </a:rPr>
              <a:t>Failback</a:t>
            </a:r>
            <a:r>
              <a:rPr lang="en-IN" sz="3600" b="0" i="0" u="none" strike="noStrike" dirty="0">
                <a:solidFill>
                  <a:srgbClr val="101820"/>
                </a:solidFill>
                <a:effectLst/>
                <a:latin typeface="proxima-nova"/>
              </a:rPr>
              <a:t>—the ability to switch back from a redundant component to the primary active component, when it has recovered from failure.</a:t>
            </a:r>
          </a:p>
          <a:p>
            <a:pPr lvl="0">
              <a:defRPr sz="1800"/>
            </a:pPr>
            <a:endParaRPr lang="en-IN" sz="3600" u="sng" dirty="0"/>
          </a:p>
          <a:p>
            <a:pPr lvl="0">
              <a:defRPr sz="1800"/>
            </a:pPr>
            <a:endParaRPr lang="en-IN" sz="3600" dirty="0"/>
          </a:p>
        </p:txBody>
      </p:sp>
    </p:spTree>
    <p:extLst>
      <p:ext uri="{BB962C8B-B14F-4D97-AF65-F5344CB8AC3E}">
        <p14:creationId xmlns:p14="http://schemas.microsoft.com/office/powerpoint/2010/main" val="54319642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a:t>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5</a:t>
            </a:fld>
            <a:endParaRPr sz="1200">
              <a:solidFill>
                <a:srgbClr val="888888"/>
              </a:solidFill>
            </a:endParaRPr>
          </a:p>
        </p:txBody>
      </p:sp>
      <p:sp>
        <p:nvSpPr>
          <p:cNvPr id="4" name="TextBox 3">
            <a:extLst>
              <a:ext uri="{FF2B5EF4-FFF2-40B4-BE49-F238E27FC236}">
                <a16:creationId xmlns:a16="http://schemas.microsoft.com/office/drawing/2014/main" id="{149B5119-76A0-59CF-9766-9FF505BA3434}"/>
              </a:ext>
            </a:extLst>
          </p:cNvPr>
          <p:cNvSpPr txBox="1"/>
          <p:nvPr/>
        </p:nvSpPr>
        <p:spPr>
          <a:xfrm>
            <a:off x="457201" y="1483530"/>
            <a:ext cx="8229599" cy="50783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l"/>
            <a:r>
              <a:rPr lang="en-IN" b="0" i="0" dirty="0">
                <a:solidFill>
                  <a:srgbClr val="202124"/>
                </a:solidFill>
                <a:effectLst/>
                <a:latin typeface="arial" panose="020B0604020202020204" pitchFamily="34" charset="0"/>
              </a:rPr>
              <a:t>What is difference between availability and reliability a cloud?</a:t>
            </a:r>
          </a:p>
          <a:p>
            <a:pPr algn="l"/>
            <a:r>
              <a:rPr lang="en-IN" b="0" i="0" dirty="0">
                <a:solidFill>
                  <a:srgbClr val="202124"/>
                </a:solidFill>
                <a:effectLst/>
                <a:latin typeface="arial" panose="020B0604020202020204" pitchFamily="34" charset="0"/>
              </a:rPr>
              <a:t>Availability in cloud computing ensures that products, services and tools are available to customers at any given point of time and is measured by downtimes of overall cloud services. </a:t>
            </a:r>
          </a:p>
          <a:p>
            <a:pPr algn="l"/>
            <a:r>
              <a:rPr lang="en-IN" b="0" i="0" dirty="0">
                <a:solidFill>
                  <a:srgbClr val="202124"/>
                </a:solidFill>
                <a:effectLst/>
                <a:latin typeface="arial" panose="020B0604020202020204" pitchFamily="34" charset="0"/>
              </a:rPr>
              <a:t>Reliability, however, measures the probability that the cloud services are delivered exactly what they are meant for</a:t>
            </a:r>
          </a:p>
          <a:p>
            <a:pPr algn="l"/>
            <a:endParaRPr lang="en-IN" b="1" i="0" dirty="0">
              <a:solidFill>
                <a:srgbClr val="000D4F"/>
              </a:solidFill>
              <a:effectLst/>
              <a:latin typeface="Work Sans" pitchFamily="2" charset="0"/>
            </a:endParaRPr>
          </a:p>
          <a:p>
            <a:pPr algn="l"/>
            <a:r>
              <a:rPr lang="en-IN" b="1" i="0" dirty="0">
                <a:solidFill>
                  <a:srgbClr val="000D4F"/>
                </a:solidFill>
                <a:effectLst/>
                <a:latin typeface="Work Sans" pitchFamily="2" charset="0"/>
              </a:rPr>
              <a:t>High Availability Metrics: RTO and RPO</a:t>
            </a:r>
          </a:p>
          <a:p>
            <a:pPr algn="l"/>
            <a:r>
              <a:rPr lang="en-IN" b="0" i="0" dirty="0">
                <a:solidFill>
                  <a:srgbClr val="212B36"/>
                </a:solidFill>
                <a:effectLst/>
                <a:latin typeface="Work Sans" pitchFamily="2" charset="0"/>
              </a:rPr>
              <a:t>The two metrics normally used to assess HA as well as disaster recovery (DR) are the recovery time objective (RTO) and the recovery point objective (RPO).</a:t>
            </a:r>
          </a:p>
          <a:p>
            <a:pPr algn="l">
              <a:buFont typeface="Arial" panose="020B0604020202020204" pitchFamily="34" charset="0"/>
              <a:buChar char="•"/>
            </a:pPr>
            <a:r>
              <a:rPr lang="en-IN" b="0" i="0" dirty="0">
                <a:solidFill>
                  <a:srgbClr val="212B36"/>
                </a:solidFill>
                <a:effectLst/>
                <a:latin typeface="Work Sans" pitchFamily="2" charset="0"/>
              </a:rPr>
              <a:t>RTO is the maximum tolerable duration of any outage. Online transaction processing applications generally have the lowest RTOs, and those that are essential often have an RTO of only a few minutes.</a:t>
            </a:r>
          </a:p>
          <a:p>
            <a:pPr algn="l">
              <a:buFont typeface="Arial" panose="020B0604020202020204" pitchFamily="34" charset="0"/>
              <a:buChar char="•"/>
            </a:pPr>
            <a:r>
              <a:rPr lang="en-IN" b="0" i="0" dirty="0">
                <a:solidFill>
                  <a:srgbClr val="212B36"/>
                </a:solidFill>
                <a:effectLst/>
                <a:latin typeface="Work Sans" pitchFamily="2" charset="0"/>
              </a:rPr>
              <a:t>RPO is the maximum amount of data loss that can be tolerated when a failure happens. For HA, RPO is often zero to specify there should be zero data loss under all failure scenarios.</a:t>
            </a:r>
          </a:p>
          <a:p>
            <a:endParaRPr lang="en-IN" dirty="0"/>
          </a:p>
        </p:txBody>
      </p:sp>
    </p:spTree>
    <p:extLst>
      <p:ext uri="{BB962C8B-B14F-4D97-AF65-F5344CB8AC3E}">
        <p14:creationId xmlns:p14="http://schemas.microsoft.com/office/powerpoint/2010/main" val="114251908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a:t>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6</a:t>
            </a:fld>
            <a:endParaRPr sz="1200">
              <a:solidFill>
                <a:srgbClr val="888888"/>
              </a:solidFill>
            </a:endParaRPr>
          </a:p>
        </p:txBody>
      </p:sp>
      <p:pic>
        <p:nvPicPr>
          <p:cNvPr id="3" name="Picture 2"/>
          <p:cNvPicPr>
            <a:picLocks noChangeAspect="1"/>
          </p:cNvPicPr>
          <p:nvPr/>
        </p:nvPicPr>
        <p:blipFill>
          <a:blip r:embed="rId3"/>
          <a:stretch>
            <a:fillRect/>
          </a:stretch>
        </p:blipFill>
        <p:spPr>
          <a:xfrm>
            <a:off x="1035240" y="1452037"/>
            <a:ext cx="7767566" cy="5170132"/>
          </a:xfrm>
          <a:prstGeom prst="rect">
            <a:avLst/>
          </a:prstGeom>
        </p:spPr>
      </p:pic>
    </p:spTree>
    <p:extLst>
      <p:ext uri="{BB962C8B-B14F-4D97-AF65-F5344CB8AC3E}">
        <p14:creationId xmlns:p14="http://schemas.microsoft.com/office/powerpoint/2010/main" val="9657801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lang="en-IN" sz="4400" dirty="0"/>
              <a:t>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a:t>
            </a:fld>
            <a:endParaRPr sz="1200">
              <a:solidFill>
                <a:srgbClr val="888888"/>
              </a:solidFill>
            </a:endParaRPr>
          </a:p>
        </p:txBody>
      </p:sp>
      <p:sp>
        <p:nvSpPr>
          <p:cNvPr id="5" name="Shape 125"/>
          <p:cNvSpPr>
            <a:spLocks noGrp="1"/>
          </p:cNvSpPr>
          <p:nvPr>
            <p:ph type="body" idx="1"/>
          </p:nvPr>
        </p:nvSpPr>
        <p:spPr>
          <a:xfrm>
            <a:off x="304800" y="1493837"/>
            <a:ext cx="8229600" cy="4129041"/>
          </a:xfrm>
          <a:prstGeom prst="rect">
            <a:avLst/>
          </a:prstGeom>
        </p:spPr>
        <p:txBody>
          <a:bodyPr>
            <a:normAutofit fontScale="40000" lnSpcReduction="20000"/>
          </a:bodyPr>
          <a:lstStyle/>
          <a:p>
            <a:pPr lvl="0">
              <a:defRPr sz="1800"/>
            </a:pPr>
            <a:r>
              <a:rPr lang="en-IN" sz="3600" dirty="0"/>
              <a:t>	Availability (also known as service availability) is both a commonly used metric to quantitatively measure resiliency, as well as a target resiliency objective.</a:t>
            </a:r>
          </a:p>
          <a:p>
            <a:pPr lvl="0">
              <a:defRPr sz="1800"/>
            </a:pPr>
            <a:r>
              <a:rPr lang="en-IN" sz="3600" dirty="0"/>
              <a:t> 	</a:t>
            </a:r>
          </a:p>
          <a:p>
            <a:pPr lvl="0">
              <a:defRPr sz="1800"/>
            </a:pPr>
            <a:r>
              <a:rPr lang="en-IN" sz="3600" dirty="0"/>
              <a:t> 	Availability is the percentage of time that a workload is available for use.</a:t>
            </a:r>
          </a:p>
          <a:p>
            <a:pPr lvl="0">
              <a:defRPr sz="1800"/>
            </a:pPr>
            <a:r>
              <a:rPr lang="en-IN" sz="3600" dirty="0"/>
              <a:t> 	Available for use means that it performs its agreed function successfully when required. This percentage is calculated over a period of time, such as a month, year, or trailing three years. Applying the strictest possible interpretation, availability is reduced anytime that the application isn’t operating normally, including both scheduled and unscheduled interruptions. </a:t>
            </a:r>
          </a:p>
          <a:p>
            <a:pPr lvl="0">
              <a:defRPr sz="1800"/>
            </a:pPr>
            <a:r>
              <a:rPr lang="en-IN" sz="3600" dirty="0"/>
              <a:t>	We define availability as follows: </a:t>
            </a:r>
          </a:p>
          <a:p>
            <a:pPr lvl="0">
              <a:defRPr sz="1800"/>
            </a:pPr>
            <a:r>
              <a:rPr lang="en-IN" sz="3600" dirty="0"/>
              <a:t>• 	Availability is a percentage uptime (such as 99.9%) over a period of time (commonly a month or year) • Common short-hand refers only to the “number of nines”; for example, “five nines” translates to being 99.999% available</a:t>
            </a:r>
          </a:p>
          <a:p>
            <a:pPr lvl="0">
              <a:defRPr sz="1800"/>
            </a:pPr>
            <a:r>
              <a:rPr lang="en-IN" sz="3600" dirty="0"/>
              <a:t> • 	Some customers choose to exclude scheduled service downtime (for example, planned maintenance) from the Total Time in the formula.</a:t>
            </a:r>
          </a:p>
          <a:p>
            <a:pPr lvl="0">
              <a:defRPr sz="1800"/>
            </a:pPr>
            <a:endParaRPr lang="en-IN" sz="3600" dirty="0"/>
          </a:p>
          <a:p>
            <a:pPr lvl="0">
              <a:defRPr sz="1800"/>
            </a:pPr>
            <a:r>
              <a:rPr lang="en-IN" sz="3600" dirty="0"/>
              <a:t> </a:t>
            </a:r>
            <a:r>
              <a:rPr lang="en-IN" sz="3600" b="1" dirty="0"/>
              <a:t>However, this is not advised, as your users will likely want to use your service during these times.</a:t>
            </a:r>
          </a:p>
          <a:p>
            <a:pPr lvl="0">
              <a:defRPr sz="1800"/>
            </a:pPr>
            <a:endParaRPr lang="en-IN" sz="3600" dirty="0"/>
          </a:p>
          <a:p>
            <a:pPr lvl="0">
              <a:defRPr sz="1800"/>
            </a:pPr>
            <a:r>
              <a:rPr lang="en-IN" sz="4500" b="1" dirty="0"/>
              <a:t>Availability=Availability of Use time/ Total Time</a:t>
            </a:r>
          </a:p>
        </p:txBody>
      </p:sp>
    </p:spTree>
    <p:extLst>
      <p:ext uri="{BB962C8B-B14F-4D97-AF65-F5344CB8AC3E}">
        <p14:creationId xmlns:p14="http://schemas.microsoft.com/office/powerpoint/2010/main" val="276883334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defRPr sz="4400"/>
            </a:lvl1pPr>
          </a:lstStyle>
          <a:p>
            <a:pPr lvl="0">
              <a:defRPr sz="1800"/>
            </a:pPr>
            <a:r>
              <a:rPr lang="en-IN" sz="4400" dirty="0"/>
              <a:t>High Availability</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8</a:t>
            </a:fld>
            <a:endParaRPr sz="1200">
              <a:solidFill>
                <a:srgbClr val="888888"/>
              </a:solidFill>
            </a:endParaRPr>
          </a:p>
        </p:txBody>
      </p:sp>
      <p:sp>
        <p:nvSpPr>
          <p:cNvPr id="5" name="Shape 125"/>
          <p:cNvSpPr>
            <a:spLocks noGrp="1"/>
          </p:cNvSpPr>
          <p:nvPr>
            <p:ph type="body" idx="1"/>
          </p:nvPr>
        </p:nvSpPr>
        <p:spPr>
          <a:xfrm>
            <a:off x="304800" y="1493837"/>
            <a:ext cx="8229600" cy="4129041"/>
          </a:xfrm>
          <a:prstGeom prst="rect">
            <a:avLst/>
          </a:prstGeom>
        </p:spPr>
        <p:txBody>
          <a:bodyPr>
            <a:normAutofit fontScale="40000" lnSpcReduction="20000"/>
          </a:bodyPr>
          <a:lstStyle/>
          <a:p>
            <a:pPr lvl="0">
              <a:defRPr sz="1800"/>
            </a:pPr>
            <a:r>
              <a:rPr lang="en-IN" sz="3600" dirty="0"/>
              <a:t>	</a:t>
            </a:r>
            <a:r>
              <a:rPr lang="en-IN" sz="4800" dirty="0"/>
              <a:t>Calculating availability with hard dependencies.</a:t>
            </a:r>
          </a:p>
          <a:p>
            <a:pPr lvl="0">
              <a:defRPr sz="1800"/>
            </a:pPr>
            <a:r>
              <a:rPr lang="en-IN" sz="4800" dirty="0"/>
              <a:t> Many systems have hard dependencies on other systems, where an interruption in a dependent system directly translates to an interruption of the.</a:t>
            </a:r>
          </a:p>
          <a:p>
            <a:pPr lvl="0">
              <a:defRPr sz="1800"/>
            </a:pPr>
            <a:r>
              <a:rPr lang="en-IN" sz="4800" dirty="0"/>
              <a:t>. Where such hard dependencies occur, the invoking system’s availability is the product of the dependent systems’ availabilities.</a:t>
            </a:r>
          </a:p>
          <a:p>
            <a:pPr lvl="0">
              <a:defRPr sz="1800"/>
            </a:pPr>
            <a:r>
              <a:rPr lang="en-IN" sz="4800" dirty="0"/>
              <a:t> For example, if you have a system designed for 99.99% availability that has a hard dependency on two other independent systems that each are designed for 99.99% availability, the workload can theoretically achieve 99.97%</a:t>
            </a:r>
          </a:p>
          <a:p>
            <a:pPr lvl="0">
              <a:defRPr sz="1800"/>
            </a:pPr>
            <a:r>
              <a:rPr lang="en-IN" sz="4800" dirty="0"/>
              <a:t> availability: </a:t>
            </a:r>
            <a:r>
              <a:rPr lang="en-IN" sz="4800" dirty="0" err="1"/>
              <a:t>Availinvok</a:t>
            </a:r>
            <a:r>
              <a:rPr lang="en-IN" sz="4800" dirty="0"/>
              <a:t> × Availdep1 × Availdep2 </a:t>
            </a:r>
          </a:p>
          <a:p>
            <a:pPr lvl="0">
              <a:defRPr sz="1800"/>
            </a:pPr>
            <a:r>
              <a:rPr lang="en-IN" sz="4800" dirty="0"/>
              <a:t>= </a:t>
            </a:r>
            <a:r>
              <a:rPr lang="en-IN" sz="4800" dirty="0" err="1"/>
              <a:t>Availworkload</a:t>
            </a:r>
            <a:r>
              <a:rPr lang="en-IN" sz="4800" dirty="0"/>
              <a:t> 99.99% × 99.99% × 99.99% = 99.97%</a:t>
            </a:r>
          </a:p>
          <a:p>
            <a:pPr lvl="0">
              <a:defRPr sz="1800"/>
            </a:pPr>
            <a:r>
              <a:rPr lang="en-IN" sz="4800" dirty="0"/>
              <a:t> It’s therefore important to understand your dependencies and their availability design goal</a:t>
            </a:r>
            <a:endParaRPr lang="en-IN" sz="4500" b="1" dirty="0"/>
          </a:p>
        </p:txBody>
      </p:sp>
    </p:spTree>
    <p:extLst>
      <p:ext uri="{BB962C8B-B14F-4D97-AF65-F5344CB8AC3E}">
        <p14:creationId xmlns:p14="http://schemas.microsoft.com/office/powerpoint/2010/main" val="28038973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57200" y="274635"/>
            <a:ext cx="8229600" cy="76944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lang="en-IN" sz="4400" dirty="0"/>
              <a:t>High Availability Calculation</a:t>
            </a:r>
            <a:endParaRPr sz="4400" dirty="0"/>
          </a:p>
        </p:txBody>
      </p:sp>
      <p:sp>
        <p:nvSpPr>
          <p:cNvPr id="82" name="Shape 82"/>
          <p:cNvSpPr>
            <a:spLocks noGrp="1"/>
          </p:cNvSpPr>
          <p:nvPr>
            <p:ph type="sldNum" sz="quarter" idx="2"/>
          </p:nvPr>
        </p:nvSpPr>
        <p:spPr>
          <a:xfrm>
            <a:off x="6553200" y="6087109"/>
            <a:ext cx="2133600" cy="269241"/>
          </a:xfrm>
          <a:prstGeom prst="rect">
            <a:avLst/>
          </a:prstGeom>
          <a:extLst>
            <a:ext uri="{C572A759-6A51-4108-AA02-DFA0A04FC94B}">
              <ma14:wrappingTextBoxFlag xmlns=""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9</a:t>
            </a:fld>
            <a:endParaRPr sz="1200">
              <a:solidFill>
                <a:srgbClr val="888888"/>
              </a:solidFill>
            </a:endParaRPr>
          </a:p>
        </p:txBody>
      </p:sp>
      <p:sp>
        <p:nvSpPr>
          <p:cNvPr id="5" name="Shape 125"/>
          <p:cNvSpPr>
            <a:spLocks noGrp="1"/>
          </p:cNvSpPr>
          <p:nvPr>
            <p:ph type="body" idx="1"/>
          </p:nvPr>
        </p:nvSpPr>
        <p:spPr>
          <a:xfrm>
            <a:off x="304799" y="1493837"/>
            <a:ext cx="8515643" cy="4862513"/>
          </a:xfrm>
          <a:prstGeom prst="rect">
            <a:avLst/>
          </a:prstGeom>
        </p:spPr>
        <p:txBody>
          <a:bodyPr>
            <a:noAutofit/>
          </a:bodyPr>
          <a:lstStyle/>
          <a:p>
            <a:pPr lvl="0">
              <a:defRPr sz="1800"/>
            </a:pPr>
            <a:r>
              <a:rPr lang="en-IN" sz="1600" dirty="0"/>
              <a:t>	Calculating availability with redundant components. </a:t>
            </a:r>
          </a:p>
          <a:p>
            <a:pPr lvl="0">
              <a:defRPr sz="1800"/>
            </a:pPr>
            <a:r>
              <a:rPr lang="en-IN" sz="1600" dirty="0"/>
              <a:t>	When a system involves the use of independent, redundant components (for example, redundant resources in different Availability Zones), </a:t>
            </a:r>
          </a:p>
          <a:p>
            <a:pPr lvl="0">
              <a:defRPr sz="1800"/>
            </a:pPr>
            <a:r>
              <a:rPr lang="en-IN" sz="1600" dirty="0"/>
              <a:t>	the theoretical availability is computed as 100% minus the product of the component failure rates.</a:t>
            </a:r>
          </a:p>
          <a:p>
            <a:pPr lvl="0">
              <a:defRPr sz="1800"/>
            </a:pPr>
            <a:r>
              <a:rPr lang="en-IN" sz="1600" dirty="0"/>
              <a:t>	 For example, if a system makes use of two independent components, each with an availability of 99.9%, the effective availability of this dependency is 99.9999%: </a:t>
            </a:r>
            <a:r>
              <a:rPr lang="en-IN" sz="1600" dirty="0" err="1"/>
              <a:t>Availeffective</a:t>
            </a:r>
            <a:r>
              <a:rPr lang="en-IN" sz="1600" dirty="0"/>
              <a:t> = </a:t>
            </a:r>
            <a:r>
              <a:rPr lang="en-IN" sz="1600" dirty="0" err="1"/>
              <a:t>AvailMAX</a:t>
            </a:r>
            <a:r>
              <a:rPr lang="en-IN" sz="1600" dirty="0"/>
              <a:t> − ((100%−</a:t>
            </a:r>
            <a:r>
              <a:rPr lang="en-IN" sz="1600" dirty="0" err="1"/>
              <a:t>Availdependency</a:t>
            </a:r>
            <a:r>
              <a:rPr lang="en-IN" sz="1600" dirty="0"/>
              <a:t>)×(100%−</a:t>
            </a:r>
            <a:r>
              <a:rPr lang="en-IN" sz="1600" dirty="0" err="1"/>
              <a:t>Availdependency</a:t>
            </a:r>
            <a:r>
              <a:rPr lang="en-IN" sz="1600" dirty="0"/>
              <a:t>)) 99.9999% = 100% − (0.1%×0.1%) </a:t>
            </a:r>
          </a:p>
          <a:p>
            <a:pPr lvl="0">
              <a:defRPr sz="1800"/>
            </a:pPr>
            <a:r>
              <a:rPr lang="en-IN" sz="1600" dirty="0"/>
              <a:t>Shortcut calculation: If the availabilities of all components in your calculation consist solely of the digit nine, then you can sum the count of the number of nines digits to get your answer. In the above example two redundant, independent components with three nines availability results in six nines. </a:t>
            </a:r>
          </a:p>
          <a:p>
            <a:pPr lvl="0">
              <a:defRPr sz="1800"/>
            </a:pPr>
            <a:r>
              <a:rPr lang="en-IN" sz="1600" dirty="0"/>
              <a:t>Calculating dependency availability. </a:t>
            </a:r>
          </a:p>
          <a:p>
            <a:pPr lvl="0">
              <a:defRPr sz="1800"/>
            </a:pPr>
            <a:r>
              <a:rPr lang="en-IN" sz="1600" dirty="0"/>
              <a:t>(for example, a component where the manufacturer does not publish availability information), one way to estimate is to determine the Mean Time Between Failure (MTBF) and Mean Time to Recover (MTTR). An availability estimate can be established by: For example, if the MTBF is 150 days and the MTTR is 1 hour, the availability estimate is 99.97%</a:t>
            </a:r>
            <a:endParaRPr lang="en-IN" sz="1600" b="1" dirty="0"/>
          </a:p>
        </p:txBody>
      </p:sp>
    </p:spTree>
    <p:extLst>
      <p:ext uri="{BB962C8B-B14F-4D97-AF65-F5344CB8AC3E}">
        <p14:creationId xmlns:p14="http://schemas.microsoft.com/office/powerpoint/2010/main" val="2054145986"/>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2B58C1CDD45143928531B634536E02" ma:contentTypeVersion="12" ma:contentTypeDescription="Create a new document." ma:contentTypeScope="" ma:versionID="47e3b4630f45e2a2e0571772a2747f30">
  <xsd:schema xmlns:xsd="http://www.w3.org/2001/XMLSchema" xmlns:xs="http://www.w3.org/2001/XMLSchema" xmlns:p="http://schemas.microsoft.com/office/2006/metadata/properties" xmlns:ns2="49b8a6a4-4c0c-4ade-8208-e9d33f271f71" xmlns:ns3="01efe261-8f89-4821-854b-09de4a0f8ad0" targetNamespace="http://schemas.microsoft.com/office/2006/metadata/properties" ma:root="true" ma:fieldsID="04f6e7e6cf5fe308992cf1bfc7d46da2" ns2:_="" ns3:_="">
    <xsd:import namespace="49b8a6a4-4c0c-4ade-8208-e9d33f271f71"/>
    <xsd:import namespace="01efe261-8f89-4821-854b-09de4a0f8ad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b8a6a4-4c0c-4ade-8208-e9d33f271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b8cb680-6a83-4177-80f4-b15e2230c4d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efe261-8f89-4821-854b-09de4a0f8ad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0622c38-2b2f-4d79-9cbf-aa654c9156e2}" ma:internalName="TaxCatchAll" ma:showField="CatchAllData" ma:web="01efe261-8f89-4821-854b-09de4a0f8ad0">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9b8a6a4-4c0c-4ade-8208-e9d33f271f71">
      <Terms xmlns="http://schemas.microsoft.com/office/infopath/2007/PartnerControls"/>
    </lcf76f155ced4ddcb4097134ff3c332f>
    <TaxCatchAll xmlns="01efe261-8f89-4821-854b-09de4a0f8ad0" xsi:nil="true"/>
  </documentManagement>
</p:properties>
</file>

<file path=customXml/itemProps1.xml><?xml version="1.0" encoding="utf-8"?>
<ds:datastoreItem xmlns:ds="http://schemas.openxmlformats.org/officeDocument/2006/customXml" ds:itemID="{65702DA2-CA26-4ABC-B7A2-10735C7CE959}"/>
</file>

<file path=customXml/itemProps2.xml><?xml version="1.0" encoding="utf-8"?>
<ds:datastoreItem xmlns:ds="http://schemas.openxmlformats.org/officeDocument/2006/customXml" ds:itemID="{F86E7A84-BEFE-4004-A458-BEE8E9627AC2}"/>
</file>

<file path=customXml/itemProps3.xml><?xml version="1.0" encoding="utf-8"?>
<ds:datastoreItem xmlns:ds="http://schemas.openxmlformats.org/officeDocument/2006/customXml" ds:itemID="{A0233BB4-6C0C-4EDC-904C-F7AA5A22B4D4}"/>
</file>

<file path=docProps/app.xml><?xml version="1.0" encoding="utf-8"?>
<Properties xmlns="http://schemas.openxmlformats.org/officeDocument/2006/extended-properties" xmlns:vt="http://schemas.openxmlformats.org/officeDocument/2006/docPropsVTypes">
  <TotalTime>2269</TotalTime>
  <Words>5067</Words>
  <Application>Microsoft Office PowerPoint</Application>
  <PresentationFormat>On-screen Show (4:3)</PresentationFormat>
  <Paragraphs>317</Paragraphs>
  <Slides>39</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39</vt:i4>
      </vt:variant>
    </vt:vector>
  </HeadingPairs>
  <TitlesOfParts>
    <vt:vector size="56" baseType="lpstr">
      <vt:lpstr>Arial</vt:lpstr>
      <vt:lpstr>Arial</vt:lpstr>
      <vt:lpstr>Calibri</vt:lpstr>
      <vt:lpstr>Cambria</vt:lpstr>
      <vt:lpstr>Charlie Text</vt:lpstr>
      <vt:lpstr>Helvetica Neue</vt:lpstr>
      <vt:lpstr>inter</vt:lpstr>
      <vt:lpstr>Inter UI</vt:lpstr>
      <vt:lpstr>inter-regular</vt:lpstr>
      <vt:lpstr>manrope</vt:lpstr>
      <vt:lpstr>outfit</vt:lpstr>
      <vt:lpstr>Poppins</vt:lpstr>
      <vt:lpstr>proxima-nova</vt:lpstr>
      <vt:lpstr>Soehne</vt:lpstr>
      <vt:lpstr>var( --e-global-typography-text-font-family )</vt:lpstr>
      <vt:lpstr>Work Sans</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dc:creator>
  <cp:lastModifiedBy>Moitra, Mridul (DXC Luxoft)</cp:lastModifiedBy>
  <cp:revision>28</cp:revision>
  <dcterms:modified xsi:type="dcterms:W3CDTF">2022-11-06T16:44:02Z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0x010100502B58C1CDD45143928531B634536E02</vt:lpwstr>
  </property>
</Properties>
</file>