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ibre Franklin"/>
      <p:regular r:id="rId23"/>
      <p:bold r:id="rId24"/>
      <p:italic r:id="rId25"/>
      <p:boldItalic r:id="rId26"/>
    </p:embeddedFont>
    <p:embeddedFont>
      <p:font typeface="Libre Baskerville"/>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ibreBaskerville-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b70439707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2b70439707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b70439707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2b70439707_2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b70439707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2b70439707_2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b70439707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2b70439707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b70439707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2b70439707_2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b70439707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2b70439707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b70439707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2b70439707_2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b70439707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2b70439707_2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b70439707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2b70439707_2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b7043970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2b70439707_2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b70439707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2b70439707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b70439707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2b70439707_2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b70439707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2b70439707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b70439707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2b70439707_2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b70439707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2b70439707_2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b70439707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2b70439707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4"/>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62" name="Shape 62"/>
        <p:cNvGrpSpPr/>
        <p:nvPr/>
      </p:nvGrpSpPr>
      <p:grpSpPr>
        <a:xfrm>
          <a:off x="0" y="0"/>
          <a:ext cx="0" cy="0"/>
          <a:chOff x="0" y="0"/>
          <a:chExt cx="0" cy="0"/>
        </a:xfrm>
      </p:grpSpPr>
      <p:sp>
        <p:nvSpPr>
          <p:cNvPr id="63" name="Google Shape;63;p15"/>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4" name="Google Shape;64;p15"/>
          <p:cNvSpPr/>
          <p:nvPr/>
        </p:nvSpPr>
        <p:spPr>
          <a:xfrm>
            <a:off x="65313" y="52316"/>
            <a:ext cx="9013372" cy="501915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5" name="Google Shape;65;p15"/>
          <p:cNvSpPr txBox="1"/>
          <p:nvPr>
            <p:ph idx="1" type="subTitle"/>
          </p:nvPr>
        </p:nvSpPr>
        <p:spPr>
          <a:xfrm>
            <a:off x="1295400" y="2400300"/>
            <a:ext cx="6400800" cy="120015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66" name="Google Shape;66;p15"/>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sz="1400">
                <a:solidFill>
                  <a:srgbClr val="FFFFFF"/>
                </a:solidFill>
                <a:latin typeface="Libre Franklin"/>
                <a:ea typeface="Libre Franklin"/>
                <a:cs typeface="Libre Franklin"/>
                <a:sym typeface="Libre Franklin"/>
              </a:defRPr>
            </a:lvl1pPr>
            <a:lvl2pPr indent="0" lvl="1" marL="0" algn="ctr">
              <a:spcBef>
                <a:spcPts val="0"/>
              </a:spcBef>
              <a:buNone/>
              <a:defRPr sz="1400">
                <a:solidFill>
                  <a:srgbClr val="FFFFFF"/>
                </a:solidFill>
                <a:latin typeface="Libre Franklin"/>
                <a:ea typeface="Libre Franklin"/>
                <a:cs typeface="Libre Franklin"/>
                <a:sym typeface="Libre Franklin"/>
              </a:defRPr>
            </a:lvl2pPr>
            <a:lvl3pPr indent="0" lvl="2" marL="0" algn="ctr">
              <a:spcBef>
                <a:spcPts val="0"/>
              </a:spcBef>
              <a:buNone/>
              <a:defRPr sz="1400">
                <a:solidFill>
                  <a:srgbClr val="FFFFFF"/>
                </a:solidFill>
                <a:latin typeface="Libre Franklin"/>
                <a:ea typeface="Libre Franklin"/>
                <a:cs typeface="Libre Franklin"/>
                <a:sym typeface="Libre Franklin"/>
              </a:defRPr>
            </a:lvl3pPr>
            <a:lvl4pPr indent="0" lvl="3" marL="0" algn="ctr">
              <a:spcBef>
                <a:spcPts val="0"/>
              </a:spcBef>
              <a:buNone/>
              <a:defRPr sz="1400">
                <a:solidFill>
                  <a:srgbClr val="FFFFFF"/>
                </a:solidFill>
                <a:latin typeface="Libre Franklin"/>
                <a:ea typeface="Libre Franklin"/>
                <a:cs typeface="Libre Franklin"/>
                <a:sym typeface="Libre Franklin"/>
              </a:defRPr>
            </a:lvl4pPr>
            <a:lvl5pPr indent="0" lvl="4" marL="0" algn="ctr">
              <a:spcBef>
                <a:spcPts val="0"/>
              </a:spcBef>
              <a:buNone/>
              <a:defRPr sz="1400">
                <a:solidFill>
                  <a:srgbClr val="FFFFFF"/>
                </a:solidFill>
                <a:latin typeface="Libre Franklin"/>
                <a:ea typeface="Libre Franklin"/>
                <a:cs typeface="Libre Franklin"/>
                <a:sym typeface="Libre Franklin"/>
              </a:defRPr>
            </a:lvl5pPr>
            <a:lvl6pPr indent="0" lvl="5" marL="0" algn="ctr">
              <a:spcBef>
                <a:spcPts val="0"/>
              </a:spcBef>
              <a:buNone/>
              <a:defRPr sz="1400">
                <a:solidFill>
                  <a:srgbClr val="FFFFFF"/>
                </a:solidFill>
                <a:latin typeface="Libre Franklin"/>
                <a:ea typeface="Libre Franklin"/>
                <a:cs typeface="Libre Franklin"/>
                <a:sym typeface="Libre Franklin"/>
              </a:defRPr>
            </a:lvl6pPr>
            <a:lvl7pPr indent="0" lvl="6" marL="0" algn="ctr">
              <a:spcBef>
                <a:spcPts val="0"/>
              </a:spcBef>
              <a:buNone/>
              <a:defRPr sz="1400">
                <a:solidFill>
                  <a:srgbClr val="FFFFFF"/>
                </a:solidFill>
                <a:latin typeface="Libre Franklin"/>
                <a:ea typeface="Libre Franklin"/>
                <a:cs typeface="Libre Franklin"/>
                <a:sym typeface="Libre Franklin"/>
              </a:defRPr>
            </a:lvl7pPr>
            <a:lvl8pPr indent="0" lvl="7" marL="0" algn="ctr">
              <a:spcBef>
                <a:spcPts val="0"/>
              </a:spcBef>
              <a:buNone/>
              <a:defRPr sz="1400">
                <a:solidFill>
                  <a:srgbClr val="FFFFFF"/>
                </a:solidFill>
                <a:latin typeface="Libre Franklin"/>
                <a:ea typeface="Libre Franklin"/>
                <a:cs typeface="Libre Franklin"/>
                <a:sym typeface="Libre Franklin"/>
              </a:defRPr>
            </a:lvl8pPr>
            <a:lvl9pPr indent="0" lvl="8" marL="0" algn="ctr">
              <a:spcBef>
                <a:spcPts val="0"/>
              </a:spcBef>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
        <p:nvSpPr>
          <p:cNvPr id="69" name="Google Shape;69;p15"/>
          <p:cNvSpPr/>
          <p:nvPr/>
        </p:nvSpPr>
        <p:spPr>
          <a:xfrm>
            <a:off x="62931" y="1086977"/>
            <a:ext cx="9021537" cy="11455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0" name="Google Shape;70;p15"/>
          <p:cNvSpPr/>
          <p:nvPr/>
        </p:nvSpPr>
        <p:spPr>
          <a:xfrm>
            <a:off x="62931" y="1047540"/>
            <a:ext cx="9021537" cy="90435"/>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1" name="Google Shape;71;p15"/>
          <p:cNvSpPr/>
          <p:nvPr/>
        </p:nvSpPr>
        <p:spPr>
          <a:xfrm>
            <a:off x="62931" y="2232487"/>
            <a:ext cx="9021537" cy="8289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2" name="Google Shape;72;p15"/>
          <p:cNvSpPr txBox="1"/>
          <p:nvPr>
            <p:ph type="ctrTitle"/>
          </p:nvPr>
        </p:nvSpPr>
        <p:spPr>
          <a:xfrm>
            <a:off x="457200" y="1129447"/>
            <a:ext cx="8229600" cy="1102519"/>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6"/>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78" name="Google Shape;78;p16"/>
          <p:cNvSpPr txBox="1"/>
          <p:nvPr>
            <p:ph idx="1" type="body"/>
          </p:nvPr>
        </p:nvSpPr>
        <p:spPr>
          <a:xfrm>
            <a:off x="914400" y="1085850"/>
            <a:ext cx="777240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79"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1" name="Google Shape;81;p17"/>
          <p:cNvSpPr/>
          <p:nvPr/>
        </p:nvSpPr>
        <p:spPr>
          <a:xfrm>
            <a:off x="65313" y="52316"/>
            <a:ext cx="9013372" cy="501915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2" name="Google Shape;82;p17"/>
          <p:cNvSpPr txBox="1"/>
          <p:nvPr>
            <p:ph type="title"/>
          </p:nvPr>
        </p:nvSpPr>
        <p:spPr>
          <a:xfrm>
            <a:off x="722313" y="714375"/>
            <a:ext cx="7772400" cy="1021556"/>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7"/>
          <p:cNvSpPr txBox="1"/>
          <p:nvPr>
            <p:ph idx="1" type="body"/>
          </p:nvPr>
        </p:nvSpPr>
        <p:spPr>
          <a:xfrm>
            <a:off x="722313" y="1910954"/>
            <a:ext cx="7772400" cy="1003697"/>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4" name="Google Shape;84;p17"/>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800100" y="4629150"/>
            <a:ext cx="40005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p:nvPr/>
        </p:nvSpPr>
        <p:spPr>
          <a:xfrm flipH="1" rot="10800000">
            <a:off x="69412" y="1782622"/>
            <a:ext cx="9013515" cy="685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7" name="Google Shape;87;p17"/>
          <p:cNvSpPr/>
          <p:nvPr/>
        </p:nvSpPr>
        <p:spPr>
          <a:xfrm>
            <a:off x="69146" y="1756106"/>
            <a:ext cx="9013781" cy="3428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8" name="Google Shape;88;p17"/>
          <p:cNvSpPr/>
          <p:nvPr/>
        </p:nvSpPr>
        <p:spPr>
          <a:xfrm>
            <a:off x="68306" y="1851660"/>
            <a:ext cx="9014621" cy="3429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9" name="Google Shape;89;p17"/>
          <p:cNvSpPr/>
          <p:nvPr>
            <p:ph idx="12" type="sldNum"/>
          </p:nvPr>
        </p:nvSpPr>
        <p:spPr>
          <a:xfrm>
            <a:off x="146304" y="4656582"/>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txBox="1"/>
          <p:nvPr>
            <p:ph idx="1" type="body"/>
          </p:nvPr>
        </p:nvSpPr>
        <p:spPr>
          <a:xfrm>
            <a:off x="914400" y="1085850"/>
            <a:ext cx="374904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6" name="Google Shape;96;p18"/>
          <p:cNvSpPr txBox="1"/>
          <p:nvPr>
            <p:ph idx="2" type="body"/>
          </p:nvPr>
        </p:nvSpPr>
        <p:spPr>
          <a:xfrm>
            <a:off x="4933950" y="1085850"/>
            <a:ext cx="374904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9"/>
          <p:cNvSpPr txBox="1"/>
          <p:nvPr>
            <p:ph type="title"/>
          </p:nvPr>
        </p:nvSpPr>
        <p:spPr>
          <a:xfrm>
            <a:off x="914400" y="20478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9"/>
          <p:cNvSpPr txBox="1"/>
          <p:nvPr>
            <p:ph idx="1" type="body"/>
          </p:nvPr>
        </p:nvSpPr>
        <p:spPr>
          <a:xfrm>
            <a:off x="914400" y="1085850"/>
            <a:ext cx="3733800" cy="5715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0" name="Google Shape;100;p19"/>
          <p:cNvSpPr txBox="1"/>
          <p:nvPr>
            <p:ph idx="2" type="body"/>
          </p:nvPr>
        </p:nvSpPr>
        <p:spPr>
          <a:xfrm>
            <a:off x="4953000" y="1085850"/>
            <a:ext cx="3733800" cy="5715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1" name="Google Shape;101;p19"/>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4" name="Google Shape;104;p19"/>
          <p:cNvSpPr txBox="1"/>
          <p:nvPr>
            <p:ph idx="3" type="body"/>
          </p:nvPr>
        </p:nvSpPr>
        <p:spPr>
          <a:xfrm>
            <a:off x="914400" y="1685925"/>
            <a:ext cx="3733800" cy="29146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5" name="Google Shape;105;p19"/>
          <p:cNvSpPr txBox="1"/>
          <p:nvPr>
            <p:ph idx="4" type="body"/>
          </p:nvPr>
        </p:nvSpPr>
        <p:spPr>
          <a:xfrm>
            <a:off x="4953000" y="1685925"/>
            <a:ext cx="3733800" cy="29146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0"/>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3" name="Google Shape;113;p21"/>
          <p:cNvSpPr/>
          <p:nvPr/>
        </p:nvSpPr>
        <p:spPr>
          <a:xfrm>
            <a:off x="64008" y="52316"/>
            <a:ext cx="9013372" cy="5020056"/>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4" name="Google Shape;114;p21"/>
          <p:cNvSpPr txBox="1"/>
          <p:nvPr>
            <p:ph type="title"/>
          </p:nvPr>
        </p:nvSpPr>
        <p:spPr>
          <a:xfrm>
            <a:off x="914400" y="20478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1"/>
          <p:cNvSpPr txBox="1"/>
          <p:nvPr>
            <p:ph idx="1" type="body"/>
          </p:nvPr>
        </p:nvSpPr>
        <p:spPr>
          <a:xfrm>
            <a:off x="914400" y="1200150"/>
            <a:ext cx="1905000" cy="337185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6" name="Google Shape;116;p21"/>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19" name="Google Shape;119;p21"/>
          <p:cNvSpPr txBox="1"/>
          <p:nvPr>
            <p:ph idx="2" type="body"/>
          </p:nvPr>
        </p:nvSpPr>
        <p:spPr>
          <a:xfrm>
            <a:off x="2971800" y="1200150"/>
            <a:ext cx="5715000" cy="33718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22"/>
          <p:cNvSpPr txBox="1"/>
          <p:nvPr>
            <p:ph type="title"/>
          </p:nvPr>
        </p:nvSpPr>
        <p:spPr>
          <a:xfrm>
            <a:off x="914400" y="3675413"/>
            <a:ext cx="7315200" cy="391716"/>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2"/>
          <p:cNvSpPr txBox="1"/>
          <p:nvPr>
            <p:ph idx="1" type="body"/>
          </p:nvPr>
        </p:nvSpPr>
        <p:spPr>
          <a:xfrm>
            <a:off x="914400" y="4084369"/>
            <a:ext cx="7315200" cy="51435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22"/>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1" type="ftr"/>
          </p:nvPr>
        </p:nvSpPr>
        <p:spPr>
          <a:xfrm>
            <a:off x="914400" y="4629150"/>
            <a:ext cx="38862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p:nvPr>
            <p:ph idx="12" type="sldNum"/>
          </p:nvPr>
        </p:nvSpPr>
        <p:spPr>
          <a:xfrm>
            <a:off x="146304" y="4656582"/>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26" name="Google Shape;126;p22"/>
          <p:cNvSpPr/>
          <p:nvPr/>
        </p:nvSpPr>
        <p:spPr>
          <a:xfrm flipH="1" rot="10800000">
            <a:off x="68307" y="3512666"/>
            <a:ext cx="9006840" cy="685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27" name="Google Shape;127;p22"/>
          <p:cNvSpPr/>
          <p:nvPr/>
        </p:nvSpPr>
        <p:spPr>
          <a:xfrm>
            <a:off x="68508" y="3487856"/>
            <a:ext cx="9006639" cy="3428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28" name="Google Shape;128;p22"/>
          <p:cNvSpPr/>
          <p:nvPr/>
        </p:nvSpPr>
        <p:spPr>
          <a:xfrm>
            <a:off x="68510" y="3579918"/>
            <a:ext cx="9006637" cy="3660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29" name="Google Shape;129;p22"/>
          <p:cNvSpPr/>
          <p:nvPr>
            <p:ph idx="2" type="pic"/>
          </p:nvPr>
        </p:nvSpPr>
        <p:spPr>
          <a:xfrm>
            <a:off x="68308" y="50006"/>
            <a:ext cx="9001873" cy="3436144"/>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3"/>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3"/>
          <p:cNvSpPr txBox="1"/>
          <p:nvPr>
            <p:ph idx="1" type="body"/>
          </p:nvPr>
        </p:nvSpPr>
        <p:spPr>
          <a:xfrm rot="5400000">
            <a:off x="3086100" y="-1085850"/>
            <a:ext cx="3429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3" name="Google Shape;133;p23"/>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4"/>
          <p:cNvSpPr txBox="1"/>
          <p:nvPr>
            <p:ph type="title"/>
          </p:nvPr>
        </p:nvSpPr>
        <p:spPr>
          <a:xfrm rot="5400000">
            <a:off x="5440918" y="1394463"/>
            <a:ext cx="4388644"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4"/>
          <p:cNvSpPr txBox="1"/>
          <p:nvPr>
            <p:ph idx="1" type="body"/>
          </p:nvPr>
        </p:nvSpPr>
        <p:spPr>
          <a:xfrm rot="5400000">
            <a:off x="1501378" y="-380998"/>
            <a:ext cx="4388644"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9" name="Google Shape;139;p24"/>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2" name="Google Shape;52;p13"/>
          <p:cNvSpPr/>
          <p:nvPr/>
        </p:nvSpPr>
        <p:spPr>
          <a:xfrm>
            <a:off x="64008" y="52316"/>
            <a:ext cx="9013372" cy="5020056"/>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3" name="Google Shape;53;p13"/>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914400" y="1085850"/>
            <a:ext cx="7772400" cy="3429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5" name="Google Shape;55;p13"/>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6" name="Google Shape;56;p13"/>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7" name="Google Shape;57;p13"/>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83ce0549-e760-46d5-85d1-0a0ec03354f3.png Airbnb.png" id="146" name="Google Shape;146;p25"/>
          <p:cNvPicPr preferRelativeResize="0"/>
          <p:nvPr/>
        </p:nvPicPr>
        <p:blipFill rotWithShape="1">
          <a:blip r:embed="rId3">
            <a:alphaModFix/>
          </a:blip>
          <a:srcRect b="0" l="0" r="0" t="0"/>
          <a:stretch/>
        </p:blipFill>
        <p:spPr>
          <a:xfrm>
            <a:off x="152400" y="4514850"/>
            <a:ext cx="1600200" cy="400050"/>
          </a:xfrm>
          <a:prstGeom prst="rect">
            <a:avLst/>
          </a:prstGeom>
          <a:noFill/>
          <a:ln>
            <a:noFill/>
          </a:ln>
        </p:spPr>
      </p:pic>
      <p:pic>
        <p:nvPicPr>
          <p:cNvPr descr="logo1_edfc81b31b.png" id="147" name="Google Shape;147;p25"/>
          <p:cNvPicPr preferRelativeResize="0"/>
          <p:nvPr/>
        </p:nvPicPr>
        <p:blipFill rotWithShape="1">
          <a:blip r:embed="rId4">
            <a:alphaModFix/>
          </a:blip>
          <a:srcRect b="0" l="0" r="0" t="0"/>
          <a:stretch/>
        </p:blipFill>
        <p:spPr>
          <a:xfrm>
            <a:off x="6858000" y="171450"/>
            <a:ext cx="2125113" cy="285750"/>
          </a:xfrm>
          <a:prstGeom prst="rect">
            <a:avLst/>
          </a:prstGeom>
          <a:noFill/>
          <a:ln>
            <a:noFill/>
          </a:ln>
        </p:spPr>
      </p:pic>
      <p:sp>
        <p:nvSpPr>
          <p:cNvPr id="148" name="Google Shape;148;p25"/>
          <p:cNvSpPr txBox="1"/>
          <p:nvPr/>
        </p:nvSpPr>
        <p:spPr>
          <a:xfrm>
            <a:off x="335750" y="914400"/>
            <a:ext cx="8808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4000" u="none" cap="none" strike="noStrike">
                <a:solidFill>
                  <a:srgbClr val="FF0000"/>
                </a:solidFill>
                <a:latin typeface="Libre Baskerville"/>
                <a:ea typeface="Libre Baskerville"/>
                <a:cs typeface="Libre Baskerville"/>
                <a:sym typeface="Libre Baskerville"/>
              </a:rPr>
              <a:t>EDA CAPSTONE PROECT -01</a:t>
            </a:r>
            <a:endParaRPr b="1" sz="4000">
              <a:solidFill>
                <a:srgbClr val="FF0000"/>
              </a:solidFill>
              <a:latin typeface="Libre Baskerville"/>
              <a:ea typeface="Libre Baskerville"/>
              <a:cs typeface="Libre Baskerville"/>
              <a:sym typeface="Libre Baskerville"/>
            </a:endParaRPr>
          </a:p>
        </p:txBody>
      </p:sp>
      <p:sp>
        <p:nvSpPr>
          <p:cNvPr id="149" name="Google Shape;149;p25"/>
          <p:cNvSpPr txBox="1"/>
          <p:nvPr/>
        </p:nvSpPr>
        <p:spPr>
          <a:xfrm>
            <a:off x="658050" y="2114550"/>
            <a:ext cx="7988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0070C0"/>
                </a:solidFill>
                <a:latin typeface="Libre Baskerville"/>
                <a:ea typeface="Libre Baskerville"/>
                <a:cs typeface="Libre Baskerville"/>
                <a:sym typeface="Libre Baskerville"/>
              </a:rPr>
              <a:t>            </a:t>
            </a:r>
            <a:r>
              <a:rPr b="1" lang="en" sz="3200">
                <a:solidFill>
                  <a:srgbClr val="0070C0"/>
                </a:solidFill>
                <a:latin typeface="Libre Baskerville"/>
                <a:ea typeface="Libre Baskerville"/>
                <a:cs typeface="Libre Baskerville"/>
                <a:sym typeface="Libre Baskerville"/>
              </a:rPr>
              <a:t>EDA ON AIRBUB NYC</a:t>
            </a:r>
            <a:endParaRPr b="1" sz="3200">
              <a:solidFill>
                <a:srgbClr val="0070C0"/>
              </a:solidFill>
              <a:latin typeface="Libre Baskerville"/>
              <a:ea typeface="Libre Baskerville"/>
              <a:cs typeface="Libre Baskerville"/>
              <a:sym typeface="Libre Baskerville"/>
            </a:endParaRPr>
          </a:p>
        </p:txBody>
      </p:sp>
      <p:sp>
        <p:nvSpPr>
          <p:cNvPr id="150" name="Google Shape;150;p25"/>
          <p:cNvSpPr txBox="1"/>
          <p:nvPr/>
        </p:nvSpPr>
        <p:spPr>
          <a:xfrm>
            <a:off x="5674700" y="3792775"/>
            <a:ext cx="2971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Libre Baskerville"/>
                <a:ea typeface="Libre Baskerville"/>
                <a:cs typeface="Libre Baskerville"/>
                <a:sym typeface="Libre Baskerville"/>
              </a:rPr>
              <a:t>PRESENTED BY – </a:t>
            </a:r>
            <a:endParaRPr/>
          </a:p>
          <a:p>
            <a:pPr indent="0" lvl="0" marL="0" marR="0" rtl="0" algn="l">
              <a:spcBef>
                <a:spcPts val="0"/>
              </a:spcBef>
              <a:spcAft>
                <a:spcPts val="0"/>
              </a:spcAft>
              <a:buNone/>
            </a:pPr>
            <a:r>
              <a:rPr lang="en" sz="1800">
                <a:solidFill>
                  <a:schemeClr val="dk1"/>
                </a:solidFill>
                <a:latin typeface="Libre Baskerville"/>
                <a:ea typeface="Libre Baskerville"/>
                <a:cs typeface="Libre Baskerville"/>
                <a:sym typeface="Libre Baskerville"/>
              </a:rPr>
              <a:t>AMIT KUMAR SINGH </a:t>
            </a:r>
            <a:endParaRPr/>
          </a:p>
          <a:p>
            <a:pPr indent="0" lvl="0" marL="0" marR="0" rtl="0" algn="l">
              <a:spcBef>
                <a:spcPts val="0"/>
              </a:spcBef>
              <a:spcAft>
                <a:spcPts val="0"/>
              </a:spcAft>
              <a:buNone/>
            </a:pPr>
            <a:r>
              <a:rPr lang="en" sz="1800">
                <a:solidFill>
                  <a:schemeClr val="dk1"/>
                </a:solidFill>
                <a:latin typeface="Libre Baskerville"/>
                <a:ea typeface="Libre Baskerville"/>
                <a:cs typeface="Libre Baskerville"/>
                <a:sym typeface="Libre Baskerville"/>
              </a:rPr>
              <a:t>           (SELF)</a:t>
            </a:r>
            <a:endParaRPr sz="1800">
              <a:solidFill>
                <a:schemeClr val="dk1"/>
              </a:solidFill>
              <a:latin typeface="Libre Baskerville"/>
              <a:ea typeface="Libre Baskerville"/>
              <a:cs typeface="Libre Baskerville"/>
              <a:sym typeface="Libre Baskerville"/>
            </a:endParaRPr>
          </a:p>
        </p:txBody>
      </p:sp>
      <p:sp>
        <p:nvSpPr>
          <p:cNvPr id="151" name="Google Shape;151;p25"/>
          <p:cNvSpPr txBox="1"/>
          <p:nvPr/>
        </p:nvSpPr>
        <p:spPr>
          <a:xfrm>
            <a:off x="2613575" y="3792775"/>
            <a:ext cx="2971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Libre Baskerville"/>
                <a:ea typeface="Libre Baskerville"/>
                <a:cs typeface="Libre Baskerville"/>
                <a:sym typeface="Libre Baskerville"/>
              </a:rPr>
              <a:t>Githud id; amitsingh.as595@gmail.com</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83ce0549-e760-46d5-85d1-0a0ec03354f3.png Airbnb.png" id="220" name="Google Shape;220;p34"/>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221" name="Google Shape;221;p34"/>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222" name="Google Shape;222;p34"/>
          <p:cNvSpPr txBox="1"/>
          <p:nvPr/>
        </p:nvSpPr>
        <p:spPr>
          <a:xfrm>
            <a:off x="228600" y="342900"/>
            <a:ext cx="655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EXPLORATION DATA AND VISUALIZATION</a:t>
            </a:r>
            <a:endParaRPr b="1" sz="1800">
              <a:solidFill>
                <a:schemeClr val="dk1"/>
              </a:solidFill>
              <a:latin typeface="Libre Baskerville"/>
              <a:ea typeface="Libre Baskerville"/>
              <a:cs typeface="Libre Baskerville"/>
              <a:sym typeface="Libre Baskerville"/>
            </a:endParaRPr>
          </a:p>
        </p:txBody>
      </p:sp>
      <p:sp>
        <p:nvSpPr>
          <p:cNvPr id="223" name="Google Shape;223;p34"/>
          <p:cNvSpPr txBox="1"/>
          <p:nvPr/>
        </p:nvSpPr>
        <p:spPr>
          <a:xfrm>
            <a:off x="700675" y="1408075"/>
            <a:ext cx="73446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Libre Baskerville"/>
                <a:ea typeface="Libre Baskerville"/>
                <a:cs typeface="Libre Baskerville"/>
                <a:sym typeface="Libre Baskerville"/>
              </a:rPr>
              <a:t>The pie chart shows that airbnb listing in newyork are MANHATTAN, and BROOKLYN has the heighest share of hotels .</a:t>
            </a:r>
            <a:endParaRPr sz="2000">
              <a:solidFill>
                <a:schemeClr val="dk1"/>
              </a:solidFill>
              <a:latin typeface="Libre Baskerville"/>
              <a:ea typeface="Libre Baskerville"/>
              <a:cs typeface="Libre Baskerville"/>
              <a:sym typeface="Libre Baskerville"/>
            </a:endParaRPr>
          </a:p>
        </p:txBody>
      </p:sp>
      <p:sp>
        <p:nvSpPr>
          <p:cNvPr id="224" name="Google Shape;224;p34"/>
          <p:cNvSpPr txBox="1"/>
          <p:nvPr/>
        </p:nvSpPr>
        <p:spPr>
          <a:xfrm>
            <a:off x="336025" y="712200"/>
            <a:ext cx="8073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u="sng">
                <a:solidFill>
                  <a:srgbClr val="453D2B"/>
                </a:solidFill>
                <a:latin typeface="Libre Baskerville"/>
                <a:ea typeface="Libre Baskerville"/>
                <a:cs typeface="Libre Baskerville"/>
                <a:sym typeface="Libre Baskerville"/>
              </a:rPr>
              <a:t>What can we learn about different hosts and areas</a:t>
            </a:r>
            <a:r>
              <a:rPr lang="en" sz="1800" u="sng">
                <a:solidFill>
                  <a:srgbClr val="453D2B"/>
                </a:solidFill>
                <a:latin typeface="Libre Baskerville"/>
                <a:ea typeface="Libre Baskerville"/>
                <a:cs typeface="Libre Baskerville"/>
                <a:sym typeface="Libre Baskerville"/>
              </a:rPr>
              <a:t>? </a:t>
            </a:r>
            <a:endParaRPr sz="1800" u="sng">
              <a:solidFill>
                <a:schemeClr val="dk1"/>
              </a:solidFill>
              <a:latin typeface="Libre Baskerville"/>
              <a:ea typeface="Libre Baskerville"/>
              <a:cs typeface="Libre Baskerville"/>
              <a:sym typeface="Libre Baskerville"/>
            </a:endParaRPr>
          </a:p>
        </p:txBody>
      </p:sp>
      <p:pic>
        <p:nvPicPr>
          <p:cNvPr descr="uuuuuu.PNG" id="225" name="Google Shape;225;p34"/>
          <p:cNvPicPr preferRelativeResize="0"/>
          <p:nvPr/>
        </p:nvPicPr>
        <p:blipFill rotWithShape="1">
          <a:blip r:embed="rId5">
            <a:alphaModFix/>
          </a:blip>
          <a:srcRect b="0" l="0" r="0" t="0"/>
          <a:stretch/>
        </p:blipFill>
        <p:spPr>
          <a:xfrm>
            <a:off x="228600" y="2943750"/>
            <a:ext cx="4860248" cy="1485900"/>
          </a:xfrm>
          <a:prstGeom prst="rect">
            <a:avLst/>
          </a:prstGeom>
          <a:noFill/>
          <a:ln>
            <a:noFill/>
          </a:ln>
        </p:spPr>
      </p:pic>
      <p:pic>
        <p:nvPicPr>
          <p:cNvPr descr="gand.PNG" id="226" name="Google Shape;226;p34"/>
          <p:cNvPicPr preferRelativeResize="0"/>
          <p:nvPr/>
        </p:nvPicPr>
        <p:blipFill rotWithShape="1">
          <a:blip r:embed="rId6">
            <a:alphaModFix/>
          </a:blip>
          <a:srcRect b="0" l="0" r="0" t="0"/>
          <a:stretch/>
        </p:blipFill>
        <p:spPr>
          <a:xfrm>
            <a:off x="5575874" y="2498575"/>
            <a:ext cx="2911726" cy="21862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83ce0549-e760-46d5-85d1-0a0ec03354f3.png Airbnb.png" id="231" name="Google Shape;231;p35"/>
          <p:cNvPicPr preferRelativeResize="0"/>
          <p:nvPr/>
        </p:nvPicPr>
        <p:blipFill rotWithShape="1">
          <a:blip r:embed="rId3">
            <a:alphaModFix/>
          </a:blip>
          <a:srcRect b="0" l="0" r="0" t="0"/>
          <a:stretch/>
        </p:blipFill>
        <p:spPr>
          <a:xfrm>
            <a:off x="304800" y="4686300"/>
            <a:ext cx="2362200" cy="285750"/>
          </a:xfrm>
          <a:prstGeom prst="rect">
            <a:avLst/>
          </a:prstGeom>
          <a:noFill/>
          <a:ln>
            <a:noFill/>
          </a:ln>
        </p:spPr>
      </p:pic>
      <p:pic>
        <p:nvPicPr>
          <p:cNvPr descr="logo1_edfc81b31b.png" id="232" name="Google Shape;232;p35"/>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pic>
        <p:nvPicPr>
          <p:cNvPr descr="tete.PNG" id="233" name="Google Shape;233;p35"/>
          <p:cNvPicPr preferRelativeResize="0"/>
          <p:nvPr/>
        </p:nvPicPr>
        <p:blipFill rotWithShape="1">
          <a:blip r:embed="rId5">
            <a:alphaModFix/>
          </a:blip>
          <a:srcRect b="0" l="0" r="0" t="0"/>
          <a:stretch/>
        </p:blipFill>
        <p:spPr>
          <a:xfrm>
            <a:off x="304800" y="1028700"/>
            <a:ext cx="3962623" cy="1918197"/>
          </a:xfrm>
          <a:prstGeom prst="rect">
            <a:avLst/>
          </a:prstGeom>
          <a:noFill/>
          <a:ln>
            <a:noFill/>
          </a:ln>
        </p:spPr>
      </p:pic>
      <p:pic>
        <p:nvPicPr>
          <p:cNvPr descr="9.PNG" id="234" name="Google Shape;234;p35"/>
          <p:cNvPicPr preferRelativeResize="0"/>
          <p:nvPr/>
        </p:nvPicPr>
        <p:blipFill rotWithShape="1">
          <a:blip r:embed="rId6">
            <a:alphaModFix/>
          </a:blip>
          <a:srcRect b="0" l="0" r="0" t="0"/>
          <a:stretch/>
        </p:blipFill>
        <p:spPr>
          <a:xfrm>
            <a:off x="4552107" y="2000250"/>
            <a:ext cx="4591893" cy="2336332"/>
          </a:xfrm>
          <a:prstGeom prst="rect">
            <a:avLst/>
          </a:prstGeom>
          <a:noFill/>
          <a:ln>
            <a:noFill/>
          </a:ln>
        </p:spPr>
      </p:pic>
      <p:pic>
        <p:nvPicPr>
          <p:cNvPr descr="cc.PNG" id="235" name="Google Shape;235;p35"/>
          <p:cNvPicPr preferRelativeResize="0"/>
          <p:nvPr/>
        </p:nvPicPr>
        <p:blipFill rotWithShape="1">
          <a:blip r:embed="rId7">
            <a:alphaModFix/>
          </a:blip>
          <a:srcRect b="0" l="0" r="0" t="0"/>
          <a:stretch/>
        </p:blipFill>
        <p:spPr>
          <a:xfrm>
            <a:off x="533400" y="2971800"/>
            <a:ext cx="3810000" cy="1886213"/>
          </a:xfrm>
          <a:prstGeom prst="rect">
            <a:avLst/>
          </a:prstGeom>
          <a:noFill/>
          <a:ln>
            <a:noFill/>
          </a:ln>
        </p:spPr>
      </p:pic>
      <p:sp>
        <p:nvSpPr>
          <p:cNvPr id="236" name="Google Shape;236;p35"/>
          <p:cNvSpPr txBox="1"/>
          <p:nvPr/>
        </p:nvSpPr>
        <p:spPr>
          <a:xfrm>
            <a:off x="609600" y="457200"/>
            <a:ext cx="7010400"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What can we learn from predictions? (ex: locations, prices, reviews, etc)</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83ce0549-e760-46d5-85d1-0a0ec03354f3.png Airbnb.png" id="241" name="Google Shape;241;p36"/>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242" name="Google Shape;242;p36"/>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243" name="Google Shape;243;p36"/>
          <p:cNvSpPr txBox="1"/>
          <p:nvPr/>
        </p:nvSpPr>
        <p:spPr>
          <a:xfrm>
            <a:off x="457200" y="685800"/>
            <a:ext cx="2133600" cy="34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Libre Baskerville"/>
              <a:ea typeface="Libre Baskerville"/>
              <a:cs typeface="Libre Baskerville"/>
              <a:sym typeface="Libre Baskerville"/>
            </a:endParaRPr>
          </a:p>
        </p:txBody>
      </p:sp>
      <p:pic>
        <p:nvPicPr>
          <p:cNvPr descr="dgd.PNG" id="244" name="Google Shape;244;p36"/>
          <p:cNvPicPr preferRelativeResize="0"/>
          <p:nvPr/>
        </p:nvPicPr>
        <p:blipFill rotWithShape="1">
          <a:blip r:embed="rId5">
            <a:alphaModFix/>
          </a:blip>
          <a:srcRect b="0" l="0" r="0" t="0"/>
          <a:stretch/>
        </p:blipFill>
        <p:spPr>
          <a:xfrm>
            <a:off x="304800" y="685800"/>
            <a:ext cx="4208256" cy="2222017"/>
          </a:xfrm>
          <a:prstGeom prst="rect">
            <a:avLst/>
          </a:prstGeom>
          <a:noFill/>
          <a:ln>
            <a:noFill/>
          </a:ln>
        </p:spPr>
      </p:pic>
      <p:pic>
        <p:nvPicPr>
          <p:cNvPr descr="cc.PNG" id="245" name="Google Shape;245;p36"/>
          <p:cNvPicPr preferRelativeResize="0"/>
          <p:nvPr/>
        </p:nvPicPr>
        <p:blipFill rotWithShape="1">
          <a:blip r:embed="rId6">
            <a:alphaModFix/>
          </a:blip>
          <a:srcRect b="0" l="0" r="0" t="0"/>
          <a:stretch/>
        </p:blipFill>
        <p:spPr>
          <a:xfrm>
            <a:off x="3962400" y="2971800"/>
            <a:ext cx="3329452" cy="18862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descr="83ce0549-e760-46d5-85d1-0a0ec03354f3.png Airbnb.png" id="250" name="Google Shape;250;p37"/>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251" name="Google Shape;251;p37"/>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252" name="Google Shape;252;p37"/>
          <p:cNvSpPr txBox="1"/>
          <p:nvPr/>
        </p:nvSpPr>
        <p:spPr>
          <a:xfrm>
            <a:off x="457200" y="685800"/>
            <a:ext cx="2133600" cy="34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Libre Baskerville"/>
                <a:ea typeface="Libre Baskerville"/>
                <a:cs typeface="Libre Baskerville"/>
                <a:sym typeface="Libre Baskerville"/>
              </a:rPr>
              <a:t>NTENTS  :</a:t>
            </a:r>
            <a:endParaRPr b="1" sz="2400">
              <a:solidFill>
                <a:schemeClr val="dk1"/>
              </a:solidFill>
              <a:latin typeface="Libre Baskerville"/>
              <a:ea typeface="Libre Baskerville"/>
              <a:cs typeface="Libre Baskerville"/>
              <a:sym typeface="Libre Baskerville"/>
            </a:endParaRPr>
          </a:p>
        </p:txBody>
      </p:sp>
      <p:pic>
        <p:nvPicPr>
          <p:cNvPr descr="fgf.PNG" id="253" name="Google Shape;253;p37"/>
          <p:cNvPicPr preferRelativeResize="0"/>
          <p:nvPr/>
        </p:nvPicPr>
        <p:blipFill rotWithShape="1">
          <a:blip r:embed="rId5">
            <a:alphaModFix/>
          </a:blip>
          <a:srcRect b="0" l="0" r="0" t="0"/>
          <a:stretch/>
        </p:blipFill>
        <p:spPr>
          <a:xfrm>
            <a:off x="533400" y="742950"/>
            <a:ext cx="5572903" cy="2514600"/>
          </a:xfrm>
          <a:prstGeom prst="rect">
            <a:avLst/>
          </a:prstGeom>
          <a:noFill/>
          <a:ln>
            <a:noFill/>
          </a:ln>
        </p:spPr>
      </p:pic>
      <p:pic>
        <p:nvPicPr>
          <p:cNvPr descr="Capture10.PNG" id="254" name="Google Shape;254;p37"/>
          <p:cNvPicPr preferRelativeResize="0"/>
          <p:nvPr/>
        </p:nvPicPr>
        <p:blipFill rotWithShape="1">
          <a:blip r:embed="rId6">
            <a:alphaModFix/>
          </a:blip>
          <a:srcRect b="0" l="0" r="0" t="0"/>
          <a:stretch/>
        </p:blipFill>
        <p:spPr>
          <a:xfrm>
            <a:off x="228600" y="3257550"/>
            <a:ext cx="6401694" cy="1885950"/>
          </a:xfrm>
          <a:prstGeom prst="rect">
            <a:avLst/>
          </a:prstGeom>
          <a:noFill/>
          <a:ln>
            <a:noFill/>
          </a:ln>
        </p:spPr>
      </p:pic>
      <p:sp>
        <p:nvSpPr>
          <p:cNvPr id="255" name="Google Shape;255;p37"/>
          <p:cNvSpPr txBox="1"/>
          <p:nvPr/>
        </p:nvSpPr>
        <p:spPr>
          <a:xfrm>
            <a:off x="685800" y="228600"/>
            <a:ext cx="54102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Libre Baskerville"/>
                <a:ea typeface="Libre Baskerville"/>
                <a:cs typeface="Libre Baskerville"/>
                <a:sym typeface="Libre Baskerville"/>
              </a:rPr>
              <a:t>3.Which hosts are the busiest and why?</a:t>
            </a:r>
            <a:endParaRPr b="1"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logo1_edfc81b31b.png" id="260" name="Google Shape;260;p38"/>
          <p:cNvPicPr preferRelativeResize="0"/>
          <p:nvPr/>
        </p:nvPicPr>
        <p:blipFill rotWithShape="1">
          <a:blip r:embed="rId3">
            <a:alphaModFix/>
          </a:blip>
          <a:srcRect b="0" l="0" r="0" t="0"/>
          <a:stretch/>
        </p:blipFill>
        <p:spPr>
          <a:xfrm>
            <a:off x="6553200" y="114301"/>
            <a:ext cx="2362200" cy="285750"/>
          </a:xfrm>
          <a:prstGeom prst="rect">
            <a:avLst/>
          </a:prstGeom>
          <a:noFill/>
          <a:ln>
            <a:noFill/>
          </a:ln>
        </p:spPr>
      </p:pic>
      <p:sp>
        <p:nvSpPr>
          <p:cNvPr id="261" name="Google Shape;261;p38"/>
          <p:cNvSpPr txBox="1"/>
          <p:nvPr/>
        </p:nvSpPr>
        <p:spPr>
          <a:xfrm>
            <a:off x="457200" y="400050"/>
            <a:ext cx="8458200" cy="9002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Libre Baskerville"/>
                <a:ea typeface="Libre Baskerville"/>
                <a:cs typeface="Libre Baskerville"/>
                <a:sym typeface="Libre Baskerville"/>
              </a:rPr>
              <a:t>Is there any noticeable difference of traffic among different areas and what could be the reason for it?</a:t>
            </a:r>
            <a:endParaRPr/>
          </a:p>
          <a:p>
            <a:pPr indent="0" lvl="0" marL="0" marR="0" rtl="0" algn="l">
              <a:spcBef>
                <a:spcPts val="0"/>
              </a:spcBef>
              <a:spcAft>
                <a:spcPts val="0"/>
              </a:spcAft>
              <a:buNone/>
            </a:pPr>
            <a:r>
              <a:t/>
            </a:r>
            <a:endParaRPr b="1" sz="2400">
              <a:solidFill>
                <a:schemeClr val="dk1"/>
              </a:solidFill>
              <a:latin typeface="Libre Baskerville"/>
              <a:ea typeface="Libre Baskerville"/>
              <a:cs typeface="Libre Baskerville"/>
              <a:sym typeface="Libre Baskerville"/>
            </a:endParaRPr>
          </a:p>
        </p:txBody>
      </p:sp>
      <p:pic>
        <p:nvPicPr>
          <p:cNvPr descr="etreg.PNG" id="262" name="Google Shape;262;p38"/>
          <p:cNvPicPr preferRelativeResize="0"/>
          <p:nvPr/>
        </p:nvPicPr>
        <p:blipFill rotWithShape="1">
          <a:blip r:embed="rId4">
            <a:alphaModFix/>
          </a:blip>
          <a:srcRect b="0" l="0" r="0" t="0"/>
          <a:stretch/>
        </p:blipFill>
        <p:spPr>
          <a:xfrm>
            <a:off x="2209800" y="3086100"/>
            <a:ext cx="4436888" cy="1879069"/>
          </a:xfrm>
          <a:prstGeom prst="rect">
            <a:avLst/>
          </a:prstGeom>
          <a:noFill/>
          <a:ln>
            <a:noFill/>
          </a:ln>
        </p:spPr>
      </p:pic>
      <p:pic>
        <p:nvPicPr>
          <p:cNvPr descr="bfb.PNG" id="263" name="Google Shape;263;p38"/>
          <p:cNvPicPr preferRelativeResize="0"/>
          <p:nvPr/>
        </p:nvPicPr>
        <p:blipFill rotWithShape="1">
          <a:blip r:embed="rId5">
            <a:alphaModFix/>
          </a:blip>
          <a:srcRect b="0" l="0" r="0" t="0"/>
          <a:stretch/>
        </p:blipFill>
        <p:spPr>
          <a:xfrm>
            <a:off x="838200" y="1028700"/>
            <a:ext cx="5715000" cy="20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83ce0549-e760-46d5-85d1-0a0ec03354f3.png Airbnb.png" id="268" name="Google Shape;268;p39"/>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269" name="Google Shape;269;p39"/>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270" name="Google Shape;270;p39"/>
          <p:cNvSpPr txBox="1"/>
          <p:nvPr/>
        </p:nvSpPr>
        <p:spPr>
          <a:xfrm>
            <a:off x="228600" y="0"/>
            <a:ext cx="88362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Libre Baskerville"/>
                <a:ea typeface="Libre Baskerville"/>
                <a:cs typeface="Libre Baskerville"/>
                <a:sym typeface="Libre Baskerville"/>
              </a:rPr>
              <a:t>Conclusion:</a:t>
            </a:r>
            <a:endParaRPr/>
          </a:p>
          <a:p>
            <a:pPr indent="-152400" lvl="0" marL="0" marR="0" rtl="0" algn="l">
              <a:spcBef>
                <a:spcPts val="0"/>
              </a:spcBef>
              <a:spcAft>
                <a:spcPts val="0"/>
              </a:spcAft>
              <a:buClr>
                <a:schemeClr val="dk1"/>
              </a:buClr>
              <a:buSzPts val="2400"/>
              <a:buFont typeface="Arial"/>
              <a:buChar char="•"/>
            </a:pPr>
            <a:r>
              <a:rPr lang="en" sz="2400">
                <a:solidFill>
                  <a:schemeClr val="dk1"/>
                </a:solidFill>
                <a:latin typeface="Libre Baskerville"/>
                <a:ea typeface="Libre Baskerville"/>
                <a:cs typeface="Libre Baskerville"/>
                <a:sym typeface="Libre Baskerville"/>
              </a:rPr>
              <a:t>The people who prefer to stay in Entire home or Apartment they are going to stay bit longer in that particular Neighborhood only.</a:t>
            </a:r>
            <a:endParaRPr/>
          </a:p>
          <a:p>
            <a:pPr indent="-152400" lvl="0" marL="0" marR="0" rtl="0" algn="l">
              <a:spcBef>
                <a:spcPts val="0"/>
              </a:spcBef>
              <a:spcAft>
                <a:spcPts val="0"/>
              </a:spcAft>
              <a:buClr>
                <a:schemeClr val="dk1"/>
              </a:buClr>
              <a:buSzPts val="2400"/>
              <a:buFont typeface="Arial"/>
              <a:buChar char="•"/>
            </a:pPr>
            <a:r>
              <a:rPr lang="en" sz="2400">
                <a:solidFill>
                  <a:schemeClr val="dk1"/>
                </a:solidFill>
                <a:latin typeface="Libre Baskerville"/>
                <a:ea typeface="Libre Baskerville"/>
                <a:cs typeface="Libre Baskerville"/>
                <a:sym typeface="Libre Baskerville"/>
              </a:rPr>
              <a:t>The people who prefer to stay in Private room they won't stay longer as compared to Home or Apartment.</a:t>
            </a:r>
            <a:endParaRPr/>
          </a:p>
          <a:p>
            <a:pPr indent="-152400" lvl="0" marL="0" marR="0" rtl="0" algn="l">
              <a:spcBef>
                <a:spcPts val="0"/>
              </a:spcBef>
              <a:spcAft>
                <a:spcPts val="0"/>
              </a:spcAft>
              <a:buClr>
                <a:schemeClr val="dk1"/>
              </a:buClr>
              <a:buSzPts val="2400"/>
              <a:buFont typeface="Arial"/>
              <a:buChar char="•"/>
            </a:pPr>
            <a:r>
              <a:rPr lang="en" sz="2400">
                <a:solidFill>
                  <a:schemeClr val="dk1"/>
                </a:solidFill>
                <a:latin typeface="Libre Baskerville"/>
                <a:ea typeface="Libre Baskerville"/>
                <a:cs typeface="Libre Baskerville"/>
                <a:sym typeface="Libre Baskerville"/>
              </a:rPr>
              <a:t>Most people prefer to pay less price.</a:t>
            </a:r>
            <a:endParaRPr/>
          </a:p>
          <a:p>
            <a:pPr indent="-152400" lvl="0" marL="0" marR="0" rtl="0" algn="l">
              <a:spcBef>
                <a:spcPts val="0"/>
              </a:spcBef>
              <a:spcAft>
                <a:spcPts val="0"/>
              </a:spcAft>
              <a:buClr>
                <a:schemeClr val="dk1"/>
              </a:buClr>
              <a:buSzPts val="2400"/>
              <a:buFont typeface="Arial"/>
              <a:buChar char="•"/>
            </a:pPr>
            <a:r>
              <a:rPr lang="en" sz="2400">
                <a:solidFill>
                  <a:schemeClr val="dk1"/>
                </a:solidFill>
                <a:latin typeface="Libre Baskerville"/>
                <a:ea typeface="Libre Baskerville"/>
                <a:cs typeface="Libre Baskerville"/>
                <a:sym typeface="Libre Baskerville"/>
              </a:rPr>
              <a:t>If there are more number of Reviews for particular Neighborhood group that means that place is a tourist place.</a:t>
            </a:r>
            <a:endParaRPr/>
          </a:p>
          <a:p>
            <a:pPr indent="0" lvl="0" marL="0" marR="0" rtl="0" algn="l">
              <a:spcBef>
                <a:spcPts val="0"/>
              </a:spcBef>
              <a:spcAft>
                <a:spcPts val="0"/>
              </a:spcAft>
              <a:buNone/>
            </a:pPr>
            <a:r>
              <a:rPr lang="en" sz="2400">
                <a:solidFill>
                  <a:schemeClr val="dk1"/>
                </a:solidFill>
                <a:latin typeface="Libre Baskerville"/>
                <a:ea typeface="Libre Baskerville"/>
                <a:cs typeface="Libre Baskerville"/>
                <a:sym typeface="Libre Baskerville"/>
              </a:rPr>
              <a:t>If people are not staying more then one night means they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83ce0549-e760-46d5-85d1-0a0ec03354f3.png Airbnb.png" id="275" name="Google Shape;275;p40"/>
          <p:cNvPicPr preferRelativeResize="0"/>
          <p:nvPr/>
        </p:nvPicPr>
        <p:blipFill rotWithShape="1">
          <a:blip r:embed="rId3">
            <a:alphaModFix/>
          </a:blip>
          <a:srcRect b="0" l="0" r="0" t="0"/>
          <a:stretch/>
        </p:blipFill>
        <p:spPr>
          <a:xfrm>
            <a:off x="3352800" y="3086100"/>
            <a:ext cx="1771650" cy="342900"/>
          </a:xfrm>
          <a:prstGeom prst="rect">
            <a:avLst/>
          </a:prstGeom>
          <a:noFill/>
          <a:ln>
            <a:noFill/>
          </a:ln>
        </p:spPr>
      </p:pic>
      <p:pic>
        <p:nvPicPr>
          <p:cNvPr descr="logo1_edfc81b31b.png" id="276" name="Google Shape;276;p40"/>
          <p:cNvPicPr preferRelativeResize="0"/>
          <p:nvPr/>
        </p:nvPicPr>
        <p:blipFill rotWithShape="1">
          <a:blip r:embed="rId4">
            <a:alphaModFix/>
          </a:blip>
          <a:srcRect b="0" l="0" r="0" t="0"/>
          <a:stretch/>
        </p:blipFill>
        <p:spPr>
          <a:xfrm>
            <a:off x="3285950" y="2428876"/>
            <a:ext cx="2362200" cy="285750"/>
          </a:xfrm>
          <a:prstGeom prst="rect">
            <a:avLst/>
          </a:prstGeom>
          <a:noFill/>
          <a:ln>
            <a:noFill/>
          </a:ln>
        </p:spPr>
      </p:pic>
      <p:sp>
        <p:nvSpPr>
          <p:cNvPr id="277" name="Google Shape;277;p40"/>
          <p:cNvSpPr txBox="1"/>
          <p:nvPr/>
        </p:nvSpPr>
        <p:spPr>
          <a:xfrm>
            <a:off x="923750" y="1063625"/>
            <a:ext cx="7086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7200">
                <a:solidFill>
                  <a:schemeClr val="dk1"/>
                </a:solidFill>
                <a:latin typeface="Libre Baskerville"/>
                <a:ea typeface="Libre Baskerville"/>
                <a:cs typeface="Libre Baskerville"/>
                <a:sym typeface="Libre Baskerville"/>
              </a:rPr>
              <a:t> THANK YOU</a:t>
            </a:r>
            <a:endParaRPr sz="7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83ce0549-e760-46d5-85d1-0a0ec03354f3.png Airbnb.png" id="156" name="Google Shape;156;p26"/>
          <p:cNvPicPr preferRelativeResize="0"/>
          <p:nvPr/>
        </p:nvPicPr>
        <p:blipFill rotWithShape="1">
          <a:blip r:embed="rId3">
            <a:alphaModFix/>
          </a:blip>
          <a:srcRect b="0" l="0" r="0" t="0"/>
          <a:stretch/>
        </p:blipFill>
        <p:spPr>
          <a:xfrm>
            <a:off x="228600" y="4514850"/>
            <a:ext cx="1771650" cy="342900"/>
          </a:xfrm>
          <a:prstGeom prst="rect">
            <a:avLst/>
          </a:prstGeom>
          <a:noFill/>
          <a:ln>
            <a:noFill/>
          </a:ln>
        </p:spPr>
      </p:pic>
      <p:pic>
        <p:nvPicPr>
          <p:cNvPr descr="logo1_edfc81b31b.png" id="157" name="Google Shape;157;p26"/>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158" name="Google Shape;158;p26"/>
          <p:cNvSpPr txBox="1"/>
          <p:nvPr/>
        </p:nvSpPr>
        <p:spPr>
          <a:xfrm>
            <a:off x="672375" y="343200"/>
            <a:ext cx="3437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Libre Baskerville"/>
                <a:ea typeface="Libre Baskerville"/>
                <a:cs typeface="Libre Baskerville"/>
                <a:sym typeface="Libre Baskerville"/>
              </a:rPr>
              <a:t>ABSTRACT :</a:t>
            </a:r>
            <a:endParaRPr sz="1800">
              <a:solidFill>
                <a:schemeClr val="dk1"/>
              </a:solidFill>
              <a:latin typeface="Libre Baskerville"/>
              <a:ea typeface="Libre Baskerville"/>
              <a:cs typeface="Libre Baskerville"/>
              <a:sym typeface="Libre Baskerville"/>
            </a:endParaRPr>
          </a:p>
        </p:txBody>
      </p:sp>
      <p:sp>
        <p:nvSpPr>
          <p:cNvPr id="159" name="Google Shape;159;p26"/>
          <p:cNvSpPr txBox="1"/>
          <p:nvPr/>
        </p:nvSpPr>
        <p:spPr>
          <a:xfrm>
            <a:off x="752050" y="899775"/>
            <a:ext cx="8010900" cy="3294000"/>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rgbClr val="3333FF"/>
              </a:buClr>
              <a:buSzPts val="1600"/>
              <a:buFont typeface="Noto Sans Symbols"/>
              <a:buChar char="❑"/>
            </a:pPr>
            <a:r>
              <a:rPr b="1" lang="en" sz="1600">
                <a:solidFill>
                  <a:srgbClr val="3333FF"/>
                </a:solidFill>
                <a:latin typeface="Libre Baskerville"/>
                <a:ea typeface="Libre Baskerville"/>
                <a:cs typeface="Libre Baskerville"/>
                <a:sym typeface="Libre Baskerville"/>
              </a:rPr>
              <a:t>Purpose</a:t>
            </a:r>
            <a:r>
              <a:rPr lang="en" sz="1600">
                <a:solidFill>
                  <a:srgbClr val="3333FF"/>
                </a:solidFill>
                <a:latin typeface="Libre Baskerville"/>
                <a:ea typeface="Libre Baskerville"/>
                <a:cs typeface="Libre Baskerville"/>
                <a:sym typeface="Libre Baskerville"/>
              </a:rPr>
              <a:t> –The purpose of this paper is to review the extant literature on Airbnb one of the most signiﬁcant recent innovations in the tourism sector –to assess the research progress that has been accomplished to date.</a:t>
            </a:r>
            <a:endParaRPr sz="1000"/>
          </a:p>
          <a:p>
            <a:pPr indent="-101600" lvl="0" marL="0" marR="0" rtl="0" algn="l">
              <a:spcBef>
                <a:spcPts val="0"/>
              </a:spcBef>
              <a:spcAft>
                <a:spcPts val="0"/>
              </a:spcAft>
              <a:buClr>
                <a:srgbClr val="3333FF"/>
              </a:buClr>
              <a:buSzPts val="1600"/>
              <a:buFont typeface="Noto Sans Symbols"/>
              <a:buChar char="❑"/>
            </a:pPr>
            <a:r>
              <a:rPr b="1" lang="en" sz="1600">
                <a:solidFill>
                  <a:srgbClr val="3333FF"/>
                </a:solidFill>
                <a:latin typeface="Libre Baskerville"/>
                <a:ea typeface="Libre Baskerville"/>
                <a:cs typeface="Libre Baskerville"/>
                <a:sym typeface="Libre Baskerville"/>
              </a:rPr>
              <a:t>Design/methodology/approach</a:t>
            </a:r>
            <a:r>
              <a:rPr lang="en" sz="1600">
                <a:solidFill>
                  <a:srgbClr val="3333FF"/>
                </a:solidFill>
                <a:latin typeface="Libre Baskerville"/>
                <a:ea typeface="Libre Baskerville"/>
                <a:cs typeface="Libre Baskerville"/>
                <a:sym typeface="Libre Baskerville"/>
              </a:rPr>
              <a:t> –Numerous journal databases were searched, and 132 peer-reviewed journal articles from various disciplines were reviewed. Key attributes of each paper were recorded, and a content analysis was undertaken.</a:t>
            </a:r>
            <a:endParaRPr sz="1000"/>
          </a:p>
          <a:p>
            <a:pPr indent="-101600" lvl="0" marL="0" marR="0" rtl="0" algn="l">
              <a:spcBef>
                <a:spcPts val="0"/>
              </a:spcBef>
              <a:spcAft>
                <a:spcPts val="0"/>
              </a:spcAft>
              <a:buClr>
                <a:srgbClr val="3333FF"/>
              </a:buClr>
              <a:buSzPts val="1600"/>
              <a:buFont typeface="Noto Sans Symbols"/>
              <a:buChar char="❑"/>
            </a:pPr>
            <a:r>
              <a:rPr b="1" lang="en" sz="1600">
                <a:solidFill>
                  <a:srgbClr val="3333FF"/>
                </a:solidFill>
                <a:latin typeface="Libre Baskerville"/>
                <a:ea typeface="Libre Baskerville"/>
                <a:cs typeface="Libre Baskerville"/>
                <a:sym typeface="Libre Baskerville"/>
              </a:rPr>
              <a:t>Findings</a:t>
            </a:r>
            <a:r>
              <a:rPr lang="en" sz="1600">
                <a:solidFill>
                  <a:srgbClr val="3333FF"/>
                </a:solidFill>
                <a:latin typeface="Libre Baskerville"/>
                <a:ea typeface="Libre Baskerville"/>
                <a:cs typeface="Libre Baskerville"/>
                <a:sym typeface="Libre Baskerville"/>
              </a:rPr>
              <a:t> –A survey of the literature found that the majority of Airbnb research has been published quite recently, often in hospitality/tourism journals, and the research has been conducted primarily by researchers in the USA/Canada and Europe. </a:t>
            </a:r>
            <a:endParaRPr sz="1000"/>
          </a:p>
          <a:p>
            <a:pPr indent="-101600" lvl="0" marL="0" marR="0" rtl="0" algn="l">
              <a:spcBef>
                <a:spcPts val="0"/>
              </a:spcBef>
              <a:spcAft>
                <a:spcPts val="0"/>
              </a:spcAft>
              <a:buClr>
                <a:srgbClr val="3333FF"/>
              </a:buClr>
              <a:buSzPts val="1600"/>
              <a:buFont typeface="Noto Sans Symbols"/>
              <a:buChar char="❑"/>
            </a:pPr>
            <a:r>
              <a:rPr lang="en" sz="1600">
                <a:solidFill>
                  <a:srgbClr val="3333FF"/>
                </a:solidFill>
                <a:latin typeface="Libre Baskerville"/>
                <a:ea typeface="Libre Baskerville"/>
                <a:cs typeface="Libre Baskerville"/>
                <a:sym typeface="Libre Baskerville"/>
              </a:rPr>
              <a:t>.</a:t>
            </a:r>
            <a:r>
              <a:rPr b="1" lang="en" sz="1600">
                <a:solidFill>
                  <a:srgbClr val="3333FF"/>
                </a:solidFill>
                <a:latin typeface="Libre Baskerville"/>
                <a:ea typeface="Libre Baskerville"/>
                <a:cs typeface="Libre Baskerville"/>
                <a:sym typeface="Libre Baskerville"/>
              </a:rPr>
              <a:t>Originality/valu</a:t>
            </a:r>
            <a:r>
              <a:rPr lang="en" sz="1600">
                <a:solidFill>
                  <a:srgbClr val="3333FF"/>
                </a:solidFill>
                <a:latin typeface="Libre Baskerville"/>
                <a:ea typeface="Libre Baskerville"/>
                <a:cs typeface="Libre Baskerville"/>
                <a:sym typeface="Libre Baskerville"/>
              </a:rPr>
              <a:t>e –This is the ﬁrst paper to review the extant literature speciﬁcally about Airbnb.</a:t>
            </a:r>
            <a:endParaRPr sz="1600">
              <a:solidFill>
                <a:srgbClr val="3333FF"/>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83ce0549-e760-46d5-85d1-0a0ec03354f3.png Airbnb.png" id="164" name="Google Shape;164;p27"/>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165" name="Google Shape;165;p27"/>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166" name="Google Shape;166;p27"/>
          <p:cNvSpPr txBox="1"/>
          <p:nvPr/>
        </p:nvSpPr>
        <p:spPr>
          <a:xfrm>
            <a:off x="694850" y="228900"/>
            <a:ext cx="4462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Libre Baskerville"/>
                <a:ea typeface="Libre Baskerville"/>
                <a:cs typeface="Libre Baskerville"/>
                <a:sym typeface="Libre Baskerville"/>
              </a:rPr>
              <a:t>INTRODUCTION</a:t>
            </a:r>
            <a:r>
              <a:rPr b="1" lang="en" sz="1800">
                <a:solidFill>
                  <a:schemeClr val="dk1"/>
                </a:solidFill>
                <a:latin typeface="Libre Baskerville"/>
                <a:ea typeface="Libre Baskerville"/>
                <a:cs typeface="Libre Baskerville"/>
                <a:sym typeface="Libre Baskerville"/>
              </a:rPr>
              <a:t> :</a:t>
            </a:r>
            <a:endParaRPr b="1" sz="1800">
              <a:solidFill>
                <a:schemeClr val="dk1"/>
              </a:solidFill>
              <a:latin typeface="Libre Baskerville"/>
              <a:ea typeface="Libre Baskerville"/>
              <a:cs typeface="Libre Baskerville"/>
              <a:sym typeface="Libre Baskerville"/>
            </a:endParaRPr>
          </a:p>
        </p:txBody>
      </p:sp>
      <p:sp>
        <p:nvSpPr>
          <p:cNvPr id="167" name="Google Shape;167;p27"/>
          <p:cNvSpPr txBox="1"/>
          <p:nvPr/>
        </p:nvSpPr>
        <p:spPr>
          <a:xfrm>
            <a:off x="1371600" y="1143000"/>
            <a:ext cx="7010400" cy="3257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p:txBody>
      </p:sp>
      <p:sp>
        <p:nvSpPr>
          <p:cNvPr id="168" name="Google Shape;168;p27"/>
          <p:cNvSpPr txBox="1"/>
          <p:nvPr/>
        </p:nvSpPr>
        <p:spPr>
          <a:xfrm>
            <a:off x="694850" y="690600"/>
            <a:ext cx="7620000" cy="4771500"/>
          </a:xfrm>
          <a:prstGeom prst="rect">
            <a:avLst/>
          </a:prstGeom>
          <a:noFill/>
          <a:ln>
            <a:noFill/>
          </a:ln>
        </p:spPr>
        <p:txBody>
          <a:bodyPr anchorCtr="0" anchor="t" bIns="45700" lIns="91425" spcFirstLastPara="1" rIns="91425" wrap="square" tIns="45700">
            <a:spAutoFit/>
          </a:bodyPr>
          <a:lstStyle/>
          <a:p>
            <a:pPr indent="-431800" lvl="0" marL="457200" marR="0" rtl="0" algn="l">
              <a:spcBef>
                <a:spcPts val="0"/>
              </a:spcBef>
              <a:spcAft>
                <a:spcPts val="0"/>
              </a:spcAft>
              <a:buClr>
                <a:srgbClr val="3333FF"/>
              </a:buClr>
              <a:buSzPts val="1600"/>
              <a:buFont typeface="Noto Sans Symbols"/>
              <a:buChar char="⮚"/>
            </a:pPr>
            <a:r>
              <a:rPr b="0" lang="en" sz="1600">
                <a:solidFill>
                  <a:srgbClr val="3333FF"/>
                </a:solidFill>
                <a:latin typeface="Libre Baskerville"/>
                <a:ea typeface="Libre Baskerville"/>
                <a:cs typeface="Libre Baskerville"/>
                <a:sym typeface="Libre Baskerville"/>
              </a:rPr>
              <a:t>Airbnb, as in “Air Bed and Breakfast,” is a service that lets property owners rent out their spaces to travelers looking for a place to stay. Travelers can rent a space for multiple people to share, a shared space with private rooms, or the entire property for themselves. </a:t>
            </a:r>
            <a:endParaRPr sz="1000"/>
          </a:p>
          <a:p>
            <a:pPr indent="-330200" lvl="0" marL="457200" marR="0" rtl="0" algn="l">
              <a:spcBef>
                <a:spcPts val="0"/>
              </a:spcBef>
              <a:spcAft>
                <a:spcPts val="0"/>
              </a:spcAft>
              <a:buClr>
                <a:schemeClr val="dk1"/>
              </a:buClr>
              <a:buSzPts val="2000"/>
              <a:buFont typeface="Noto Sans Symbols"/>
              <a:buNone/>
            </a:pPr>
            <a:r>
              <a:t/>
            </a:r>
            <a:endParaRPr sz="1600">
              <a:solidFill>
                <a:srgbClr val="3333FF"/>
              </a:solidFill>
              <a:latin typeface="Libre Baskerville"/>
              <a:ea typeface="Libre Baskerville"/>
              <a:cs typeface="Libre Baskerville"/>
              <a:sym typeface="Libre Baskerville"/>
            </a:endParaRPr>
          </a:p>
          <a:p>
            <a:pPr indent="-431800" lvl="0" marL="457200" marR="0" rtl="0" algn="l">
              <a:spcBef>
                <a:spcPts val="0"/>
              </a:spcBef>
              <a:spcAft>
                <a:spcPts val="0"/>
              </a:spcAft>
              <a:buClr>
                <a:srgbClr val="3333FF"/>
              </a:buClr>
              <a:buSzPts val="1600"/>
              <a:buFont typeface="Noto Sans Symbols"/>
              <a:buChar char="⮚"/>
            </a:pPr>
            <a:r>
              <a:rPr b="0" lang="en" sz="1600">
                <a:solidFill>
                  <a:srgbClr val="3333FF"/>
                </a:solidFill>
                <a:latin typeface="Libre Baskerville"/>
                <a:ea typeface="Libre Baskerville"/>
                <a:cs typeface="Libre Baskerville"/>
                <a:sym typeface="Libre Baskerville"/>
              </a:rPr>
              <a:t> </a:t>
            </a:r>
            <a:r>
              <a:rPr lang="en" sz="1600">
                <a:solidFill>
                  <a:srgbClr val="3333FF"/>
                </a:solidFill>
                <a:latin typeface="Libre Baskerville"/>
                <a:ea typeface="Libre Baskerville"/>
                <a:cs typeface="Libre Baskerville"/>
                <a:sym typeface="Libre Baskerville"/>
              </a:rPr>
              <a:t>Since 2008</a:t>
            </a:r>
            <a:r>
              <a:rPr b="0" lang="en" sz="1600">
                <a:solidFill>
                  <a:srgbClr val="3333FF"/>
                </a:solidFill>
                <a:latin typeface="Libre Baskerville"/>
                <a:ea typeface="Libre Baskerville"/>
                <a:cs typeface="Libre Baskerville"/>
                <a:sym typeface="Libre Baskerville"/>
              </a:rPr>
              <a:t>  , guests and hosts have used Airbnb to expand on traveling </a:t>
            </a:r>
            <a:r>
              <a:rPr lang="en" sz="1600">
                <a:solidFill>
                  <a:srgbClr val="3333FF"/>
                </a:solidFill>
                <a:latin typeface="Libre Baskerville"/>
                <a:ea typeface="Libre Baskerville"/>
                <a:cs typeface="Libre Baskerville"/>
                <a:sym typeface="Libre Baskerville"/>
              </a:rPr>
              <a:t>Possibilities and present a more unique, personalized way of experiencing the world. </a:t>
            </a:r>
            <a:endParaRPr sz="1600">
              <a:solidFill>
                <a:srgbClr val="3333FF"/>
              </a:solidFill>
              <a:latin typeface="Libre Baskerville"/>
              <a:ea typeface="Libre Baskerville"/>
              <a:cs typeface="Libre Baskerville"/>
              <a:sym typeface="Libre Baskerville"/>
            </a:endParaRPr>
          </a:p>
          <a:p>
            <a:pPr indent="-431800" lvl="0" marL="457200" marR="0" rtl="0" algn="l">
              <a:spcBef>
                <a:spcPts val="0"/>
              </a:spcBef>
              <a:spcAft>
                <a:spcPts val="0"/>
              </a:spcAft>
              <a:buClr>
                <a:srgbClr val="3333FF"/>
              </a:buClr>
              <a:buSzPts val="1600"/>
              <a:buFont typeface="Noto Sans Symbols"/>
              <a:buChar char="⮚"/>
            </a:pPr>
            <a:r>
              <a:rPr b="0" lang="en" sz="1600">
                <a:solidFill>
                  <a:srgbClr val="3333FF"/>
                </a:solidFill>
                <a:latin typeface="Libre Baskerville"/>
                <a:ea typeface="Libre Baskerville"/>
                <a:cs typeface="Libre Baskerville"/>
                <a:sym typeface="Libre Baskerville"/>
              </a:rPr>
              <a:t>Now a days ,</a:t>
            </a:r>
            <a:r>
              <a:rPr lang="en" sz="1600">
                <a:solidFill>
                  <a:srgbClr val="3333FF"/>
                </a:solidFill>
                <a:latin typeface="Libre Baskerville"/>
                <a:ea typeface="Libre Baskerville"/>
                <a:cs typeface="Libre Baskerville"/>
                <a:sym typeface="Libre Baskerville"/>
              </a:rPr>
              <a:t>Airbnb</a:t>
            </a:r>
            <a:r>
              <a:rPr b="0" lang="en" sz="1600">
                <a:solidFill>
                  <a:srgbClr val="3333FF"/>
                </a:solidFill>
                <a:latin typeface="Libre Baskerville"/>
                <a:ea typeface="Libre Baskerville"/>
                <a:cs typeface="Libre Baskerville"/>
                <a:sym typeface="Libre Baskerville"/>
              </a:rPr>
              <a:t> They set up air mattresses in the apartment’s living room for   guests to sleep on and cooked homemade breakfast in the morning.</a:t>
            </a:r>
            <a:endParaRPr sz="1000"/>
          </a:p>
          <a:p>
            <a:pPr indent="-330200" lvl="0" marL="457200" marR="0" rtl="0" algn="l">
              <a:spcBef>
                <a:spcPts val="0"/>
              </a:spcBef>
              <a:spcAft>
                <a:spcPts val="0"/>
              </a:spcAft>
              <a:buClr>
                <a:schemeClr val="dk1"/>
              </a:buClr>
              <a:buSzPts val="2000"/>
              <a:buFont typeface="Noto Sans Symbols"/>
              <a:buNone/>
            </a:pPr>
            <a:r>
              <a:t/>
            </a:r>
            <a:endParaRPr b="0" sz="1600">
              <a:solidFill>
                <a:srgbClr val="3333FF"/>
              </a:solidFill>
              <a:latin typeface="Libre Baskerville"/>
              <a:ea typeface="Libre Baskerville"/>
              <a:cs typeface="Libre Baskerville"/>
              <a:sym typeface="Libre Baskerville"/>
            </a:endParaRPr>
          </a:p>
          <a:p>
            <a:pPr indent="-431800" lvl="0" marL="457200" marR="0" rtl="0" algn="l">
              <a:spcBef>
                <a:spcPts val="0"/>
              </a:spcBef>
              <a:spcAft>
                <a:spcPts val="0"/>
              </a:spcAft>
              <a:buClr>
                <a:srgbClr val="3333FF"/>
              </a:buClr>
              <a:buSzPts val="1600"/>
              <a:buFont typeface="Noto Sans Symbols"/>
              <a:buChar char="⮚"/>
            </a:pPr>
            <a:r>
              <a:rPr b="0" lang="en" sz="1600">
                <a:solidFill>
                  <a:srgbClr val="3333FF"/>
                </a:solidFill>
                <a:latin typeface="Libre Baskerville"/>
                <a:ea typeface="Libre Baskerville"/>
                <a:cs typeface="Libre Baskerville"/>
                <a:sym typeface="Libre Baskerville"/>
              </a:rPr>
              <a:t> Since then, Airbnb has become one of the trailblazers of peer-to-peer business </a:t>
            </a:r>
            <a:r>
              <a:rPr lang="en" sz="1600">
                <a:solidFill>
                  <a:srgbClr val="3333FF"/>
                </a:solidFill>
                <a:latin typeface="Libre Baskerville"/>
                <a:ea typeface="Libre Baskerville"/>
                <a:cs typeface="Libre Baskerville"/>
                <a:sym typeface="Libre Baskerville"/>
              </a:rPr>
              <a:t>model</a:t>
            </a:r>
            <a:r>
              <a:rPr b="0" lang="en" sz="1600">
                <a:solidFill>
                  <a:srgbClr val="3333FF"/>
                </a:solidFill>
                <a:latin typeface="Libre Baskerville"/>
                <a:ea typeface="Libre Baskerville"/>
                <a:cs typeface="Libre Baskerville"/>
                <a:sym typeface="Libre Baskerville"/>
              </a:rPr>
              <a:t> .The modal also gives you opp</a:t>
            </a:r>
            <a:r>
              <a:rPr lang="en" sz="1600">
                <a:solidFill>
                  <a:srgbClr val="3333FF"/>
                </a:solidFill>
                <a:latin typeface="Libre Baskerville"/>
                <a:ea typeface="Libre Baskerville"/>
                <a:cs typeface="Libre Baskerville"/>
                <a:sym typeface="Libre Baskerville"/>
              </a:rPr>
              <a:t>ortunity to tends to be more profitable for sectors. </a:t>
            </a:r>
            <a:endParaRPr b="0" sz="1600">
              <a:solidFill>
                <a:srgbClr val="3333FF"/>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0" sz="1600">
              <a:solidFill>
                <a:srgbClr val="3333FF"/>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sz="1600">
              <a:solidFill>
                <a:srgbClr val="3333FF"/>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sz="1600">
              <a:solidFill>
                <a:srgbClr val="3333FF"/>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sz="1600">
              <a:solidFill>
                <a:srgbClr val="3333FF"/>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logo1_edfc81b31b.png" id="173" name="Google Shape;173;p28"/>
          <p:cNvPicPr preferRelativeResize="0"/>
          <p:nvPr/>
        </p:nvPicPr>
        <p:blipFill rotWithShape="1">
          <a:blip r:embed="rId3">
            <a:alphaModFix/>
          </a:blip>
          <a:srcRect b="0" l="0" r="0" t="0"/>
          <a:stretch/>
        </p:blipFill>
        <p:spPr>
          <a:xfrm>
            <a:off x="6553200" y="114301"/>
            <a:ext cx="2362200" cy="285750"/>
          </a:xfrm>
          <a:prstGeom prst="rect">
            <a:avLst/>
          </a:prstGeom>
          <a:noFill/>
          <a:ln>
            <a:noFill/>
          </a:ln>
        </p:spPr>
      </p:pic>
      <p:sp>
        <p:nvSpPr>
          <p:cNvPr id="174" name="Google Shape;174;p28"/>
          <p:cNvSpPr txBox="1"/>
          <p:nvPr/>
        </p:nvSpPr>
        <p:spPr>
          <a:xfrm>
            <a:off x="228600" y="270850"/>
            <a:ext cx="89154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200" u="sng">
                <a:solidFill>
                  <a:schemeClr val="dk1"/>
                </a:solidFill>
                <a:latin typeface="Libre Baskerville"/>
                <a:ea typeface="Libre Baskerville"/>
                <a:cs typeface="Libre Baskerville"/>
                <a:sym typeface="Libre Baskerville"/>
              </a:rPr>
              <a:t>General characteristics of  Airbnb Project :</a:t>
            </a:r>
            <a:endParaRPr/>
          </a:p>
        </p:txBody>
      </p:sp>
      <p:sp>
        <p:nvSpPr>
          <p:cNvPr id="175" name="Google Shape;175;p28"/>
          <p:cNvSpPr txBox="1"/>
          <p:nvPr/>
        </p:nvSpPr>
        <p:spPr>
          <a:xfrm>
            <a:off x="644625" y="905175"/>
            <a:ext cx="7668300" cy="409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Libre Baskerville"/>
                <a:ea typeface="Libre Baskerville"/>
                <a:cs typeface="Libre Baskerville"/>
                <a:sym typeface="Libre Baskerville"/>
              </a:rPr>
              <a:t> Since 2008, guests and hosts have used Airbnb to expand on traveling possibilities and present a more unique, personalized way of experiencing the world.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a:p>
          <a:p>
            <a:pPr indent="0" lvl="0" marL="0" marR="0" rtl="0" algn="l">
              <a:spcBef>
                <a:spcPts val="0"/>
              </a:spcBef>
              <a:spcAft>
                <a:spcPts val="0"/>
              </a:spcAft>
              <a:buNone/>
            </a:pPr>
            <a:r>
              <a:rPr lang="en" sz="2000">
                <a:solidFill>
                  <a:schemeClr val="dk1"/>
                </a:solidFill>
                <a:latin typeface="Libre Baskerville"/>
                <a:ea typeface="Libre Baskerville"/>
                <a:cs typeface="Libre Baskerville"/>
                <a:sym typeface="Libre Baskerville"/>
              </a:rPr>
              <a:t>This dataset has around 49,000 observations in it with 16 columns and it is a mix between categorical and numeric values. </a:t>
            </a:r>
            <a:endParaRPr sz="20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logo1_edfc81b31b.png" id="180" name="Google Shape;180;p29"/>
          <p:cNvPicPr preferRelativeResize="0"/>
          <p:nvPr/>
        </p:nvPicPr>
        <p:blipFill rotWithShape="1">
          <a:blip r:embed="rId3">
            <a:alphaModFix/>
          </a:blip>
          <a:srcRect b="0" l="0" r="0" t="0"/>
          <a:stretch/>
        </p:blipFill>
        <p:spPr>
          <a:xfrm>
            <a:off x="6553200" y="114301"/>
            <a:ext cx="2362200" cy="285750"/>
          </a:xfrm>
          <a:prstGeom prst="rect">
            <a:avLst/>
          </a:prstGeom>
          <a:noFill/>
          <a:ln>
            <a:noFill/>
          </a:ln>
        </p:spPr>
      </p:pic>
      <p:sp>
        <p:nvSpPr>
          <p:cNvPr id="181" name="Google Shape;181;p29"/>
          <p:cNvSpPr txBox="1"/>
          <p:nvPr/>
        </p:nvSpPr>
        <p:spPr>
          <a:xfrm>
            <a:off x="228600" y="84050"/>
            <a:ext cx="7924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u="sng">
                <a:solidFill>
                  <a:schemeClr val="dk1"/>
                </a:solidFill>
                <a:latin typeface="Libre Baskerville"/>
                <a:ea typeface="Libre Baskerville"/>
                <a:cs typeface="Libre Baskerville"/>
                <a:sym typeface="Libre Baskerville"/>
              </a:rPr>
              <a:t>UNDERSTANDING OF DATA  </a:t>
            </a:r>
            <a:r>
              <a:rPr lang="en" sz="2400">
                <a:solidFill>
                  <a:schemeClr val="dk1"/>
                </a:solidFill>
                <a:latin typeface="Libre Baskerville"/>
                <a:ea typeface="Libre Baskerville"/>
                <a:cs typeface="Libre Baskerville"/>
                <a:sym typeface="Libre Baskerville"/>
              </a:rPr>
              <a:t>:</a:t>
            </a:r>
            <a:endParaRPr sz="1800">
              <a:solidFill>
                <a:schemeClr val="dk1"/>
              </a:solidFill>
              <a:latin typeface="Libre Baskerville"/>
              <a:ea typeface="Libre Baskerville"/>
              <a:cs typeface="Libre Baskerville"/>
              <a:sym typeface="Libre Baskerville"/>
            </a:endParaRPr>
          </a:p>
        </p:txBody>
      </p:sp>
      <p:sp>
        <p:nvSpPr>
          <p:cNvPr id="182" name="Google Shape;182;p29"/>
          <p:cNvSpPr txBox="1"/>
          <p:nvPr/>
        </p:nvSpPr>
        <p:spPr>
          <a:xfrm>
            <a:off x="723900" y="545750"/>
            <a:ext cx="7696200" cy="43713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 sz="1800">
                <a:solidFill>
                  <a:schemeClr val="dk1"/>
                </a:solidFill>
                <a:latin typeface="Libre Baskerville"/>
                <a:ea typeface="Libre Baskerville"/>
                <a:cs typeface="Libre Baskerville"/>
                <a:sym typeface="Libre Baskerville"/>
              </a:rPr>
              <a:t> ID</a:t>
            </a:r>
            <a:r>
              <a:rPr lang="en" sz="1600">
                <a:solidFill>
                  <a:schemeClr val="dk1"/>
                </a:solidFill>
                <a:latin typeface="Libre Baskerville"/>
                <a:ea typeface="Libre Baskerville"/>
                <a:cs typeface="Libre Baskerville"/>
                <a:sym typeface="Libre Baskerville"/>
              </a:rPr>
              <a:t> </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NAME</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HOST_ID</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HOST_NAME</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NEIIGHBOURHOOD_GROUP</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NEIGHBOURHOOD </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LATITUDE</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LONGITUDE </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ROOM_TYPE</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PRICE</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MINIMUM_NIGHTS</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NUMBER_OF_REVIEWS</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LAST_REVIEW</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REVIEWS_PER_MONTHS</a:t>
            </a:r>
            <a:endParaRPr sz="1200"/>
          </a:p>
          <a:p>
            <a:pPr indent="-101600" lvl="0" marL="0" marR="0" rtl="0" algn="l">
              <a:spcBef>
                <a:spcPts val="0"/>
              </a:spcBef>
              <a:spcAft>
                <a:spcPts val="0"/>
              </a:spcAft>
              <a:buClr>
                <a:schemeClr val="dk1"/>
              </a:buClr>
              <a:buSzPts val="1600"/>
              <a:buFont typeface="Noto Sans Symbols"/>
              <a:buChar char="⮚"/>
            </a:pPr>
            <a:r>
              <a:rPr lang="en" sz="1600">
                <a:solidFill>
                  <a:schemeClr val="dk1"/>
                </a:solidFill>
                <a:latin typeface="Libre Baskerville"/>
                <a:ea typeface="Libre Baskerville"/>
                <a:cs typeface="Libre Baskerville"/>
                <a:sym typeface="Libre Baskerville"/>
              </a:rPr>
              <a:t>CALCULATED_HOST_LISTING_COUNT</a:t>
            </a:r>
            <a:endParaRPr sz="1200"/>
          </a:p>
          <a:p>
            <a:pPr indent="-114300" lvl="0" marL="0" marR="0" rtl="0" algn="l">
              <a:spcBef>
                <a:spcPts val="0"/>
              </a:spcBef>
              <a:spcAft>
                <a:spcPts val="0"/>
              </a:spcAft>
              <a:buClr>
                <a:schemeClr val="dk1"/>
              </a:buClr>
              <a:buSzPts val="1800"/>
              <a:buFont typeface="Noto Sans Symbols"/>
              <a:buChar char="⮚"/>
            </a:pPr>
            <a:r>
              <a:rPr lang="en" sz="1600">
                <a:solidFill>
                  <a:schemeClr val="dk1"/>
                </a:solidFill>
                <a:latin typeface="Libre Baskerville"/>
                <a:ea typeface="Libre Baskerville"/>
                <a:cs typeface="Libre Baskerville"/>
                <a:sym typeface="Libre Baskerville"/>
              </a:rPr>
              <a:t>AVAILABILTY_365_NUM</a:t>
            </a:r>
            <a:r>
              <a:rPr lang="en" sz="1800">
                <a:solidFill>
                  <a:schemeClr val="dk1"/>
                </a:solidFill>
                <a:latin typeface="Libre Baskerville"/>
                <a:ea typeface="Libre Baskerville"/>
                <a:cs typeface="Libre Baskerville"/>
                <a:sym typeface="Libre Baskerville"/>
              </a:rPr>
              <a:t>BER                                                                             </a:t>
            </a:r>
            <a:r>
              <a:rPr lang="en" sz="1100">
                <a:solidFill>
                  <a:schemeClr val="dk1"/>
                </a:solidFill>
                <a:latin typeface="Libre Baskerville"/>
                <a:ea typeface="Libre Baskerville"/>
                <a:cs typeface="Libre Baskerville"/>
                <a:sym typeface="Libre Baskerville"/>
              </a:rPr>
              <a:t> </a:t>
            </a:r>
            <a:r>
              <a:rPr lang="en" sz="1800">
                <a:solidFill>
                  <a:schemeClr val="dk1"/>
                </a:solidFill>
                <a:latin typeface="Libre Baskerville"/>
                <a:ea typeface="Libre Baskerville"/>
                <a:cs typeface="Libre Baskerville"/>
                <a:sym typeface="Libre Baskerville"/>
              </a:rPr>
              <a:t>#df.describe()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logo1_edfc81b31b.png" id="187" name="Google Shape;187;p30"/>
          <p:cNvPicPr preferRelativeResize="0"/>
          <p:nvPr/>
        </p:nvPicPr>
        <p:blipFill rotWithShape="1">
          <a:blip r:embed="rId3">
            <a:alphaModFix/>
          </a:blip>
          <a:srcRect b="0" l="0" r="0" t="0"/>
          <a:stretch/>
        </p:blipFill>
        <p:spPr>
          <a:xfrm>
            <a:off x="6553200" y="114301"/>
            <a:ext cx="2362200" cy="285750"/>
          </a:xfrm>
          <a:prstGeom prst="rect">
            <a:avLst/>
          </a:prstGeom>
          <a:noFill/>
          <a:ln>
            <a:noFill/>
          </a:ln>
        </p:spPr>
      </p:pic>
      <p:sp>
        <p:nvSpPr>
          <p:cNvPr id="188" name="Google Shape;188;p30"/>
          <p:cNvSpPr txBox="1"/>
          <p:nvPr/>
        </p:nvSpPr>
        <p:spPr>
          <a:xfrm>
            <a:off x="457200" y="400050"/>
            <a:ext cx="8458200" cy="6232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Libre Baskerville"/>
                <a:ea typeface="Libre Baskerville"/>
                <a:cs typeface="Libre Baskerville"/>
                <a:sym typeface="Libre Baskerville"/>
              </a:rPr>
              <a:t>EXPLORE AND ANALYZE  THE  DATA</a:t>
            </a:r>
            <a:endParaRPr/>
          </a:p>
          <a:p>
            <a:pPr indent="0" lvl="0" marL="0" marR="0" rtl="0" algn="l">
              <a:spcBef>
                <a:spcPts val="0"/>
              </a:spcBef>
              <a:spcAft>
                <a:spcPts val="0"/>
              </a:spcAft>
              <a:buNone/>
            </a:pPr>
            <a:r>
              <a:rPr b="1" lang="en" sz="2400">
                <a:solidFill>
                  <a:schemeClr val="dk1"/>
                </a:solidFill>
                <a:latin typeface="Libre Baskerville"/>
                <a:ea typeface="Libre Baskerville"/>
                <a:cs typeface="Libre Baskerville"/>
                <a:sym typeface="Libre Baskerville"/>
              </a:rPr>
              <a:t>Agenda:  </a:t>
            </a:r>
            <a:endParaRPr b="1" sz="2400">
              <a:solidFill>
                <a:schemeClr val="dk1"/>
              </a:solidFill>
              <a:latin typeface="Libre Baskerville"/>
              <a:ea typeface="Libre Baskerville"/>
              <a:cs typeface="Libre Baskerville"/>
              <a:sym typeface="Libre Baskerville"/>
            </a:endParaRPr>
          </a:p>
        </p:txBody>
      </p:sp>
      <p:sp>
        <p:nvSpPr>
          <p:cNvPr id="189" name="Google Shape;189;p30"/>
          <p:cNvSpPr txBox="1"/>
          <p:nvPr/>
        </p:nvSpPr>
        <p:spPr>
          <a:xfrm>
            <a:off x="914400" y="1314450"/>
            <a:ext cx="8001000" cy="22852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Libre Baskerville"/>
                <a:ea typeface="Libre Baskerville"/>
                <a:cs typeface="Libre Baskerville"/>
                <a:sym typeface="Libre Baskerville"/>
              </a:rPr>
              <a:t> </a:t>
            </a:r>
            <a:r>
              <a:rPr lang="en" sz="2400">
                <a:solidFill>
                  <a:srgbClr val="453D2B"/>
                </a:solidFill>
                <a:latin typeface="Libre Baskerville"/>
                <a:ea typeface="Libre Baskerville"/>
                <a:cs typeface="Libre Baskerville"/>
                <a:sym typeface="Libre Baskerville"/>
              </a:rPr>
              <a:t>Explore and analyze the data to discover key understandings (not limited to these) such as : </a:t>
            </a:r>
            <a:endParaRPr/>
          </a:p>
          <a:p>
            <a:pPr indent="-152400" lvl="0" marL="0" marR="0" rtl="0" algn="l">
              <a:spcBef>
                <a:spcPts val="0"/>
              </a:spcBef>
              <a:spcAft>
                <a:spcPts val="0"/>
              </a:spcAft>
              <a:buClr>
                <a:srgbClr val="453D2B"/>
              </a:buClr>
              <a:buSzPts val="2400"/>
              <a:buFont typeface="Arial"/>
              <a:buChar char="•"/>
            </a:pPr>
            <a:r>
              <a:rPr lang="en" sz="2400">
                <a:solidFill>
                  <a:srgbClr val="453D2B"/>
                </a:solidFill>
                <a:latin typeface="Libre Baskerville"/>
                <a:ea typeface="Libre Baskerville"/>
                <a:cs typeface="Libre Baskerville"/>
                <a:sym typeface="Libre Baskerville"/>
              </a:rPr>
              <a:t>  What can we learn about different hosts and areas? </a:t>
            </a:r>
            <a:endParaRPr/>
          </a:p>
          <a:p>
            <a:pPr indent="-152400" lvl="0" marL="0" marR="0" rtl="0" algn="l">
              <a:spcBef>
                <a:spcPts val="0"/>
              </a:spcBef>
              <a:spcAft>
                <a:spcPts val="0"/>
              </a:spcAft>
              <a:buClr>
                <a:srgbClr val="453D2B"/>
              </a:buClr>
              <a:buSzPts val="2400"/>
              <a:buFont typeface="Arial"/>
              <a:buChar char="•"/>
            </a:pPr>
            <a:r>
              <a:rPr lang="en" sz="2400">
                <a:solidFill>
                  <a:srgbClr val="453D2B"/>
                </a:solidFill>
                <a:latin typeface="Libre Baskerville"/>
                <a:ea typeface="Libre Baskerville"/>
                <a:cs typeface="Libre Baskerville"/>
                <a:sym typeface="Libre Baskerville"/>
              </a:rPr>
              <a:t>What can we learn from predictions? (ex: locations, prices, reviews, etc)</a:t>
            </a:r>
            <a:endParaRPr/>
          </a:p>
          <a:p>
            <a:pPr indent="0" lvl="0" marL="0" marR="0" rtl="0" algn="l">
              <a:spcBef>
                <a:spcPts val="0"/>
              </a:spcBef>
              <a:spcAft>
                <a:spcPts val="0"/>
              </a:spcAft>
              <a:buNone/>
            </a:pPr>
            <a:r>
              <a:rPr lang="en" sz="2400">
                <a:solidFill>
                  <a:srgbClr val="453D2B"/>
                </a:solidFill>
                <a:latin typeface="Libre Baskerville"/>
                <a:ea typeface="Libre Baskerville"/>
                <a:cs typeface="Libre Baskerville"/>
                <a:sym typeface="Libre Baskerville"/>
              </a:rPr>
              <a:t> Which hosts are the busiest and why?</a:t>
            </a:r>
            <a:endParaRPr/>
          </a:p>
          <a:p>
            <a:pPr indent="-152400" lvl="0" marL="0" marR="0" rtl="0" algn="l">
              <a:spcBef>
                <a:spcPts val="0"/>
              </a:spcBef>
              <a:spcAft>
                <a:spcPts val="0"/>
              </a:spcAft>
              <a:buClr>
                <a:srgbClr val="453D2B"/>
              </a:buClr>
              <a:buSzPts val="2400"/>
              <a:buFont typeface="Arial"/>
              <a:buChar char="•"/>
            </a:pPr>
            <a:r>
              <a:rPr lang="en" sz="2400">
                <a:solidFill>
                  <a:srgbClr val="453D2B"/>
                </a:solidFill>
                <a:latin typeface="Libre Baskerville"/>
                <a:ea typeface="Libre Baskerville"/>
                <a:cs typeface="Libre Baskerville"/>
                <a:sym typeface="Libre Baskerville"/>
              </a:rPr>
              <a:t>Is there any noticeable difference of traffic among different areas and what could be the reason for it? </a:t>
            </a:r>
            <a:endParaRPr sz="2400">
              <a:solidFill>
                <a:srgbClr val="453D2B"/>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83ce0549-e760-46d5-85d1-0a0ec03354f3.png Airbnb.png" id="194" name="Google Shape;194;p31"/>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195" name="Google Shape;195;p31"/>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196" name="Google Shape;196;p31"/>
          <p:cNvSpPr txBox="1"/>
          <p:nvPr/>
        </p:nvSpPr>
        <p:spPr>
          <a:xfrm>
            <a:off x="228600" y="171450"/>
            <a:ext cx="8458200" cy="125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u="sng">
                <a:solidFill>
                  <a:schemeClr val="dk1"/>
                </a:solidFill>
                <a:latin typeface="Libre Baskerville"/>
                <a:ea typeface="Libre Baskerville"/>
                <a:cs typeface="Libre Baskerville"/>
                <a:sym typeface="Libre Baskerville"/>
              </a:rPr>
              <a:t>IMPORT LIBRARIES      </a:t>
            </a:r>
            <a:endParaRPr/>
          </a:p>
          <a:p>
            <a:pPr indent="0" lvl="0" marL="0" marR="0" rtl="0" algn="l">
              <a:spcBef>
                <a:spcPts val="0"/>
              </a:spcBef>
              <a:spcAft>
                <a:spcPts val="0"/>
              </a:spcAft>
              <a:buNone/>
            </a:pPr>
            <a:r>
              <a:t/>
            </a:r>
            <a:endParaRPr b="1"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b="1" sz="20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b="1" lang="en" sz="2000">
                <a:solidFill>
                  <a:schemeClr val="dk1"/>
                </a:solidFill>
                <a:latin typeface="Libre Baskerville"/>
                <a:ea typeface="Libre Baskerville"/>
                <a:cs typeface="Libre Baskerville"/>
                <a:sym typeface="Libre Baskerville"/>
              </a:rPr>
              <a:t>LOAD THE DATA </a:t>
            </a:r>
            <a:endParaRPr/>
          </a:p>
          <a:p>
            <a:pPr indent="0" lvl="0" marL="0" marR="0" rtl="0" algn="l">
              <a:spcBef>
                <a:spcPts val="0"/>
              </a:spcBef>
              <a:spcAft>
                <a:spcPts val="0"/>
              </a:spcAft>
              <a:buNone/>
            </a:pPr>
            <a:r>
              <a:rPr b="1" lang="en" sz="2000">
                <a:solidFill>
                  <a:schemeClr val="dk1"/>
                </a:solidFill>
                <a:latin typeface="Libre Baskerville"/>
                <a:ea typeface="Libre Baskerville"/>
                <a:cs typeface="Libre Baskerville"/>
                <a:sym typeface="Libre Baskerville"/>
              </a:rPr>
              <a:t>The dataset we use is “NEW YORK AIRBNB”.By using Pandas library </a:t>
            </a:r>
            <a:endParaRPr/>
          </a:p>
        </p:txBody>
      </p:sp>
      <p:pic>
        <p:nvPicPr>
          <p:cNvPr descr="fd.PNG" id="197" name="Google Shape;197;p31"/>
          <p:cNvPicPr preferRelativeResize="0"/>
          <p:nvPr/>
        </p:nvPicPr>
        <p:blipFill rotWithShape="1">
          <a:blip r:embed="rId5">
            <a:alphaModFix/>
          </a:blip>
          <a:srcRect b="0" l="0" r="0" t="0"/>
          <a:stretch/>
        </p:blipFill>
        <p:spPr>
          <a:xfrm>
            <a:off x="2133600" y="2114550"/>
            <a:ext cx="3437681"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83ce0549-e760-46d5-85d1-0a0ec03354f3.png Airbnb.png" id="202" name="Google Shape;202;p32"/>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203" name="Google Shape;203;p32"/>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204" name="Google Shape;204;p32"/>
          <p:cNvSpPr txBox="1"/>
          <p:nvPr/>
        </p:nvSpPr>
        <p:spPr>
          <a:xfrm>
            <a:off x="457200" y="685801"/>
            <a:ext cx="5562600"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Libre Baskerville"/>
                <a:ea typeface="Libre Baskerville"/>
                <a:cs typeface="Libre Baskerville"/>
                <a:sym typeface="Libre Baskerville"/>
              </a:rPr>
              <a:t>Drop unnecessary columns</a:t>
            </a:r>
            <a:endParaRPr b="1" sz="2400">
              <a:solidFill>
                <a:schemeClr val="dk1"/>
              </a:solidFill>
              <a:latin typeface="Libre Baskerville"/>
              <a:ea typeface="Libre Baskerville"/>
              <a:cs typeface="Libre Baskerville"/>
              <a:sym typeface="Libre Baskerville"/>
            </a:endParaRPr>
          </a:p>
        </p:txBody>
      </p:sp>
      <p:pic>
        <p:nvPicPr>
          <p:cNvPr descr="ref.PNG" id="205" name="Google Shape;205;p32"/>
          <p:cNvPicPr preferRelativeResize="0"/>
          <p:nvPr/>
        </p:nvPicPr>
        <p:blipFill rotWithShape="1">
          <a:blip r:embed="rId5">
            <a:alphaModFix/>
          </a:blip>
          <a:srcRect b="0" l="0" r="0" t="0"/>
          <a:stretch/>
        </p:blipFill>
        <p:spPr>
          <a:xfrm>
            <a:off x="1828800" y="1085850"/>
            <a:ext cx="5638800" cy="3257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83ce0549-e760-46d5-85d1-0a0ec03354f3.png Airbnb.png" id="210" name="Google Shape;210;p33"/>
          <p:cNvPicPr preferRelativeResize="0"/>
          <p:nvPr/>
        </p:nvPicPr>
        <p:blipFill rotWithShape="1">
          <a:blip r:embed="rId3">
            <a:alphaModFix/>
          </a:blip>
          <a:srcRect b="0" l="0" r="0" t="0"/>
          <a:stretch/>
        </p:blipFill>
        <p:spPr>
          <a:xfrm>
            <a:off x="228601" y="4572000"/>
            <a:ext cx="1771650" cy="342900"/>
          </a:xfrm>
          <a:prstGeom prst="rect">
            <a:avLst/>
          </a:prstGeom>
          <a:noFill/>
          <a:ln>
            <a:noFill/>
          </a:ln>
        </p:spPr>
      </p:pic>
      <p:pic>
        <p:nvPicPr>
          <p:cNvPr descr="logo1_edfc81b31b.png" id="211" name="Google Shape;211;p33"/>
          <p:cNvPicPr preferRelativeResize="0"/>
          <p:nvPr/>
        </p:nvPicPr>
        <p:blipFill rotWithShape="1">
          <a:blip r:embed="rId4">
            <a:alphaModFix/>
          </a:blip>
          <a:srcRect b="0" l="0" r="0" t="0"/>
          <a:stretch/>
        </p:blipFill>
        <p:spPr>
          <a:xfrm>
            <a:off x="6553200" y="114301"/>
            <a:ext cx="2362200" cy="285750"/>
          </a:xfrm>
          <a:prstGeom prst="rect">
            <a:avLst/>
          </a:prstGeom>
          <a:noFill/>
          <a:ln>
            <a:noFill/>
          </a:ln>
        </p:spPr>
      </p:pic>
      <p:sp>
        <p:nvSpPr>
          <p:cNvPr id="212" name="Google Shape;212;p33"/>
          <p:cNvSpPr txBox="1"/>
          <p:nvPr/>
        </p:nvSpPr>
        <p:spPr>
          <a:xfrm>
            <a:off x="381000" y="228600"/>
            <a:ext cx="5486400"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u="sng">
                <a:solidFill>
                  <a:schemeClr val="dk1"/>
                </a:solidFill>
                <a:latin typeface="Libre Baskerville"/>
                <a:ea typeface="Libre Baskerville"/>
                <a:cs typeface="Libre Baskerville"/>
                <a:sym typeface="Libre Baskerville"/>
              </a:rPr>
              <a:t>DATA PROFILING AND CLEANSING</a:t>
            </a:r>
            <a:endParaRPr b="1" sz="2400" u="sng">
              <a:solidFill>
                <a:schemeClr val="dk1"/>
              </a:solidFill>
              <a:latin typeface="Libre Baskerville"/>
              <a:ea typeface="Libre Baskerville"/>
              <a:cs typeface="Libre Baskerville"/>
              <a:sym typeface="Libre Baskerville"/>
            </a:endParaRPr>
          </a:p>
        </p:txBody>
      </p:sp>
      <p:pic>
        <p:nvPicPr>
          <p:cNvPr descr="Capture6.PNG" id="213" name="Google Shape;213;p33"/>
          <p:cNvPicPr preferRelativeResize="0"/>
          <p:nvPr/>
        </p:nvPicPr>
        <p:blipFill rotWithShape="1">
          <a:blip r:embed="rId5">
            <a:alphaModFix/>
          </a:blip>
          <a:srcRect b="0" l="0" r="0" t="0"/>
          <a:stretch/>
        </p:blipFill>
        <p:spPr>
          <a:xfrm>
            <a:off x="5566143" y="779800"/>
            <a:ext cx="3067532" cy="2914650"/>
          </a:xfrm>
          <a:prstGeom prst="rect">
            <a:avLst/>
          </a:prstGeom>
          <a:noFill/>
          <a:ln>
            <a:noFill/>
          </a:ln>
          <a:effectLst>
            <a:outerShdw blurRad="292100" rotWithShape="0" algn="tl" dir="2700000" dist="139700">
              <a:srgbClr val="333333">
                <a:alpha val="64705"/>
              </a:srgbClr>
            </a:outerShdw>
          </a:effectLst>
        </p:spPr>
      </p:pic>
      <p:pic>
        <p:nvPicPr>
          <p:cNvPr descr="fga.PNG" id="214" name="Google Shape;214;p33"/>
          <p:cNvPicPr preferRelativeResize="0"/>
          <p:nvPr/>
        </p:nvPicPr>
        <p:blipFill rotWithShape="1">
          <a:blip r:embed="rId6">
            <a:alphaModFix/>
          </a:blip>
          <a:srcRect b="0" l="0" r="0" t="0"/>
          <a:stretch/>
        </p:blipFill>
        <p:spPr>
          <a:xfrm>
            <a:off x="0" y="628650"/>
            <a:ext cx="4343400" cy="1793146"/>
          </a:xfrm>
          <a:prstGeom prst="rect">
            <a:avLst/>
          </a:prstGeom>
          <a:noFill/>
          <a:ln>
            <a:noFill/>
          </a:ln>
        </p:spPr>
      </p:pic>
      <p:pic>
        <p:nvPicPr>
          <p:cNvPr descr="dw.PNG" id="215" name="Google Shape;215;p33"/>
          <p:cNvPicPr preferRelativeResize="0"/>
          <p:nvPr/>
        </p:nvPicPr>
        <p:blipFill rotWithShape="1">
          <a:blip r:embed="rId7">
            <a:alphaModFix/>
          </a:blip>
          <a:srcRect b="0" l="0" r="0" t="0"/>
          <a:stretch/>
        </p:blipFill>
        <p:spPr>
          <a:xfrm>
            <a:off x="228600" y="2800350"/>
            <a:ext cx="5201376" cy="12216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