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7447102-C37F-401B-B12A-B1D3DD80C9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68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47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09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59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18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BA2CB-0E0C-4F1D-9400-C70901AA03C8}"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47102-C37F-401B-B12A-B1D3DD80C9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9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BA2CB-0E0C-4F1D-9400-C70901AA03C8}"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47102-C37F-401B-B12A-B1D3DD80C9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12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BA2CB-0E0C-4F1D-9400-C70901AA03C8}"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47102-C37F-401B-B12A-B1D3DD80C986}" type="slidenum">
              <a:rPr lang="en-IN" smtClean="0"/>
              <a:t>‹#›</a:t>
            </a:fld>
            <a:endParaRPr lang="en-IN"/>
          </a:p>
        </p:txBody>
      </p:sp>
    </p:spTree>
    <p:extLst>
      <p:ext uri="{BB962C8B-B14F-4D97-AF65-F5344CB8AC3E}">
        <p14:creationId xmlns:p14="http://schemas.microsoft.com/office/powerpoint/2010/main" val="232155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89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90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3BA2CB-0E0C-4F1D-9400-C70901AA03C8}" type="datetimeFigureOut">
              <a:rPr lang="en-IN" smtClean="0"/>
              <a:t>10-06-2024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447102-C37F-401B-B12A-B1D3DD80C9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791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kshashankkumar41/Subtheme-Sentiments/blob/master/output/Data-Exploratio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7E3C-B6F4-40A7-975F-60297107DD8F}"/>
              </a:ext>
            </a:extLst>
          </p:cNvPr>
          <p:cNvSpPr>
            <a:spLocks noGrp="1"/>
          </p:cNvSpPr>
          <p:nvPr>
            <p:ph type="ctrTitle"/>
          </p:nvPr>
        </p:nvSpPr>
        <p:spPr/>
        <p:txBody>
          <a:bodyPr/>
          <a:lstStyle/>
          <a:p>
            <a:r>
              <a:rPr lang="en-US" dirty="0"/>
              <a:t>Oriserve</a:t>
            </a:r>
            <a:endParaRPr lang="en-IN" dirty="0"/>
          </a:p>
        </p:txBody>
      </p:sp>
      <p:sp>
        <p:nvSpPr>
          <p:cNvPr id="3" name="Subtitle 2">
            <a:extLst>
              <a:ext uri="{FF2B5EF4-FFF2-40B4-BE49-F238E27FC236}">
                <a16:creationId xmlns:a16="http://schemas.microsoft.com/office/drawing/2014/main" id="{31A155A5-F30F-4444-8E49-CA52539959C8}"/>
              </a:ext>
            </a:extLst>
          </p:cNvPr>
          <p:cNvSpPr>
            <a:spLocks noGrp="1"/>
          </p:cNvSpPr>
          <p:nvPr>
            <p:ph type="subTitle" idx="1"/>
          </p:nvPr>
        </p:nvSpPr>
        <p:spPr/>
        <p:txBody>
          <a:bodyPr/>
          <a:lstStyle/>
          <a:p>
            <a:r>
              <a:rPr lang="en-US" dirty="0"/>
              <a:t>Sentiment Data Analysis</a:t>
            </a:r>
            <a:endParaRPr lang="en-IN" dirty="0"/>
          </a:p>
        </p:txBody>
      </p:sp>
    </p:spTree>
    <p:extLst>
      <p:ext uri="{BB962C8B-B14F-4D97-AF65-F5344CB8AC3E}">
        <p14:creationId xmlns:p14="http://schemas.microsoft.com/office/powerpoint/2010/main" val="330365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5EA4-B620-4F32-9352-8CEFF9D50F7E}"/>
              </a:ext>
            </a:extLst>
          </p:cNvPr>
          <p:cNvSpPr>
            <a:spLocks noGrp="1"/>
          </p:cNvSpPr>
          <p:nvPr>
            <p:ph type="title"/>
          </p:nvPr>
        </p:nvSpPr>
        <p:spPr/>
        <p:txBody>
          <a:bodyPr/>
          <a:lstStyle/>
          <a:p>
            <a:r>
              <a:rPr lang="en-US" dirty="0"/>
              <a:t>Utils.py</a:t>
            </a:r>
            <a:endParaRPr lang="en-IN" dirty="0"/>
          </a:p>
        </p:txBody>
      </p:sp>
      <p:sp>
        <p:nvSpPr>
          <p:cNvPr id="3" name="Content Placeholder 2">
            <a:extLst>
              <a:ext uri="{FF2B5EF4-FFF2-40B4-BE49-F238E27FC236}">
                <a16:creationId xmlns:a16="http://schemas.microsoft.com/office/drawing/2014/main" id="{463CC063-1614-4C5A-AD58-E8B27E2A3EB9}"/>
              </a:ext>
            </a:extLst>
          </p:cNvPr>
          <p:cNvSpPr>
            <a:spLocks noGrp="1"/>
          </p:cNvSpPr>
          <p:nvPr>
            <p:ph idx="1"/>
          </p:nvPr>
        </p:nvSpPr>
        <p:spPr/>
        <p:txBody>
          <a:bodyPr/>
          <a:lstStyle/>
          <a:p>
            <a:r>
              <a:rPr lang="en-US" dirty="0"/>
              <a:t>This file includes various utility routines for saving models and printing metrics.</a:t>
            </a:r>
            <a:endParaRPr lang="en-IN" dirty="0"/>
          </a:p>
        </p:txBody>
      </p:sp>
    </p:spTree>
    <p:extLst>
      <p:ext uri="{BB962C8B-B14F-4D97-AF65-F5344CB8AC3E}">
        <p14:creationId xmlns:p14="http://schemas.microsoft.com/office/powerpoint/2010/main" val="366169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7E18-E183-4B01-A2CA-22DB2A71323D}"/>
              </a:ext>
            </a:extLst>
          </p:cNvPr>
          <p:cNvSpPr>
            <a:spLocks noGrp="1"/>
          </p:cNvSpPr>
          <p:nvPr>
            <p:ph type="title"/>
          </p:nvPr>
        </p:nvSpPr>
        <p:spPr/>
        <p:txBody>
          <a:bodyPr/>
          <a:lstStyle/>
          <a:p>
            <a:r>
              <a:rPr lang="en-US" dirty="0"/>
              <a:t>Models.py</a:t>
            </a:r>
            <a:br>
              <a:rPr lang="en-US" dirty="0"/>
            </a:br>
            <a:endParaRPr lang="en-IN" dirty="0"/>
          </a:p>
        </p:txBody>
      </p:sp>
      <p:sp>
        <p:nvSpPr>
          <p:cNvPr id="3" name="Content Placeholder 2">
            <a:extLst>
              <a:ext uri="{FF2B5EF4-FFF2-40B4-BE49-F238E27FC236}">
                <a16:creationId xmlns:a16="http://schemas.microsoft.com/office/drawing/2014/main" id="{DF9F1250-F882-4BFF-9234-9BFCBA6115D6}"/>
              </a:ext>
            </a:extLst>
          </p:cNvPr>
          <p:cNvSpPr>
            <a:spLocks noGrp="1"/>
          </p:cNvSpPr>
          <p:nvPr>
            <p:ph idx="1"/>
          </p:nvPr>
        </p:nvSpPr>
        <p:spPr/>
        <p:txBody>
          <a:bodyPr/>
          <a:lstStyle/>
          <a:p>
            <a:r>
              <a:rPr lang="en-US" dirty="0"/>
              <a:t>This file generates a bespoke </a:t>
            </a:r>
            <a:r>
              <a:rPr lang="en-US" dirty="0" err="1"/>
              <a:t>bert</a:t>
            </a:r>
            <a:r>
              <a:rPr lang="en-US" dirty="0"/>
              <a:t> model for multi-label classification, utilizing the hugging face transformers library to load pre-trained </a:t>
            </a:r>
            <a:r>
              <a:rPr lang="en-US" dirty="0" err="1"/>
              <a:t>bert</a:t>
            </a:r>
            <a:r>
              <a:rPr lang="en-US" dirty="0"/>
              <a:t>.</a:t>
            </a:r>
            <a:endParaRPr lang="en-IN" dirty="0"/>
          </a:p>
        </p:txBody>
      </p:sp>
    </p:spTree>
    <p:extLst>
      <p:ext uri="{BB962C8B-B14F-4D97-AF65-F5344CB8AC3E}">
        <p14:creationId xmlns:p14="http://schemas.microsoft.com/office/powerpoint/2010/main" val="152755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A927-955D-4F2F-B226-20C59315ABE0}"/>
              </a:ext>
            </a:extLst>
          </p:cNvPr>
          <p:cNvSpPr>
            <a:spLocks noGrp="1"/>
          </p:cNvSpPr>
          <p:nvPr>
            <p:ph type="title"/>
          </p:nvPr>
        </p:nvSpPr>
        <p:spPr/>
        <p:txBody>
          <a:bodyPr/>
          <a:lstStyle/>
          <a:p>
            <a:r>
              <a:rPr lang="en-US" dirty="0"/>
              <a:t>Dataloader.py</a:t>
            </a:r>
            <a:endParaRPr lang="en-IN" dirty="0"/>
          </a:p>
        </p:txBody>
      </p:sp>
      <p:sp>
        <p:nvSpPr>
          <p:cNvPr id="3" name="Content Placeholder 2">
            <a:extLst>
              <a:ext uri="{FF2B5EF4-FFF2-40B4-BE49-F238E27FC236}">
                <a16:creationId xmlns:a16="http://schemas.microsoft.com/office/drawing/2014/main" id="{8CA432BA-AA62-4B55-B71C-4916A8D865BC}"/>
              </a:ext>
            </a:extLst>
          </p:cNvPr>
          <p:cNvSpPr>
            <a:spLocks noGrp="1"/>
          </p:cNvSpPr>
          <p:nvPr>
            <p:ph idx="1"/>
          </p:nvPr>
        </p:nvSpPr>
        <p:spPr/>
        <p:txBody>
          <a:bodyPr/>
          <a:lstStyle/>
          <a:p>
            <a:r>
              <a:rPr lang="en-US" dirty="0"/>
              <a:t>This file generates the dataset loader for both the train and validation datasets in batches for training.</a:t>
            </a:r>
            <a:endParaRPr lang="en-IN" dirty="0"/>
          </a:p>
        </p:txBody>
      </p:sp>
    </p:spTree>
    <p:extLst>
      <p:ext uri="{BB962C8B-B14F-4D97-AF65-F5344CB8AC3E}">
        <p14:creationId xmlns:p14="http://schemas.microsoft.com/office/powerpoint/2010/main" val="184504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BE25-EE11-46A1-BF31-1EE0E8637374}"/>
              </a:ext>
            </a:extLst>
          </p:cNvPr>
          <p:cNvSpPr>
            <a:spLocks noGrp="1"/>
          </p:cNvSpPr>
          <p:nvPr>
            <p:ph type="title"/>
          </p:nvPr>
        </p:nvSpPr>
        <p:spPr/>
        <p:txBody>
          <a:bodyPr/>
          <a:lstStyle/>
          <a:p>
            <a:r>
              <a:rPr lang="en-US" dirty="0"/>
              <a:t>Dataset.py</a:t>
            </a:r>
            <a:endParaRPr lang="en-IN" dirty="0"/>
          </a:p>
        </p:txBody>
      </p:sp>
      <p:sp>
        <p:nvSpPr>
          <p:cNvPr id="3" name="Content Placeholder 2">
            <a:extLst>
              <a:ext uri="{FF2B5EF4-FFF2-40B4-BE49-F238E27FC236}">
                <a16:creationId xmlns:a16="http://schemas.microsoft.com/office/drawing/2014/main" id="{9487BF40-2AB6-4E72-9CC6-987071321226}"/>
              </a:ext>
            </a:extLst>
          </p:cNvPr>
          <p:cNvSpPr>
            <a:spLocks noGrp="1"/>
          </p:cNvSpPr>
          <p:nvPr>
            <p:ph idx="1"/>
          </p:nvPr>
        </p:nvSpPr>
        <p:spPr/>
        <p:txBody>
          <a:bodyPr/>
          <a:lstStyle/>
          <a:p>
            <a:r>
              <a:rPr lang="en-US" dirty="0"/>
              <a:t>This file generates a custom </a:t>
            </a:r>
            <a:r>
              <a:rPr lang="en-US" dirty="0" err="1"/>
              <a:t>Pytorch</a:t>
            </a:r>
            <a:r>
              <a:rPr lang="en-US" dirty="0"/>
              <a:t> dataset using the </a:t>
            </a:r>
            <a:r>
              <a:rPr lang="en-US" dirty="0" err="1"/>
              <a:t>bert</a:t>
            </a:r>
            <a:r>
              <a:rPr lang="en-US" dirty="0"/>
              <a:t> tokenizer, including all of the features necessary by the </a:t>
            </a:r>
            <a:r>
              <a:rPr lang="en-US" dirty="0" err="1"/>
              <a:t>bert</a:t>
            </a:r>
            <a:r>
              <a:rPr lang="en-US" dirty="0"/>
              <a:t> model.</a:t>
            </a:r>
            <a:endParaRPr lang="en-IN" dirty="0"/>
          </a:p>
        </p:txBody>
      </p:sp>
    </p:spTree>
    <p:extLst>
      <p:ext uri="{BB962C8B-B14F-4D97-AF65-F5344CB8AC3E}">
        <p14:creationId xmlns:p14="http://schemas.microsoft.com/office/powerpoint/2010/main" val="174862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78DD-8F3C-4E81-8FA8-EE47FE0C864A}"/>
              </a:ext>
            </a:extLst>
          </p:cNvPr>
          <p:cNvSpPr>
            <a:spLocks noGrp="1"/>
          </p:cNvSpPr>
          <p:nvPr>
            <p:ph type="title"/>
          </p:nvPr>
        </p:nvSpPr>
        <p:spPr/>
        <p:txBody>
          <a:bodyPr/>
          <a:lstStyle/>
          <a:p>
            <a:r>
              <a:rPr lang="en-US" dirty="0"/>
              <a:t>Training.py</a:t>
            </a:r>
            <a:endParaRPr lang="en-IN" dirty="0"/>
          </a:p>
        </p:txBody>
      </p:sp>
      <p:sp>
        <p:nvSpPr>
          <p:cNvPr id="3" name="Content Placeholder 2">
            <a:extLst>
              <a:ext uri="{FF2B5EF4-FFF2-40B4-BE49-F238E27FC236}">
                <a16:creationId xmlns:a16="http://schemas.microsoft.com/office/drawing/2014/main" id="{A7468B5D-786C-4F07-9FF9-1C4ED09A2CA3}"/>
              </a:ext>
            </a:extLst>
          </p:cNvPr>
          <p:cNvSpPr>
            <a:spLocks noGrp="1"/>
          </p:cNvSpPr>
          <p:nvPr>
            <p:ph idx="1"/>
          </p:nvPr>
        </p:nvSpPr>
        <p:spPr/>
        <p:txBody>
          <a:bodyPr/>
          <a:lstStyle/>
          <a:p>
            <a:r>
              <a:rPr lang="en-US" dirty="0"/>
              <a:t>This file defines the training and validation functions for the model, as well as the evaluation metrics.</a:t>
            </a:r>
            <a:endParaRPr lang="en-IN" dirty="0"/>
          </a:p>
        </p:txBody>
      </p:sp>
    </p:spTree>
    <p:extLst>
      <p:ext uri="{BB962C8B-B14F-4D97-AF65-F5344CB8AC3E}">
        <p14:creationId xmlns:p14="http://schemas.microsoft.com/office/powerpoint/2010/main" val="234375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AEE0-FDD4-4650-B1BA-00DFAF58D023}"/>
              </a:ext>
            </a:extLst>
          </p:cNvPr>
          <p:cNvSpPr>
            <a:spLocks noGrp="1"/>
          </p:cNvSpPr>
          <p:nvPr>
            <p:ph type="title"/>
          </p:nvPr>
        </p:nvSpPr>
        <p:spPr>
          <a:xfrm>
            <a:off x="923636" y="2489489"/>
            <a:ext cx="10515600" cy="1325563"/>
          </a:xfrm>
        </p:spPr>
        <p:txBody>
          <a:bodyPr/>
          <a:lstStyle/>
          <a:p>
            <a:r>
              <a:rPr lang="en-US" dirty="0"/>
              <a:t>                               Approach</a:t>
            </a:r>
            <a:endParaRPr lang="en-IN" dirty="0"/>
          </a:p>
        </p:txBody>
      </p:sp>
      <p:sp>
        <p:nvSpPr>
          <p:cNvPr id="3" name="Content Placeholder 2">
            <a:extLst>
              <a:ext uri="{FF2B5EF4-FFF2-40B4-BE49-F238E27FC236}">
                <a16:creationId xmlns:a16="http://schemas.microsoft.com/office/drawing/2014/main" id="{0F7D5901-3A0C-466F-91DD-A1EB8E5E0689}"/>
              </a:ext>
            </a:extLst>
          </p:cNvPr>
          <p:cNvSpPr>
            <a:spLocks noGrp="1"/>
          </p:cNvSpPr>
          <p:nvPr>
            <p:ph idx="1"/>
          </p:nvPr>
        </p:nvSpPr>
        <p:spPr>
          <a:xfrm>
            <a:off x="838201" y="6105236"/>
            <a:ext cx="85436" cy="71726"/>
          </a:xfrm>
        </p:spPr>
        <p:txBody>
          <a:bodyPr>
            <a:normAutofit fontScale="25000" lnSpcReduction="20000"/>
          </a:bodyPr>
          <a:lstStyle/>
          <a:p>
            <a:pPr marL="0" indent="0">
              <a:buNone/>
            </a:pPr>
            <a:r>
              <a:rPr lang="en-US" dirty="0"/>
              <a:t>.</a:t>
            </a:r>
          </a:p>
          <a:p>
            <a:pPr marL="0" indent="0">
              <a:buNone/>
            </a:pPr>
            <a:endParaRPr lang="en-IN" dirty="0"/>
          </a:p>
        </p:txBody>
      </p:sp>
    </p:spTree>
    <p:extLst>
      <p:ext uri="{BB962C8B-B14F-4D97-AF65-F5344CB8AC3E}">
        <p14:creationId xmlns:p14="http://schemas.microsoft.com/office/powerpoint/2010/main" val="360596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D726-1026-45D5-BDF2-15F0F3BD3381}"/>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73D3C07C-AC5C-4EEA-A76C-D93295EA63FD}"/>
              </a:ext>
            </a:extLst>
          </p:cNvPr>
          <p:cNvSpPr>
            <a:spLocks noGrp="1"/>
          </p:cNvSpPr>
          <p:nvPr>
            <p:ph idx="1"/>
          </p:nvPr>
        </p:nvSpPr>
        <p:spPr>
          <a:xfrm>
            <a:off x="1451579" y="2015732"/>
            <a:ext cx="9603275" cy="3309303"/>
          </a:xfrm>
        </p:spPr>
        <p:txBody>
          <a:bodyPr>
            <a:normAutofit fontScale="92500" lnSpcReduction="10000"/>
          </a:bodyPr>
          <a:lstStyle/>
          <a:p>
            <a:r>
              <a:rPr lang="en-US" sz="1900" b="0" i="0" dirty="0">
                <a:effectLst/>
                <a:latin typeface="Arial" panose="020B0604020202020204" pitchFamily="34" charset="0"/>
                <a:cs typeface="Arial" panose="020B0604020202020204" pitchFamily="34" charset="0"/>
              </a:rPr>
              <a:t>During Data</a:t>
            </a:r>
            <a:r>
              <a:rPr lang="en-US" sz="1900" b="0" i="0" u="sng" dirty="0">
                <a:effectLst/>
                <a:latin typeface="Arial" panose="020B0604020202020204" pitchFamily="34" charset="0"/>
                <a:cs typeface="Arial" panose="020B0604020202020204" pitchFamily="34" charset="0"/>
              </a:rPr>
              <a:t> </a:t>
            </a:r>
            <a:r>
              <a:rPr lang="en-US" sz="1900" b="0" i="0" dirty="0">
                <a:effectLst/>
                <a:latin typeface="Arial" panose="020B0604020202020204" pitchFamily="34" charset="0"/>
                <a:cs typeface="Arial" panose="020B0604020202020204" pitchFamily="34" charset="0"/>
              </a:rPr>
              <a:t>exploration I came to know that there are around 10k data points and around 90 unique labels but most of them are noisy and are present in very low frequency. So, after doing some preprocessing and </a:t>
            </a:r>
            <a:r>
              <a:rPr lang="en-US" sz="1900" b="0" i="0" dirty="0" err="1">
                <a:effectLst/>
                <a:latin typeface="Arial" panose="020B0604020202020204" pitchFamily="34" charset="0"/>
                <a:cs typeface="Arial" panose="020B0604020202020204" pitchFamily="34" charset="0"/>
              </a:rPr>
              <a:t>undersampling</a:t>
            </a:r>
            <a:r>
              <a:rPr lang="en-US" sz="1900" b="0" i="0" dirty="0">
                <a:effectLst/>
                <a:latin typeface="Arial" panose="020B0604020202020204" pitchFamily="34" charset="0"/>
                <a:cs typeface="Arial" panose="020B0604020202020204" pitchFamily="34" charset="0"/>
              </a:rPr>
              <a:t> some more frequently occurring labels at the end we have 23 unique labels and around 6k data points. Look </a:t>
            </a:r>
            <a:r>
              <a:rPr lang="en-US" sz="19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 Exploration</a:t>
            </a:r>
            <a:r>
              <a:rPr lang="en-US" sz="1900" b="0" i="0" dirty="0">
                <a:effectLst/>
                <a:latin typeface="Arial" panose="020B0604020202020204" pitchFamily="34" charset="0"/>
                <a:cs typeface="Arial" panose="020B0604020202020204" pitchFamily="34" charset="0"/>
              </a:rPr>
              <a:t> for more details.</a:t>
            </a:r>
          </a:p>
          <a:p>
            <a:r>
              <a:rPr kumimoji="0" lang="en-US" altLang="en-US" sz="1900" b="0" i="0" u="none" strike="noStrike" cap="none" normalizeH="0" baseline="0" dirty="0">
                <a:ln>
                  <a:noFill/>
                </a:ln>
                <a:effectLst/>
                <a:latin typeface="Arial" panose="020B0604020202020204" pitchFamily="34" charset="0"/>
                <a:cs typeface="Arial" panose="020B0604020202020204" pitchFamily="34" charset="0"/>
              </a:rPr>
              <a:t>I discovered during data exploration that there are about 90 distinct labels and about 10,000 data points, however the majority of them are noisy and only occur extremely infrequently. Upon completion of preprocessing and </a:t>
            </a:r>
            <a:r>
              <a:rPr kumimoji="0" lang="en-US" altLang="en-US" sz="1900" b="0" i="0" u="none" strike="noStrike" cap="none" normalizeH="0" baseline="0" dirty="0" err="1">
                <a:ln>
                  <a:noFill/>
                </a:ln>
                <a:effectLst/>
                <a:latin typeface="Arial" panose="020B0604020202020204" pitchFamily="34" charset="0"/>
                <a:cs typeface="Arial" panose="020B0604020202020204" pitchFamily="34" charset="0"/>
              </a:rPr>
              <a:t>undersampling</a:t>
            </a:r>
            <a:r>
              <a:rPr kumimoji="0" lang="en-US" altLang="en-US" sz="1900" b="0" i="0" u="none" strike="noStrike" cap="none" normalizeH="0" baseline="0" dirty="0">
                <a:ln>
                  <a:noFill/>
                </a:ln>
                <a:effectLst/>
                <a:latin typeface="Arial" panose="020B0604020202020204" pitchFamily="34" charset="0"/>
                <a:cs typeface="Arial" panose="020B0604020202020204" pitchFamily="34" charset="0"/>
              </a:rPr>
              <a:t> of some more commonly occurring labels, we ultimately possess approximately 6,000 data points and 23 unique labels. For further information, see Data Exploration.</a:t>
            </a:r>
          </a:p>
        </p:txBody>
      </p:sp>
    </p:spTree>
    <p:extLst>
      <p:ext uri="{BB962C8B-B14F-4D97-AF65-F5344CB8AC3E}">
        <p14:creationId xmlns:p14="http://schemas.microsoft.com/office/powerpoint/2010/main" val="29353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8BFA-8B7E-4E01-9E94-51ED8E7E08B5}"/>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1B6266B9-C376-4D40-B9C8-450386181C24}"/>
              </a:ext>
            </a:extLst>
          </p:cNvPr>
          <p:cNvSpPr>
            <a:spLocks noGrp="1"/>
          </p:cNvSpPr>
          <p:nvPr>
            <p:ph idx="1"/>
          </p:nvPr>
        </p:nvSpPr>
        <p:spPr/>
        <p:txBody>
          <a:bodyPr>
            <a:normAutofit fontScale="92500" lnSpcReduction="20000"/>
          </a:bodyPr>
          <a:lstStyle/>
          <a:p>
            <a:pPr algn="l"/>
            <a:r>
              <a:rPr lang="en-US" sz="2000" b="0" i="0" dirty="0">
                <a:effectLst/>
                <a:latin typeface="Arial" panose="020B0604020202020204" pitchFamily="34" charset="0"/>
                <a:cs typeface="Arial" panose="020B0604020202020204" pitchFamily="34" charset="0"/>
              </a:rPr>
              <a:t>I chose Pretrained BERT models to leverage the information of Language models and as the data mostly consist of reviews, Language models would work fine, and also It is very easy to implement. I have used Binary Cross Entropy with Logits as Loss Function.</a:t>
            </a:r>
          </a:p>
          <a:p>
            <a:pPr algn="l"/>
            <a:r>
              <a:rPr lang="en-US" sz="2000" b="0" i="0" dirty="0">
                <a:effectLst/>
                <a:latin typeface="Arial" panose="020B0604020202020204" pitchFamily="34" charset="0"/>
                <a:cs typeface="Arial" panose="020B0604020202020204" pitchFamily="34" charset="0"/>
              </a:rPr>
              <a:t>I have tried both </a:t>
            </a:r>
            <a:r>
              <a:rPr lang="en-US" sz="2000" b="0" i="0" dirty="0" err="1">
                <a:effectLst/>
                <a:latin typeface="Arial" panose="020B0604020202020204" pitchFamily="34" charset="0"/>
                <a:cs typeface="Arial" panose="020B0604020202020204" pitchFamily="34" charset="0"/>
              </a:rPr>
              <a:t>bert</a:t>
            </a:r>
            <a:r>
              <a:rPr lang="en-US" sz="2000" b="0" i="0" dirty="0">
                <a:effectLst/>
                <a:latin typeface="Arial" panose="020B0604020202020204" pitchFamily="34" charset="0"/>
                <a:cs typeface="Arial" panose="020B0604020202020204" pitchFamily="34" charset="0"/>
              </a:rPr>
              <a:t>-base-uncased and Bert-large-uncased pre-trained models to train the data. For more details check Model Analysis, Bert-large-uncased is performing slightly better but due to its larger size, In this project, I stick with the </a:t>
            </a:r>
            <a:r>
              <a:rPr lang="en-US" sz="2000" b="0" i="0" dirty="0" err="1">
                <a:effectLst/>
                <a:latin typeface="Arial" panose="020B0604020202020204" pitchFamily="34" charset="0"/>
                <a:cs typeface="Arial" panose="020B0604020202020204" pitchFamily="34" charset="0"/>
              </a:rPr>
              <a:t>bert</a:t>
            </a:r>
            <a:r>
              <a:rPr lang="en-US" sz="2000" b="0" i="0" dirty="0">
                <a:effectLst/>
                <a:latin typeface="Arial" panose="020B0604020202020204" pitchFamily="34" charset="0"/>
                <a:cs typeface="Arial" panose="020B0604020202020204" pitchFamily="34" charset="0"/>
              </a:rPr>
              <a:t>-base-uncased.</a:t>
            </a:r>
          </a:p>
          <a:p>
            <a:r>
              <a:rPr lang="en-US" sz="2000" b="0" i="0" dirty="0">
                <a:effectLst/>
                <a:latin typeface="Arial" panose="020B0604020202020204" pitchFamily="34" charset="0"/>
                <a:cs typeface="Arial" panose="020B0604020202020204" pitchFamily="34" charset="0"/>
              </a:rPr>
              <a:t>I considered this problem as a Multi-Label classification and used pre-trained BERT models with fine-tuning to t</a:t>
            </a:r>
            <a:r>
              <a:rPr lang="en-US" b="0" i="0" dirty="0">
                <a:effectLst/>
                <a:latin typeface="Arial" panose="020B0604020202020204" pitchFamily="34" charset="0"/>
                <a:cs typeface="Arial" panose="020B0604020202020204" pitchFamily="34" charset="0"/>
              </a:rPr>
              <a:t>rain.</a:t>
            </a:r>
          </a:p>
          <a:p>
            <a:endParaRPr lang="en-IN" dirty="0"/>
          </a:p>
        </p:txBody>
      </p:sp>
    </p:spTree>
    <p:extLst>
      <p:ext uri="{BB962C8B-B14F-4D97-AF65-F5344CB8AC3E}">
        <p14:creationId xmlns:p14="http://schemas.microsoft.com/office/powerpoint/2010/main" val="363315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A84-BE68-478E-9F00-E0C93015D14D}"/>
              </a:ext>
            </a:extLst>
          </p:cNvPr>
          <p:cNvSpPr>
            <a:spLocks noGrp="1"/>
          </p:cNvSpPr>
          <p:nvPr>
            <p:ph type="title"/>
          </p:nvPr>
        </p:nvSpPr>
        <p:spPr/>
        <p:txBody>
          <a:bodyPr/>
          <a:lstStyle/>
          <a:p>
            <a:r>
              <a:rPr lang="en-US" dirty="0"/>
              <a:t>Performance Metrix</a:t>
            </a:r>
            <a:endParaRPr lang="en-IN" dirty="0"/>
          </a:p>
        </p:txBody>
      </p:sp>
      <p:sp>
        <p:nvSpPr>
          <p:cNvPr id="5" name="Rectangle 2">
            <a:extLst>
              <a:ext uri="{FF2B5EF4-FFF2-40B4-BE49-F238E27FC236}">
                <a16:creationId xmlns:a16="http://schemas.microsoft.com/office/drawing/2014/main" id="{1FA8DBA1-119F-4CC1-A04E-4B54A7C1628B}"/>
              </a:ext>
            </a:extLst>
          </p:cNvPr>
          <p:cNvSpPr>
            <a:spLocks noGrp="1" noChangeArrowheads="1"/>
          </p:cNvSpPr>
          <p:nvPr>
            <p:ph idx="1"/>
          </p:nvPr>
        </p:nvSpPr>
        <p:spPr bwMode="auto">
          <a:xfrm>
            <a:off x="1451579" y="1837871"/>
            <a:ext cx="107388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Micro f1 score: Calculate global metrics by totaling true positives, false negatives, and false positives.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a more appropriate statistic when there is a class imbalance.</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Macro F1 S</a:t>
            </a:r>
            <a:r>
              <a:rPr lang="en-US" altLang="en-US" sz="1800" dirty="0">
                <a:latin typeface="Arial" panose="020B0604020202020204" pitchFamily="34" charset="0"/>
              </a:rPr>
              <a:t>core: Calculate matrices for each label, and find their unweighted mean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this doesn’t take label imbalance into account.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Hamming Loss: The Hamming loss is the </a:t>
            </a:r>
            <a:r>
              <a:rPr lang="en-US" sz="1600" b="0" i="0" dirty="0">
                <a:effectLst/>
                <a:latin typeface="Arial" panose="020B0604020202020204" pitchFamily="34" charset="0"/>
                <a:cs typeface="Arial" panose="020B0604020202020204" pitchFamily="34" charset="0"/>
              </a:rPr>
              <a:t>fraction of labels that are incorrectly predicted.</a:t>
            </a: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2437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E93C-1E36-4EC0-B410-052968E304BD}"/>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08737EA4-E32C-4E39-8E88-816069BD56F5}"/>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After 5 Epoch model started overfitting. More Details in</a:t>
            </a:r>
            <a:endParaRPr lang="en-IN"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236F818-93BE-468C-B782-06F941E09367}"/>
              </a:ext>
            </a:extLst>
          </p:cNvPr>
          <p:cNvGraphicFramePr>
            <a:graphicFrameLocks noGrp="1"/>
          </p:cNvGraphicFramePr>
          <p:nvPr>
            <p:extLst>
              <p:ext uri="{D42A27DB-BD31-4B8C-83A1-F6EECF244321}">
                <p14:modId xmlns:p14="http://schemas.microsoft.com/office/powerpoint/2010/main" val="460043429"/>
              </p:ext>
            </p:extLst>
          </p:nvPr>
        </p:nvGraphicFramePr>
        <p:xfrm>
          <a:off x="1451579" y="281393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92088580"/>
                    </a:ext>
                  </a:extLst>
                </a:gridCol>
                <a:gridCol w="2709333">
                  <a:extLst>
                    <a:ext uri="{9D8B030D-6E8A-4147-A177-3AD203B41FA5}">
                      <a16:colId xmlns:a16="http://schemas.microsoft.com/office/drawing/2014/main" val="3331376597"/>
                    </a:ext>
                  </a:extLst>
                </a:gridCol>
                <a:gridCol w="2709333">
                  <a:extLst>
                    <a:ext uri="{9D8B030D-6E8A-4147-A177-3AD203B41FA5}">
                      <a16:colId xmlns:a16="http://schemas.microsoft.com/office/drawing/2014/main" val="3275952820"/>
                    </a:ext>
                  </a:extLst>
                </a:gridCol>
              </a:tblGrid>
              <a:tr h="370840">
                <a:tc>
                  <a:txBody>
                    <a:bodyPr/>
                    <a:lstStyle/>
                    <a:p>
                      <a:r>
                        <a:rPr lang="en-IN" dirty="0">
                          <a:effectLst/>
                        </a:rPr>
                        <a:t>Metric</a:t>
                      </a:r>
                    </a:p>
                  </a:txBody>
                  <a:tcPr marL="99060" marR="99060" anchor="ctr"/>
                </a:tc>
                <a:tc>
                  <a:txBody>
                    <a:bodyPr/>
                    <a:lstStyle/>
                    <a:p>
                      <a:r>
                        <a:rPr lang="en-IN">
                          <a:effectLst/>
                        </a:rPr>
                        <a:t>Training</a:t>
                      </a:r>
                    </a:p>
                  </a:txBody>
                  <a:tcPr marL="99060" marR="99060" anchor="ctr"/>
                </a:tc>
                <a:tc>
                  <a:txBody>
                    <a:bodyPr/>
                    <a:lstStyle/>
                    <a:p>
                      <a:r>
                        <a:rPr lang="en-IN">
                          <a:effectLst/>
                        </a:rPr>
                        <a:t>Validation</a:t>
                      </a:r>
                    </a:p>
                  </a:txBody>
                  <a:tcPr marL="99060" marR="99060" anchor="ctr"/>
                </a:tc>
                <a:extLst>
                  <a:ext uri="{0D108BD9-81ED-4DB2-BD59-A6C34878D82A}">
                    <a16:rowId xmlns:a16="http://schemas.microsoft.com/office/drawing/2014/main" val="3401572977"/>
                  </a:ext>
                </a:extLst>
              </a:tr>
              <a:tr h="370840">
                <a:tc>
                  <a:txBody>
                    <a:bodyPr/>
                    <a:lstStyle/>
                    <a:p>
                      <a:r>
                        <a:rPr lang="en-IN">
                          <a:effectLst/>
                        </a:rPr>
                        <a:t>BCE Loss</a:t>
                      </a:r>
                    </a:p>
                  </a:txBody>
                  <a:tcPr marL="99060" marR="99060" anchor="ctr"/>
                </a:tc>
                <a:tc>
                  <a:txBody>
                    <a:bodyPr/>
                    <a:lstStyle/>
                    <a:p>
                      <a:r>
                        <a:rPr lang="en-IN">
                          <a:effectLst/>
                        </a:rPr>
                        <a:t>0.019</a:t>
                      </a:r>
                    </a:p>
                  </a:txBody>
                  <a:tcPr marL="99060" marR="99060" anchor="ctr"/>
                </a:tc>
                <a:tc>
                  <a:txBody>
                    <a:bodyPr/>
                    <a:lstStyle/>
                    <a:p>
                      <a:r>
                        <a:rPr lang="en-IN">
                          <a:effectLst/>
                        </a:rPr>
                        <a:t>0.025</a:t>
                      </a:r>
                    </a:p>
                  </a:txBody>
                  <a:tcPr marL="99060" marR="99060" anchor="ctr"/>
                </a:tc>
                <a:extLst>
                  <a:ext uri="{0D108BD9-81ED-4DB2-BD59-A6C34878D82A}">
                    <a16:rowId xmlns:a16="http://schemas.microsoft.com/office/drawing/2014/main" val="1540967910"/>
                  </a:ext>
                </a:extLst>
              </a:tr>
              <a:tr h="370840">
                <a:tc>
                  <a:txBody>
                    <a:bodyPr/>
                    <a:lstStyle/>
                    <a:p>
                      <a:r>
                        <a:rPr lang="en-IN">
                          <a:effectLst/>
                        </a:rPr>
                        <a:t>F1-Micro-Score</a:t>
                      </a:r>
                    </a:p>
                  </a:txBody>
                  <a:tcPr marL="99060" marR="99060" anchor="ctr"/>
                </a:tc>
                <a:tc>
                  <a:txBody>
                    <a:bodyPr/>
                    <a:lstStyle/>
                    <a:p>
                      <a:r>
                        <a:rPr lang="en-IN">
                          <a:effectLst/>
                        </a:rPr>
                        <a:t>0.821</a:t>
                      </a:r>
                    </a:p>
                  </a:txBody>
                  <a:tcPr marL="99060" marR="99060" anchor="ctr"/>
                </a:tc>
                <a:tc>
                  <a:txBody>
                    <a:bodyPr/>
                    <a:lstStyle/>
                    <a:p>
                      <a:r>
                        <a:rPr lang="en-IN">
                          <a:effectLst/>
                        </a:rPr>
                        <a:t>0.737</a:t>
                      </a:r>
                    </a:p>
                  </a:txBody>
                  <a:tcPr marL="99060" marR="99060" anchor="ctr"/>
                </a:tc>
                <a:extLst>
                  <a:ext uri="{0D108BD9-81ED-4DB2-BD59-A6C34878D82A}">
                    <a16:rowId xmlns:a16="http://schemas.microsoft.com/office/drawing/2014/main" val="4018316832"/>
                  </a:ext>
                </a:extLst>
              </a:tr>
              <a:tr h="370840">
                <a:tc>
                  <a:txBody>
                    <a:bodyPr/>
                    <a:lstStyle/>
                    <a:p>
                      <a:r>
                        <a:rPr lang="en-IN">
                          <a:effectLst/>
                        </a:rPr>
                        <a:t>F1-Macro-Score</a:t>
                      </a:r>
                    </a:p>
                  </a:txBody>
                  <a:tcPr marL="99060" marR="99060" anchor="ctr"/>
                </a:tc>
                <a:tc>
                  <a:txBody>
                    <a:bodyPr/>
                    <a:lstStyle/>
                    <a:p>
                      <a:r>
                        <a:rPr lang="en-IN">
                          <a:effectLst/>
                        </a:rPr>
                        <a:t>0.618</a:t>
                      </a:r>
                    </a:p>
                  </a:txBody>
                  <a:tcPr marL="99060" marR="99060" anchor="ctr"/>
                </a:tc>
                <a:tc>
                  <a:txBody>
                    <a:bodyPr/>
                    <a:lstStyle/>
                    <a:p>
                      <a:r>
                        <a:rPr lang="en-IN">
                          <a:effectLst/>
                        </a:rPr>
                        <a:t>0.536</a:t>
                      </a:r>
                    </a:p>
                  </a:txBody>
                  <a:tcPr marL="99060" marR="99060" anchor="ctr"/>
                </a:tc>
                <a:extLst>
                  <a:ext uri="{0D108BD9-81ED-4DB2-BD59-A6C34878D82A}">
                    <a16:rowId xmlns:a16="http://schemas.microsoft.com/office/drawing/2014/main" val="3318518321"/>
                  </a:ext>
                </a:extLst>
              </a:tr>
              <a:tr h="370840">
                <a:tc>
                  <a:txBody>
                    <a:bodyPr/>
                    <a:lstStyle/>
                    <a:p>
                      <a:r>
                        <a:rPr lang="en-IN">
                          <a:effectLst/>
                        </a:rPr>
                        <a:t>Hamming Loss</a:t>
                      </a:r>
                    </a:p>
                  </a:txBody>
                  <a:tcPr marL="99060" marR="99060" anchor="ctr"/>
                </a:tc>
                <a:tc>
                  <a:txBody>
                    <a:bodyPr/>
                    <a:lstStyle/>
                    <a:p>
                      <a:r>
                        <a:rPr lang="en-IN">
                          <a:effectLst/>
                        </a:rPr>
                        <a:t>0.031</a:t>
                      </a:r>
                    </a:p>
                  </a:txBody>
                  <a:tcPr marL="99060" marR="99060" anchor="ctr"/>
                </a:tc>
                <a:tc>
                  <a:txBody>
                    <a:bodyPr/>
                    <a:lstStyle/>
                    <a:p>
                      <a:r>
                        <a:rPr lang="en-IN" dirty="0">
                          <a:effectLst/>
                        </a:rPr>
                        <a:t>0.046</a:t>
                      </a:r>
                    </a:p>
                  </a:txBody>
                  <a:tcPr marL="99060" marR="99060" anchor="ctr"/>
                </a:tc>
                <a:extLst>
                  <a:ext uri="{0D108BD9-81ED-4DB2-BD59-A6C34878D82A}">
                    <a16:rowId xmlns:a16="http://schemas.microsoft.com/office/drawing/2014/main" val="1517177592"/>
                  </a:ext>
                </a:extLst>
              </a:tr>
            </a:tbl>
          </a:graphicData>
        </a:graphic>
      </p:graphicFrame>
    </p:spTree>
    <p:extLst>
      <p:ext uri="{BB962C8B-B14F-4D97-AF65-F5344CB8AC3E}">
        <p14:creationId xmlns:p14="http://schemas.microsoft.com/office/powerpoint/2010/main" val="5475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05BC-EA64-4875-9C32-BB926CEF892E}"/>
              </a:ext>
            </a:extLst>
          </p:cNvPr>
          <p:cNvSpPr>
            <a:spLocks noGrp="1"/>
          </p:cNvSpPr>
          <p:nvPr>
            <p:ph type="title"/>
          </p:nvPr>
        </p:nvSpPr>
        <p:spPr/>
        <p:txBody>
          <a:bodyPr/>
          <a:lstStyle/>
          <a:p>
            <a:r>
              <a:rPr lang="en-IN" b="1" i="0" dirty="0">
                <a:effectLst/>
                <a:latin typeface="-apple-system"/>
              </a:rPr>
              <a:t>Improvements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2B15AEE8-6AAE-4FEF-AD89-E309FCB580D8}"/>
              </a:ext>
            </a:extLst>
          </p:cNvPr>
          <p:cNvSpPr>
            <a:spLocks noGrp="1"/>
          </p:cNvSpPr>
          <p:nvPr>
            <p:ph idx="1"/>
          </p:nvPr>
        </p:nvSpPr>
        <p:spPr/>
        <p:txBody>
          <a:bodyPr>
            <a:normAutofit/>
          </a:bodyPr>
          <a:lstStyle/>
          <a:p>
            <a:pPr algn="l">
              <a:buFont typeface="Wingdings" panose="05000000000000000000" pitchFamily="2" charset="2"/>
              <a:buChar char="§"/>
            </a:pPr>
            <a:r>
              <a:rPr lang="en-US" sz="1800" dirty="0">
                <a:latin typeface="Arial" panose="020B0604020202020204" pitchFamily="34" charset="0"/>
                <a:cs typeface="Arial" panose="020B0604020202020204" pitchFamily="34" charset="0"/>
              </a:rPr>
              <a:t>In Data exploration, labels with a frequency less than 100 were consolidated to a single label. To increase accuracy , oversampling with co-occurring labels might be used.</a:t>
            </a:r>
            <a:endParaRPr lang="en-US" sz="1800" b="0" i="0" dirty="0">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rPr>
              <a:t>Adding layers to pre-trained BERT could improve performance.</a:t>
            </a:r>
          </a:p>
          <a:p>
            <a:pPr algn="l">
              <a:buFont typeface="Wingdings" panose="05000000000000000000" pitchFamily="2" charset="2"/>
              <a:buChar char="§"/>
            </a:pPr>
            <a:r>
              <a:rPr lang="en-US" sz="1800" b="0" i="0" dirty="0">
                <a:effectLst/>
                <a:latin typeface="Arial" panose="020B0604020202020204" pitchFamily="34" charset="0"/>
                <a:cs typeface="Arial" panose="020B0604020202020204" pitchFamily="34" charset="0"/>
              </a:rPr>
              <a:t>We could improve results by changing Hyper-Parameters such as Batch Sizes and Learning Rate.</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 used BCE Loss, but other loss functions may potentially improve results.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93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5BA9-B74B-43FC-A6EB-FD537AD612C1}"/>
              </a:ext>
            </a:extLst>
          </p:cNvPr>
          <p:cNvSpPr>
            <a:spLocks noGrp="1"/>
          </p:cNvSpPr>
          <p:nvPr>
            <p:ph type="title"/>
          </p:nvPr>
        </p:nvSpPr>
        <p:spPr/>
        <p:txBody>
          <a:bodyPr/>
          <a:lstStyle/>
          <a:p>
            <a:r>
              <a:rPr lang="en-US" dirty="0"/>
              <a:t>Files</a:t>
            </a:r>
            <a:br>
              <a:rPr lang="en-US" dirty="0"/>
            </a:br>
            <a:endParaRPr lang="en-IN" dirty="0"/>
          </a:p>
        </p:txBody>
      </p:sp>
      <p:sp>
        <p:nvSpPr>
          <p:cNvPr id="3" name="Content Placeholder 2">
            <a:extLst>
              <a:ext uri="{FF2B5EF4-FFF2-40B4-BE49-F238E27FC236}">
                <a16:creationId xmlns:a16="http://schemas.microsoft.com/office/drawing/2014/main" id="{68B3EC50-E41C-4C35-8DCE-18D610747084}"/>
              </a:ext>
            </a:extLst>
          </p:cNvPr>
          <p:cNvSpPr>
            <a:spLocks noGrp="1"/>
          </p:cNvSpPr>
          <p:nvPr>
            <p:ph idx="1"/>
          </p:nvPr>
        </p:nvSpPr>
        <p:spPr/>
        <p:txBody>
          <a:bodyPr/>
          <a:lstStyle/>
          <a:p>
            <a:r>
              <a:rPr lang="en-US" dirty="0"/>
              <a:t>Inference.py</a:t>
            </a:r>
          </a:p>
          <a:p>
            <a:r>
              <a:rPr lang="en-US" dirty="0"/>
              <a:t>This file contains the inference function, which allows us to provide reviews directly and predict labels using the trained </a:t>
            </a:r>
            <a:r>
              <a:rPr lang="en-US" dirty="0" err="1"/>
              <a:t>bert</a:t>
            </a:r>
            <a:r>
              <a:rPr lang="en-US" dirty="0"/>
              <a:t> model.</a:t>
            </a:r>
            <a:endParaRPr lang="en-IN" dirty="0"/>
          </a:p>
        </p:txBody>
      </p:sp>
    </p:spTree>
    <p:extLst>
      <p:ext uri="{BB962C8B-B14F-4D97-AF65-F5344CB8AC3E}">
        <p14:creationId xmlns:p14="http://schemas.microsoft.com/office/powerpoint/2010/main" val="211864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F994-1D7F-4ED3-AA74-F6A75636BF60}"/>
              </a:ext>
            </a:extLst>
          </p:cNvPr>
          <p:cNvSpPr>
            <a:spLocks noGrp="1"/>
          </p:cNvSpPr>
          <p:nvPr>
            <p:ph type="title"/>
          </p:nvPr>
        </p:nvSpPr>
        <p:spPr/>
        <p:txBody>
          <a:bodyPr/>
          <a:lstStyle/>
          <a:p>
            <a:r>
              <a:rPr lang="en-US" dirty="0"/>
              <a:t>Validate.py</a:t>
            </a:r>
            <a:endParaRPr lang="en-IN" dirty="0"/>
          </a:p>
        </p:txBody>
      </p:sp>
      <p:sp>
        <p:nvSpPr>
          <p:cNvPr id="3" name="Content Placeholder 2">
            <a:extLst>
              <a:ext uri="{FF2B5EF4-FFF2-40B4-BE49-F238E27FC236}">
                <a16:creationId xmlns:a16="http://schemas.microsoft.com/office/drawing/2014/main" id="{DFB8E894-5D07-474E-9BBC-94C87CF75F0B}"/>
              </a:ext>
            </a:extLst>
          </p:cNvPr>
          <p:cNvSpPr>
            <a:spLocks noGrp="1"/>
          </p:cNvSpPr>
          <p:nvPr>
            <p:ph idx="1"/>
          </p:nvPr>
        </p:nvSpPr>
        <p:spPr/>
        <p:txBody>
          <a:bodyPr/>
          <a:lstStyle/>
          <a:p>
            <a:r>
              <a:rPr lang="en-US" dirty="0"/>
              <a:t>This file contains the validation function, which uses the data loader and model to validate the dataset.</a:t>
            </a:r>
            <a:endParaRPr lang="en-IN" dirty="0"/>
          </a:p>
        </p:txBody>
      </p:sp>
    </p:spTree>
    <p:extLst>
      <p:ext uri="{BB962C8B-B14F-4D97-AF65-F5344CB8AC3E}">
        <p14:creationId xmlns:p14="http://schemas.microsoft.com/office/powerpoint/2010/main" val="36609043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TotalTime>
  <Words>583</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Gill Sans MT</vt:lpstr>
      <vt:lpstr>Wingdings</vt:lpstr>
      <vt:lpstr>Gallery</vt:lpstr>
      <vt:lpstr>Oriserve</vt:lpstr>
      <vt:lpstr>                               Approach</vt:lpstr>
      <vt:lpstr>Approach</vt:lpstr>
      <vt:lpstr>Approach</vt:lpstr>
      <vt:lpstr>Performance Metrix</vt:lpstr>
      <vt:lpstr>Results</vt:lpstr>
      <vt:lpstr>Improvements </vt:lpstr>
      <vt:lpstr>Files </vt:lpstr>
      <vt:lpstr>Validate.py</vt:lpstr>
      <vt:lpstr>Utils.py</vt:lpstr>
      <vt:lpstr>Models.py </vt:lpstr>
      <vt:lpstr>Dataloader.py</vt:lpstr>
      <vt:lpstr>Dataset.py</vt:lpstr>
      <vt:lpstr>Training.py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Oriserve</dc:title>
  <dc:creator>Amit Yadav</dc:creator>
  <cp:lastModifiedBy>Amit Yadav</cp:lastModifiedBy>
  <cp:revision>6</cp:revision>
  <dcterms:created xsi:type="dcterms:W3CDTF">2024-06-09T22:14:47Z</dcterms:created>
  <dcterms:modified xsi:type="dcterms:W3CDTF">2024-06-09T23:15:02Z</dcterms:modified>
</cp:coreProperties>
</file>