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7" r:id="rId3"/>
    <p:sldId id="296" r:id="rId4"/>
    <p:sldId id="259" r:id="rId5"/>
    <p:sldId id="260" r:id="rId6"/>
    <p:sldId id="261" r:id="rId7"/>
    <p:sldId id="297" r:id="rId8"/>
    <p:sldId id="267" r:id="rId9"/>
    <p:sldId id="298" r:id="rId10"/>
    <p:sldId id="289" r:id="rId11"/>
    <p:sldId id="290" r:id="rId12"/>
    <p:sldId id="291" r:id="rId13"/>
    <p:sldId id="271" r:id="rId14"/>
    <p:sldId id="301" r:id="rId15"/>
    <p:sldId id="299" r:id="rId16"/>
    <p:sldId id="300" r:id="rId17"/>
    <p:sldId id="293" r:id="rId18"/>
    <p:sldId id="275"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3021A-C7C2-46D8-B57F-2716F1295F25}" type="datetimeFigureOut">
              <a:rPr lang="en-US" smtClean="0"/>
              <a:t>3/15/2022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3842C-3330-498C-B34A-650EDFD897A9}" type="slidenum">
              <a:rPr lang="en-US" smtClean="0"/>
              <a:t>‹#›</a:t>
            </a:fld>
            <a:endParaRPr lang="en-US"/>
          </a:p>
        </p:txBody>
      </p:sp>
    </p:spTree>
    <p:extLst>
      <p:ext uri="{BB962C8B-B14F-4D97-AF65-F5344CB8AC3E}">
        <p14:creationId xmlns:p14="http://schemas.microsoft.com/office/powerpoint/2010/main" val="1377066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000D76-FE46-425F-B676-A7F1CFFE4F36}"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423394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FD789-9163-4EC5-A1FA-05ED3EFE5507}"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358041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35301-7E41-4E7D-8771-D46E1E5CBF56}"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B5F7A5-DC83-4550-ADCC-63950CC8433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6302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4BA72C-7373-4962-B982-09C2C2B38F63}" type="datetime1">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338773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2733C4-B7C5-429C-81E7-5296473BD82D}" type="datetime1">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B5F7A5-DC83-4550-ADCC-63950CC8433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0532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8B4988-4927-4DD3-B7BA-B8873D5037CA}" type="datetime1">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2556512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72437-31F2-4C4E-9EC6-2980BF7EAA0A}"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182542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101DC-B3FC-4EB5-9110-AE96500D92E1}"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386420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050AF-AD71-43D4-8C80-7056AC75B12C}"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179376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C06B8-FD6A-4EAB-BF9F-A975CA7FA79F}"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214491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D75C33-DA59-411A-BC47-F3AFCFE06E61}" type="datetime1">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257225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B7C93-B628-4ABC-B2E5-1467688C43C1}" type="datetime1">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165080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D3B7B2-7196-4841-A585-038E5D03CD56}" type="datetime1">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92523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CE7AF-C7F6-42F5-B7A9-125AA55F29D6}" type="datetime1">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50523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B18EE4-F811-472D-A202-B71E71B877D9}" type="datetime1">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114641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1907E-5899-4DF7-87E7-0D757DC421AD}" type="datetime1">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B5F7A5-DC83-4550-ADCC-63950CC8433B}" type="slidenum">
              <a:rPr lang="en-US" smtClean="0"/>
              <a:t>‹#›</a:t>
            </a:fld>
            <a:endParaRPr lang="en-US"/>
          </a:p>
        </p:txBody>
      </p:sp>
    </p:spTree>
    <p:extLst>
      <p:ext uri="{BB962C8B-B14F-4D97-AF65-F5344CB8AC3E}">
        <p14:creationId xmlns:p14="http://schemas.microsoft.com/office/powerpoint/2010/main" val="157440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F9BB6E0-EE3C-4914-99A7-F5AA35B50D8E}" type="datetime1">
              <a:rPr lang="en-US" smtClean="0"/>
              <a:t>3/15/2022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B5F7A5-DC83-4550-ADCC-63950CC8433B}" type="slidenum">
              <a:rPr lang="en-US" smtClean="0"/>
              <a:t>‹#›</a:t>
            </a:fld>
            <a:endParaRPr lang="en-US"/>
          </a:p>
        </p:txBody>
      </p:sp>
    </p:spTree>
    <p:extLst>
      <p:ext uri="{BB962C8B-B14F-4D97-AF65-F5344CB8AC3E}">
        <p14:creationId xmlns:p14="http://schemas.microsoft.com/office/powerpoint/2010/main" val="1371362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goyalshalini93/market-mix-model-eleckart#2.-Data-Cleaning-And-Preparation" TargetMode="External"/><Relationship Id="rId2" Type="http://schemas.openxmlformats.org/officeDocument/2006/relationships/hyperlink" Target="https://medium.com/analytics-vidhya/marketing-mix-model-guide-with-dataset-using-python-r-and-excel-4e319be47b4"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towardsdatascience.com/market-mix-modeling-mmm-101-3d094df976f9"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tattle/dt-mart-market-mix-modeling?select=Secondfile.csv"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dium.com/analytics-vidhya/marketing-mix-model-guide-with-dataset-using-python-r-and-excel-4e319be47b4"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7F5F-543E-4FEF-A000-8254E297CE1D}"/>
              </a:ext>
            </a:extLst>
          </p:cNvPr>
          <p:cNvSpPr>
            <a:spLocks noGrp="1"/>
          </p:cNvSpPr>
          <p:nvPr>
            <p:ph type="ctrTitle"/>
          </p:nvPr>
        </p:nvSpPr>
        <p:spPr/>
        <p:txBody>
          <a:bodyPr/>
          <a:lstStyle/>
          <a:p>
            <a:r>
              <a:rPr lang="en-US" dirty="0"/>
              <a:t>Market Mix Modelling</a:t>
            </a:r>
            <a:br>
              <a:rPr lang="en-US" dirty="0"/>
            </a:br>
            <a:r>
              <a:rPr lang="en-US" dirty="0"/>
              <a:t>(</a:t>
            </a:r>
            <a:r>
              <a:rPr lang="en-US" dirty="0" err="1"/>
              <a:t>Adstock</a:t>
            </a:r>
            <a:r>
              <a:rPr lang="en-US" dirty="0"/>
              <a:t> Optimization)</a:t>
            </a:r>
          </a:p>
        </p:txBody>
      </p:sp>
      <p:sp>
        <p:nvSpPr>
          <p:cNvPr id="3" name="Subtitle 2">
            <a:extLst>
              <a:ext uri="{FF2B5EF4-FFF2-40B4-BE49-F238E27FC236}">
                <a16:creationId xmlns:a16="http://schemas.microsoft.com/office/drawing/2014/main" id="{3B78F6FE-2158-4EDA-8885-59856824A09D}"/>
              </a:ext>
            </a:extLst>
          </p:cNvPr>
          <p:cNvSpPr>
            <a:spLocks noGrp="1"/>
          </p:cNvSpPr>
          <p:nvPr>
            <p:ph type="subTitle" idx="1"/>
          </p:nvPr>
        </p:nvSpPr>
        <p:spPr/>
        <p:txBody>
          <a:bodyPr>
            <a:normAutofit/>
          </a:bodyPr>
          <a:lstStyle/>
          <a:p>
            <a:pPr algn="ctr"/>
            <a:r>
              <a:rPr lang="en-US" sz="2400" b="1" dirty="0"/>
              <a:t>By Amit Yemul (1109959)</a:t>
            </a:r>
          </a:p>
        </p:txBody>
      </p:sp>
      <p:pic>
        <p:nvPicPr>
          <p:cNvPr id="7" name="Picture 2" descr="image">
            <a:extLst>
              <a:ext uri="{FF2B5EF4-FFF2-40B4-BE49-F238E27FC236}">
                <a16:creationId xmlns:a16="http://schemas.microsoft.com/office/drawing/2014/main" id="{895E414E-E41A-49E0-A8FF-5CC9FCE86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A4A7C38-A1C5-4406-9E65-1009CD1521F4}"/>
              </a:ext>
            </a:extLst>
          </p:cNvPr>
          <p:cNvSpPr>
            <a:spLocks noGrp="1"/>
          </p:cNvSpPr>
          <p:nvPr>
            <p:ph type="sldNum" sz="quarter" idx="12"/>
          </p:nvPr>
        </p:nvSpPr>
        <p:spPr/>
        <p:txBody>
          <a:bodyPr/>
          <a:lstStyle/>
          <a:p>
            <a:fld id="{E2B5F7A5-DC83-4550-ADCC-63950CC8433B}" type="slidenum">
              <a:rPr lang="en-US" smtClean="0"/>
              <a:t>1</a:t>
            </a:fld>
            <a:endParaRPr lang="en-US"/>
          </a:p>
        </p:txBody>
      </p:sp>
    </p:spTree>
    <p:extLst>
      <p:ext uri="{BB962C8B-B14F-4D97-AF65-F5344CB8AC3E}">
        <p14:creationId xmlns:p14="http://schemas.microsoft.com/office/powerpoint/2010/main" val="216372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C84F5D-2CEC-4814-963D-972A3FABD81F}"/>
              </a:ext>
            </a:extLst>
          </p:cNvPr>
          <p:cNvSpPr txBox="1"/>
          <p:nvPr/>
        </p:nvSpPr>
        <p:spPr>
          <a:xfrm>
            <a:off x="1643270" y="722880"/>
            <a:ext cx="9448800" cy="923330"/>
          </a:xfrm>
          <a:prstGeom prst="rect">
            <a:avLst/>
          </a:prstGeom>
          <a:noFill/>
        </p:spPr>
        <p:txBody>
          <a:bodyPr wrap="square" rtlCol="0">
            <a:spAutoFit/>
          </a:bodyPr>
          <a:lstStyle/>
          <a:p>
            <a:pPr algn="ctr"/>
            <a:r>
              <a:rPr lang="en-US" b="1" dirty="0"/>
              <a:t>Train Model and analyze model results</a:t>
            </a:r>
          </a:p>
          <a:p>
            <a:pPr algn="ctr"/>
            <a:endParaRPr lang="en-US" b="1" dirty="0"/>
          </a:p>
          <a:p>
            <a:pPr algn="ctr"/>
            <a:endParaRPr lang="en-US" b="1" dirty="0"/>
          </a:p>
        </p:txBody>
      </p:sp>
      <p:sp>
        <p:nvSpPr>
          <p:cNvPr id="6" name="TextBox 5">
            <a:extLst>
              <a:ext uri="{FF2B5EF4-FFF2-40B4-BE49-F238E27FC236}">
                <a16:creationId xmlns:a16="http://schemas.microsoft.com/office/drawing/2014/main" id="{CBCDC5DA-F2C2-4887-A530-295F8001703E}"/>
              </a:ext>
            </a:extLst>
          </p:cNvPr>
          <p:cNvSpPr txBox="1"/>
          <p:nvPr/>
        </p:nvSpPr>
        <p:spPr>
          <a:xfrm>
            <a:off x="7264230" y="1324026"/>
            <a:ext cx="3961788" cy="3139321"/>
          </a:xfrm>
          <a:prstGeom prst="rect">
            <a:avLst/>
          </a:prstGeom>
          <a:noFill/>
        </p:spPr>
        <p:txBody>
          <a:bodyPr wrap="square" rtlCol="0">
            <a:spAutoFit/>
          </a:bodyPr>
          <a:lstStyle/>
          <a:p>
            <a:r>
              <a:rPr lang="en-US" dirty="0">
                <a:solidFill>
                  <a:srgbClr val="000000"/>
                </a:solidFill>
                <a:latin typeface="Arial" panose="020B0604020202020204" pitchFamily="34" charset="0"/>
              </a:rPr>
              <a:t>As we can see revenue is inversely </a:t>
            </a:r>
            <a:r>
              <a:rPr lang="en-US" dirty="0" err="1">
                <a:solidFill>
                  <a:srgbClr val="000000"/>
                </a:solidFill>
                <a:latin typeface="Arial" panose="020B0604020202020204" pitchFamily="34" charset="0"/>
              </a:rPr>
              <a:t>propotional</a:t>
            </a:r>
            <a:r>
              <a:rPr lang="en-US" dirty="0">
                <a:solidFill>
                  <a:srgbClr val="000000"/>
                </a:solidFill>
                <a:latin typeface="Arial" panose="020B0604020202020204" pitchFamily="34" charset="0"/>
              </a:rPr>
              <a:t> </a:t>
            </a:r>
          </a:p>
          <a:p>
            <a:pPr marL="285750" indent="-285750">
              <a:buFont typeface="Wingdings" panose="05000000000000000000" pitchFamily="2" charset="2"/>
              <a:buChar char="§"/>
            </a:pPr>
            <a:r>
              <a:rPr lang="en-US" dirty="0">
                <a:solidFill>
                  <a:srgbClr val="000000"/>
                </a:solidFill>
                <a:latin typeface="Arial" panose="020B0604020202020204" pitchFamily="34" charset="0"/>
              </a:rPr>
              <a:t>TV</a:t>
            </a:r>
          </a:p>
          <a:p>
            <a:pPr marL="285750" indent="-285750">
              <a:buFont typeface="Wingdings" panose="05000000000000000000" pitchFamily="2" charset="2"/>
              <a:buChar char="§"/>
            </a:pPr>
            <a:r>
              <a:rPr lang="en-US" dirty="0">
                <a:solidFill>
                  <a:srgbClr val="000000"/>
                </a:solidFill>
                <a:latin typeface="Arial" panose="020B0604020202020204" pitchFamily="34" charset="0"/>
              </a:rPr>
              <a:t>Digital</a:t>
            </a:r>
          </a:p>
          <a:p>
            <a:pPr marL="285750" indent="-285750">
              <a:buFont typeface="Wingdings" panose="05000000000000000000" pitchFamily="2" charset="2"/>
              <a:buChar char="§"/>
            </a:pPr>
            <a:r>
              <a:rPr lang="en-US" dirty="0">
                <a:solidFill>
                  <a:srgbClr val="000000"/>
                </a:solidFill>
                <a:latin typeface="Arial" panose="020B0604020202020204" pitchFamily="34" charset="0"/>
              </a:rPr>
              <a:t>Affiliates</a:t>
            </a:r>
          </a:p>
          <a:p>
            <a:pPr marL="285750" indent="-285750">
              <a:buFont typeface="Wingdings" panose="05000000000000000000" pitchFamily="2" charset="2"/>
              <a:buChar char="§"/>
            </a:pPr>
            <a:r>
              <a:rPr lang="en-US" dirty="0">
                <a:solidFill>
                  <a:srgbClr val="000000"/>
                </a:solidFill>
                <a:latin typeface="Arial" panose="020B0604020202020204" pitchFamily="34" charset="0"/>
              </a:rPr>
              <a:t>Radio</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Here </a:t>
            </a:r>
          </a:p>
          <a:p>
            <a:r>
              <a:rPr lang="en-US" dirty="0">
                <a:solidFill>
                  <a:srgbClr val="000000"/>
                </a:solidFill>
                <a:latin typeface="Arial" panose="020B0604020202020204" pitchFamily="34" charset="0"/>
              </a:rPr>
              <a:t>const=predicted revenue without investing in any media activities</a:t>
            </a:r>
          </a:p>
          <a:p>
            <a:endParaRPr lang="en-US" dirty="0">
              <a:solidFill>
                <a:srgbClr val="000000"/>
              </a:solidFill>
              <a:latin typeface="Arial" panose="020B0604020202020204" pitchFamily="34" charset="0"/>
            </a:endParaRPr>
          </a:p>
        </p:txBody>
      </p:sp>
      <p:sp>
        <p:nvSpPr>
          <p:cNvPr id="2" name="Slide Number Placeholder 1">
            <a:extLst>
              <a:ext uri="{FF2B5EF4-FFF2-40B4-BE49-F238E27FC236}">
                <a16:creationId xmlns:a16="http://schemas.microsoft.com/office/drawing/2014/main" id="{ECF06D01-F83F-4111-BF31-3E51BED8009D}"/>
              </a:ext>
            </a:extLst>
          </p:cNvPr>
          <p:cNvSpPr>
            <a:spLocks noGrp="1"/>
          </p:cNvSpPr>
          <p:nvPr>
            <p:ph type="sldNum" sz="quarter" idx="12"/>
          </p:nvPr>
        </p:nvSpPr>
        <p:spPr/>
        <p:txBody>
          <a:bodyPr/>
          <a:lstStyle/>
          <a:p>
            <a:fld id="{E2B5F7A5-DC83-4550-ADCC-63950CC8433B}" type="slidenum">
              <a:rPr lang="en-US" smtClean="0"/>
              <a:t>10</a:t>
            </a:fld>
            <a:endParaRPr lang="en-US"/>
          </a:p>
        </p:txBody>
      </p:sp>
      <p:pic>
        <p:nvPicPr>
          <p:cNvPr id="8" name="Picture 2" descr="image">
            <a:extLst>
              <a:ext uri="{FF2B5EF4-FFF2-40B4-BE49-F238E27FC236}">
                <a16:creationId xmlns:a16="http://schemas.microsoft.com/office/drawing/2014/main" id="{4020830F-7AE0-4E57-A93E-36D9386A5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25686"/>
            <a:ext cx="1510445" cy="5978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D4DE6FF-3C4B-4D0B-BCB7-DD4822C67E69}"/>
              </a:ext>
            </a:extLst>
          </p:cNvPr>
          <p:cNvPicPr>
            <a:picLocks noChangeAspect="1"/>
          </p:cNvPicPr>
          <p:nvPr/>
        </p:nvPicPr>
        <p:blipFill>
          <a:blip r:embed="rId3"/>
          <a:stretch>
            <a:fillRect/>
          </a:stretch>
        </p:blipFill>
        <p:spPr>
          <a:xfrm>
            <a:off x="1643268" y="1151074"/>
            <a:ext cx="5463974" cy="2085975"/>
          </a:xfrm>
          <a:prstGeom prst="rect">
            <a:avLst/>
          </a:prstGeom>
        </p:spPr>
      </p:pic>
      <p:pic>
        <p:nvPicPr>
          <p:cNvPr id="11" name="Picture 10">
            <a:extLst>
              <a:ext uri="{FF2B5EF4-FFF2-40B4-BE49-F238E27FC236}">
                <a16:creationId xmlns:a16="http://schemas.microsoft.com/office/drawing/2014/main" id="{64055D07-5A22-4950-9D5B-289BFF0580AA}"/>
              </a:ext>
            </a:extLst>
          </p:cNvPr>
          <p:cNvPicPr>
            <a:picLocks noChangeAspect="1"/>
          </p:cNvPicPr>
          <p:nvPr/>
        </p:nvPicPr>
        <p:blipFill>
          <a:blip r:embed="rId4"/>
          <a:stretch>
            <a:fillRect/>
          </a:stretch>
        </p:blipFill>
        <p:spPr>
          <a:xfrm>
            <a:off x="1662025" y="3429000"/>
            <a:ext cx="5273347" cy="3095625"/>
          </a:xfrm>
          <a:prstGeom prst="rect">
            <a:avLst/>
          </a:prstGeom>
        </p:spPr>
      </p:pic>
    </p:spTree>
    <p:extLst>
      <p:ext uri="{BB962C8B-B14F-4D97-AF65-F5344CB8AC3E}">
        <p14:creationId xmlns:p14="http://schemas.microsoft.com/office/powerpoint/2010/main" val="192890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E49943-6BB9-4962-94E0-C5CDE0210D0A}"/>
              </a:ext>
            </a:extLst>
          </p:cNvPr>
          <p:cNvSpPr txBox="1"/>
          <p:nvPr/>
        </p:nvSpPr>
        <p:spPr>
          <a:xfrm>
            <a:off x="1311579" y="613021"/>
            <a:ext cx="9920985" cy="800219"/>
          </a:xfrm>
          <a:prstGeom prst="rect">
            <a:avLst/>
          </a:prstGeom>
          <a:noFill/>
        </p:spPr>
        <p:txBody>
          <a:bodyPr wrap="square" rtlCol="0">
            <a:spAutoFit/>
          </a:bodyPr>
          <a:lstStyle/>
          <a:p>
            <a:pPr algn="ctr"/>
            <a:r>
              <a:rPr lang="en-US" sz="2800" b="1" dirty="0">
                <a:latin typeface="Inter"/>
              </a:rPr>
              <a:t>Plot actual vs predicted values of revenue</a:t>
            </a:r>
            <a:r>
              <a:rPr lang="en-US" dirty="0">
                <a:latin typeface="Inter"/>
              </a:rPr>
              <a:t>.</a:t>
            </a:r>
          </a:p>
          <a:p>
            <a:endParaRPr lang="en-US" dirty="0"/>
          </a:p>
        </p:txBody>
      </p:sp>
      <p:sp>
        <p:nvSpPr>
          <p:cNvPr id="3" name="Slide Number Placeholder 2">
            <a:extLst>
              <a:ext uri="{FF2B5EF4-FFF2-40B4-BE49-F238E27FC236}">
                <a16:creationId xmlns:a16="http://schemas.microsoft.com/office/drawing/2014/main" id="{C851E9D4-4B44-447A-B830-30E02B276E26}"/>
              </a:ext>
            </a:extLst>
          </p:cNvPr>
          <p:cNvSpPr>
            <a:spLocks noGrp="1"/>
          </p:cNvSpPr>
          <p:nvPr>
            <p:ph type="sldNum" sz="quarter" idx="12"/>
          </p:nvPr>
        </p:nvSpPr>
        <p:spPr/>
        <p:txBody>
          <a:bodyPr/>
          <a:lstStyle/>
          <a:p>
            <a:fld id="{E2B5F7A5-DC83-4550-ADCC-63950CC8433B}" type="slidenum">
              <a:rPr lang="en-US" smtClean="0"/>
              <a:t>11</a:t>
            </a:fld>
            <a:endParaRPr lang="en-US"/>
          </a:p>
        </p:txBody>
      </p:sp>
      <p:pic>
        <p:nvPicPr>
          <p:cNvPr id="6" name="Picture 2" descr="image">
            <a:extLst>
              <a:ext uri="{FF2B5EF4-FFF2-40B4-BE49-F238E27FC236}">
                <a16:creationId xmlns:a16="http://schemas.microsoft.com/office/drawing/2014/main" id="{8E315C36-52D4-4E0F-8C3C-F62E57B2B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55039"/>
            <a:ext cx="1510445" cy="5978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542CF64-D756-48F7-A859-D9575B88E736}"/>
              </a:ext>
            </a:extLst>
          </p:cNvPr>
          <p:cNvPicPr>
            <a:picLocks noChangeAspect="1"/>
          </p:cNvPicPr>
          <p:nvPr/>
        </p:nvPicPr>
        <p:blipFill>
          <a:blip r:embed="rId3"/>
          <a:stretch>
            <a:fillRect/>
          </a:stretch>
        </p:blipFill>
        <p:spPr>
          <a:xfrm>
            <a:off x="2335983" y="1413240"/>
            <a:ext cx="7154273" cy="4448796"/>
          </a:xfrm>
          <a:prstGeom prst="rect">
            <a:avLst/>
          </a:prstGeom>
        </p:spPr>
      </p:pic>
    </p:spTree>
    <p:extLst>
      <p:ext uri="{BB962C8B-B14F-4D97-AF65-F5344CB8AC3E}">
        <p14:creationId xmlns:p14="http://schemas.microsoft.com/office/powerpoint/2010/main" val="216627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8A2EC8-BCD8-44D4-A8CD-FC9F091647DF}"/>
              </a:ext>
            </a:extLst>
          </p:cNvPr>
          <p:cNvSpPr txBox="1"/>
          <p:nvPr/>
        </p:nvSpPr>
        <p:spPr>
          <a:xfrm>
            <a:off x="1657694" y="670952"/>
            <a:ext cx="6098344" cy="369332"/>
          </a:xfrm>
          <a:prstGeom prst="rect">
            <a:avLst/>
          </a:prstGeom>
          <a:noFill/>
        </p:spPr>
        <p:txBody>
          <a:bodyPr wrap="square">
            <a:spAutoFit/>
          </a:bodyPr>
          <a:lstStyle/>
          <a:p>
            <a:r>
              <a:rPr lang="en-US" b="1" dirty="0"/>
              <a:t>Contribution of media to revenue </a:t>
            </a:r>
          </a:p>
        </p:txBody>
      </p:sp>
      <p:sp>
        <p:nvSpPr>
          <p:cNvPr id="6" name="Slide Number Placeholder 5">
            <a:extLst>
              <a:ext uri="{FF2B5EF4-FFF2-40B4-BE49-F238E27FC236}">
                <a16:creationId xmlns:a16="http://schemas.microsoft.com/office/drawing/2014/main" id="{8EA18DC7-C6F4-41B5-BB52-C6B54D0900D2}"/>
              </a:ext>
            </a:extLst>
          </p:cNvPr>
          <p:cNvSpPr>
            <a:spLocks noGrp="1"/>
          </p:cNvSpPr>
          <p:nvPr>
            <p:ph type="sldNum" sz="quarter" idx="12"/>
          </p:nvPr>
        </p:nvSpPr>
        <p:spPr/>
        <p:txBody>
          <a:bodyPr/>
          <a:lstStyle/>
          <a:p>
            <a:fld id="{E2B5F7A5-DC83-4550-ADCC-63950CC8433B}" type="slidenum">
              <a:rPr lang="en-US" smtClean="0"/>
              <a:t>12</a:t>
            </a:fld>
            <a:endParaRPr lang="en-US"/>
          </a:p>
        </p:txBody>
      </p:sp>
      <p:pic>
        <p:nvPicPr>
          <p:cNvPr id="7" name="Picture 2" descr="image">
            <a:extLst>
              <a:ext uri="{FF2B5EF4-FFF2-40B4-BE49-F238E27FC236}">
                <a16:creationId xmlns:a16="http://schemas.microsoft.com/office/drawing/2014/main" id="{B588E4AC-7856-4C88-B58F-513B66C7A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B78356A-E321-459F-90C1-ACFA3FCDDB3B}"/>
              </a:ext>
            </a:extLst>
          </p:cNvPr>
          <p:cNvPicPr>
            <a:picLocks noChangeAspect="1"/>
          </p:cNvPicPr>
          <p:nvPr/>
        </p:nvPicPr>
        <p:blipFill>
          <a:blip r:embed="rId3"/>
          <a:stretch>
            <a:fillRect/>
          </a:stretch>
        </p:blipFill>
        <p:spPr>
          <a:xfrm>
            <a:off x="1779824" y="1309232"/>
            <a:ext cx="8288164" cy="4775054"/>
          </a:xfrm>
          <a:prstGeom prst="rect">
            <a:avLst/>
          </a:prstGeom>
        </p:spPr>
      </p:pic>
    </p:spTree>
    <p:extLst>
      <p:ext uri="{BB962C8B-B14F-4D97-AF65-F5344CB8AC3E}">
        <p14:creationId xmlns:p14="http://schemas.microsoft.com/office/powerpoint/2010/main" val="140117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DA53F-7293-4B9A-8604-D7DCD8F8F630}"/>
              </a:ext>
            </a:extLst>
          </p:cNvPr>
          <p:cNvSpPr txBox="1"/>
          <p:nvPr/>
        </p:nvSpPr>
        <p:spPr>
          <a:xfrm>
            <a:off x="618880" y="1245705"/>
            <a:ext cx="3650278" cy="3759253"/>
          </a:xfrm>
          <a:prstGeom prst="rect">
            <a:avLst/>
          </a:prstGeom>
        </p:spPr>
        <p:txBody>
          <a:bodyPr vert="horz" lIns="91440" tIns="45720" rIns="91440" bIns="45720" rtlCol="0">
            <a:normAutofit/>
          </a:bodyPr>
          <a:lstStyle/>
          <a:p>
            <a:pPr>
              <a:spcBef>
                <a:spcPts val="1000"/>
              </a:spcBef>
              <a:buClr>
                <a:schemeClr val="accent1"/>
              </a:buClr>
            </a:pPr>
            <a:endParaRPr lang="en-US" dirty="0">
              <a:solidFill>
                <a:schemeClr val="tx1">
                  <a:lumMod val="75000"/>
                  <a:lumOff val="25000"/>
                </a:schemeClr>
              </a:solidFill>
            </a:endParaRPr>
          </a:p>
        </p:txBody>
      </p:sp>
      <p:pic>
        <p:nvPicPr>
          <p:cNvPr id="5" name="Picture 2" descr="image">
            <a:extLst>
              <a:ext uri="{FF2B5EF4-FFF2-40B4-BE49-F238E27FC236}">
                <a16:creationId xmlns:a16="http://schemas.microsoft.com/office/drawing/2014/main" id="{1C928999-3B0A-45B4-B615-1FB8BAC7C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35229"/>
            <a:ext cx="1510445" cy="5978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C2954B-26D7-41FF-B7E9-C2D4CF540CF3}"/>
              </a:ext>
            </a:extLst>
          </p:cNvPr>
          <p:cNvSpPr txBox="1"/>
          <p:nvPr/>
        </p:nvSpPr>
        <p:spPr>
          <a:xfrm>
            <a:off x="1637077" y="643874"/>
            <a:ext cx="10250757" cy="523220"/>
          </a:xfrm>
          <a:prstGeom prst="rect">
            <a:avLst/>
          </a:prstGeom>
          <a:noFill/>
        </p:spPr>
        <p:txBody>
          <a:bodyPr wrap="square" rtlCol="0">
            <a:spAutoFit/>
          </a:bodyPr>
          <a:lstStyle/>
          <a:p>
            <a:r>
              <a:rPr lang="en-US" sz="2800" dirty="0"/>
              <a:t>Reallocation strategy:</a:t>
            </a:r>
          </a:p>
        </p:txBody>
      </p:sp>
      <p:sp>
        <p:nvSpPr>
          <p:cNvPr id="10" name="Slide Number Placeholder 9">
            <a:extLst>
              <a:ext uri="{FF2B5EF4-FFF2-40B4-BE49-F238E27FC236}">
                <a16:creationId xmlns:a16="http://schemas.microsoft.com/office/drawing/2014/main" id="{55714152-31DA-4613-BABD-52C6E428832A}"/>
              </a:ext>
            </a:extLst>
          </p:cNvPr>
          <p:cNvSpPr>
            <a:spLocks noGrp="1"/>
          </p:cNvSpPr>
          <p:nvPr>
            <p:ph type="sldNum" sz="quarter" idx="12"/>
          </p:nvPr>
        </p:nvSpPr>
        <p:spPr/>
        <p:txBody>
          <a:bodyPr/>
          <a:lstStyle/>
          <a:p>
            <a:fld id="{E2B5F7A5-DC83-4550-ADCC-63950CC8433B}" type="slidenum">
              <a:rPr lang="en-US" smtClean="0"/>
              <a:t>13</a:t>
            </a:fld>
            <a:endParaRPr lang="en-US"/>
          </a:p>
        </p:txBody>
      </p:sp>
      <p:pic>
        <p:nvPicPr>
          <p:cNvPr id="11" name="Picture 10">
            <a:extLst>
              <a:ext uri="{FF2B5EF4-FFF2-40B4-BE49-F238E27FC236}">
                <a16:creationId xmlns:a16="http://schemas.microsoft.com/office/drawing/2014/main" id="{98FD8469-BA0F-4D2B-8371-B945B7A0B5F9}"/>
              </a:ext>
            </a:extLst>
          </p:cNvPr>
          <p:cNvPicPr>
            <a:picLocks noChangeAspect="1"/>
          </p:cNvPicPr>
          <p:nvPr/>
        </p:nvPicPr>
        <p:blipFill>
          <a:blip r:embed="rId3"/>
          <a:stretch>
            <a:fillRect/>
          </a:stretch>
        </p:blipFill>
        <p:spPr>
          <a:xfrm>
            <a:off x="1249363" y="1245705"/>
            <a:ext cx="5060266" cy="4824513"/>
          </a:xfrm>
          <a:prstGeom prst="rect">
            <a:avLst/>
          </a:prstGeom>
        </p:spPr>
      </p:pic>
      <p:sp>
        <p:nvSpPr>
          <p:cNvPr id="12" name="TextBox 11">
            <a:extLst>
              <a:ext uri="{FF2B5EF4-FFF2-40B4-BE49-F238E27FC236}">
                <a16:creationId xmlns:a16="http://schemas.microsoft.com/office/drawing/2014/main" id="{AB92783A-AA78-4FE5-9E89-83AAA89C380E}"/>
              </a:ext>
            </a:extLst>
          </p:cNvPr>
          <p:cNvSpPr txBox="1"/>
          <p:nvPr/>
        </p:nvSpPr>
        <p:spPr>
          <a:xfrm>
            <a:off x="2138289" y="6325048"/>
            <a:ext cx="3488788" cy="369332"/>
          </a:xfrm>
          <a:prstGeom prst="rect">
            <a:avLst/>
          </a:prstGeom>
          <a:noFill/>
        </p:spPr>
        <p:txBody>
          <a:bodyPr wrap="square" rtlCol="0">
            <a:spAutoFit/>
          </a:bodyPr>
          <a:lstStyle/>
          <a:p>
            <a:r>
              <a:rPr lang="en-US" dirty="0"/>
              <a:t>Original budgets</a:t>
            </a:r>
          </a:p>
        </p:txBody>
      </p:sp>
      <p:sp>
        <p:nvSpPr>
          <p:cNvPr id="15" name="TextBox 14">
            <a:extLst>
              <a:ext uri="{FF2B5EF4-FFF2-40B4-BE49-F238E27FC236}">
                <a16:creationId xmlns:a16="http://schemas.microsoft.com/office/drawing/2014/main" id="{0C444EBD-748D-468D-B55C-FF907E891465}"/>
              </a:ext>
            </a:extLst>
          </p:cNvPr>
          <p:cNvSpPr txBox="1"/>
          <p:nvPr/>
        </p:nvSpPr>
        <p:spPr>
          <a:xfrm>
            <a:off x="7076049" y="6417943"/>
            <a:ext cx="2602523" cy="369332"/>
          </a:xfrm>
          <a:prstGeom prst="rect">
            <a:avLst/>
          </a:prstGeom>
          <a:noFill/>
        </p:spPr>
        <p:txBody>
          <a:bodyPr wrap="square" rtlCol="0">
            <a:spAutoFit/>
          </a:bodyPr>
          <a:lstStyle/>
          <a:p>
            <a:r>
              <a:rPr lang="en-US" dirty="0"/>
              <a:t>Re-allocated Budgets</a:t>
            </a:r>
          </a:p>
        </p:txBody>
      </p:sp>
      <p:sp>
        <p:nvSpPr>
          <p:cNvPr id="4" name="TextBox 3">
            <a:extLst>
              <a:ext uri="{FF2B5EF4-FFF2-40B4-BE49-F238E27FC236}">
                <a16:creationId xmlns:a16="http://schemas.microsoft.com/office/drawing/2014/main" id="{2CF4B913-4004-4A7F-AD1E-87F234615EE8}"/>
              </a:ext>
            </a:extLst>
          </p:cNvPr>
          <p:cNvSpPr txBox="1"/>
          <p:nvPr/>
        </p:nvSpPr>
        <p:spPr>
          <a:xfrm>
            <a:off x="6624343" y="1025971"/>
            <a:ext cx="4948777" cy="1754326"/>
          </a:xfrm>
          <a:prstGeom prst="rect">
            <a:avLst/>
          </a:prstGeom>
          <a:noFill/>
        </p:spPr>
        <p:txBody>
          <a:bodyPr wrap="square" rtlCol="0">
            <a:spAutoFit/>
          </a:bodyPr>
          <a:lstStyle/>
          <a:p>
            <a:r>
              <a:rPr lang="en-US" dirty="0"/>
              <a:t>As we had Seen TV, Affiliates, Digital, Radio and Sponsorship This activities had inversely proportional to revenue</a:t>
            </a:r>
          </a:p>
          <a:p>
            <a:r>
              <a:rPr lang="en-US" dirty="0"/>
              <a:t>We will Re-allocate budgets from this activities into other activities like Content marketing, online marketing etc.</a:t>
            </a:r>
          </a:p>
        </p:txBody>
      </p:sp>
      <p:pic>
        <p:nvPicPr>
          <p:cNvPr id="7" name="Picture 6">
            <a:extLst>
              <a:ext uri="{FF2B5EF4-FFF2-40B4-BE49-F238E27FC236}">
                <a16:creationId xmlns:a16="http://schemas.microsoft.com/office/drawing/2014/main" id="{B9EFE0DE-24AB-4934-BA5D-30B605AF6373}"/>
              </a:ext>
            </a:extLst>
          </p:cNvPr>
          <p:cNvPicPr>
            <a:picLocks noChangeAspect="1"/>
          </p:cNvPicPr>
          <p:nvPr/>
        </p:nvPicPr>
        <p:blipFill>
          <a:blip r:embed="rId4"/>
          <a:stretch>
            <a:fillRect/>
          </a:stretch>
        </p:blipFill>
        <p:spPr>
          <a:xfrm>
            <a:off x="6940112" y="2912012"/>
            <a:ext cx="5060266" cy="3158206"/>
          </a:xfrm>
          <a:prstGeom prst="rect">
            <a:avLst/>
          </a:prstGeom>
        </p:spPr>
      </p:pic>
    </p:spTree>
    <p:extLst>
      <p:ext uri="{BB962C8B-B14F-4D97-AF65-F5344CB8AC3E}">
        <p14:creationId xmlns:p14="http://schemas.microsoft.com/office/powerpoint/2010/main" val="149431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72B740-ED33-4F89-8143-E607D9D49B5C}"/>
              </a:ext>
            </a:extLst>
          </p:cNvPr>
          <p:cNvSpPr>
            <a:spLocks noGrp="1"/>
          </p:cNvSpPr>
          <p:nvPr>
            <p:ph type="sldNum" sz="quarter" idx="12"/>
          </p:nvPr>
        </p:nvSpPr>
        <p:spPr/>
        <p:txBody>
          <a:bodyPr/>
          <a:lstStyle/>
          <a:p>
            <a:fld id="{E2B5F7A5-DC83-4550-ADCC-63950CC8433B}" type="slidenum">
              <a:rPr lang="en-US" smtClean="0"/>
              <a:t>14</a:t>
            </a:fld>
            <a:endParaRPr lang="en-US"/>
          </a:p>
        </p:txBody>
      </p:sp>
      <p:pic>
        <p:nvPicPr>
          <p:cNvPr id="4" name="Picture 3">
            <a:extLst>
              <a:ext uri="{FF2B5EF4-FFF2-40B4-BE49-F238E27FC236}">
                <a16:creationId xmlns:a16="http://schemas.microsoft.com/office/drawing/2014/main" id="{36A9A3DA-5243-4EB3-BD61-25C04620B34E}"/>
              </a:ext>
            </a:extLst>
          </p:cNvPr>
          <p:cNvPicPr>
            <a:picLocks noChangeAspect="1"/>
          </p:cNvPicPr>
          <p:nvPr/>
        </p:nvPicPr>
        <p:blipFill>
          <a:blip r:embed="rId2"/>
          <a:stretch>
            <a:fillRect/>
          </a:stretch>
        </p:blipFill>
        <p:spPr>
          <a:xfrm>
            <a:off x="1971870" y="1622091"/>
            <a:ext cx="8754697" cy="4429743"/>
          </a:xfrm>
          <a:prstGeom prst="rect">
            <a:avLst/>
          </a:prstGeom>
        </p:spPr>
      </p:pic>
      <p:sp>
        <p:nvSpPr>
          <p:cNvPr id="6" name="TextBox 5">
            <a:extLst>
              <a:ext uri="{FF2B5EF4-FFF2-40B4-BE49-F238E27FC236}">
                <a16:creationId xmlns:a16="http://schemas.microsoft.com/office/drawing/2014/main" id="{BC2734DC-7240-4936-A3A7-B6E22D98468E}"/>
              </a:ext>
            </a:extLst>
          </p:cNvPr>
          <p:cNvSpPr txBox="1"/>
          <p:nvPr/>
        </p:nvSpPr>
        <p:spPr>
          <a:xfrm>
            <a:off x="2120704" y="806166"/>
            <a:ext cx="6098344" cy="923330"/>
          </a:xfrm>
          <a:prstGeom prst="rect">
            <a:avLst/>
          </a:prstGeom>
          <a:noFill/>
        </p:spPr>
        <p:txBody>
          <a:bodyPr wrap="square">
            <a:spAutoFit/>
          </a:bodyPr>
          <a:lstStyle/>
          <a:p>
            <a:r>
              <a:rPr lang="en-US" b="1" dirty="0"/>
              <a:t>Contribution of media to revenue After budget re-allocation</a:t>
            </a:r>
          </a:p>
          <a:p>
            <a:r>
              <a:rPr lang="en-US" b="1" dirty="0"/>
              <a:t> </a:t>
            </a:r>
          </a:p>
        </p:txBody>
      </p:sp>
    </p:spTree>
    <p:extLst>
      <p:ext uri="{BB962C8B-B14F-4D97-AF65-F5344CB8AC3E}">
        <p14:creationId xmlns:p14="http://schemas.microsoft.com/office/powerpoint/2010/main" val="253621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A80027-ACF7-4BAA-916E-28E5939A9711}"/>
              </a:ext>
            </a:extLst>
          </p:cNvPr>
          <p:cNvSpPr txBox="1"/>
          <p:nvPr/>
        </p:nvSpPr>
        <p:spPr>
          <a:xfrm>
            <a:off x="1856935" y="771937"/>
            <a:ext cx="9073662" cy="800219"/>
          </a:xfrm>
          <a:prstGeom prst="rect">
            <a:avLst/>
          </a:prstGeom>
          <a:noFill/>
        </p:spPr>
        <p:txBody>
          <a:bodyPr wrap="square" rtlCol="0">
            <a:spAutoFit/>
          </a:bodyPr>
          <a:lstStyle/>
          <a:p>
            <a:pPr algn="ctr"/>
            <a:r>
              <a:rPr lang="en-US" sz="2800" b="1" dirty="0"/>
              <a:t>Predictions on re-allocated budgets</a:t>
            </a:r>
          </a:p>
          <a:p>
            <a:pPr algn="ctr"/>
            <a:endParaRPr lang="en-US" dirty="0"/>
          </a:p>
        </p:txBody>
      </p:sp>
      <p:sp>
        <p:nvSpPr>
          <p:cNvPr id="5" name="Slide Number Placeholder 4">
            <a:extLst>
              <a:ext uri="{FF2B5EF4-FFF2-40B4-BE49-F238E27FC236}">
                <a16:creationId xmlns:a16="http://schemas.microsoft.com/office/drawing/2014/main" id="{FA27130E-081D-48BC-B6E5-CAB9B385F3EB}"/>
              </a:ext>
            </a:extLst>
          </p:cNvPr>
          <p:cNvSpPr>
            <a:spLocks noGrp="1"/>
          </p:cNvSpPr>
          <p:nvPr>
            <p:ph type="sldNum" sz="quarter" idx="12"/>
          </p:nvPr>
        </p:nvSpPr>
        <p:spPr/>
        <p:txBody>
          <a:bodyPr/>
          <a:lstStyle/>
          <a:p>
            <a:fld id="{E2B5F7A5-DC83-4550-ADCC-63950CC8433B}" type="slidenum">
              <a:rPr lang="en-US" smtClean="0"/>
              <a:t>15</a:t>
            </a:fld>
            <a:endParaRPr lang="en-US"/>
          </a:p>
        </p:txBody>
      </p:sp>
      <p:pic>
        <p:nvPicPr>
          <p:cNvPr id="6" name="Picture 2" descr="image">
            <a:extLst>
              <a:ext uri="{FF2B5EF4-FFF2-40B4-BE49-F238E27FC236}">
                <a16:creationId xmlns:a16="http://schemas.microsoft.com/office/drawing/2014/main" id="{B5CEF101-5DA8-4234-B100-C0212B681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0333F72-5DF6-4BE2-A8A2-1E36389A85E5}"/>
              </a:ext>
            </a:extLst>
          </p:cNvPr>
          <p:cNvPicPr>
            <a:picLocks noChangeAspect="1"/>
          </p:cNvPicPr>
          <p:nvPr/>
        </p:nvPicPr>
        <p:blipFill>
          <a:blip r:embed="rId3"/>
          <a:stretch>
            <a:fillRect/>
          </a:stretch>
        </p:blipFill>
        <p:spPr>
          <a:xfrm>
            <a:off x="1856935" y="1716064"/>
            <a:ext cx="8811855" cy="4544059"/>
          </a:xfrm>
          <a:prstGeom prst="rect">
            <a:avLst/>
          </a:prstGeom>
        </p:spPr>
      </p:pic>
    </p:spTree>
    <p:extLst>
      <p:ext uri="{BB962C8B-B14F-4D97-AF65-F5344CB8AC3E}">
        <p14:creationId xmlns:p14="http://schemas.microsoft.com/office/powerpoint/2010/main" val="324769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72C6-76F8-4DCD-8587-B49CA90698C7}"/>
              </a:ext>
            </a:extLst>
          </p:cNvPr>
          <p:cNvSpPr>
            <a:spLocks noGrp="1"/>
          </p:cNvSpPr>
          <p:nvPr>
            <p:ph type="title"/>
          </p:nvPr>
        </p:nvSpPr>
        <p:spPr>
          <a:xfrm>
            <a:off x="1640156" y="595975"/>
            <a:ext cx="8911687" cy="670117"/>
          </a:xfrm>
        </p:spPr>
        <p:txBody>
          <a:bodyPr>
            <a:normAutofit fontScale="90000"/>
          </a:bodyPr>
          <a:lstStyle/>
          <a:p>
            <a:pPr algn="ctr"/>
            <a:r>
              <a:rPr lang="en-US" sz="3100" b="1" dirty="0"/>
              <a:t>Results </a:t>
            </a:r>
            <a:br>
              <a:rPr lang="en-US" dirty="0"/>
            </a:br>
            <a:endParaRPr lang="en-US" dirty="0"/>
          </a:p>
        </p:txBody>
      </p:sp>
      <p:sp>
        <p:nvSpPr>
          <p:cNvPr id="4" name="TextBox 3">
            <a:extLst>
              <a:ext uri="{FF2B5EF4-FFF2-40B4-BE49-F238E27FC236}">
                <a16:creationId xmlns:a16="http://schemas.microsoft.com/office/drawing/2014/main" id="{53F04900-6A74-44CA-A910-B7647FEF1B89}"/>
              </a:ext>
            </a:extLst>
          </p:cNvPr>
          <p:cNvSpPr txBox="1"/>
          <p:nvPr/>
        </p:nvSpPr>
        <p:spPr>
          <a:xfrm>
            <a:off x="1640155" y="1490462"/>
            <a:ext cx="9304509" cy="4016484"/>
          </a:xfrm>
          <a:prstGeom prst="rect">
            <a:avLst/>
          </a:prstGeom>
          <a:noFill/>
        </p:spPr>
        <p:txBody>
          <a:bodyPr wrap="square" rtlCol="0">
            <a:spAutoFit/>
          </a:bodyPr>
          <a:lstStyle/>
          <a:p>
            <a:pPr>
              <a:lnSpc>
                <a:spcPct val="90000"/>
              </a:lnSpc>
              <a:spcBef>
                <a:spcPts val="1000"/>
              </a:spcBef>
              <a:buClr>
                <a:schemeClr val="accent1"/>
              </a:buClr>
            </a:pPr>
            <a:r>
              <a:rPr lang="en-US" b="1" dirty="0">
                <a:solidFill>
                  <a:schemeClr val="tx1">
                    <a:lumMod val="75000"/>
                    <a:lumOff val="25000"/>
                  </a:schemeClr>
                </a:solidFill>
                <a:latin typeface="Inter"/>
              </a:rPr>
              <a:t>Original Budgets :</a:t>
            </a:r>
          </a:p>
          <a:p>
            <a:pPr>
              <a:lnSpc>
                <a:spcPct val="90000"/>
              </a:lnSpc>
              <a:spcBef>
                <a:spcPts val="1000"/>
              </a:spcBef>
              <a:buClr>
                <a:schemeClr val="accent1"/>
              </a:buClr>
            </a:pPr>
            <a:r>
              <a:rPr lang="en-US" dirty="0">
                <a:solidFill>
                  <a:schemeClr val="tx1">
                    <a:lumMod val="75000"/>
                    <a:lumOff val="25000"/>
                  </a:schemeClr>
                </a:solidFill>
                <a:latin typeface="Inter"/>
              </a:rPr>
              <a:t>Total Investment in media activities:846.50 Million</a:t>
            </a:r>
          </a:p>
          <a:p>
            <a:pPr>
              <a:lnSpc>
                <a:spcPct val="90000"/>
              </a:lnSpc>
              <a:spcBef>
                <a:spcPts val="1000"/>
              </a:spcBef>
              <a:buClr>
                <a:schemeClr val="accent1"/>
              </a:buClr>
            </a:pPr>
            <a:r>
              <a:rPr lang="en-US" dirty="0">
                <a:solidFill>
                  <a:schemeClr val="tx1">
                    <a:lumMod val="75000"/>
                    <a:lumOff val="25000"/>
                  </a:schemeClr>
                </a:solidFill>
                <a:latin typeface="Inter"/>
              </a:rPr>
              <a:t>Total Revenue after media investment activities:2652.35 Million</a:t>
            </a:r>
          </a:p>
          <a:p>
            <a:pPr>
              <a:lnSpc>
                <a:spcPct val="90000"/>
              </a:lnSpc>
              <a:spcBef>
                <a:spcPts val="1000"/>
              </a:spcBef>
              <a:buClr>
                <a:schemeClr val="accent1"/>
              </a:buClr>
            </a:pPr>
            <a:r>
              <a:rPr lang="en-US" dirty="0">
                <a:solidFill>
                  <a:schemeClr val="tx1">
                    <a:lumMod val="75000"/>
                    <a:lumOff val="25000"/>
                  </a:schemeClr>
                </a:solidFill>
                <a:latin typeface="Inter"/>
              </a:rPr>
              <a:t>Total Revenue during non media investment activities:</a:t>
            </a:r>
            <a:r>
              <a:rPr lang="en-US" altLang="en-US" dirty="0">
                <a:solidFill>
                  <a:schemeClr val="tx1">
                    <a:lumMod val="75000"/>
                    <a:lumOff val="25000"/>
                  </a:schemeClr>
                </a:solidFill>
                <a:latin typeface="Inter"/>
              </a:rPr>
              <a:t>460.52 Million</a:t>
            </a:r>
          </a:p>
          <a:p>
            <a:pPr>
              <a:lnSpc>
                <a:spcPct val="90000"/>
              </a:lnSpc>
              <a:spcBef>
                <a:spcPts val="1000"/>
              </a:spcBef>
              <a:buClr>
                <a:schemeClr val="accent1"/>
              </a:buClr>
            </a:pPr>
            <a:r>
              <a:rPr lang="en-US" altLang="en-US" dirty="0">
                <a:solidFill>
                  <a:schemeClr val="tx1">
                    <a:lumMod val="75000"/>
                    <a:lumOff val="25000"/>
                  </a:schemeClr>
                </a:solidFill>
                <a:latin typeface="Inter"/>
              </a:rPr>
              <a:t>Increase in revenue due to media activities:2191.829210 Million (475.94%)</a:t>
            </a:r>
          </a:p>
          <a:p>
            <a:pPr>
              <a:lnSpc>
                <a:spcPct val="90000"/>
              </a:lnSpc>
              <a:spcBef>
                <a:spcPts val="1000"/>
              </a:spcBef>
              <a:buClr>
                <a:schemeClr val="accent1"/>
              </a:buClr>
            </a:pPr>
            <a:r>
              <a:rPr lang="en-US" b="1" dirty="0">
                <a:solidFill>
                  <a:schemeClr val="tx1">
                    <a:lumMod val="75000"/>
                    <a:lumOff val="25000"/>
                  </a:schemeClr>
                </a:solidFill>
                <a:latin typeface="Inter"/>
              </a:rPr>
              <a:t>Results after re-allocation of budgets:</a:t>
            </a:r>
          </a:p>
          <a:p>
            <a:pPr>
              <a:lnSpc>
                <a:spcPct val="90000"/>
              </a:lnSpc>
              <a:spcBef>
                <a:spcPts val="1000"/>
              </a:spcBef>
              <a:buClr>
                <a:schemeClr val="accent1"/>
              </a:buClr>
            </a:pPr>
            <a:r>
              <a:rPr lang="en-US" dirty="0">
                <a:solidFill>
                  <a:schemeClr val="tx1">
                    <a:lumMod val="75000"/>
                    <a:lumOff val="25000"/>
                  </a:schemeClr>
                </a:solidFill>
                <a:latin typeface="Inter"/>
              </a:rPr>
              <a:t>Total Investment in media activities:340.8 Million</a:t>
            </a:r>
          </a:p>
          <a:p>
            <a:pPr>
              <a:lnSpc>
                <a:spcPct val="90000"/>
              </a:lnSpc>
              <a:spcBef>
                <a:spcPts val="1000"/>
              </a:spcBef>
              <a:buClr>
                <a:schemeClr val="accent1"/>
              </a:buClr>
            </a:pPr>
            <a:r>
              <a:rPr lang="en-US" dirty="0">
                <a:solidFill>
                  <a:schemeClr val="tx1">
                    <a:lumMod val="75000"/>
                    <a:lumOff val="25000"/>
                  </a:schemeClr>
                </a:solidFill>
                <a:latin typeface="Inter"/>
              </a:rPr>
              <a:t>Total Revenue after media investment activities:17601.35 Million</a:t>
            </a:r>
          </a:p>
          <a:p>
            <a:pPr>
              <a:lnSpc>
                <a:spcPct val="90000"/>
              </a:lnSpc>
              <a:spcBef>
                <a:spcPts val="1000"/>
              </a:spcBef>
              <a:buClr>
                <a:schemeClr val="accent1"/>
              </a:buClr>
            </a:pPr>
            <a:r>
              <a:rPr lang="en-US" dirty="0">
                <a:solidFill>
                  <a:schemeClr val="tx1">
                    <a:lumMod val="75000"/>
                    <a:lumOff val="25000"/>
                  </a:schemeClr>
                </a:solidFill>
                <a:latin typeface="Inter"/>
              </a:rPr>
              <a:t>Total Revenue during non media investment activities:</a:t>
            </a:r>
            <a:r>
              <a:rPr lang="en-US" altLang="en-US" dirty="0">
                <a:solidFill>
                  <a:schemeClr val="tx1">
                    <a:lumMod val="75000"/>
                    <a:lumOff val="25000"/>
                  </a:schemeClr>
                </a:solidFill>
                <a:latin typeface="Inter"/>
              </a:rPr>
              <a:t>460.52 Million</a:t>
            </a:r>
          </a:p>
          <a:p>
            <a:pPr>
              <a:lnSpc>
                <a:spcPct val="90000"/>
              </a:lnSpc>
              <a:spcBef>
                <a:spcPts val="1000"/>
              </a:spcBef>
              <a:buClr>
                <a:schemeClr val="accent1"/>
              </a:buClr>
            </a:pPr>
            <a:r>
              <a:rPr lang="en-US" altLang="en-US" dirty="0">
                <a:solidFill>
                  <a:schemeClr val="tx1">
                    <a:lumMod val="75000"/>
                    <a:lumOff val="25000"/>
                  </a:schemeClr>
                </a:solidFill>
                <a:latin typeface="Inter"/>
              </a:rPr>
              <a:t>Increase in revenue due to media activities:17141.5 Million (1500 %)</a:t>
            </a:r>
          </a:p>
          <a:p>
            <a:endParaRPr lang="en-US" dirty="0"/>
          </a:p>
        </p:txBody>
      </p:sp>
      <p:sp>
        <p:nvSpPr>
          <p:cNvPr id="5" name="Slide Number Placeholder 4">
            <a:extLst>
              <a:ext uri="{FF2B5EF4-FFF2-40B4-BE49-F238E27FC236}">
                <a16:creationId xmlns:a16="http://schemas.microsoft.com/office/drawing/2014/main" id="{292F8564-43FF-4102-92B0-5959A6FA2D96}"/>
              </a:ext>
            </a:extLst>
          </p:cNvPr>
          <p:cNvSpPr>
            <a:spLocks noGrp="1"/>
          </p:cNvSpPr>
          <p:nvPr>
            <p:ph type="sldNum" sz="quarter" idx="12"/>
          </p:nvPr>
        </p:nvSpPr>
        <p:spPr/>
        <p:txBody>
          <a:bodyPr/>
          <a:lstStyle/>
          <a:p>
            <a:fld id="{E2B5F7A5-DC83-4550-ADCC-63950CC8433B}" type="slidenum">
              <a:rPr lang="en-US" smtClean="0"/>
              <a:t>16</a:t>
            </a:fld>
            <a:endParaRPr lang="en-US"/>
          </a:p>
        </p:txBody>
      </p:sp>
      <p:pic>
        <p:nvPicPr>
          <p:cNvPr id="6" name="Picture 2" descr="image">
            <a:extLst>
              <a:ext uri="{FF2B5EF4-FFF2-40B4-BE49-F238E27FC236}">
                <a16:creationId xmlns:a16="http://schemas.microsoft.com/office/drawing/2014/main" id="{E2C342C4-0787-4349-8EA6-3137A8F2C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1843"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87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49F6ED-30D1-440E-A8A3-1224A1A13343}"/>
              </a:ext>
            </a:extLst>
          </p:cNvPr>
          <p:cNvSpPr txBox="1"/>
          <p:nvPr/>
        </p:nvSpPr>
        <p:spPr>
          <a:xfrm>
            <a:off x="1864479" y="449782"/>
            <a:ext cx="8666922" cy="7264553"/>
          </a:xfrm>
          <a:prstGeom prst="rect">
            <a:avLst/>
          </a:prstGeom>
          <a:noFill/>
        </p:spPr>
        <p:txBody>
          <a:bodyPr wrap="square" rtlCol="0">
            <a:spAutoFit/>
          </a:bodyPr>
          <a:lstStyle/>
          <a:p>
            <a:r>
              <a:rPr lang="en-US" b="1" dirty="0">
                <a:solidFill>
                  <a:srgbClr val="000000"/>
                </a:solidFill>
                <a:latin typeface="Arial" panose="020B0604020202020204" pitchFamily="34" charset="0"/>
              </a:rPr>
              <a:t>Concepts Learned</a:t>
            </a:r>
          </a:p>
          <a:p>
            <a:endParaRPr lang="en-US" dirty="0">
              <a:solidFill>
                <a:srgbClr val="000000"/>
              </a:solidFill>
              <a:latin typeface="Arial" panose="020B0604020202020204" pitchFamily="34" charset="0"/>
            </a:endParaRPr>
          </a:p>
          <a:p>
            <a:pPr marL="285750" indent="-285750">
              <a:lnSpc>
                <a:spcPct val="90000"/>
              </a:lnSpc>
              <a:spcBef>
                <a:spcPts val="1000"/>
              </a:spcBef>
              <a:buClr>
                <a:schemeClr val="tx1"/>
              </a:buClr>
              <a:buFont typeface="Arial" panose="020B0604020202020204" pitchFamily="34" charset="0"/>
              <a:buChar char="•"/>
            </a:pPr>
            <a:r>
              <a:rPr lang="en-US" dirty="0">
                <a:solidFill>
                  <a:schemeClr val="tx1">
                    <a:lumMod val="75000"/>
                    <a:lumOff val="25000"/>
                  </a:schemeClr>
                </a:solidFill>
                <a:latin typeface="Inter"/>
              </a:rPr>
              <a:t>Marketing Mix Modelling</a:t>
            </a:r>
          </a:p>
          <a:p>
            <a:pPr marL="285750" indent="-285750">
              <a:lnSpc>
                <a:spcPct val="90000"/>
              </a:lnSpc>
              <a:spcBef>
                <a:spcPts val="1000"/>
              </a:spcBef>
              <a:buClr>
                <a:schemeClr val="tx1"/>
              </a:buClr>
              <a:buFont typeface="Arial" panose="020B0604020202020204" pitchFamily="34" charset="0"/>
              <a:buChar char="•"/>
            </a:pPr>
            <a:endParaRPr lang="en-US" dirty="0">
              <a:solidFill>
                <a:schemeClr val="tx1">
                  <a:lumMod val="75000"/>
                  <a:lumOff val="25000"/>
                </a:schemeClr>
              </a:solidFill>
              <a:latin typeface="Inter"/>
            </a:endParaRPr>
          </a:p>
          <a:p>
            <a:pPr marL="285750" indent="-285750">
              <a:lnSpc>
                <a:spcPct val="90000"/>
              </a:lnSpc>
              <a:spcBef>
                <a:spcPts val="1000"/>
              </a:spcBef>
              <a:buClr>
                <a:schemeClr val="tx1"/>
              </a:buClr>
              <a:buFont typeface="Arial" panose="020B0604020202020204" pitchFamily="34" charset="0"/>
              <a:buChar char="•"/>
            </a:pPr>
            <a:r>
              <a:rPr lang="en-US" dirty="0">
                <a:solidFill>
                  <a:schemeClr val="tx1">
                    <a:lumMod val="75000"/>
                    <a:lumOff val="25000"/>
                  </a:schemeClr>
                </a:solidFill>
                <a:latin typeface="Inter"/>
              </a:rPr>
              <a:t>How Sales can vary by various factors</a:t>
            </a:r>
          </a:p>
          <a:p>
            <a:pPr marL="285750" indent="-285750">
              <a:lnSpc>
                <a:spcPct val="90000"/>
              </a:lnSpc>
              <a:spcBef>
                <a:spcPts val="1000"/>
              </a:spcBef>
              <a:buClr>
                <a:schemeClr val="tx1"/>
              </a:buClr>
              <a:buFont typeface="Arial" panose="020B0604020202020204" pitchFamily="34" charset="0"/>
              <a:buChar char="•"/>
            </a:pPr>
            <a:endParaRPr lang="en-US" dirty="0">
              <a:solidFill>
                <a:schemeClr val="tx1">
                  <a:lumMod val="75000"/>
                  <a:lumOff val="25000"/>
                </a:schemeClr>
              </a:solidFill>
              <a:latin typeface="Inter"/>
            </a:endParaRPr>
          </a:p>
          <a:p>
            <a:pPr marL="285750" indent="-285750">
              <a:lnSpc>
                <a:spcPct val="90000"/>
              </a:lnSpc>
              <a:spcBef>
                <a:spcPts val="1000"/>
              </a:spcBef>
              <a:buClr>
                <a:schemeClr val="tx1"/>
              </a:buClr>
              <a:buFont typeface="Arial" panose="020B0604020202020204" pitchFamily="34" charset="0"/>
              <a:buChar char="•"/>
            </a:pPr>
            <a:r>
              <a:rPr lang="en-US" dirty="0">
                <a:solidFill>
                  <a:schemeClr val="tx1">
                    <a:lumMod val="75000"/>
                    <a:lumOff val="25000"/>
                  </a:schemeClr>
                </a:solidFill>
                <a:latin typeface="Inter"/>
              </a:rPr>
              <a:t>Multi-variate Regression</a:t>
            </a:r>
          </a:p>
          <a:p>
            <a:pPr marL="285750" indent="-285750">
              <a:lnSpc>
                <a:spcPct val="90000"/>
              </a:lnSpc>
              <a:spcBef>
                <a:spcPts val="1000"/>
              </a:spcBef>
              <a:buClr>
                <a:schemeClr val="tx1"/>
              </a:buClr>
              <a:buFont typeface="Arial" panose="020B0604020202020204" pitchFamily="34" charset="0"/>
              <a:buChar char="•"/>
            </a:pPr>
            <a:endParaRPr lang="en-US" dirty="0">
              <a:solidFill>
                <a:schemeClr val="tx1">
                  <a:lumMod val="75000"/>
                  <a:lumOff val="25000"/>
                </a:schemeClr>
              </a:solidFill>
              <a:latin typeface="Inter"/>
            </a:endParaRPr>
          </a:p>
          <a:p>
            <a:pPr marL="285750" indent="-285750">
              <a:lnSpc>
                <a:spcPct val="90000"/>
              </a:lnSpc>
              <a:spcBef>
                <a:spcPts val="1000"/>
              </a:spcBef>
              <a:buClr>
                <a:schemeClr val="tx1"/>
              </a:buClr>
              <a:buFont typeface="Arial" panose="020B0604020202020204" pitchFamily="34" charset="0"/>
              <a:buChar char="•"/>
            </a:pPr>
            <a:r>
              <a:rPr lang="en-US" dirty="0">
                <a:solidFill>
                  <a:schemeClr val="tx1">
                    <a:lumMod val="75000"/>
                    <a:lumOff val="25000"/>
                  </a:schemeClr>
                </a:solidFill>
                <a:latin typeface="Inter"/>
              </a:rPr>
              <a:t>How to deal with Non-linear relationship between independent and dependent variables</a:t>
            </a:r>
          </a:p>
          <a:p>
            <a:endParaRPr lang="en-US" dirty="0"/>
          </a:p>
          <a:p>
            <a:r>
              <a:rPr lang="en-US" b="1" dirty="0"/>
              <a:t>Scope:</a:t>
            </a:r>
          </a:p>
          <a:p>
            <a:endParaRPr lang="en-US" dirty="0"/>
          </a:p>
          <a:p>
            <a:pPr marL="285750" indent="-285750">
              <a:lnSpc>
                <a:spcPct val="90000"/>
              </a:lnSpc>
              <a:spcBef>
                <a:spcPts val="1000"/>
              </a:spcBef>
              <a:buClr>
                <a:schemeClr val="tx1"/>
              </a:buClr>
              <a:buFont typeface="Arial" panose="020B0604020202020204" pitchFamily="34" charset="0"/>
              <a:buChar char="•"/>
            </a:pPr>
            <a:r>
              <a:rPr lang="en-US" dirty="0">
                <a:solidFill>
                  <a:schemeClr val="tx1">
                    <a:lumMod val="75000"/>
                    <a:lumOff val="25000"/>
                  </a:schemeClr>
                </a:solidFill>
                <a:latin typeface="Inter"/>
              </a:rPr>
              <a:t>We can scale this project to forecast revenue for future years</a:t>
            </a:r>
          </a:p>
          <a:p>
            <a:pPr>
              <a:lnSpc>
                <a:spcPct val="90000"/>
              </a:lnSpc>
              <a:spcBef>
                <a:spcPts val="1000"/>
              </a:spcBef>
              <a:buClr>
                <a:schemeClr val="tx1"/>
              </a:buClr>
            </a:pPr>
            <a:endParaRPr lang="en-US" dirty="0">
              <a:solidFill>
                <a:schemeClr val="tx1">
                  <a:lumMod val="75000"/>
                  <a:lumOff val="25000"/>
                </a:schemeClr>
              </a:solidFill>
              <a:latin typeface="Inter"/>
            </a:endParaRPr>
          </a:p>
          <a:p>
            <a:pPr marL="285750" indent="-285750">
              <a:lnSpc>
                <a:spcPct val="90000"/>
              </a:lnSpc>
              <a:spcBef>
                <a:spcPts val="1000"/>
              </a:spcBef>
              <a:buClr>
                <a:schemeClr val="tx1"/>
              </a:buClr>
              <a:buFont typeface="Arial" panose="020B0604020202020204" pitchFamily="34" charset="0"/>
              <a:buChar char="•"/>
            </a:pPr>
            <a:r>
              <a:rPr lang="en-US" dirty="0">
                <a:solidFill>
                  <a:schemeClr val="tx1">
                    <a:lumMod val="75000"/>
                    <a:lumOff val="25000"/>
                  </a:schemeClr>
                </a:solidFill>
                <a:latin typeface="Inter"/>
              </a:rPr>
              <a:t>We can plan our media budgets for future years</a:t>
            </a:r>
          </a:p>
          <a:p>
            <a:pPr>
              <a:lnSpc>
                <a:spcPct val="90000"/>
              </a:lnSpc>
              <a:spcBef>
                <a:spcPts val="1000"/>
              </a:spcBef>
              <a:buClr>
                <a:schemeClr val="tx1"/>
              </a:buClr>
            </a:pPr>
            <a:endParaRPr lang="en-US" dirty="0">
              <a:solidFill>
                <a:schemeClr val="tx1">
                  <a:lumMod val="75000"/>
                  <a:lumOff val="25000"/>
                </a:schemeClr>
              </a:solidFill>
              <a:latin typeface="Inter"/>
            </a:endParaRPr>
          </a:p>
          <a:p>
            <a:endParaRPr lang="en-US" dirty="0"/>
          </a:p>
          <a:p>
            <a:pPr marL="285750" indent="-285750">
              <a:buFont typeface="Wingdings" panose="05000000000000000000" pitchFamily="2" charset="2"/>
              <a:buChar char="§"/>
            </a:pPr>
            <a:endParaRPr lang="en-US" dirty="0"/>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5B78C7DA-CFA2-434D-91D6-A0D25B1BBE63}"/>
              </a:ext>
            </a:extLst>
          </p:cNvPr>
          <p:cNvSpPr>
            <a:spLocks noGrp="1"/>
          </p:cNvSpPr>
          <p:nvPr>
            <p:ph type="sldNum" sz="quarter" idx="12"/>
          </p:nvPr>
        </p:nvSpPr>
        <p:spPr/>
        <p:txBody>
          <a:bodyPr/>
          <a:lstStyle/>
          <a:p>
            <a:fld id="{E2B5F7A5-DC83-4550-ADCC-63950CC8433B}" type="slidenum">
              <a:rPr lang="en-US" smtClean="0"/>
              <a:t>17</a:t>
            </a:fld>
            <a:endParaRPr lang="en-US"/>
          </a:p>
        </p:txBody>
      </p:sp>
      <p:pic>
        <p:nvPicPr>
          <p:cNvPr id="5" name="Picture 2" descr="image">
            <a:extLst>
              <a:ext uri="{FF2B5EF4-FFF2-40B4-BE49-F238E27FC236}">
                <a16:creationId xmlns:a16="http://schemas.microsoft.com/office/drawing/2014/main" id="{DA31AD2C-65D5-4212-AC43-7FDDA55C4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230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A4095-653C-4FC3-B9A7-8C299AF489EB}"/>
              </a:ext>
            </a:extLst>
          </p:cNvPr>
          <p:cNvSpPr txBox="1"/>
          <p:nvPr/>
        </p:nvSpPr>
        <p:spPr>
          <a:xfrm>
            <a:off x="1702190" y="757869"/>
            <a:ext cx="9903655" cy="3139321"/>
          </a:xfrm>
          <a:prstGeom prst="rect">
            <a:avLst/>
          </a:prstGeom>
          <a:noFill/>
        </p:spPr>
        <p:txBody>
          <a:bodyPr wrap="square" rtlCol="0">
            <a:spAutoFit/>
          </a:bodyPr>
          <a:lstStyle/>
          <a:p>
            <a:r>
              <a:rPr lang="en-US" b="1" dirty="0"/>
              <a:t>References</a:t>
            </a:r>
          </a:p>
          <a:p>
            <a:endParaRPr lang="en-US" dirty="0"/>
          </a:p>
          <a:p>
            <a:pPr marL="342900" indent="-342900">
              <a:buFont typeface="+mj-lt"/>
              <a:buAutoNum type="arabicPeriod"/>
            </a:pPr>
            <a:r>
              <a:rPr lang="en-US" dirty="0">
                <a:hlinkClick r:id="rId2"/>
              </a:rPr>
              <a:t>https://medium.com/analytics-vidhya/marketing-mix-model-guide-with-dataset-using-python-r-and-excel-4e319be47b4</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https://www.kaggle.com/goyalshalini93/market-mix-model-eleckart#2.-Data-Cleaning-And-Preparation</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https://towardsdatascience.com/market-mix-modeling-mmm-101-3d094df976f9</a:t>
            </a:r>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FAA3B9AA-4275-4B3B-A972-C70D5DF55CB1}"/>
              </a:ext>
            </a:extLst>
          </p:cNvPr>
          <p:cNvSpPr>
            <a:spLocks noGrp="1"/>
          </p:cNvSpPr>
          <p:nvPr>
            <p:ph type="sldNum" sz="quarter" idx="12"/>
          </p:nvPr>
        </p:nvSpPr>
        <p:spPr/>
        <p:txBody>
          <a:bodyPr/>
          <a:lstStyle/>
          <a:p>
            <a:fld id="{E2B5F7A5-DC83-4550-ADCC-63950CC8433B}" type="slidenum">
              <a:rPr lang="en-US" smtClean="0"/>
              <a:t>18</a:t>
            </a:fld>
            <a:endParaRPr lang="en-US"/>
          </a:p>
        </p:txBody>
      </p:sp>
      <p:pic>
        <p:nvPicPr>
          <p:cNvPr id="4" name="Picture 2" descr="image">
            <a:extLst>
              <a:ext uri="{FF2B5EF4-FFF2-40B4-BE49-F238E27FC236}">
                <a16:creationId xmlns:a16="http://schemas.microsoft.com/office/drawing/2014/main" id="{8A788A6E-AE2E-478D-AEC1-AC5FDAA60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155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02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5A3369-14FE-4D52-A6B6-C564ECFF6124}"/>
              </a:ext>
            </a:extLst>
          </p:cNvPr>
          <p:cNvSpPr txBox="1"/>
          <p:nvPr/>
        </p:nvSpPr>
        <p:spPr>
          <a:xfrm flipH="1">
            <a:off x="4209756" y="2459504"/>
            <a:ext cx="3527475" cy="1938992"/>
          </a:xfrm>
          <a:prstGeom prst="rect">
            <a:avLst/>
          </a:prstGeom>
          <a:noFill/>
        </p:spPr>
        <p:txBody>
          <a:bodyPr wrap="square" rtlCol="0">
            <a:spAutoFit/>
          </a:bodyPr>
          <a:lstStyle/>
          <a:p>
            <a:r>
              <a:rPr lang="en-US" sz="6000" dirty="0"/>
              <a:t>Thank You</a:t>
            </a:r>
          </a:p>
        </p:txBody>
      </p:sp>
      <p:sp>
        <p:nvSpPr>
          <p:cNvPr id="6" name="Slide Number Placeholder 5">
            <a:extLst>
              <a:ext uri="{FF2B5EF4-FFF2-40B4-BE49-F238E27FC236}">
                <a16:creationId xmlns:a16="http://schemas.microsoft.com/office/drawing/2014/main" id="{C632C446-5906-4ED0-8AF2-EAB4CC44A317}"/>
              </a:ext>
            </a:extLst>
          </p:cNvPr>
          <p:cNvSpPr>
            <a:spLocks noGrp="1"/>
          </p:cNvSpPr>
          <p:nvPr>
            <p:ph type="sldNum" sz="quarter" idx="12"/>
          </p:nvPr>
        </p:nvSpPr>
        <p:spPr/>
        <p:txBody>
          <a:bodyPr/>
          <a:lstStyle/>
          <a:p>
            <a:fld id="{E2B5F7A5-DC83-4550-ADCC-63950CC8433B}" type="slidenum">
              <a:rPr lang="en-US" smtClean="0"/>
              <a:t>19</a:t>
            </a:fld>
            <a:endParaRPr lang="en-US"/>
          </a:p>
        </p:txBody>
      </p:sp>
      <p:pic>
        <p:nvPicPr>
          <p:cNvPr id="4" name="Picture 2" descr="image">
            <a:extLst>
              <a:ext uri="{FF2B5EF4-FFF2-40B4-BE49-F238E27FC236}">
                <a16:creationId xmlns:a16="http://schemas.microsoft.com/office/drawing/2014/main" id="{253790EB-4473-4F84-B24A-60C2AAD07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38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3C29E49-1187-40E7-8A1F-F24DA3937ABE}"/>
              </a:ext>
            </a:extLst>
          </p:cNvPr>
          <p:cNvGraphicFramePr>
            <a:graphicFrameLocks noGrp="1"/>
          </p:cNvGraphicFramePr>
          <p:nvPr>
            <p:extLst>
              <p:ext uri="{D42A27DB-BD31-4B8C-83A1-F6EECF244321}">
                <p14:modId xmlns:p14="http://schemas.microsoft.com/office/powerpoint/2010/main" val="3205614175"/>
              </p:ext>
            </p:extLst>
          </p:nvPr>
        </p:nvGraphicFramePr>
        <p:xfrm>
          <a:off x="1561514" y="731520"/>
          <a:ext cx="9706708" cy="5491248"/>
        </p:xfrm>
        <a:graphic>
          <a:graphicData uri="http://schemas.openxmlformats.org/drawingml/2006/table">
            <a:tbl>
              <a:tblPr firstRow="1" bandRow="1">
                <a:tableStyleId>{5C22544A-7EE6-4342-B048-85BDC9FD1C3A}</a:tableStyleId>
              </a:tblPr>
              <a:tblGrid>
                <a:gridCol w="8421453">
                  <a:extLst>
                    <a:ext uri="{9D8B030D-6E8A-4147-A177-3AD203B41FA5}">
                      <a16:colId xmlns:a16="http://schemas.microsoft.com/office/drawing/2014/main" val="3481432459"/>
                    </a:ext>
                  </a:extLst>
                </a:gridCol>
                <a:gridCol w="1285255">
                  <a:extLst>
                    <a:ext uri="{9D8B030D-6E8A-4147-A177-3AD203B41FA5}">
                      <a16:colId xmlns:a16="http://schemas.microsoft.com/office/drawing/2014/main" val="589351329"/>
                    </a:ext>
                  </a:extLst>
                </a:gridCol>
              </a:tblGrid>
              <a:tr h="452351">
                <a:tc>
                  <a:txBody>
                    <a:bodyPr/>
                    <a:lstStyle/>
                    <a:p>
                      <a:r>
                        <a:rPr lang="en-US" dirty="0"/>
                        <a:t>Table Of Contents</a:t>
                      </a:r>
                    </a:p>
                  </a:txBody>
                  <a:tcPr/>
                </a:tc>
                <a:tc>
                  <a:txBody>
                    <a:bodyPr/>
                    <a:lstStyle/>
                    <a:p>
                      <a:r>
                        <a:rPr lang="en-US" dirty="0"/>
                        <a:t>slide number</a:t>
                      </a:r>
                    </a:p>
                  </a:txBody>
                  <a:tcPr/>
                </a:tc>
                <a:extLst>
                  <a:ext uri="{0D108BD9-81ED-4DB2-BD59-A6C34878D82A}">
                    <a16:rowId xmlns:a16="http://schemas.microsoft.com/office/drawing/2014/main" val="1912262621"/>
                  </a:ext>
                </a:extLst>
              </a:tr>
              <a:tr h="448899">
                <a:tc>
                  <a:txBody>
                    <a:bodyPr/>
                    <a:lstStyle/>
                    <a:p>
                      <a:r>
                        <a:rPr lang="en-US" dirty="0"/>
                        <a:t>Introduction</a:t>
                      </a:r>
                    </a:p>
                  </a:txBody>
                  <a:tcPr/>
                </a:tc>
                <a:tc>
                  <a:txBody>
                    <a:bodyPr/>
                    <a:lstStyle/>
                    <a:p>
                      <a:r>
                        <a:rPr lang="en-US" dirty="0"/>
                        <a:t>3</a:t>
                      </a:r>
                    </a:p>
                  </a:txBody>
                  <a:tcPr/>
                </a:tc>
                <a:extLst>
                  <a:ext uri="{0D108BD9-81ED-4DB2-BD59-A6C34878D82A}">
                    <a16:rowId xmlns:a16="http://schemas.microsoft.com/office/drawing/2014/main" val="1239948726"/>
                  </a:ext>
                </a:extLst>
              </a:tr>
              <a:tr h="448899">
                <a:tc>
                  <a:txBody>
                    <a:bodyPr/>
                    <a:lstStyle/>
                    <a:p>
                      <a:r>
                        <a:rPr lang="en-US" dirty="0"/>
                        <a:t>Problem Statement </a:t>
                      </a:r>
                    </a:p>
                  </a:txBody>
                  <a:tcPr/>
                </a:tc>
                <a:tc>
                  <a:txBody>
                    <a:bodyPr/>
                    <a:lstStyle/>
                    <a:p>
                      <a:r>
                        <a:rPr lang="en-US" dirty="0"/>
                        <a:t>4</a:t>
                      </a:r>
                    </a:p>
                  </a:txBody>
                  <a:tcPr/>
                </a:tc>
                <a:extLst>
                  <a:ext uri="{0D108BD9-81ED-4DB2-BD59-A6C34878D82A}">
                    <a16:rowId xmlns:a16="http://schemas.microsoft.com/office/drawing/2014/main" val="4271768350"/>
                  </a:ext>
                </a:extLst>
              </a:tr>
              <a:tr h="7192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Requirements</a:t>
                      </a:r>
                    </a:p>
                  </a:txBody>
                  <a:tcPr/>
                </a:tc>
                <a:tc>
                  <a:txBody>
                    <a:bodyPr/>
                    <a:lstStyle/>
                    <a:p>
                      <a:r>
                        <a:rPr lang="en-US" dirty="0"/>
                        <a:t>5</a:t>
                      </a:r>
                    </a:p>
                  </a:txBody>
                  <a:tcPr/>
                </a:tc>
                <a:extLst>
                  <a:ext uri="{0D108BD9-81ED-4DB2-BD59-A6C34878D82A}">
                    <a16:rowId xmlns:a16="http://schemas.microsoft.com/office/drawing/2014/main" val="2922258352"/>
                  </a:ext>
                </a:extLst>
              </a:tr>
              <a:tr h="4488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Data Collection and Understanding</a:t>
                      </a:r>
                    </a:p>
                  </a:txBody>
                  <a:tcPr/>
                </a:tc>
                <a:tc>
                  <a:txBody>
                    <a:bodyPr/>
                    <a:lstStyle/>
                    <a:p>
                      <a:r>
                        <a:rPr lang="en-US" dirty="0"/>
                        <a:t>6</a:t>
                      </a:r>
                    </a:p>
                  </a:txBody>
                  <a:tcPr/>
                </a:tc>
                <a:extLst>
                  <a:ext uri="{0D108BD9-81ED-4DB2-BD59-A6C34878D82A}">
                    <a16:rowId xmlns:a16="http://schemas.microsoft.com/office/drawing/2014/main" val="621590362"/>
                  </a:ext>
                </a:extLst>
              </a:tr>
              <a:tr h="7192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Solution Proposed</a:t>
                      </a:r>
                    </a:p>
                  </a:txBody>
                  <a:tcPr/>
                </a:tc>
                <a:tc>
                  <a:txBody>
                    <a:bodyPr/>
                    <a:lstStyle/>
                    <a:p>
                      <a:r>
                        <a:rPr lang="en-US" dirty="0"/>
                        <a:t>7</a:t>
                      </a:r>
                    </a:p>
                  </a:txBody>
                  <a:tcPr/>
                </a:tc>
                <a:extLst>
                  <a:ext uri="{0D108BD9-81ED-4DB2-BD59-A6C34878D82A}">
                    <a16:rowId xmlns:a16="http://schemas.microsoft.com/office/drawing/2014/main" val="863318586"/>
                  </a:ext>
                </a:extLst>
              </a:tr>
              <a:tr h="7192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Process followed</a:t>
                      </a:r>
                    </a:p>
                  </a:txBody>
                  <a:tcPr/>
                </a:tc>
                <a:tc>
                  <a:txBody>
                    <a:bodyPr/>
                    <a:lstStyle/>
                    <a:p>
                      <a:r>
                        <a:rPr lang="en-US" dirty="0"/>
                        <a:t>8</a:t>
                      </a:r>
                    </a:p>
                  </a:txBody>
                  <a:tcPr/>
                </a:tc>
                <a:extLst>
                  <a:ext uri="{0D108BD9-81ED-4DB2-BD59-A6C34878D82A}">
                    <a16:rowId xmlns:a16="http://schemas.microsoft.com/office/drawing/2014/main" val="135952911"/>
                  </a:ext>
                </a:extLst>
              </a:tr>
              <a:tr h="448899">
                <a:tc>
                  <a:txBody>
                    <a:bodyPr/>
                    <a:lstStyle/>
                    <a:p>
                      <a:r>
                        <a:rPr lang="en-US" dirty="0"/>
                        <a:t>Results</a:t>
                      </a:r>
                    </a:p>
                  </a:txBody>
                  <a:tcPr/>
                </a:tc>
                <a:tc>
                  <a:txBody>
                    <a:bodyPr/>
                    <a:lstStyle/>
                    <a:p>
                      <a:r>
                        <a:rPr lang="en-US" dirty="0"/>
                        <a:t>16</a:t>
                      </a:r>
                    </a:p>
                  </a:txBody>
                  <a:tcPr/>
                </a:tc>
                <a:extLst>
                  <a:ext uri="{0D108BD9-81ED-4DB2-BD59-A6C34878D82A}">
                    <a16:rowId xmlns:a16="http://schemas.microsoft.com/office/drawing/2014/main" val="1692504643"/>
                  </a:ext>
                </a:extLst>
              </a:tr>
              <a:tr h="448899">
                <a:tc>
                  <a:txBody>
                    <a:bodyPr/>
                    <a:lstStyle/>
                    <a:p>
                      <a:r>
                        <a:rPr lang="en-US" dirty="0"/>
                        <a:t>Concepts Learned and scope</a:t>
                      </a:r>
                    </a:p>
                  </a:txBody>
                  <a:tcPr/>
                </a:tc>
                <a:tc>
                  <a:txBody>
                    <a:bodyPr/>
                    <a:lstStyle/>
                    <a:p>
                      <a:r>
                        <a:rPr lang="en-US" dirty="0"/>
                        <a:t>17</a:t>
                      </a:r>
                    </a:p>
                  </a:txBody>
                  <a:tcPr/>
                </a:tc>
                <a:extLst>
                  <a:ext uri="{0D108BD9-81ED-4DB2-BD59-A6C34878D82A}">
                    <a16:rowId xmlns:a16="http://schemas.microsoft.com/office/drawing/2014/main" val="415146734"/>
                  </a:ext>
                </a:extLst>
              </a:tr>
              <a:tr h="448899">
                <a:tc>
                  <a:txBody>
                    <a:bodyPr/>
                    <a:lstStyle/>
                    <a:p>
                      <a:r>
                        <a:rPr lang="en-US" dirty="0"/>
                        <a:t>References</a:t>
                      </a:r>
                    </a:p>
                  </a:txBody>
                  <a:tcPr/>
                </a:tc>
                <a:tc>
                  <a:txBody>
                    <a:bodyPr/>
                    <a:lstStyle/>
                    <a:p>
                      <a:r>
                        <a:rPr lang="en-US" dirty="0"/>
                        <a:t>23</a:t>
                      </a:r>
                    </a:p>
                  </a:txBody>
                  <a:tcPr/>
                </a:tc>
                <a:extLst>
                  <a:ext uri="{0D108BD9-81ED-4DB2-BD59-A6C34878D82A}">
                    <a16:rowId xmlns:a16="http://schemas.microsoft.com/office/drawing/2014/main" val="993958083"/>
                  </a:ext>
                </a:extLst>
              </a:tr>
            </a:tbl>
          </a:graphicData>
        </a:graphic>
      </p:graphicFrame>
      <p:pic>
        <p:nvPicPr>
          <p:cNvPr id="3" name="Picture 2" descr="image">
            <a:extLst>
              <a:ext uri="{FF2B5EF4-FFF2-40B4-BE49-F238E27FC236}">
                <a16:creationId xmlns:a16="http://schemas.microsoft.com/office/drawing/2014/main" id="{1C489ABC-2855-45E6-9AFF-836E6C002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363" y="6358597"/>
            <a:ext cx="1725637" cy="45631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2FC3CD9-B2C3-4BF5-B271-3CFD32E144A0}"/>
              </a:ext>
            </a:extLst>
          </p:cNvPr>
          <p:cNvSpPr>
            <a:spLocks noGrp="1"/>
          </p:cNvSpPr>
          <p:nvPr>
            <p:ph type="sldNum" sz="quarter" idx="12"/>
          </p:nvPr>
        </p:nvSpPr>
        <p:spPr/>
        <p:txBody>
          <a:bodyPr/>
          <a:lstStyle/>
          <a:p>
            <a:fld id="{E2B5F7A5-DC83-4550-ADCC-63950CC8433B}" type="slidenum">
              <a:rPr lang="en-US" smtClean="0"/>
              <a:t>2</a:t>
            </a:fld>
            <a:endParaRPr lang="en-US"/>
          </a:p>
        </p:txBody>
      </p:sp>
    </p:spTree>
    <p:extLst>
      <p:ext uri="{BB962C8B-B14F-4D97-AF65-F5344CB8AC3E}">
        <p14:creationId xmlns:p14="http://schemas.microsoft.com/office/powerpoint/2010/main" val="111430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A57FFE-5D67-4641-935A-C5998E48640B}"/>
              </a:ext>
            </a:extLst>
          </p:cNvPr>
          <p:cNvSpPr txBox="1"/>
          <p:nvPr/>
        </p:nvSpPr>
        <p:spPr>
          <a:xfrm>
            <a:off x="2002301" y="998806"/>
            <a:ext cx="8187397" cy="4154984"/>
          </a:xfrm>
          <a:prstGeom prst="rect">
            <a:avLst/>
          </a:prstGeom>
          <a:noFill/>
        </p:spPr>
        <p:txBody>
          <a:bodyPr wrap="square" rtlCol="0">
            <a:spAutoFit/>
          </a:bodyPr>
          <a:lstStyle/>
          <a:p>
            <a:r>
              <a:rPr lang="en-US" sz="2400" b="1" dirty="0">
                <a:latin typeface="Inter"/>
              </a:rPr>
              <a:t>What is marketing Mix Modelling:</a:t>
            </a:r>
          </a:p>
          <a:p>
            <a:r>
              <a:rPr lang="en-US" dirty="0">
                <a:latin typeface="Inter"/>
              </a:rPr>
              <a:t>Market Mix Modeling (MMM) is a technique which helps in quantifying the impact of several marketing inputs on sales or Market Share. The purpose of using MMM is to understand how much each marketing input contributes to sales, and how much to spend on each marketing input</a:t>
            </a:r>
          </a:p>
          <a:p>
            <a:endParaRPr lang="en-US" dirty="0">
              <a:latin typeface="Inter"/>
            </a:endParaRPr>
          </a:p>
          <a:p>
            <a:r>
              <a:rPr lang="en-US" sz="2400" b="1" dirty="0">
                <a:latin typeface="Inter"/>
              </a:rPr>
              <a:t>Marketing inputs:</a:t>
            </a:r>
          </a:p>
          <a:p>
            <a:pPr marL="285750" indent="-285750">
              <a:buFont typeface="Arial" panose="020B0604020202020204" pitchFamily="34" charset="0"/>
              <a:buChar char="•"/>
            </a:pPr>
            <a:r>
              <a:rPr lang="en-US" dirty="0">
                <a:latin typeface="Inter"/>
              </a:rPr>
              <a:t>Promotional Events: Sales like Diwali Sales, </a:t>
            </a:r>
            <a:r>
              <a:rPr lang="en-US" dirty="0" err="1">
                <a:latin typeface="Inter"/>
              </a:rPr>
              <a:t>Dassehra</a:t>
            </a:r>
            <a:r>
              <a:rPr lang="en-US" dirty="0">
                <a:latin typeface="Inter"/>
              </a:rPr>
              <a:t> sale Etc.</a:t>
            </a:r>
          </a:p>
          <a:p>
            <a:pPr marL="285750" indent="-285750">
              <a:buFont typeface="Arial" panose="020B0604020202020204" pitchFamily="34" charset="0"/>
              <a:buChar char="•"/>
            </a:pPr>
            <a:r>
              <a:rPr lang="en-US" dirty="0">
                <a:latin typeface="Inter"/>
              </a:rPr>
              <a:t>Price Fluctuations :During promotional days and non-promotional days</a:t>
            </a:r>
          </a:p>
          <a:p>
            <a:pPr marL="285750" indent="-285750">
              <a:buFont typeface="Arial" panose="020B0604020202020204" pitchFamily="34" charset="0"/>
              <a:buChar char="•"/>
            </a:pPr>
            <a:r>
              <a:rPr lang="en-US" dirty="0">
                <a:latin typeface="Inter"/>
              </a:rPr>
              <a:t>Advertisement Activities :Amount of money spend on TV, Radio Ads </a:t>
            </a:r>
            <a:r>
              <a:rPr lang="en-US" dirty="0" err="1">
                <a:latin typeface="Inter"/>
              </a:rPr>
              <a:t>etc</a:t>
            </a:r>
            <a:endParaRPr lang="en-US" dirty="0">
              <a:latin typeface="Inter"/>
            </a:endParaRPr>
          </a:p>
          <a:p>
            <a:pPr marL="285750" indent="-285750">
              <a:buFont typeface="Arial" panose="020B0604020202020204" pitchFamily="34" charset="0"/>
              <a:buChar char="•"/>
            </a:pPr>
            <a:r>
              <a:rPr lang="en-US" dirty="0">
                <a:latin typeface="Inter"/>
              </a:rPr>
              <a:t>External Factors like seasonality of products</a:t>
            </a:r>
          </a:p>
          <a:p>
            <a:pPr marL="285750" indent="-285750">
              <a:buFont typeface="Arial" panose="020B0604020202020204" pitchFamily="34" charset="0"/>
              <a:buChar char="•"/>
            </a:pPr>
            <a:endParaRPr lang="en-US" dirty="0">
              <a:latin typeface="Inter"/>
            </a:endParaRPr>
          </a:p>
          <a:p>
            <a:endParaRPr lang="en-US" dirty="0"/>
          </a:p>
          <a:p>
            <a:r>
              <a:rPr lang="en-US" dirty="0"/>
              <a:t>       </a:t>
            </a:r>
          </a:p>
        </p:txBody>
      </p:sp>
      <p:sp>
        <p:nvSpPr>
          <p:cNvPr id="4" name="TextBox 3">
            <a:extLst>
              <a:ext uri="{FF2B5EF4-FFF2-40B4-BE49-F238E27FC236}">
                <a16:creationId xmlns:a16="http://schemas.microsoft.com/office/drawing/2014/main" id="{78B81BF2-9ED5-474D-A54F-85DE5EDE3606}"/>
              </a:ext>
            </a:extLst>
          </p:cNvPr>
          <p:cNvSpPr txBox="1"/>
          <p:nvPr/>
        </p:nvSpPr>
        <p:spPr>
          <a:xfrm>
            <a:off x="1772529" y="537141"/>
            <a:ext cx="9439422" cy="461665"/>
          </a:xfrm>
          <a:prstGeom prst="rect">
            <a:avLst/>
          </a:prstGeom>
          <a:noFill/>
        </p:spPr>
        <p:txBody>
          <a:bodyPr wrap="square" rtlCol="0">
            <a:spAutoFit/>
          </a:bodyPr>
          <a:lstStyle/>
          <a:p>
            <a:pPr algn="ctr"/>
            <a:r>
              <a:rPr lang="en-US" sz="2400" b="1" dirty="0"/>
              <a:t>INTRODUCTION</a:t>
            </a:r>
          </a:p>
        </p:txBody>
      </p:sp>
      <p:pic>
        <p:nvPicPr>
          <p:cNvPr id="5" name="Picture 2" descr="image">
            <a:extLst>
              <a:ext uri="{FF2B5EF4-FFF2-40B4-BE49-F238E27FC236}">
                <a16:creationId xmlns:a16="http://schemas.microsoft.com/office/drawing/2014/main" id="{302A6DB4-F6EE-4F1F-BBAD-2618EBA62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E126C481-F60C-4CE6-8A51-354F633BB940}"/>
              </a:ext>
            </a:extLst>
          </p:cNvPr>
          <p:cNvSpPr>
            <a:spLocks noGrp="1"/>
          </p:cNvSpPr>
          <p:nvPr>
            <p:ph type="sldNum" sz="quarter" idx="12"/>
          </p:nvPr>
        </p:nvSpPr>
        <p:spPr/>
        <p:txBody>
          <a:bodyPr/>
          <a:lstStyle/>
          <a:p>
            <a:fld id="{E2B5F7A5-DC83-4550-ADCC-63950CC8433B}" type="slidenum">
              <a:rPr lang="en-US" smtClean="0"/>
              <a:t>3</a:t>
            </a:fld>
            <a:endParaRPr lang="en-US"/>
          </a:p>
        </p:txBody>
      </p:sp>
    </p:spTree>
    <p:extLst>
      <p:ext uri="{BB962C8B-B14F-4D97-AF65-F5344CB8AC3E}">
        <p14:creationId xmlns:p14="http://schemas.microsoft.com/office/powerpoint/2010/main" val="202425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014AE12E-189B-439C-99C1-56899F20669E}"/>
              </a:ext>
            </a:extLst>
          </p:cNvPr>
          <p:cNvSpPr txBox="1"/>
          <p:nvPr/>
        </p:nvSpPr>
        <p:spPr>
          <a:xfrm>
            <a:off x="525739" y="690264"/>
            <a:ext cx="5025215" cy="5021779"/>
          </a:xfrm>
          <a:prstGeom prst="rect">
            <a:avLst/>
          </a:prstGeom>
        </p:spPr>
        <p:txBody>
          <a:bodyPr vert="horz" lIns="91440" tIns="45720" rIns="91440" bIns="45720" rtlCol="0">
            <a:noAutofit/>
          </a:bodyPr>
          <a:lstStyle/>
          <a:p>
            <a:pPr>
              <a:lnSpc>
                <a:spcPct val="90000"/>
              </a:lnSpc>
              <a:spcBef>
                <a:spcPts val="1000"/>
              </a:spcBef>
              <a:buClr>
                <a:schemeClr val="accent1"/>
              </a:buClr>
            </a:pPr>
            <a:r>
              <a:rPr lang="en-US" dirty="0" err="1">
                <a:solidFill>
                  <a:schemeClr val="tx1">
                    <a:lumMod val="75000"/>
                    <a:lumOff val="25000"/>
                  </a:schemeClr>
                </a:solidFill>
                <a:latin typeface="Inter"/>
              </a:rPr>
              <a:t>ElecKart</a:t>
            </a:r>
            <a:r>
              <a:rPr lang="en-US" dirty="0">
                <a:solidFill>
                  <a:schemeClr val="tx1">
                    <a:lumMod val="75000"/>
                    <a:lumOff val="25000"/>
                  </a:schemeClr>
                </a:solidFill>
                <a:latin typeface="Inter"/>
              </a:rPr>
              <a:t> is an e-commerce firm based out of Ontario, Canada specializing in electronic products.</a:t>
            </a:r>
          </a:p>
          <a:p>
            <a:pPr>
              <a:lnSpc>
                <a:spcPct val="90000"/>
              </a:lnSpc>
              <a:spcBef>
                <a:spcPts val="1000"/>
              </a:spcBef>
              <a:buClr>
                <a:schemeClr val="accent1"/>
              </a:buClr>
            </a:pPr>
            <a:r>
              <a:rPr lang="en-US" dirty="0">
                <a:solidFill>
                  <a:schemeClr val="tx1">
                    <a:lumMod val="75000"/>
                    <a:lumOff val="25000"/>
                  </a:schemeClr>
                </a:solidFill>
                <a:latin typeface="Inter"/>
              </a:rPr>
              <a:t>Following are investments in media activities:</a:t>
            </a:r>
          </a:p>
          <a:p>
            <a:pPr>
              <a:lnSpc>
                <a:spcPct val="90000"/>
              </a:lnSpc>
              <a:spcBef>
                <a:spcPts val="1000"/>
              </a:spcBef>
              <a:buClr>
                <a:schemeClr val="accent1"/>
              </a:buClr>
            </a:pPr>
            <a:r>
              <a:rPr lang="en-US" dirty="0">
                <a:solidFill>
                  <a:schemeClr val="tx1">
                    <a:lumMod val="75000"/>
                    <a:lumOff val="25000"/>
                  </a:schemeClr>
                </a:solidFill>
                <a:latin typeface="Inter"/>
              </a:rPr>
              <a:t>Total Investment in media activities:846.50 Million</a:t>
            </a:r>
          </a:p>
          <a:p>
            <a:pPr>
              <a:lnSpc>
                <a:spcPct val="90000"/>
              </a:lnSpc>
              <a:spcBef>
                <a:spcPts val="1000"/>
              </a:spcBef>
              <a:buClr>
                <a:schemeClr val="accent1"/>
              </a:buClr>
            </a:pPr>
            <a:r>
              <a:rPr lang="en-US" dirty="0">
                <a:solidFill>
                  <a:schemeClr val="tx1">
                    <a:lumMod val="75000"/>
                    <a:lumOff val="25000"/>
                  </a:schemeClr>
                </a:solidFill>
                <a:latin typeface="Inter"/>
              </a:rPr>
              <a:t>Total Revenue after media investment activities:2652.35 Million</a:t>
            </a:r>
          </a:p>
          <a:p>
            <a:pPr>
              <a:lnSpc>
                <a:spcPct val="90000"/>
              </a:lnSpc>
              <a:spcBef>
                <a:spcPts val="1000"/>
              </a:spcBef>
              <a:buClr>
                <a:schemeClr val="accent1"/>
              </a:buClr>
            </a:pPr>
            <a:r>
              <a:rPr lang="en-US" dirty="0">
                <a:solidFill>
                  <a:schemeClr val="tx1">
                    <a:lumMod val="75000"/>
                    <a:lumOff val="25000"/>
                  </a:schemeClr>
                </a:solidFill>
                <a:latin typeface="Inter"/>
              </a:rPr>
              <a:t>Total Revenue during non media investment activities:</a:t>
            </a:r>
            <a:r>
              <a:rPr lang="en-US" altLang="en-US" dirty="0">
                <a:solidFill>
                  <a:schemeClr val="tx1">
                    <a:lumMod val="75000"/>
                    <a:lumOff val="25000"/>
                  </a:schemeClr>
                </a:solidFill>
                <a:latin typeface="Inter"/>
              </a:rPr>
              <a:t>460.52 Million</a:t>
            </a:r>
          </a:p>
          <a:p>
            <a:pPr>
              <a:lnSpc>
                <a:spcPct val="90000"/>
              </a:lnSpc>
              <a:spcBef>
                <a:spcPts val="1000"/>
              </a:spcBef>
              <a:buClr>
                <a:schemeClr val="accent1"/>
              </a:buClr>
            </a:pPr>
            <a:r>
              <a:rPr lang="en-US" altLang="en-US" dirty="0">
                <a:solidFill>
                  <a:schemeClr val="tx1">
                    <a:lumMod val="75000"/>
                    <a:lumOff val="25000"/>
                  </a:schemeClr>
                </a:solidFill>
                <a:latin typeface="Inter"/>
              </a:rPr>
              <a:t>Increase in revenue due to media activities:2191.829210 Million (475.94%)</a:t>
            </a:r>
          </a:p>
          <a:p>
            <a:pPr>
              <a:lnSpc>
                <a:spcPct val="90000"/>
              </a:lnSpc>
              <a:spcBef>
                <a:spcPts val="1000"/>
              </a:spcBef>
              <a:buClr>
                <a:schemeClr val="accent1"/>
              </a:buClr>
            </a:pPr>
            <a:r>
              <a:rPr lang="en-US" dirty="0">
                <a:solidFill>
                  <a:schemeClr val="tx1">
                    <a:lumMod val="75000"/>
                    <a:lumOff val="25000"/>
                  </a:schemeClr>
                </a:solidFill>
                <a:latin typeface="Inter"/>
              </a:rPr>
              <a:t>Return on investment:2.59</a:t>
            </a:r>
          </a:p>
          <a:p>
            <a:pPr>
              <a:lnSpc>
                <a:spcPct val="90000"/>
              </a:lnSpc>
              <a:spcBef>
                <a:spcPts val="1000"/>
              </a:spcBef>
              <a:buClr>
                <a:schemeClr val="accent1"/>
              </a:buClr>
              <a:buFont typeface="Wingdings 3" charset="2"/>
              <a:buChar char=""/>
            </a:pPr>
            <a:r>
              <a:rPr lang="en-US" dirty="0">
                <a:solidFill>
                  <a:schemeClr val="tx1">
                    <a:lumMod val="75000"/>
                    <a:lumOff val="25000"/>
                  </a:schemeClr>
                </a:solidFill>
                <a:latin typeface="Inter"/>
              </a:rPr>
              <a:t>Problem Statement:.</a:t>
            </a:r>
            <a:endParaRPr lang="en-US" b="1" i="0" dirty="0">
              <a:solidFill>
                <a:schemeClr val="tx1">
                  <a:lumMod val="75000"/>
                  <a:lumOff val="25000"/>
                </a:schemeClr>
              </a:solidFill>
              <a:effectLst/>
              <a:latin typeface="Inter"/>
            </a:endParaRPr>
          </a:p>
          <a:p>
            <a:pPr>
              <a:lnSpc>
                <a:spcPct val="90000"/>
              </a:lnSpc>
              <a:spcBef>
                <a:spcPts val="1000"/>
              </a:spcBef>
              <a:buClr>
                <a:schemeClr val="accent1"/>
              </a:buClr>
            </a:pPr>
            <a:r>
              <a:rPr lang="en-US" dirty="0">
                <a:solidFill>
                  <a:schemeClr val="tx1">
                    <a:lumMod val="75000"/>
                    <a:lumOff val="25000"/>
                  </a:schemeClr>
                </a:solidFill>
                <a:latin typeface="Inter"/>
              </a:rPr>
              <a:t>Purpose of this project is to increase return on investment by decreasing Total Investment in media activities </a:t>
            </a:r>
          </a:p>
          <a:p>
            <a:pPr>
              <a:lnSpc>
                <a:spcPct val="90000"/>
              </a:lnSpc>
              <a:spcBef>
                <a:spcPts val="1000"/>
              </a:spcBef>
              <a:buClr>
                <a:schemeClr val="accent1"/>
              </a:buClr>
            </a:pPr>
            <a:r>
              <a:rPr lang="en-US" b="0" i="0" dirty="0">
                <a:solidFill>
                  <a:schemeClr val="tx1">
                    <a:lumMod val="75000"/>
                    <a:lumOff val="25000"/>
                  </a:schemeClr>
                </a:solidFill>
                <a:effectLst/>
                <a:latin typeface="Inter"/>
              </a:rPr>
              <a:t>.</a:t>
            </a:r>
            <a:endParaRPr lang="en-US" b="0" i="0" dirty="0">
              <a:solidFill>
                <a:schemeClr val="tx1">
                  <a:lumMod val="75000"/>
                  <a:lumOff val="25000"/>
                </a:schemeClr>
              </a:solidFill>
              <a:effectLst/>
            </a:endParaRPr>
          </a:p>
        </p:txBody>
      </p:sp>
      <p:pic>
        <p:nvPicPr>
          <p:cNvPr id="8" name="Picture 7">
            <a:extLst>
              <a:ext uri="{FF2B5EF4-FFF2-40B4-BE49-F238E27FC236}">
                <a16:creationId xmlns:a16="http://schemas.microsoft.com/office/drawing/2014/main" id="{AF457686-B034-4548-BD37-5AE9DB2BF963}"/>
              </a:ext>
            </a:extLst>
          </p:cNvPr>
          <p:cNvPicPr>
            <a:picLocks noChangeAspect="1"/>
          </p:cNvPicPr>
          <p:nvPr/>
        </p:nvPicPr>
        <p:blipFill>
          <a:blip r:embed="rId2"/>
          <a:stretch>
            <a:fillRect/>
          </a:stretch>
        </p:blipFill>
        <p:spPr>
          <a:xfrm>
            <a:off x="5602119" y="635470"/>
            <a:ext cx="6347154" cy="4471352"/>
          </a:xfrm>
          <a:prstGeom prst="rect">
            <a:avLst/>
          </a:prstGeom>
        </p:spPr>
      </p:pic>
      <p:sp>
        <p:nvSpPr>
          <p:cNvPr id="49"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947E17A-E540-4712-A033-FC7B58C1E40F}"/>
              </a:ext>
            </a:extLst>
          </p:cNvPr>
          <p:cNvSpPr>
            <a:spLocks noGrp="1"/>
          </p:cNvSpPr>
          <p:nvPr>
            <p:ph type="sldNum" sz="quarter" idx="12"/>
          </p:nvPr>
        </p:nvSpPr>
        <p:spPr>
          <a:xfrm>
            <a:off x="121514" y="6133610"/>
            <a:ext cx="779767" cy="365125"/>
          </a:xfrm>
        </p:spPr>
        <p:txBody>
          <a:bodyPr vert="horz" lIns="91440" tIns="45720" rIns="91440" bIns="45720" rtlCol="0" anchor="ctr">
            <a:normAutofit/>
          </a:bodyPr>
          <a:lstStyle/>
          <a:p>
            <a:pPr defTabSz="914400">
              <a:lnSpc>
                <a:spcPct val="90000"/>
              </a:lnSpc>
              <a:spcAft>
                <a:spcPts val="600"/>
              </a:spcAft>
            </a:pPr>
            <a:fld id="{E2B5F7A5-DC83-4550-ADCC-63950CC8433B}" type="slidenum">
              <a:rPr lang="en-US" sz="1900" smtClean="0"/>
              <a:pPr defTabSz="914400">
                <a:lnSpc>
                  <a:spcPct val="90000"/>
                </a:lnSpc>
                <a:spcAft>
                  <a:spcPts val="600"/>
                </a:spcAft>
              </a:pPr>
              <a:t>4</a:t>
            </a:fld>
            <a:endParaRPr lang="en-US" sz="1900" dirty="0"/>
          </a:p>
        </p:txBody>
      </p:sp>
      <p:pic>
        <p:nvPicPr>
          <p:cNvPr id="4" name="Picture 2" descr="image">
            <a:extLst>
              <a:ext uri="{FF2B5EF4-FFF2-40B4-BE49-F238E27FC236}">
                <a16:creationId xmlns:a16="http://schemas.microsoft.com/office/drawing/2014/main" id="{2F98030E-0DB3-4200-AEDC-46A51ACA5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155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06858E3-3616-407D-A1D7-D64F455D5C02}"/>
              </a:ext>
            </a:extLst>
          </p:cNvPr>
          <p:cNvSpPr txBox="1"/>
          <p:nvPr/>
        </p:nvSpPr>
        <p:spPr>
          <a:xfrm>
            <a:off x="5697900" y="5852696"/>
            <a:ext cx="5302419" cy="923330"/>
          </a:xfrm>
          <a:prstGeom prst="rect">
            <a:avLst/>
          </a:prstGeom>
          <a:noFill/>
        </p:spPr>
        <p:txBody>
          <a:bodyPr wrap="square" rtlCol="0">
            <a:spAutoFit/>
          </a:bodyPr>
          <a:lstStyle/>
          <a:p>
            <a:r>
              <a:rPr lang="en-US" dirty="0">
                <a:solidFill>
                  <a:schemeClr val="tx1">
                    <a:lumMod val="75000"/>
                    <a:lumOff val="25000"/>
                  </a:schemeClr>
                </a:solidFill>
                <a:latin typeface="Inter"/>
              </a:rPr>
              <a:t>Following image shows distribution of budget across different media activities</a:t>
            </a:r>
          </a:p>
          <a:p>
            <a:endParaRPr lang="en-US" dirty="0"/>
          </a:p>
        </p:txBody>
      </p:sp>
      <p:sp>
        <p:nvSpPr>
          <p:cNvPr id="3" name="TextBox 2">
            <a:extLst>
              <a:ext uri="{FF2B5EF4-FFF2-40B4-BE49-F238E27FC236}">
                <a16:creationId xmlns:a16="http://schemas.microsoft.com/office/drawing/2014/main" id="{FBBF2F41-A46F-4AFE-BEE4-6B8B0E2D590E}"/>
              </a:ext>
            </a:extLst>
          </p:cNvPr>
          <p:cNvSpPr txBox="1"/>
          <p:nvPr/>
        </p:nvSpPr>
        <p:spPr>
          <a:xfrm>
            <a:off x="3615397" y="228600"/>
            <a:ext cx="5683348" cy="461665"/>
          </a:xfrm>
          <a:prstGeom prst="rect">
            <a:avLst/>
          </a:prstGeom>
          <a:noFill/>
        </p:spPr>
        <p:txBody>
          <a:bodyPr wrap="square" rtlCol="0">
            <a:spAutoFit/>
          </a:bodyPr>
          <a:lstStyle/>
          <a:p>
            <a:pPr algn="ctr"/>
            <a:r>
              <a:rPr lang="en-US" sz="2400" b="1" dirty="0"/>
              <a:t>Problem Statement</a:t>
            </a:r>
          </a:p>
        </p:txBody>
      </p:sp>
    </p:spTree>
    <p:extLst>
      <p:ext uri="{BB962C8B-B14F-4D97-AF65-F5344CB8AC3E}">
        <p14:creationId xmlns:p14="http://schemas.microsoft.com/office/powerpoint/2010/main" val="24770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D045E-F55D-42B0-A16F-07D49844FFB0}"/>
              </a:ext>
            </a:extLst>
          </p:cNvPr>
          <p:cNvSpPr txBox="1"/>
          <p:nvPr/>
        </p:nvSpPr>
        <p:spPr>
          <a:xfrm>
            <a:off x="1871003" y="914400"/>
            <a:ext cx="9537895" cy="4124206"/>
          </a:xfrm>
          <a:prstGeom prst="rect">
            <a:avLst/>
          </a:prstGeom>
          <a:noFill/>
        </p:spPr>
        <p:txBody>
          <a:bodyPr wrap="square" rtlCol="0">
            <a:spAutoFit/>
          </a:bodyPr>
          <a:lstStyle/>
          <a:p>
            <a:pPr algn="ctr"/>
            <a:r>
              <a:rPr lang="en-US" sz="2800" b="1" dirty="0">
                <a:latin typeface="Inter"/>
              </a:rPr>
              <a:t>Requirements :</a:t>
            </a:r>
          </a:p>
          <a:p>
            <a:pPr algn="just"/>
            <a:r>
              <a:rPr lang="en-US" b="1" dirty="0" err="1">
                <a:latin typeface="Inter"/>
              </a:rPr>
              <a:t>Softwares</a:t>
            </a:r>
            <a:r>
              <a:rPr lang="en-US" dirty="0">
                <a:latin typeface="Inter"/>
              </a:rPr>
              <a:t> : </a:t>
            </a:r>
          </a:p>
          <a:p>
            <a:pPr marL="285750" indent="-285750" algn="just">
              <a:buFont typeface="Wingdings" panose="05000000000000000000" pitchFamily="2" charset="2"/>
              <a:buChar char="§"/>
            </a:pPr>
            <a:r>
              <a:rPr lang="en-US" dirty="0" err="1">
                <a:latin typeface="Inter"/>
              </a:rPr>
              <a:t>Jupyter</a:t>
            </a:r>
            <a:r>
              <a:rPr lang="en-US" dirty="0">
                <a:latin typeface="Inter"/>
              </a:rPr>
              <a:t> Notebook </a:t>
            </a:r>
          </a:p>
          <a:p>
            <a:pPr marL="285750" indent="-285750" algn="just">
              <a:buFont typeface="Wingdings" panose="05000000000000000000" pitchFamily="2" charset="2"/>
              <a:buChar char="§"/>
            </a:pPr>
            <a:r>
              <a:rPr lang="en-US" dirty="0">
                <a:latin typeface="Inter"/>
              </a:rPr>
              <a:t>Power Bi.(For Visualization)</a:t>
            </a:r>
          </a:p>
          <a:p>
            <a:pPr algn="just"/>
            <a:r>
              <a:rPr lang="en-US" b="1" dirty="0">
                <a:latin typeface="Inter"/>
              </a:rPr>
              <a:t>Language Used: </a:t>
            </a:r>
          </a:p>
          <a:p>
            <a:pPr marL="285750" indent="-285750" algn="just">
              <a:buFont typeface="Wingdings" panose="05000000000000000000" pitchFamily="2" charset="2"/>
              <a:buChar char="§"/>
            </a:pPr>
            <a:r>
              <a:rPr lang="en-US" dirty="0">
                <a:latin typeface="Inter"/>
              </a:rPr>
              <a:t>Python</a:t>
            </a:r>
          </a:p>
          <a:p>
            <a:pPr algn="just"/>
            <a:r>
              <a:rPr lang="en-US" b="1" dirty="0">
                <a:latin typeface="Inter"/>
              </a:rPr>
              <a:t>Algorithms: </a:t>
            </a:r>
          </a:p>
          <a:p>
            <a:pPr marL="285750" indent="-285750" algn="just">
              <a:buFont typeface="Wingdings" panose="05000000000000000000" pitchFamily="2" charset="2"/>
              <a:buChar char="§"/>
            </a:pPr>
            <a:r>
              <a:rPr lang="en-US" dirty="0">
                <a:latin typeface="Inter"/>
              </a:rPr>
              <a:t>Multivariate Linear Regression </a:t>
            </a:r>
          </a:p>
          <a:p>
            <a:pPr algn="just"/>
            <a:r>
              <a:rPr lang="en-US" b="1" dirty="0">
                <a:latin typeface="Inter"/>
              </a:rPr>
              <a:t>Modules used </a:t>
            </a:r>
          </a:p>
          <a:p>
            <a:pPr marL="285750" indent="-285750" algn="just">
              <a:buFont typeface="Wingdings" panose="05000000000000000000" pitchFamily="2" charset="2"/>
              <a:buChar char="§"/>
            </a:pPr>
            <a:r>
              <a:rPr lang="en-US" dirty="0">
                <a:latin typeface="Inter"/>
              </a:rPr>
              <a:t>Pandas </a:t>
            </a:r>
          </a:p>
          <a:p>
            <a:pPr marL="285750" indent="-285750" algn="just">
              <a:buFont typeface="Wingdings" panose="05000000000000000000" pitchFamily="2" charset="2"/>
              <a:buChar char="§"/>
            </a:pPr>
            <a:r>
              <a:rPr lang="en-US" dirty="0" err="1">
                <a:latin typeface="Inter"/>
              </a:rPr>
              <a:t>Numpy</a:t>
            </a:r>
            <a:endParaRPr lang="en-US" dirty="0">
              <a:latin typeface="Inter"/>
            </a:endParaRPr>
          </a:p>
          <a:p>
            <a:pPr marL="285750" indent="-285750" algn="just">
              <a:buFont typeface="Wingdings" panose="05000000000000000000" pitchFamily="2" charset="2"/>
              <a:buChar char="§"/>
            </a:pPr>
            <a:r>
              <a:rPr lang="en-US" dirty="0" err="1">
                <a:latin typeface="Inter"/>
              </a:rPr>
              <a:t>StatsModel</a:t>
            </a:r>
            <a:endParaRPr lang="en-US" dirty="0">
              <a:latin typeface="Inter"/>
            </a:endParaRPr>
          </a:p>
          <a:p>
            <a:endParaRPr lang="en-US" dirty="0"/>
          </a:p>
          <a:p>
            <a:endParaRPr lang="en-US" dirty="0"/>
          </a:p>
        </p:txBody>
      </p:sp>
      <p:pic>
        <p:nvPicPr>
          <p:cNvPr id="4" name="Picture 2" descr="image">
            <a:extLst>
              <a:ext uri="{FF2B5EF4-FFF2-40B4-BE49-F238E27FC236}">
                <a16:creationId xmlns:a16="http://schemas.microsoft.com/office/drawing/2014/main" id="{592BF7FC-E001-4FA5-BF69-35C5BB7B8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67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104BA9AF-427D-492F-920F-151E9E229E7B}"/>
              </a:ext>
            </a:extLst>
          </p:cNvPr>
          <p:cNvSpPr>
            <a:spLocks noGrp="1"/>
          </p:cNvSpPr>
          <p:nvPr>
            <p:ph type="sldNum" sz="quarter" idx="12"/>
          </p:nvPr>
        </p:nvSpPr>
        <p:spPr/>
        <p:txBody>
          <a:bodyPr/>
          <a:lstStyle/>
          <a:p>
            <a:fld id="{E2B5F7A5-DC83-4550-ADCC-63950CC8433B}" type="slidenum">
              <a:rPr lang="en-US" smtClean="0"/>
              <a:t>5</a:t>
            </a:fld>
            <a:endParaRPr lang="en-US"/>
          </a:p>
        </p:txBody>
      </p:sp>
    </p:spTree>
    <p:extLst>
      <p:ext uri="{BB962C8B-B14F-4D97-AF65-F5344CB8AC3E}">
        <p14:creationId xmlns:p14="http://schemas.microsoft.com/office/powerpoint/2010/main" val="379945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6752F-A9BD-42AF-8F54-45AC062BCDAB}"/>
              </a:ext>
            </a:extLst>
          </p:cNvPr>
          <p:cNvSpPr txBox="1"/>
          <p:nvPr/>
        </p:nvSpPr>
        <p:spPr>
          <a:xfrm>
            <a:off x="1311579" y="413806"/>
            <a:ext cx="9453489" cy="6088975"/>
          </a:xfrm>
          <a:prstGeom prst="rect">
            <a:avLst/>
          </a:prstGeom>
          <a:noFill/>
        </p:spPr>
        <p:txBody>
          <a:bodyPr wrap="square" rtlCol="0">
            <a:spAutoFit/>
          </a:bodyPr>
          <a:lstStyle/>
          <a:p>
            <a:pPr marL="0" marR="0" algn="ctr">
              <a:lnSpc>
                <a:spcPct val="107000"/>
              </a:lnSpc>
              <a:spcBef>
                <a:spcPts val="0"/>
              </a:spcBef>
              <a:spcAft>
                <a:spcPts val="800"/>
              </a:spcAft>
            </a:pPr>
            <a:r>
              <a:rPr lang="en-US" sz="2800" b="1" dirty="0">
                <a:latin typeface="Calibri" panose="020F0502020204030204" pitchFamily="34" charset="0"/>
                <a:ea typeface="Calibri" panose="020F0502020204030204" pitchFamily="34" charset="0"/>
                <a:cs typeface="Times New Roman" panose="02020603050405020304" pitchFamily="18" charset="0"/>
              </a:rPr>
              <a:t>Data Collection and Data Understanding</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Source Of 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https://www.kaggle.com/datatattle/dt-mart-market-mix-modeling?select=Secondfile.csv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Description Of </a:t>
            </a:r>
            <a:r>
              <a:rPr lang="en-US" b="1" dirty="0">
                <a:latin typeface="Calibri" panose="020F0502020204030204" pitchFamily="34" charset="0"/>
                <a:ea typeface="Calibri" panose="020F0502020204030204" pitchFamily="34" charset="0"/>
                <a:cs typeface="Times New Roman" panose="02020603050405020304" pitchFamily="18" charset="0"/>
              </a:rPr>
              <a:t>Data</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Media Investment</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File Given information about Amount of Money Invested(in Millions) in Following Advertisement Activities on Monthly Basis and revenue generated in each month.</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is available From:2015 J</a:t>
            </a:r>
            <a:r>
              <a:rPr lang="en-US" dirty="0">
                <a:latin typeface="Calibri" panose="020F0502020204030204" pitchFamily="34" charset="0"/>
                <a:ea typeface="Calibri" panose="020F0502020204030204" pitchFamily="34" charset="0"/>
                <a:cs typeface="Times New Roman" panose="02020603050405020304" pitchFamily="18" charset="0"/>
              </a:rPr>
              <a:t>anuary</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2016 D</a:t>
            </a:r>
            <a:r>
              <a:rPr lang="en-US" dirty="0">
                <a:latin typeface="Calibri" panose="020F0502020204030204" pitchFamily="34" charset="0"/>
                <a:ea typeface="Calibri" panose="020F0502020204030204" pitchFamily="34" charset="0"/>
                <a:cs typeface="Times New Roman" panose="02020603050405020304" pitchFamily="18" charset="0"/>
              </a:rPr>
              <a:t>ecember</a:t>
            </a:r>
            <a:r>
              <a:rPr lang="en-US" sz="1800" dirty="0">
                <a:effectLst/>
                <a:latin typeface="Calibri" panose="020F0502020204030204" pitchFamily="34" charset="0"/>
                <a:ea typeface="Calibri" panose="020F0502020204030204" pitchFamily="34" charset="0"/>
                <a:cs typeface="Times New Roman" panose="02020603050405020304" pitchFamily="18" charset="0"/>
              </a:rPr>
              <a:t> Total 2 Year Data is Available.</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TV</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Digital</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Sponsorship</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Content Marketing</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Online Marketing</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Affiliates</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SEM</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Radio </a:t>
            </a:r>
          </a:p>
          <a:p>
            <a:pPr marL="342900" marR="0" lvl="0" indent="-342900">
              <a:lnSpc>
                <a:spcPct val="107000"/>
              </a:lnSpc>
              <a:spcBef>
                <a:spcPts val="0"/>
              </a:spcBef>
              <a:spcAft>
                <a:spcPts val="80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Others</a:t>
            </a:r>
          </a:p>
          <a:p>
            <a:endParaRPr lang="en-US" dirty="0"/>
          </a:p>
        </p:txBody>
      </p:sp>
      <p:pic>
        <p:nvPicPr>
          <p:cNvPr id="4" name="Picture 2" descr="image">
            <a:extLst>
              <a:ext uri="{FF2B5EF4-FFF2-40B4-BE49-F238E27FC236}">
                <a16:creationId xmlns:a16="http://schemas.microsoft.com/office/drawing/2014/main" id="{1785A6F1-1DC4-4B76-BABD-63BBF6C73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155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D961B89-5DD3-41C8-A57F-D14E585717D4}"/>
              </a:ext>
            </a:extLst>
          </p:cNvPr>
          <p:cNvSpPr>
            <a:spLocks noGrp="1"/>
          </p:cNvSpPr>
          <p:nvPr>
            <p:ph type="sldNum" sz="quarter" idx="12"/>
          </p:nvPr>
        </p:nvSpPr>
        <p:spPr/>
        <p:txBody>
          <a:bodyPr/>
          <a:lstStyle/>
          <a:p>
            <a:fld id="{E2B5F7A5-DC83-4550-ADCC-63950CC8433B}" type="slidenum">
              <a:rPr lang="en-US" smtClean="0"/>
              <a:t>6</a:t>
            </a:fld>
            <a:endParaRPr lang="en-US"/>
          </a:p>
        </p:txBody>
      </p:sp>
    </p:spTree>
    <p:extLst>
      <p:ext uri="{BB962C8B-B14F-4D97-AF65-F5344CB8AC3E}">
        <p14:creationId xmlns:p14="http://schemas.microsoft.com/office/powerpoint/2010/main" val="234265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6142CD-48CE-4155-B5A3-C35FB6F87849}"/>
              </a:ext>
            </a:extLst>
          </p:cNvPr>
          <p:cNvSpPr txBox="1"/>
          <p:nvPr/>
        </p:nvSpPr>
        <p:spPr>
          <a:xfrm>
            <a:off x="1311579" y="471854"/>
            <a:ext cx="10431195" cy="523220"/>
          </a:xfrm>
          <a:prstGeom prst="rect">
            <a:avLst/>
          </a:prstGeom>
          <a:noFill/>
        </p:spPr>
        <p:txBody>
          <a:bodyPr wrap="square" rtlCol="0">
            <a:spAutoFit/>
          </a:bodyPr>
          <a:lstStyle/>
          <a:p>
            <a:pPr algn="ctr"/>
            <a:r>
              <a:rPr lang="en-US" sz="2800" b="1" dirty="0"/>
              <a:t>Solution Proposed</a:t>
            </a:r>
          </a:p>
        </p:txBody>
      </p:sp>
      <p:sp>
        <p:nvSpPr>
          <p:cNvPr id="4" name="TextBox 3">
            <a:extLst>
              <a:ext uri="{FF2B5EF4-FFF2-40B4-BE49-F238E27FC236}">
                <a16:creationId xmlns:a16="http://schemas.microsoft.com/office/drawing/2014/main" id="{6ECA2B28-C18F-42D5-8941-361CD4FF9449}"/>
              </a:ext>
            </a:extLst>
          </p:cNvPr>
          <p:cNvSpPr txBox="1"/>
          <p:nvPr/>
        </p:nvSpPr>
        <p:spPr>
          <a:xfrm>
            <a:off x="1512276" y="1030514"/>
            <a:ext cx="9995096" cy="5155642"/>
          </a:xfrm>
          <a:prstGeom prst="rect">
            <a:avLst/>
          </a:prstGeom>
          <a:noFill/>
        </p:spPr>
        <p:txBody>
          <a:bodyPr wrap="square" rtlCol="0">
            <a:spAutoFit/>
          </a:bodyPr>
          <a:lstStyle/>
          <a:p>
            <a:pPr marL="342900" indent="-342900">
              <a:lnSpc>
                <a:spcPct val="107000"/>
              </a:lnSpc>
              <a:buFont typeface="+mj-lt"/>
              <a:buAutoNum type="romanLcPeriod"/>
            </a:pPr>
            <a:r>
              <a:rPr lang="en-US" dirty="0">
                <a:latin typeface="Calibri" panose="020F0502020204030204" pitchFamily="34" charset="0"/>
                <a:cs typeface="Times New Roman" panose="02020603050405020304" pitchFamily="18" charset="0"/>
              </a:rPr>
              <a:t>To Know impact of different media activities on revenue (How much percent of  revenue is generated by Running TV ads, Radio ads )</a:t>
            </a:r>
          </a:p>
          <a:p>
            <a:pPr marL="342900" indent="-342900">
              <a:lnSpc>
                <a:spcPct val="107000"/>
              </a:lnSpc>
              <a:buFont typeface="+mj-lt"/>
              <a:buAutoNum type="romanLcPeriod"/>
            </a:pPr>
            <a:r>
              <a:rPr lang="en-US" dirty="0">
                <a:latin typeface="Calibri" panose="020F0502020204030204" pitchFamily="34" charset="0"/>
                <a:cs typeface="Times New Roman" panose="02020603050405020304" pitchFamily="18" charset="0"/>
              </a:rPr>
              <a:t>We can use multivariate linear regression by considering Following dependent and independent variables</a:t>
            </a:r>
          </a:p>
          <a:p>
            <a:r>
              <a:rPr lang="en-US" b="1" dirty="0">
                <a:latin typeface="Inter"/>
              </a:rPr>
              <a:t>Independent Variables:</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TV</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Digital</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Sponsorship</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Content Marketing</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Online Marketing</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Affiliates</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SEM</a:t>
            </a:r>
          </a:p>
          <a:p>
            <a:pPr marL="342900" marR="0" lvl="0" indent="-342900">
              <a:lnSpc>
                <a:spcPct val="107000"/>
              </a:lnSpc>
              <a:spcBef>
                <a:spcPts val="0"/>
              </a:spcBef>
              <a:spcAft>
                <a:spcPts val="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Radio </a:t>
            </a:r>
          </a:p>
          <a:p>
            <a:pPr marL="342900" marR="0" lvl="0" indent="-342900">
              <a:lnSpc>
                <a:spcPct val="107000"/>
              </a:lnSpc>
              <a:spcBef>
                <a:spcPts val="0"/>
              </a:spcBef>
              <a:spcAft>
                <a:spcPts val="800"/>
              </a:spcAft>
              <a:buFont typeface="+mj-lt"/>
              <a:buAutoNum type="roman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Others</a:t>
            </a:r>
          </a:p>
          <a:p>
            <a:r>
              <a:rPr lang="en-US" b="1" dirty="0">
                <a:latin typeface="Inter"/>
              </a:rPr>
              <a:t>Dependent Variable:</a:t>
            </a:r>
          </a:p>
          <a:p>
            <a:r>
              <a:rPr lang="en-US" dirty="0">
                <a:latin typeface="Inter"/>
              </a:rPr>
              <a:t>revenue</a:t>
            </a:r>
          </a:p>
          <a:p>
            <a:endParaRPr lang="en-US" dirty="0"/>
          </a:p>
        </p:txBody>
      </p:sp>
      <p:sp>
        <p:nvSpPr>
          <p:cNvPr id="5" name="Slide Number Placeholder 4">
            <a:extLst>
              <a:ext uri="{FF2B5EF4-FFF2-40B4-BE49-F238E27FC236}">
                <a16:creationId xmlns:a16="http://schemas.microsoft.com/office/drawing/2014/main" id="{B64DB959-ECB6-482A-BEB4-A3CD2C789B05}"/>
              </a:ext>
            </a:extLst>
          </p:cNvPr>
          <p:cNvSpPr>
            <a:spLocks noGrp="1"/>
          </p:cNvSpPr>
          <p:nvPr>
            <p:ph type="sldNum" sz="quarter" idx="12"/>
          </p:nvPr>
        </p:nvSpPr>
        <p:spPr/>
        <p:txBody>
          <a:bodyPr/>
          <a:lstStyle/>
          <a:p>
            <a:fld id="{E2B5F7A5-DC83-4550-ADCC-63950CC8433B}" type="slidenum">
              <a:rPr lang="en-US" smtClean="0"/>
              <a:t>7</a:t>
            </a:fld>
            <a:endParaRPr lang="en-US"/>
          </a:p>
        </p:txBody>
      </p:sp>
      <p:pic>
        <p:nvPicPr>
          <p:cNvPr id="6" name="Picture 2" descr="image">
            <a:extLst>
              <a:ext uri="{FF2B5EF4-FFF2-40B4-BE49-F238E27FC236}">
                <a16:creationId xmlns:a16="http://schemas.microsoft.com/office/drawing/2014/main" id="{B66D2A6C-1755-4720-819D-6A03C9AF4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60123"/>
            <a:ext cx="1510445" cy="59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34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5" name="Group 10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9" name="Rectangle 118">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1"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3" name="Rectangle 122">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ED66B88-D67F-489A-A296-CD1C12FBF002}"/>
              </a:ext>
            </a:extLst>
          </p:cNvPr>
          <p:cNvSpPr txBox="1"/>
          <p:nvPr/>
        </p:nvSpPr>
        <p:spPr>
          <a:xfrm>
            <a:off x="396571" y="40624"/>
            <a:ext cx="11013551" cy="1259894"/>
          </a:xfrm>
          <a:prstGeom prst="rect">
            <a:avLst/>
          </a:prstGeom>
        </p:spPr>
        <p:txBody>
          <a:bodyPr vert="horz" lIns="91440" tIns="45720" rIns="91440" bIns="45720" rtlCol="0" anchor="t">
            <a:normAutofit/>
          </a:bodyPr>
          <a:lstStyle/>
          <a:p>
            <a:pPr algn="ctr">
              <a:spcBef>
                <a:spcPct val="0"/>
              </a:spcBef>
              <a:spcAft>
                <a:spcPts val="600"/>
              </a:spcAft>
            </a:pPr>
            <a:r>
              <a:rPr lang="en-US" sz="3600" b="1" dirty="0">
                <a:solidFill>
                  <a:schemeClr val="tx1">
                    <a:lumMod val="85000"/>
                    <a:lumOff val="15000"/>
                  </a:schemeClr>
                </a:solidFill>
                <a:latin typeface="+mj-lt"/>
                <a:ea typeface="+mj-ea"/>
                <a:cs typeface="+mj-cs"/>
              </a:rPr>
              <a:t>Process </a:t>
            </a:r>
          </a:p>
        </p:txBody>
      </p:sp>
      <p:sp>
        <p:nvSpPr>
          <p:cNvPr id="125" name="Rectangle 124">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TextBox 13">
            <a:extLst>
              <a:ext uri="{FF2B5EF4-FFF2-40B4-BE49-F238E27FC236}">
                <a16:creationId xmlns:a16="http://schemas.microsoft.com/office/drawing/2014/main" id="{9324E3DF-46AA-4CBE-9596-BBBC93023D0A}"/>
              </a:ext>
            </a:extLst>
          </p:cNvPr>
          <p:cNvSpPr txBox="1"/>
          <p:nvPr/>
        </p:nvSpPr>
        <p:spPr>
          <a:xfrm>
            <a:off x="427210" y="816545"/>
            <a:ext cx="10419693" cy="4799191"/>
          </a:xfrm>
          <a:prstGeom prst="rect">
            <a:avLst/>
          </a:prstGeom>
        </p:spPr>
        <p:txBody>
          <a:bodyPr vert="horz" lIns="91440" tIns="45720" rIns="91440" bIns="45720" rtlCol="0">
            <a:noAutofit/>
          </a:bodyPr>
          <a:lstStyle/>
          <a:p>
            <a:pPr marL="285750" indent="-285750">
              <a:lnSpc>
                <a:spcPct val="90000"/>
              </a:lnSpc>
              <a:spcBef>
                <a:spcPts val="1000"/>
              </a:spcBef>
              <a:buClr>
                <a:schemeClr val="tx1"/>
              </a:buClr>
              <a:buFont typeface="Arial" panose="020B0604020202020204" pitchFamily="34" charset="0"/>
              <a:buChar char="•"/>
            </a:pPr>
            <a:r>
              <a:rPr lang="en-US" dirty="0">
                <a:latin typeface="Inter"/>
              </a:rPr>
              <a:t>Add Lag, Carryover Effect, and Shape Effect (Find best value of decay and exponents)</a:t>
            </a:r>
          </a:p>
          <a:p>
            <a:pPr marL="285750" indent="-285750">
              <a:lnSpc>
                <a:spcPct val="90000"/>
              </a:lnSpc>
              <a:spcBef>
                <a:spcPts val="1000"/>
              </a:spcBef>
              <a:buClr>
                <a:schemeClr val="tx1"/>
              </a:buClr>
              <a:buFont typeface="Arial" panose="020B0604020202020204" pitchFamily="34" charset="0"/>
              <a:buChar char="•"/>
            </a:pPr>
            <a:r>
              <a:rPr lang="en-US" dirty="0">
                <a:latin typeface="Inter"/>
              </a:rPr>
              <a:t>Train The model , Get coefficients , Derive efficiency </a:t>
            </a:r>
          </a:p>
          <a:p>
            <a:pPr marL="285750" indent="-285750">
              <a:lnSpc>
                <a:spcPct val="90000"/>
              </a:lnSpc>
              <a:spcBef>
                <a:spcPts val="1000"/>
              </a:spcBef>
              <a:buClr>
                <a:schemeClr val="tx1"/>
              </a:buClr>
              <a:buFont typeface="Arial" panose="020B0604020202020204" pitchFamily="34" charset="0"/>
              <a:buChar char="•"/>
            </a:pPr>
            <a:r>
              <a:rPr lang="en-US" dirty="0">
                <a:latin typeface="Inter"/>
              </a:rPr>
              <a:t>Analyze Model results</a:t>
            </a:r>
          </a:p>
          <a:p>
            <a:pPr marL="285750" indent="-285750">
              <a:lnSpc>
                <a:spcPct val="90000"/>
              </a:lnSpc>
              <a:spcBef>
                <a:spcPts val="1000"/>
              </a:spcBef>
              <a:buClr>
                <a:schemeClr val="tx1"/>
              </a:buClr>
              <a:buFont typeface="Arial" panose="020B0604020202020204" pitchFamily="34" charset="0"/>
              <a:buChar char="•"/>
            </a:pPr>
            <a:r>
              <a:rPr lang="en-US" dirty="0">
                <a:latin typeface="Inter"/>
              </a:rPr>
              <a:t>Generate contribution chart</a:t>
            </a:r>
          </a:p>
          <a:p>
            <a:pPr marL="285750" indent="-285750">
              <a:lnSpc>
                <a:spcPct val="90000"/>
              </a:lnSpc>
              <a:spcBef>
                <a:spcPts val="1000"/>
              </a:spcBef>
              <a:buClr>
                <a:schemeClr val="tx1"/>
              </a:buClr>
              <a:buFont typeface="Arial" panose="020B0604020202020204" pitchFamily="34" charset="0"/>
              <a:buChar char="•"/>
            </a:pPr>
            <a:r>
              <a:rPr lang="en-US" dirty="0">
                <a:latin typeface="Inter"/>
              </a:rPr>
              <a:t>Decide Re-allocation strategy and predict revenue for re-allocated budgets</a:t>
            </a:r>
          </a:p>
          <a:p>
            <a:pPr marL="285750" indent="-285750">
              <a:lnSpc>
                <a:spcPct val="90000"/>
              </a:lnSpc>
              <a:spcBef>
                <a:spcPts val="1000"/>
              </a:spcBef>
              <a:buClr>
                <a:schemeClr val="tx1"/>
              </a:buClr>
              <a:buFont typeface="Arial" panose="020B0604020202020204" pitchFamily="34" charset="0"/>
              <a:buChar char="•"/>
            </a:pPr>
            <a:r>
              <a:rPr lang="en-US" dirty="0">
                <a:latin typeface="Inter"/>
              </a:rPr>
              <a:t>Calculate Return on investments</a:t>
            </a:r>
          </a:p>
          <a:p>
            <a:pPr>
              <a:lnSpc>
                <a:spcPct val="90000"/>
              </a:lnSpc>
              <a:spcBef>
                <a:spcPts val="1000"/>
              </a:spcBef>
              <a:buClr>
                <a:schemeClr val="accent1"/>
              </a:buClr>
            </a:pPr>
            <a:endParaRPr lang="en-US" sz="1100" dirty="0">
              <a:solidFill>
                <a:schemeClr val="tx1">
                  <a:lumMod val="75000"/>
                  <a:lumOff val="25000"/>
                </a:schemeClr>
              </a:solidFill>
            </a:endParaRPr>
          </a:p>
        </p:txBody>
      </p:sp>
      <p:sp>
        <p:nvSpPr>
          <p:cNvPr id="127"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5DA2966A-CBD1-4554-AF50-3F38AE73D7B4}"/>
              </a:ext>
            </a:extLst>
          </p:cNvPr>
          <p:cNvSpPr>
            <a:spLocks noGrp="1"/>
          </p:cNvSpPr>
          <p:nvPr>
            <p:ph type="sldNum" sz="quarter" idx="12"/>
          </p:nvPr>
        </p:nvSpPr>
        <p:spPr>
          <a:xfrm>
            <a:off x="121514" y="6133610"/>
            <a:ext cx="779767" cy="365125"/>
          </a:xfrm>
        </p:spPr>
        <p:txBody>
          <a:bodyPr vert="horz" lIns="91440" tIns="45720" rIns="91440" bIns="45720" rtlCol="0" anchor="ctr">
            <a:normAutofit/>
          </a:bodyPr>
          <a:lstStyle/>
          <a:p>
            <a:pPr defTabSz="914400">
              <a:lnSpc>
                <a:spcPct val="90000"/>
              </a:lnSpc>
              <a:spcAft>
                <a:spcPts val="600"/>
              </a:spcAft>
            </a:pPr>
            <a:fld id="{E2B5F7A5-DC83-4550-ADCC-63950CC8433B}" type="slidenum">
              <a:rPr lang="en-US" sz="1900" smtClean="0"/>
              <a:pPr defTabSz="914400">
                <a:lnSpc>
                  <a:spcPct val="90000"/>
                </a:lnSpc>
                <a:spcAft>
                  <a:spcPts val="600"/>
                </a:spcAft>
              </a:pPr>
              <a:t>8</a:t>
            </a:fld>
            <a:endParaRPr lang="en-US" sz="1900"/>
          </a:p>
        </p:txBody>
      </p:sp>
      <p:sp>
        <p:nvSpPr>
          <p:cNvPr id="3" name="TextBox 2">
            <a:extLst>
              <a:ext uri="{FF2B5EF4-FFF2-40B4-BE49-F238E27FC236}">
                <a16:creationId xmlns:a16="http://schemas.microsoft.com/office/drawing/2014/main" id="{26761814-F4DA-43C0-8C0C-862687E80F7C}"/>
              </a:ext>
            </a:extLst>
          </p:cNvPr>
          <p:cNvSpPr txBox="1"/>
          <p:nvPr/>
        </p:nvSpPr>
        <p:spPr>
          <a:xfrm>
            <a:off x="680560" y="1422185"/>
            <a:ext cx="3650278" cy="3759253"/>
          </a:xfrm>
          <a:prstGeom prst="rect">
            <a:avLst/>
          </a:prstGeom>
        </p:spPr>
        <p:txBody>
          <a:bodyPr vert="horz" lIns="91440" tIns="45720" rIns="91440" bIns="45720" rtlCol="0">
            <a:normAutofit/>
          </a:bodyPr>
          <a:lstStyle/>
          <a:p>
            <a:pPr>
              <a:spcBef>
                <a:spcPts val="1000"/>
              </a:spcBef>
              <a:buClr>
                <a:schemeClr val="accent1"/>
              </a:buClr>
            </a:pPr>
            <a:endParaRPr lang="en-US" dirty="0">
              <a:solidFill>
                <a:schemeClr val="tx1">
                  <a:lumMod val="75000"/>
                  <a:lumOff val="25000"/>
                </a:schemeClr>
              </a:solidFill>
            </a:endParaRPr>
          </a:p>
        </p:txBody>
      </p:sp>
      <p:pic>
        <p:nvPicPr>
          <p:cNvPr id="5" name="Picture 2" descr="image">
            <a:extLst>
              <a:ext uri="{FF2B5EF4-FFF2-40B4-BE49-F238E27FC236}">
                <a16:creationId xmlns:a16="http://schemas.microsoft.com/office/drawing/2014/main" id="{9CD88DDF-0260-4FA0-887A-8E50675FF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555" y="6235229"/>
            <a:ext cx="1510445" cy="59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4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58628B-241D-47E1-98EC-821B47E5EB42}"/>
              </a:ext>
            </a:extLst>
          </p:cNvPr>
          <p:cNvSpPr txBox="1"/>
          <p:nvPr/>
        </p:nvSpPr>
        <p:spPr>
          <a:xfrm>
            <a:off x="1519311" y="634784"/>
            <a:ext cx="9411286" cy="3139321"/>
          </a:xfrm>
          <a:prstGeom prst="rect">
            <a:avLst/>
          </a:prstGeom>
          <a:noFill/>
        </p:spPr>
        <p:txBody>
          <a:bodyPr wrap="square">
            <a:spAutoFit/>
          </a:bodyPr>
          <a:lstStyle/>
          <a:p>
            <a:pPr algn="ctr"/>
            <a:r>
              <a:rPr lang="en-US" b="1" i="0" dirty="0">
                <a:solidFill>
                  <a:srgbClr val="292929"/>
                </a:solidFill>
                <a:effectLst/>
                <a:latin typeface="sohne"/>
              </a:rPr>
              <a:t>The Lag, Carryover Effect, and Shape Effect</a:t>
            </a:r>
            <a:endParaRPr lang="en-US" altLang="en-US" dirty="0">
              <a:solidFill>
                <a:srgbClr val="292929"/>
              </a:solidFill>
              <a:latin typeface="charter"/>
            </a:endParaRPr>
          </a:p>
          <a:p>
            <a:pPr marR="0" lvl="0" indent="0" eaLnBrk="1" fontAlgn="base" hangingPunct="1">
              <a:lnSpc>
                <a:spcPct val="100000"/>
              </a:lnSpc>
              <a:spcBef>
                <a:spcPct val="0"/>
              </a:spcBef>
              <a:spcAft>
                <a:spcPct val="0"/>
              </a:spcAft>
              <a:buClrTx/>
              <a:buSzTx/>
              <a:buFontTx/>
              <a:buNone/>
              <a:tabLst/>
            </a:pPr>
            <a:r>
              <a:rPr lang="en-US" altLang="en-US" dirty="0">
                <a:solidFill>
                  <a:srgbClr val="292929"/>
                </a:solidFill>
                <a:latin typeface="charter"/>
              </a:rPr>
              <a:t>Pls refer </a:t>
            </a:r>
            <a:r>
              <a:rPr lang="en-US" altLang="en-US" b="1" dirty="0">
                <a:solidFill>
                  <a:srgbClr val="292929"/>
                </a:solidFill>
                <a:latin typeface="charter"/>
                <a:hlinkClick r:id="rId2"/>
              </a:rPr>
              <a:t>this</a:t>
            </a:r>
            <a:r>
              <a:rPr lang="en-US" altLang="en-US" dirty="0">
                <a:solidFill>
                  <a:srgbClr val="292929"/>
                </a:solidFill>
                <a:latin typeface="charter"/>
              </a:rPr>
              <a:t> link to know more about lag , carryover and shape effect</a:t>
            </a:r>
          </a:p>
          <a:p>
            <a:pPr marR="0" lvl="0" indent="0" eaLnBrk="1" fontAlgn="base" hangingPunct="1">
              <a:lnSpc>
                <a:spcPct val="100000"/>
              </a:lnSpc>
              <a:spcBef>
                <a:spcPct val="0"/>
              </a:spcBef>
              <a:spcAft>
                <a:spcPct val="0"/>
              </a:spcAft>
              <a:buClrTx/>
              <a:buSzTx/>
              <a:buFontTx/>
              <a:buNone/>
              <a:tabLst/>
            </a:pPr>
            <a:r>
              <a:rPr lang="en-US" dirty="0">
                <a:solidFill>
                  <a:srgbClr val="292929"/>
                </a:solidFill>
                <a:latin typeface="charter"/>
              </a:rPr>
              <a:t>Lag=0</a:t>
            </a:r>
          </a:p>
          <a:p>
            <a:pPr marR="0" lvl="0" indent="0" eaLnBrk="1" fontAlgn="base" hangingPunct="1">
              <a:lnSpc>
                <a:spcPct val="100000"/>
              </a:lnSpc>
              <a:spcBef>
                <a:spcPct val="0"/>
              </a:spcBef>
              <a:spcAft>
                <a:spcPct val="0"/>
              </a:spcAft>
              <a:buClrTx/>
              <a:buSzTx/>
              <a:buFontTx/>
              <a:buNone/>
              <a:tabLst/>
            </a:pPr>
            <a:r>
              <a:rPr lang="en-US" dirty="0">
                <a:solidFill>
                  <a:srgbClr val="292929"/>
                </a:solidFill>
                <a:latin typeface="charter"/>
              </a:rPr>
              <a:t>Beta=[0.6,0.7,0.8,0.9,1]</a:t>
            </a:r>
          </a:p>
          <a:p>
            <a:pPr fontAlgn="base">
              <a:spcBef>
                <a:spcPct val="0"/>
              </a:spcBef>
              <a:spcAft>
                <a:spcPct val="0"/>
              </a:spcAft>
            </a:pPr>
            <a:r>
              <a:rPr lang="en-US" dirty="0">
                <a:solidFill>
                  <a:srgbClr val="292929"/>
                </a:solidFill>
                <a:latin typeface="charter"/>
              </a:rPr>
              <a:t>Decay=[0.6,0.7,0.8,0.9,1]</a:t>
            </a:r>
          </a:p>
          <a:p>
            <a:pPr marR="0" lvl="0" indent="0" eaLnBrk="1" fontAlgn="base" hangingPunct="1">
              <a:lnSpc>
                <a:spcPct val="100000"/>
              </a:lnSpc>
              <a:spcBef>
                <a:spcPct val="0"/>
              </a:spcBef>
              <a:spcAft>
                <a:spcPct val="0"/>
              </a:spcAft>
              <a:buClrTx/>
              <a:buSzTx/>
              <a:buFontTx/>
              <a:buNone/>
              <a:tabLst/>
            </a:pPr>
            <a:r>
              <a:rPr lang="en-US" dirty="0">
                <a:solidFill>
                  <a:srgbClr val="292929"/>
                </a:solidFill>
                <a:latin typeface="charter"/>
              </a:rPr>
              <a:t>Run the model for above different values of beta and decay</a:t>
            </a:r>
          </a:p>
          <a:p>
            <a:pPr marR="0" lvl="0" indent="0" eaLnBrk="1" fontAlgn="base" hangingPunct="1">
              <a:lnSpc>
                <a:spcPct val="100000"/>
              </a:lnSpc>
              <a:spcBef>
                <a:spcPct val="0"/>
              </a:spcBef>
              <a:spcAft>
                <a:spcPct val="0"/>
              </a:spcAft>
              <a:buClrTx/>
              <a:buSzTx/>
              <a:buFontTx/>
              <a:buNone/>
              <a:tabLst/>
            </a:pPr>
            <a:r>
              <a:rPr lang="en-US" dirty="0">
                <a:solidFill>
                  <a:srgbClr val="292929"/>
                </a:solidFill>
                <a:latin typeface="charter"/>
              </a:rPr>
              <a:t>Got best results for following values of lag beta and decay.</a:t>
            </a:r>
          </a:p>
          <a:p>
            <a:pPr marR="0" lvl="0" indent="0" eaLnBrk="1" fontAlgn="base" hangingPunct="1">
              <a:lnSpc>
                <a:spcPct val="100000"/>
              </a:lnSpc>
              <a:spcBef>
                <a:spcPct val="0"/>
              </a:spcBef>
              <a:spcAft>
                <a:spcPct val="0"/>
              </a:spcAft>
              <a:buClrTx/>
              <a:buSzTx/>
              <a:buFontTx/>
              <a:buNone/>
              <a:tabLst/>
            </a:pPr>
            <a:r>
              <a:rPr lang="en-US" dirty="0">
                <a:solidFill>
                  <a:srgbClr val="292929"/>
                </a:solidFill>
                <a:latin typeface="charter"/>
              </a:rPr>
              <a:t>Results are shown below</a:t>
            </a:r>
          </a:p>
          <a:p>
            <a:pPr marR="0" lvl="0" indent="0" eaLnBrk="1" fontAlgn="base" hangingPunct="1">
              <a:lnSpc>
                <a:spcPct val="100000"/>
              </a:lnSpc>
              <a:spcBef>
                <a:spcPct val="0"/>
              </a:spcBef>
              <a:spcAft>
                <a:spcPct val="0"/>
              </a:spcAft>
              <a:buClrTx/>
              <a:buSzTx/>
              <a:buFontTx/>
              <a:buNone/>
              <a:tabLst/>
            </a:pPr>
            <a:endParaRPr lang="en-US" dirty="0">
              <a:solidFill>
                <a:srgbClr val="292929"/>
              </a:solidFill>
              <a:latin typeface="charter"/>
            </a:endParaRPr>
          </a:p>
          <a:p>
            <a:pPr marR="0" lvl="0" indent="0" eaLnBrk="1" fontAlgn="base" hangingPunct="1">
              <a:lnSpc>
                <a:spcPct val="100000"/>
              </a:lnSpc>
              <a:spcBef>
                <a:spcPct val="0"/>
              </a:spcBef>
              <a:spcAft>
                <a:spcPct val="0"/>
              </a:spcAft>
              <a:buClrTx/>
              <a:buSzTx/>
              <a:buFontTx/>
              <a:buNone/>
              <a:tabLst/>
            </a:pPr>
            <a:endParaRPr lang="en-US" dirty="0"/>
          </a:p>
          <a:p>
            <a:pPr marR="0" lvl="0" indent="0" eaLnBrk="1" fontAlgn="base" hangingPunct="1">
              <a:lnSpc>
                <a:spcPct val="100000"/>
              </a:lnSpc>
              <a:spcBef>
                <a:spcPct val="0"/>
              </a:spcBef>
              <a:spcAft>
                <a:spcPct val="0"/>
              </a:spcAft>
              <a:buClrTx/>
              <a:buSzTx/>
              <a:buFontTx/>
              <a:buNone/>
              <a:tabLst/>
            </a:pPr>
            <a:endParaRPr lang="en-US" dirty="0"/>
          </a:p>
        </p:txBody>
      </p:sp>
      <p:sp>
        <p:nvSpPr>
          <p:cNvPr id="6" name="Slide Number Placeholder 5">
            <a:extLst>
              <a:ext uri="{FF2B5EF4-FFF2-40B4-BE49-F238E27FC236}">
                <a16:creationId xmlns:a16="http://schemas.microsoft.com/office/drawing/2014/main" id="{B6D1B0D4-437A-40B0-846A-3DB097F4779B}"/>
              </a:ext>
            </a:extLst>
          </p:cNvPr>
          <p:cNvSpPr>
            <a:spLocks noGrp="1"/>
          </p:cNvSpPr>
          <p:nvPr>
            <p:ph type="sldNum" sz="quarter" idx="12"/>
          </p:nvPr>
        </p:nvSpPr>
        <p:spPr/>
        <p:txBody>
          <a:bodyPr/>
          <a:lstStyle/>
          <a:p>
            <a:fld id="{E2B5F7A5-DC83-4550-ADCC-63950CC8433B}" type="slidenum">
              <a:rPr lang="en-US" smtClean="0"/>
              <a:t>9</a:t>
            </a:fld>
            <a:endParaRPr lang="en-US"/>
          </a:p>
        </p:txBody>
      </p:sp>
      <p:pic>
        <p:nvPicPr>
          <p:cNvPr id="7" name="Picture 2" descr="image">
            <a:extLst>
              <a:ext uri="{FF2B5EF4-FFF2-40B4-BE49-F238E27FC236}">
                <a16:creationId xmlns:a16="http://schemas.microsoft.com/office/drawing/2014/main" id="{F6A92251-FC29-4285-B2F2-D395161B9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1555" y="6328724"/>
            <a:ext cx="1510445" cy="5292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768471E-10AE-4987-85F3-54EA0A3C8420}"/>
              </a:ext>
            </a:extLst>
          </p:cNvPr>
          <p:cNvPicPr>
            <a:picLocks noChangeAspect="1"/>
          </p:cNvPicPr>
          <p:nvPr/>
        </p:nvPicPr>
        <p:blipFill>
          <a:blip r:embed="rId4"/>
          <a:stretch>
            <a:fillRect/>
          </a:stretch>
        </p:blipFill>
        <p:spPr>
          <a:xfrm>
            <a:off x="7783319" y="3055892"/>
            <a:ext cx="3948880" cy="2845023"/>
          </a:xfrm>
          <a:prstGeom prst="rect">
            <a:avLst/>
          </a:prstGeom>
        </p:spPr>
      </p:pic>
      <p:pic>
        <p:nvPicPr>
          <p:cNvPr id="9" name="Picture 8">
            <a:extLst>
              <a:ext uri="{FF2B5EF4-FFF2-40B4-BE49-F238E27FC236}">
                <a16:creationId xmlns:a16="http://schemas.microsoft.com/office/drawing/2014/main" id="{07B02417-F28B-4B8B-8A4D-31B93B280EB9}"/>
              </a:ext>
            </a:extLst>
          </p:cNvPr>
          <p:cNvPicPr>
            <a:picLocks noChangeAspect="1"/>
          </p:cNvPicPr>
          <p:nvPr/>
        </p:nvPicPr>
        <p:blipFill>
          <a:blip r:embed="rId5"/>
          <a:stretch>
            <a:fillRect/>
          </a:stretch>
        </p:blipFill>
        <p:spPr>
          <a:xfrm>
            <a:off x="1649805" y="3021205"/>
            <a:ext cx="6003020" cy="2845023"/>
          </a:xfrm>
          <a:prstGeom prst="rect">
            <a:avLst/>
          </a:prstGeom>
        </p:spPr>
      </p:pic>
    </p:spTree>
    <p:extLst>
      <p:ext uri="{BB962C8B-B14F-4D97-AF65-F5344CB8AC3E}">
        <p14:creationId xmlns:p14="http://schemas.microsoft.com/office/powerpoint/2010/main" val="10381714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1793</TotalTime>
  <Words>820</Words>
  <Application>Microsoft Office PowerPoint</Application>
  <PresentationFormat>Widescreen</PresentationFormat>
  <Paragraphs>179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charter</vt:lpstr>
      <vt:lpstr>Inter</vt:lpstr>
      <vt:lpstr>sohne</vt:lpstr>
      <vt:lpstr>Wingdings</vt:lpstr>
      <vt:lpstr>Wingdings 3</vt:lpstr>
      <vt:lpstr>Wisp</vt:lpstr>
      <vt:lpstr>Market Mix Modelling (Adstock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Marker Mix Modelling (Adstock Optimization)</dc:title>
  <dc:creator>Amit Yemul</dc:creator>
  <cp:lastModifiedBy>Amit Yemul</cp:lastModifiedBy>
  <cp:revision>112</cp:revision>
  <dcterms:created xsi:type="dcterms:W3CDTF">2022-02-17T14:22:10Z</dcterms:created>
  <dcterms:modified xsi:type="dcterms:W3CDTF">2022-03-15T08:56:25Z</dcterms:modified>
</cp:coreProperties>
</file>