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A3EFC32-1BE6-778A-9986-DBA1F58461BD}"/>
              </a:ext>
            </a:extLst>
          </p:cNvPr>
          <p:cNvSpPr txBox="1">
            <a:spLocks/>
          </p:cNvSpPr>
          <p:nvPr/>
        </p:nvSpPr>
        <p:spPr bwMode="blackWhite">
          <a:xfrm>
            <a:off x="2527113" y="152163"/>
            <a:ext cx="7137774" cy="268104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Case Study Presentation :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1" dirty="0">
                <a:latin typeface="Bahnschrift" panose="020B0502040204020203" pitchFamily="34" charset="0"/>
              </a:rPr>
              <a:t>Geospatial &amp; Socio-Economic Risk Analysis of Kiva Microloan Default Risk 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CA79EFB9-FA97-A640-5BB9-146553840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835" y="3255353"/>
            <a:ext cx="9314329" cy="76944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Transforming Data into Sustainable Lending Strategies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E7EC39-5FB6-2EBC-025A-FFF6C53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0608" y="6331174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10993-B934-8163-7872-ED012D0BD039}"/>
              </a:ext>
            </a:extLst>
          </p:cNvPr>
          <p:cNvSpPr txBox="1"/>
          <p:nvPr/>
        </p:nvSpPr>
        <p:spPr>
          <a:xfrm>
            <a:off x="410318" y="5120184"/>
            <a:ext cx="3487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Presented By : </a:t>
            </a:r>
          </a:p>
          <a:p>
            <a:r>
              <a:rPr lang="en-US" sz="2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Amiya Kshitij Shukla</a:t>
            </a:r>
            <a:endParaRPr lang="en-IN" sz="2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0" name="Graphic 9" descr="Money with solid fill">
            <a:extLst>
              <a:ext uri="{FF2B5EF4-FFF2-40B4-BE49-F238E27FC236}">
                <a16:creationId xmlns:a16="http://schemas.microsoft.com/office/drawing/2014/main" id="{C54D98B3-1FF8-CC0C-8F7F-0B3B643AC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600000">
            <a:off x="8810025" y="3224721"/>
            <a:ext cx="2825567" cy="282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1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73BA98-1FEE-97C2-7407-09AE7E951CC0}"/>
              </a:ext>
            </a:extLst>
          </p:cNvPr>
          <p:cNvSpPr txBox="1">
            <a:spLocks/>
          </p:cNvSpPr>
          <p:nvPr/>
        </p:nvSpPr>
        <p:spPr bwMode="blackWhite">
          <a:xfrm>
            <a:off x="3200400" y="182372"/>
            <a:ext cx="5791199" cy="9924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Bahnschrift" panose="020B0502040204020203" pitchFamily="34" charset="0"/>
              </a:rPr>
              <a:t>Geospatial &amp; Socio-Economic Analysis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518BD18-4E5D-8642-36C2-E6D566F9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B0509F-C0E0-8872-410E-090436704C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330" y="1356002"/>
            <a:ext cx="601614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KEY 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Broad Global Footprint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Kiva operates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85 Total Countries with Loans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showing extensive reach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Major Contribution from Key Nations: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Top countries like Philippines (158K loans), Kenya (70K), and Cambodia (33K) drive a significant portion of the total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0.62M Loans Funded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Consistent Average Loan Amount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overall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Average Loan Amount of $494M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(from the dashboard, likely referring to total value) maintains the scale of microfinance.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Geographic Distribution Visualized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The world map clearly illustrates the spread and modelling concentration of loans across different continents and regions, allowing for quick identification of high-impact areas.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C6CB4-6EDE-6C98-FE34-55E5B4DE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46" y="1686464"/>
            <a:ext cx="5817856" cy="3925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649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37877F-2D8B-BCDC-C214-4CBE6729ED2D}"/>
              </a:ext>
            </a:extLst>
          </p:cNvPr>
          <p:cNvSpPr txBox="1">
            <a:spLocks/>
          </p:cNvSpPr>
          <p:nvPr/>
        </p:nvSpPr>
        <p:spPr bwMode="blackWhite">
          <a:xfrm>
            <a:off x="3200400" y="182372"/>
            <a:ext cx="5791199" cy="9924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Bahnschrift" panose="020B0502040204020203" pitchFamily="34" charset="0"/>
              </a:rPr>
              <a:t>Borrower &amp; Gender Insights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F092CF1-992A-E96F-0022-0CDE8EF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41D35-D25B-A9E5-04C6-AAFC3E11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18" y="1681062"/>
            <a:ext cx="5733245" cy="41191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AEA2491-5565-A85E-9B84-509BC05E2F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838" y="1170081"/>
            <a:ext cx="5791199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KEY 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Female-Centric Lending: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 significant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81.12% of Total Loans are by Female borrowers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highlighting Kiva's focus on empowering women entrepreneurs.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Similar Average Loan Amounts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Despite gender differences in loan count,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Average Loan Amount by 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is fairly similar ($0.83K for Male vs. $0.79K for Female), indicating equitable funding sizes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Sector-Specific Gender Distribution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"Total Loans by Sector and Gender" chart reveals specific sectors where female borrowers heavily outnumber male borrowers (e.g., Agriculture, Retail, Food).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Monthly Loan Volume Trends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"Total Loans Funded by Month" line chart shows clear monthly fluctuations in loan volume, peaking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March/April 2017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with 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20K loans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5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188459-38C9-C45E-BD8E-D23A18FB6C9A}"/>
              </a:ext>
            </a:extLst>
          </p:cNvPr>
          <p:cNvSpPr txBox="1">
            <a:spLocks/>
          </p:cNvSpPr>
          <p:nvPr/>
        </p:nvSpPr>
        <p:spPr bwMode="blackWhite">
          <a:xfrm>
            <a:off x="3200400" y="182372"/>
            <a:ext cx="5647765" cy="9924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Bahnschrift" panose="020B0502040204020203" pitchFamily="34" charset="0"/>
              </a:rPr>
              <a:t>Loan Purpose &amp; Sector Analysis</a:t>
            </a:r>
            <a:endParaRPr lang="en-IN" sz="4800" b="1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D96146C-A78B-D967-1B5C-FF06F88F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375A0-FDBC-9759-988E-32E26C78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31" y="1483837"/>
            <a:ext cx="5548473" cy="3814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9344644-5576-E6A1-BDEA-1E66960AE1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96" y="1043246"/>
            <a:ext cx="6213378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KEY 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Dominant Sectors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Agriculture and Retail are consistently the largest sectors by loan count and activity, followed by Services and Food. This indicates where Kiva's impact is most concentrated.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Detailed Activity Breakdown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Tree map provides granular insight into specific activities within each sector (e.g., "Farming 67K", "Pigs 26K" within Agriculture, "General Store 60K" within Retail).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Sectoral Trends Over Time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stacked area chart "Total Loans by Sector &amp; Year" shows the evolution of lending across sectors from 2014-2017, with Agriculture consistently leading, but other sectors like Retail and Services also showing strong contributions.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Lender Engagement by Sector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scatter plot "Sector Lending Patterns" illustrates the relationship between Total Loan Amount and Total Lender Count for each sector, indicating which sectors attract more lenders or larger loan volumes.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0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929223-6A97-FBB0-CBB7-7F1C4255EB37}"/>
              </a:ext>
            </a:extLst>
          </p:cNvPr>
          <p:cNvSpPr txBox="1">
            <a:spLocks/>
          </p:cNvSpPr>
          <p:nvPr/>
        </p:nvSpPr>
        <p:spPr bwMode="blackWhite">
          <a:xfrm>
            <a:off x="3200400" y="182372"/>
            <a:ext cx="5647765" cy="9924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Bahnschrift" panose="020B0502040204020203" pitchFamily="34" charset="0"/>
              </a:rPr>
              <a:t>Lending Dynamics &amp; Repayment Patterns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6F54363-DD68-38F3-97AC-FD7F0BE9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19352-965E-AA76-AF12-477B21DA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56" y="1471311"/>
            <a:ext cx="5898018" cy="3849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7C1066C-C416-628A-C9BD-D3E5B26D42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7951" y="1256467"/>
            <a:ext cx="605590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KEY 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Efficient Funding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Average Funding Duration is 14 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indicating a relatively quick process for loans to get fully funded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Majority Funded Quickly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"Total Loans by Funding Duration" bar chart shows that the vast majority of loans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271K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220K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) are funded within 8-30 Days and 2-7 Days respectively, with a smaller portion taking 30+ Days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Dominant Repayment Intervals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"Repayment Frequency Distribution" donut chart reveals that Monthly (49.96%) and Irregular (40.34%) are the primary repayment intervals, with Weekly (9.6%) and Bullet (0.1%) being less common.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Average Loan Term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average loan term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13 Months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providing context to the repayment frequencies.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5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51E98-68A8-F94C-74BB-372C5C4C791E}"/>
              </a:ext>
            </a:extLst>
          </p:cNvPr>
          <p:cNvSpPr txBox="1">
            <a:spLocks/>
          </p:cNvSpPr>
          <p:nvPr/>
        </p:nvSpPr>
        <p:spPr bwMode="blackWhite">
          <a:xfrm>
            <a:off x="3200400" y="182372"/>
            <a:ext cx="5647765" cy="9924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Bahnschrift" panose="020B0502040204020203" pitchFamily="34" charset="0"/>
              </a:rPr>
              <a:t>Conclusion &amp; Future Enhancements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5899C4-9686-0A6D-AE65-9B8E988D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A55E79-C1F2-BEFB-7745-C18DEB0DBD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0320" y="1938389"/>
            <a:ext cx="1109140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Project Impact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Successfully transformed complex Kiva data into a robust, interactive BI solution, providing invaluable insights into global microloan performance and associated risk factors. This empowers Kiva to make more informed decisions, fostering sustainable financial inclusion.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Future Enhancements 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Integration of external economic indicators (e.g., GDP, inflation) to enrich socio-economic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Development of a predictive model (e.g., using Python/R) for explicit default probability scores per loan, integrating results into the dashboard.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Enhanced drill-through capabilities to individual loan profiles for deeper investigation.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Sentiment analysis on loan use descriptions for qualitative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4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03AC9F-D113-7718-FBD1-B481199935B0}"/>
              </a:ext>
            </a:extLst>
          </p:cNvPr>
          <p:cNvSpPr txBox="1">
            <a:spLocks/>
          </p:cNvSpPr>
          <p:nvPr/>
        </p:nvSpPr>
        <p:spPr bwMode="blackWhite">
          <a:xfrm>
            <a:off x="887506" y="188159"/>
            <a:ext cx="10959353" cy="93475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Bahnschrift" panose="020B0502040204020203" pitchFamily="34" charset="0"/>
              </a:rPr>
              <a:t>Introduction</a:t>
            </a:r>
            <a:endParaRPr lang="en-IN" sz="8000" b="1" dirty="0">
              <a:latin typeface="Bahnschrift" panose="020B05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378E7CB-E0B8-DC62-BB5C-58D2DDAF8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11" y="1585197"/>
            <a:ext cx="1116105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Kiva's Vision :</a:t>
            </a:r>
            <a:r>
              <a:rPr lang="en-US" alt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Bahnschrift" panose="020B0502040204020203" pitchFamily="34" charset="0"/>
              </a:rPr>
              <a:t>Kiva is a non-profit organization that allows people to lend money via the internet to low-income entrepreneurs and students in over 70 countries. Their mission is to alleviate poverty through microloans.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The Challenge :</a:t>
            </a:r>
            <a:r>
              <a:rPr lang="en-US" alt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Despite high funding success, understanding and mitigating potential default risk is crucial for sustainable lending and maximizing impact. Our project aimed to analyze the complex interplay of geographical, socio-economic, and loan-specific factors influencing microloan default risk.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9CBD114-EA93-DC8F-AEF3-2A867679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28E1B989-711A-74F2-B97F-A15760C4C089}"/>
              </a:ext>
            </a:extLst>
          </p:cNvPr>
          <p:cNvSpPr txBox="1">
            <a:spLocks/>
          </p:cNvSpPr>
          <p:nvPr/>
        </p:nvSpPr>
        <p:spPr bwMode="blackWhite">
          <a:xfrm>
            <a:off x="775446" y="178259"/>
            <a:ext cx="10515600" cy="102866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Bahnschrift" panose="020B0502040204020203" pitchFamily="34" charset="0"/>
              </a:rPr>
              <a:t>Project Objectives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E8A6EB5-5694-1595-3965-C25C2AFD9D05}"/>
              </a:ext>
            </a:extLst>
          </p:cNvPr>
          <p:cNvSpPr txBox="1">
            <a:spLocks/>
          </p:cNvSpPr>
          <p:nvPr/>
        </p:nvSpPr>
        <p:spPr>
          <a:xfrm>
            <a:off x="448235" y="1590022"/>
            <a:ext cx="10905565" cy="43832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F2027"/>
                </a:solidFill>
                <a:latin typeface="Bahnschrift" panose="020B0502040204020203" pitchFamily="34" charset="0"/>
              </a:rPr>
              <a:t>The Primary Objectives were : 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>
              <a:solidFill>
                <a:srgbClr val="0F2027"/>
              </a:solidFill>
              <a:latin typeface="Bahnschrif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Bahnschrift" panose="020B0502040204020203" pitchFamily="34" charset="0"/>
              </a:rPr>
              <a:t>Develop a Robust Data Foundation 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" panose="020B0502040204020203" pitchFamily="34" charset="0"/>
              </a:rPr>
              <a:t>Perform extensive SQL-based data engineering (cleaning, transformation, structuring) </a:t>
            </a:r>
            <a:r>
              <a:rPr 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on raw Kiva datasets.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Bahnschrift" panose="020B0502040204020203" pitchFamily="34" charset="0"/>
              </a:rPr>
              <a:t>Uncover Key Risk Drivers : </a:t>
            </a:r>
            <a:r>
              <a:rPr 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Analyze geospatial, socio-economic, and loan-specific attributes to identify factors correlated with default risk.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Bahnschrift" panose="020B0502040204020203" pitchFamily="34" charset="0"/>
              </a:rPr>
              <a:t>Build an Intuitive BI Solution : </a:t>
            </a:r>
            <a:r>
              <a:rPr 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Design and deploy an interactive Power BI dashboard to visualize insights and facilitate data-driven decision-making.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b="1" dirty="0">
                <a:solidFill>
                  <a:srgbClr val="000000"/>
                </a:solidFill>
                <a:latin typeface="Bahnschrift" panose="020B0502040204020203" pitchFamily="34" charset="0"/>
              </a:rPr>
              <a:t>Provide Actionable Recommendations : </a:t>
            </a:r>
            <a:r>
              <a:rPr lang="en-US" dirty="0">
                <a:solidFill>
                  <a:srgbClr val="000000"/>
                </a:solidFill>
                <a:latin typeface="Bahnschrift" panose="020B0502040204020203" pitchFamily="34" charset="0"/>
              </a:rPr>
              <a:t>Translate complex analytical findings into practical strategies for Kiva to enhance financial inclusion and manage risk.</a:t>
            </a:r>
            <a:endParaRPr lang="en-IN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895A2E-5965-87A0-897A-77784042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23391"/>
          </a:xfrm>
        </p:spPr>
        <p:txBody>
          <a:bodyPr>
            <a:normAutofit fontScale="92500"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0D9E01-4DE6-4A16-5338-99CE77A09542}"/>
              </a:ext>
            </a:extLst>
          </p:cNvPr>
          <p:cNvSpPr txBox="1">
            <a:spLocks/>
          </p:cNvSpPr>
          <p:nvPr/>
        </p:nvSpPr>
        <p:spPr bwMode="blackWhite">
          <a:xfrm>
            <a:off x="838200" y="101364"/>
            <a:ext cx="10515600" cy="96786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Bahnschrift" panose="020B0502040204020203" pitchFamily="34" charset="0"/>
              </a:rPr>
              <a:t>Key Performance Indicators (KPIs)</a:t>
            </a:r>
            <a:endParaRPr lang="en-IN" sz="7200" b="1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4F163-1FA7-00A7-3E88-754174CD8272}"/>
              </a:ext>
            </a:extLst>
          </p:cNvPr>
          <p:cNvSpPr txBox="1">
            <a:spLocks/>
          </p:cNvSpPr>
          <p:nvPr/>
        </p:nvSpPr>
        <p:spPr>
          <a:xfrm>
            <a:off x="596153" y="1242825"/>
            <a:ext cx="10757647" cy="529608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</a:rPr>
              <a:t>Our dashboard leverages precise KPIs and data points derived from SQL to provide a holistic view of Kiva's performance and risk landscape :</a:t>
            </a:r>
          </a:p>
          <a:p>
            <a:endParaRPr lang="en-US" sz="2400" b="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</a:rPr>
              <a:t>Overall Loan Performance :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Total Loans Funded: (e.g. 619K loans) - Direct measure of Kiva's reach.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Total Funded Amount: (e.g. $494 Million) - Overall financial impact.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Overall Funding Success Rate: (e.g. 100%) - Efficiency of the lending process.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Average Time to Fund: (e.g. X days) - Speed of capital deployment.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</a:rPr>
              <a:t>Geospatial &amp; Socio-Economic Impact :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Loans by Country/World Region : Geographic distribution of Kiva's operations.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MPI Correlation : Relationship between poverty levels and loan metrics.</a:t>
            </a:r>
          </a:p>
          <a:p>
            <a:endParaRPr lang="en-IN" sz="1800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02E726-5711-956F-F590-03DC889D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8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469653-FB0E-2B0C-6BA6-2AC3EA749DAC}"/>
              </a:ext>
            </a:extLst>
          </p:cNvPr>
          <p:cNvSpPr txBox="1">
            <a:spLocks/>
          </p:cNvSpPr>
          <p:nvPr/>
        </p:nvSpPr>
        <p:spPr bwMode="blackWhite">
          <a:xfrm>
            <a:off x="838200" y="136525"/>
            <a:ext cx="10515600" cy="110233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Bahnschrift" panose="020B0502040204020203" pitchFamily="34" charset="0"/>
              </a:rPr>
              <a:t>Key Performance Indicators (KPIs)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51801A-63E6-EAF8-FBB3-68A7D30E1852}"/>
              </a:ext>
            </a:extLst>
          </p:cNvPr>
          <p:cNvSpPr txBox="1">
            <a:spLocks/>
          </p:cNvSpPr>
          <p:nvPr/>
        </p:nvSpPr>
        <p:spPr>
          <a:xfrm>
            <a:off x="838200" y="2044700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</a:rPr>
              <a:t>Lending Dynamics :</a:t>
            </a:r>
          </a:p>
          <a:p>
            <a:pPr algn="l"/>
            <a:endParaRPr lang="en-US" b="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Loans by Sector/Activity : Categorization of where loans are utilized.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Borrower Demographics : Distribution and impact of `borrower_genders`.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Partner Performance : Contribution of individual `partner_id`s.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Bahnschrift" panose="020B0502040204020203" pitchFamily="34" charset="0"/>
              </a:rPr>
              <a:t> Temporal Trends : Loan volume and funding speed changes over time.</a:t>
            </a:r>
            <a:endParaRPr lang="en-IN" sz="1800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F744-A11E-63B9-0797-64F37772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4301-CAF4-1A85-4640-467617984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742" y="111248"/>
            <a:ext cx="8991600" cy="97936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Bahnschrift" panose="020B0502040204020203" pitchFamily="34" charset="0"/>
              </a:rPr>
              <a:t>SQL Analysis &amp; Data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E1CC-4FE9-F663-A299-66E7652C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A0031D-41EC-9864-39F4-484091AFA8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1" y="1339592"/>
            <a:ext cx="10901082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Data Sources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Raw Kiva loan data (kiva_loans_utf8) and corresponding geographical/MPI (Multidimensional Poverty Index) data (kiva_mpi_region_locations).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Ingestion &amp; ETL Prep 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Data was meticulously ingested into MS SQL Server, serving as our central data repository. A critical phase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SQL-driven ETL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was performed: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Initial Exploration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SELECT TOP N, COUNT(*), COUNT(DISTINCT Column), MIN/MAX(DateColumn) queries for schema understanding, basic distributions, and gap identification.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Data Cleaning 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Handled missing values (funded_amount, borrower_genders) via imputation or exclusion.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Detected and removed duplicate loan entries using ROW_NUMBER() OVER (PARTITION BY ... ORDER BY ...) with CTEs.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Performed explicit data type conversions (e.g., VARCHAR to DATETIME/DATE using CONVERT, ensuring numerical precision for loan_amount).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Standardized country names for consistency across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4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5B4983-156F-7610-C7A7-320578381993}"/>
              </a:ext>
            </a:extLst>
          </p:cNvPr>
          <p:cNvSpPr txBox="1">
            <a:spLocks/>
          </p:cNvSpPr>
          <p:nvPr/>
        </p:nvSpPr>
        <p:spPr bwMode="blackWhite">
          <a:xfrm>
            <a:off x="1716742" y="111248"/>
            <a:ext cx="8991600" cy="97936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Bahnschrift" panose="020B0502040204020203" pitchFamily="34" charset="0"/>
              </a:rPr>
              <a:t>SQL Analysis &amp; Data Engineering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BC3928E-03FB-AF30-A6A6-3F4F7949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D77DFF-3A86-366B-FE8A-5735E4D699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037" y="1292044"/>
            <a:ext cx="11582775" cy="490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Feature Engineering 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Calculated time_to_fund_days using DATEDIFF(day, posted_time, funded_time).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Created YearMonth keys (FORMAT([DateColumn], 'yyyyMM')) for time-series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Parsed and extracted insights from tags column using string functions.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Advanced SQL Querying 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Aggregations: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Used SUM(), AVG(), COUNT(), with GROUP BY and HAVING to calculate KPIs by country, sector, gender,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Complex Joins: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Leveraged INNER JOIN and LEFT JOIN to combine loan data with MPI data, linking poverty levels to loan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Subqueries &amp; CTEs: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Employed for multi-step logic (e.g., identifying top-performing partner_ids, or loans funded faster than regional average).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Window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Applied ROW_NUMBER(), LAG(), LEAD() for ranking, month-over-month comparisons, and trend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Performance 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Created appropriate INDEXES on frequently joined and filtered columns (country, sector, posted_time, funded_time) to optimize query execution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3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B01521-731F-137B-727F-3BBE6AF59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06" y="1676400"/>
            <a:ext cx="11573435" cy="4409097"/>
          </a:xfrm>
        </p:spPr>
        <p:txBody>
          <a:bodyPr/>
          <a:lstStyle/>
          <a:p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Our Analytical Ecosystem</a:t>
            </a:r>
          </a:p>
          <a:p>
            <a:endParaRPr lang="en-IN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MS SQL Server:</a:t>
            </a:r>
            <a:r>
              <a:rPr lang="en-IN" dirty="0">
                <a:solidFill>
                  <a:schemeClr val="bg1"/>
                </a:solidFill>
              </a:rPr>
              <a:t> Primary database for data ingestion, cleaning, transformation, and complex analytical querying.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Power BI Desktop:</a:t>
            </a:r>
            <a:r>
              <a:rPr lang="en-IN" dirty="0">
                <a:solidFill>
                  <a:schemeClr val="bg1"/>
                </a:solidFill>
              </a:rPr>
              <a:t> The core tool for data modeling, DAX calculations, interactive dashboard design, and visualization.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Power Query (M-Code):</a:t>
            </a:r>
            <a:r>
              <a:rPr lang="en-IN" dirty="0">
                <a:solidFill>
                  <a:schemeClr val="bg1"/>
                </a:solidFill>
              </a:rPr>
              <a:t> Integral for ETL processes within Power BI, connecting to SQL and further refining data for specific dashboard needs.</a:t>
            </a:r>
          </a:p>
          <a:p>
            <a:pPr algn="l"/>
            <a:r>
              <a:rPr lang="en-IN" b="1" dirty="0">
                <a:solidFill>
                  <a:schemeClr val="bg1"/>
                </a:solidFill>
              </a:rPr>
              <a:t>DAX (Data Analysis Expressions):</a:t>
            </a:r>
            <a:r>
              <a:rPr lang="en-IN" dirty="0">
                <a:solidFill>
                  <a:schemeClr val="bg1"/>
                </a:solidFill>
              </a:rPr>
              <a:t> Used for creating custom measures and calculated columns in Power BI, enabling powerful aggregations and time intelligence.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7BE24D-46A5-4D7F-2DE6-001C618144C7}"/>
              </a:ext>
            </a:extLst>
          </p:cNvPr>
          <p:cNvSpPr txBox="1">
            <a:spLocks/>
          </p:cNvSpPr>
          <p:nvPr/>
        </p:nvSpPr>
        <p:spPr bwMode="blackWhite">
          <a:xfrm>
            <a:off x="1716742" y="111248"/>
            <a:ext cx="8991600" cy="85694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latin typeface="Bahnschrift" panose="020B0502040204020203" pitchFamily="34" charset="0"/>
              </a:rPr>
              <a:t>Tools &amp; Technologies</a:t>
            </a:r>
            <a:endParaRPr lang="en-IN" sz="6000" b="1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5E202A7-89D9-C690-258D-6E82A613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7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C13E90-87D7-EA51-D89B-16FC56FE9641}"/>
              </a:ext>
            </a:extLst>
          </p:cNvPr>
          <p:cNvSpPr txBox="1">
            <a:spLocks/>
          </p:cNvSpPr>
          <p:nvPr/>
        </p:nvSpPr>
        <p:spPr bwMode="blackWhite">
          <a:xfrm>
            <a:off x="3200400" y="182372"/>
            <a:ext cx="5791199" cy="99243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>
                <a:latin typeface="Bahnschrift" panose="020B0502040204020203" pitchFamily="34" charset="0"/>
              </a:rPr>
              <a:t>Dashboard Overview : Core Insights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6EB5632-926E-51D9-9901-366EE061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541" y="6284633"/>
            <a:ext cx="2743200" cy="365125"/>
          </a:xfrm>
        </p:spPr>
        <p:txBody>
          <a:bodyPr>
            <a:normAutofit lnSpcReduction="10000"/>
          </a:bodyPr>
          <a:lstStyle/>
          <a:p>
            <a:fld id="{EAD1ECD0-4321-4E57-8389-36CF5B3B6C49}" type="slidenum">
              <a:rPr lang="en-IN" smtClean="0">
                <a:solidFill>
                  <a:schemeClr val="tx1"/>
                </a:solidFill>
              </a:rPr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848CE-5EC6-B785-B307-3ACEAB60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37" y="1676399"/>
            <a:ext cx="5460661" cy="3827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BA31971-9DA8-BCC2-968A-86FD5ADE3B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8259" y="1191244"/>
            <a:ext cx="568296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KEY 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Remarkable Funding Success: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Confirmed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100% Fully Funded Success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rate, indicating high project reliability.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Significant Global Reach: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619K Total Loans Funded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Total Loan Amount of $494 Million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demonstrating Kiva's vast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Consistent Average Loan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average loan amount stands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$796.92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suggesting a consistent microfinance scale.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Steady Loan Growth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The "Total Loan Amount Trend by Month" shows a generally increasing trend in funded amounts from 2014 to 2015, with monthly fluctuations but consistent growth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Top Lending Countries: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Philippines leads significantly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158K loans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, followed by Kenya (70K) and Cambodia (33K), highlighting key operational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069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{99D75234-2F87-4199-956E-6EB38BFE2FFD}TFfb9a325e-b4a8-473d-b025-df086f5ae4937a5f077a-90802770140c</Template>
  <TotalTime>89</TotalTime>
  <Words>1677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</vt:lpstr>
      <vt:lpstr>Bahnschrift SemiBold SemiConden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 Analysis &amp; Data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amiya shukla</dc:creator>
  <cp:lastModifiedBy>amiya shukla</cp:lastModifiedBy>
  <cp:revision>9</cp:revision>
  <dcterms:created xsi:type="dcterms:W3CDTF">2025-06-25T17:30:47Z</dcterms:created>
  <dcterms:modified xsi:type="dcterms:W3CDTF">2025-06-26T06:25:22Z</dcterms:modified>
</cp:coreProperties>
</file>