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sldIdLst>
    <p:sldId id="284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29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ABA7"/>
    <a:srgbClr val="ECC4BF"/>
    <a:srgbClr val="E9C46A"/>
    <a:srgbClr val="97EFD3"/>
    <a:srgbClr val="F15574"/>
    <a:srgbClr val="F4EBE8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99" autoAdjust="0"/>
  </p:normalViewPr>
  <p:slideViewPr>
    <p:cSldViewPr snapToGrid="0" snapToObjects="1" showGuides="1">
      <p:cViewPr varScale="1">
        <p:scale>
          <a:sx n="85" d="100"/>
          <a:sy n="85" d="100"/>
        </p:scale>
        <p:origin x="590" y="53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6/29/2025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 dirty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090" y="1403963"/>
            <a:ext cx="7067513" cy="2203344"/>
          </a:xfrm>
        </p:spPr>
        <p:txBody>
          <a:bodyPr/>
          <a:lstStyle/>
          <a:p>
            <a:r>
              <a:rPr lang="en-US" sz="4000" dirty="0">
                <a:latin typeface="Bahnschrift SemiBold" panose="020B0502040204020203" pitchFamily="34" charset="0"/>
                <a:cs typeface="Microsoft Tai Le" panose="020B0502040204020203" pitchFamily="34" charset="0"/>
              </a:rPr>
              <a:t>COVID-19 Data Analytics Case Study </a:t>
            </a:r>
            <a:br>
              <a:rPr lang="en-US" sz="4000" dirty="0">
                <a:latin typeface="Bahnschrift SemiBold" panose="020B0502040204020203" pitchFamily="34" charset="0"/>
              </a:rPr>
            </a:br>
            <a:br>
              <a:rPr lang="en-US" sz="4000" dirty="0">
                <a:latin typeface="Bahnschrift SemiBold" panose="020B0502040204020203" pitchFamily="34" charset="0"/>
              </a:rPr>
            </a:br>
            <a:r>
              <a:rPr lang="en-US" sz="2400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Analyzing Regional Crude Death Rates &amp; Jurisdictional Trends </a:t>
            </a:r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id="{06930851-3EE7-5B25-F590-CCB7467A2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0090" y="4839364"/>
            <a:ext cx="4985909" cy="792979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Presented By-</a:t>
            </a:r>
          </a:p>
          <a:p>
            <a:r>
              <a:rPr lang="en-US" b="1" dirty="0">
                <a:latin typeface="Bahnschrift SemiBold" panose="020B0502040204020203" pitchFamily="34" charset="0"/>
              </a:rPr>
              <a:t>Amiya Kshitij Shukla​</a:t>
            </a:r>
          </a:p>
          <a:p>
            <a:endParaRPr lang="en-US" dirty="0"/>
          </a:p>
        </p:txBody>
      </p:sp>
      <p:pic>
        <p:nvPicPr>
          <p:cNvPr id="5" name="Picture Placeholder 4" descr="Medicine with solid fill">
            <a:extLst>
              <a:ext uri="{FF2B5EF4-FFF2-40B4-BE49-F238E27FC236}">
                <a16:creationId xmlns:a16="http://schemas.microsoft.com/office/drawing/2014/main" id="{5B3B987E-A1F9-5641-C146-733FF028255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099" r="11099"/>
          <a:stretch>
            <a:fillRect/>
          </a:stretch>
        </p:blipFill>
        <p:spPr>
          <a:xfrm>
            <a:off x="8663834" y="2024729"/>
            <a:ext cx="2185140" cy="2808542"/>
          </a:xfrm>
        </p:spPr>
      </p:pic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4B28C-4306-0F62-D1F4-D387A207F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73100"/>
            <a:ext cx="9912096" cy="1014984"/>
          </a:xfrm>
        </p:spPr>
        <p:txBody>
          <a:bodyPr/>
          <a:lstStyle/>
          <a:p>
            <a:r>
              <a:rPr lang="en-US" sz="3800" b="1" dirty="0"/>
              <a:t>Dashboard Page 3 – Key Insights</a:t>
            </a:r>
            <a:endParaRPr lang="en-IN" sz="3800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9243D2B-E309-2BEA-EDA0-66CE2D8E49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118" y="1395783"/>
            <a:ext cx="6257364" cy="43326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549D4C-43F7-0E6E-5228-A19833302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10</a:t>
            </a:fld>
            <a:endParaRPr lang="en-US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6EF9F5-2822-CB2D-F7DB-CCF6CED7A0CA}"/>
              </a:ext>
            </a:extLst>
          </p:cNvPr>
          <p:cNvSpPr txBox="1"/>
          <p:nvPr/>
        </p:nvSpPr>
        <p:spPr>
          <a:xfrm>
            <a:off x="7162800" y="1576956"/>
            <a:ext cx="4715434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Key Insights </a:t>
            </a:r>
            <a:r>
              <a:rPr lang="en-US" sz="2000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:</a:t>
            </a:r>
          </a:p>
          <a:p>
            <a:endParaRPr lang="en-US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endParaRPr lang="en-US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 United States accounts for ~47% of reported deaths</a:t>
            </a:r>
          </a:p>
          <a:p>
            <a:endParaRPr lang="en-US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 Regional disparities evident in crude death rates</a:t>
            </a:r>
          </a:p>
          <a:p>
            <a:endParaRPr lang="en-US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 Pie chart simplifies comparison at macro level</a:t>
            </a:r>
          </a:p>
          <a:p>
            <a:endParaRPr lang="en-US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 Toggle interaction enhances user experience</a:t>
            </a:r>
          </a:p>
        </p:txBody>
      </p:sp>
    </p:spTree>
    <p:extLst>
      <p:ext uri="{BB962C8B-B14F-4D97-AF65-F5344CB8AC3E}">
        <p14:creationId xmlns:p14="http://schemas.microsoft.com/office/powerpoint/2010/main" val="1809683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22E11-E462-6928-0618-D2C8EAE01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73100"/>
            <a:ext cx="9912096" cy="1014984"/>
          </a:xfrm>
        </p:spPr>
        <p:txBody>
          <a:bodyPr/>
          <a:lstStyle/>
          <a:p>
            <a:r>
              <a:rPr lang="en-IN" sz="3800" b="1" dirty="0"/>
              <a:t>Key Findings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49DD4D-EF13-5786-2E7B-ABFB21DB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11</a:t>
            </a:fld>
            <a:endParaRPr lang="en-US" noProof="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D731E75-91DB-85C2-6831-57B4EA760E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72399" y="1659329"/>
            <a:ext cx="998524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 Wyoming has the highest reported crude COVID rate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 Mississippi and Indiana fall ~15% below the national average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 2022 marked the deadliest year across all jurisdictions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 National rate sits at ~103 per 100K population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 Interactive filters reveal seasonal and regional shifts</a:t>
            </a:r>
          </a:p>
        </p:txBody>
      </p:sp>
    </p:spTree>
    <p:extLst>
      <p:ext uri="{BB962C8B-B14F-4D97-AF65-F5344CB8AC3E}">
        <p14:creationId xmlns:p14="http://schemas.microsoft.com/office/powerpoint/2010/main" val="3454480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5F01E-037C-1FAB-FC60-E40845572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210208"/>
            <a:ext cx="9912096" cy="1014984"/>
          </a:xfrm>
        </p:spPr>
        <p:txBody>
          <a:bodyPr/>
          <a:lstStyle/>
          <a:p>
            <a:r>
              <a:rPr lang="en-IN" sz="3600" b="1" dirty="0"/>
              <a:t>Strategic Recommendations &amp; Future Scope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F62C2-E5EF-164C-5404-C7A2D9E4F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12</a:t>
            </a:fld>
            <a:endParaRPr lang="en-US" noProof="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76A5A1F-8C86-123B-D1F3-3B8B9E5424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8918" y="1327479"/>
            <a:ext cx="8864660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Focus monitoring and response in high-crude-rate jurisdictions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Augment data with demographic and hospitalization inputs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Automate dashboard refresh for weekly updates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Present findings to public health agencies for allocation planning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Use slicers and ranking to identify top 10 hotspots monthly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Introduce predictive analytics to forecast surges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600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Normalize data per capita for fairness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600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Add vaccination rate overlays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600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Integrate hospitalization, ICU, and recovery statistics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600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Enable mobile-responsive dashboard version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745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4C5B759-93CB-5B5A-B1D2-2E3C42747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9124" y="2574036"/>
            <a:ext cx="4873752" cy="1709928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9758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167EF-31EA-445E-18C9-33D65D3F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60" y="176425"/>
            <a:ext cx="9348754" cy="671277"/>
          </a:xfrm>
        </p:spPr>
        <p:txBody>
          <a:bodyPr/>
          <a:lstStyle/>
          <a:p>
            <a:r>
              <a:rPr lang="en-IN" sz="4000" b="1" dirty="0"/>
              <a:t>Executive 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27D4C6-F3FE-78D0-B10D-0CE219B3A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2</a:t>
            </a:fld>
            <a:endParaRPr lang="en-US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5A5826-EA62-A63E-07CE-36C7C2DB4AB6}"/>
              </a:ext>
            </a:extLst>
          </p:cNvPr>
          <p:cNvSpPr txBox="1"/>
          <p:nvPr/>
        </p:nvSpPr>
        <p:spPr>
          <a:xfrm>
            <a:off x="502024" y="1936376"/>
            <a:ext cx="1118795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This project investigates COVID-19 death trends across U.S. jurisdictions using  a combination of SQL for data engineering and Power BI for interactive visualization.</a:t>
            </a:r>
          </a:p>
          <a:p>
            <a:endParaRPr lang="en-US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endParaRPr lang="en-US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 algn="ctr"/>
            <a:r>
              <a:rPr lang="en-US" sz="2000" b="1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Key areas of focus include :</a:t>
            </a:r>
          </a:p>
          <a:p>
            <a:endParaRPr lang="en-US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r>
              <a:rPr lang="en-US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- Identifying jurisdictions with the highest and lowest crude death rates</a:t>
            </a:r>
          </a:p>
          <a:p>
            <a:r>
              <a:rPr lang="en-US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- Comparing regional mortality trends over time</a:t>
            </a:r>
          </a:p>
          <a:p>
            <a:r>
              <a:rPr lang="en-US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- Evaluating deviations from the national COVID crude rate benchmark</a:t>
            </a:r>
          </a:p>
          <a:p>
            <a:r>
              <a:rPr lang="en-US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- Surfacing actionable health insights via dynamic dashboards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473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862EB-7EC4-08F0-2FA9-7B9F562EC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080" y="73100"/>
            <a:ext cx="9912096" cy="1014984"/>
          </a:xfrm>
        </p:spPr>
        <p:txBody>
          <a:bodyPr/>
          <a:lstStyle/>
          <a:p>
            <a:r>
              <a:rPr lang="en-IN" sz="4000" b="1" dirty="0"/>
              <a:t>Project Objectives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D9C38-C958-98A9-4192-0D5A4BFD1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3</a:t>
            </a:fld>
            <a:endParaRPr lang="en-US" noProof="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175FE96-840A-6206-8C87-01452B9AF6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6132" y="2066946"/>
            <a:ext cx="11345209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Clean and structure COVID-19 death data using SQL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 Calculate national and jurisdiction-level crude COVID death rates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 Track changes in weekly deaths and rate differences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 Create a Power BI dashboard for real-time filtering and insights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 Enable health policy teams to identify and monitor high-risk regions</a:t>
            </a:r>
          </a:p>
        </p:txBody>
      </p:sp>
    </p:spTree>
    <p:extLst>
      <p:ext uri="{BB962C8B-B14F-4D97-AF65-F5344CB8AC3E}">
        <p14:creationId xmlns:p14="http://schemas.microsoft.com/office/powerpoint/2010/main" val="1516109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40C71-8A3F-D7A1-CCF9-131CC1E27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60" y="76148"/>
            <a:ext cx="9912096" cy="1014984"/>
          </a:xfrm>
        </p:spPr>
        <p:txBody>
          <a:bodyPr/>
          <a:lstStyle/>
          <a:p>
            <a:r>
              <a:rPr lang="en-IN" sz="3800" b="1" dirty="0"/>
              <a:t>SQL-Based Analytical 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8F8C4-82E5-F5FA-1873-067BA24B5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4</a:t>
            </a:fld>
            <a:endParaRPr lang="en-US" noProof="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1987A58-BC7D-C410-4FBD-BC2EBC08FB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95288" y="1030907"/>
            <a:ext cx="11151253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Which jurisdiction had the most COVID deaths?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→ Query for max COVID_deaths on the latest reporting date.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Who deviates most from the national average rate?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→ Top 5 with largest % difference in aa_COVID_rate vs crude_COVID_rate.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What are the average deaths over recent weeks?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→ Aggregated over the last 4 data_period_end dates.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How many jurisdictions reported data with valid deaths?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→ Filter out nulls and zeroes for most accurate visualizations.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How did share of COVID deaths change week-over-week?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→ Compare COVID_pct_of_total with lagged values using DAX.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What is the cumulative death count per region?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→ Sum up total deaths per jurisdiction from start to latest period.</a:t>
            </a:r>
          </a:p>
        </p:txBody>
      </p:sp>
    </p:spTree>
    <p:extLst>
      <p:ext uri="{BB962C8B-B14F-4D97-AF65-F5344CB8AC3E}">
        <p14:creationId xmlns:p14="http://schemas.microsoft.com/office/powerpoint/2010/main" val="2209258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0103C-7D58-1BE3-EE22-71A2244FB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74176"/>
            <a:ext cx="9912096" cy="1014984"/>
          </a:xfrm>
        </p:spPr>
        <p:txBody>
          <a:bodyPr/>
          <a:lstStyle/>
          <a:p>
            <a:r>
              <a:rPr lang="en-IN" sz="3800" b="1" dirty="0"/>
              <a:t>SQL Data Engineering &amp;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71D90-D43E-6BA8-F826-315E3C977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947" y="1505712"/>
            <a:ext cx="11000232" cy="416052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000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Resolved mixed date formats using ‘CONVERT()’ and ‘CAST()’ for consistency </a:t>
            </a:r>
          </a:p>
          <a:p>
            <a:pPr marL="0" indent="0">
              <a:buNone/>
            </a:pPr>
            <a:r>
              <a:rPr lang="en-US" sz="2000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 </a:t>
            </a:r>
          </a:p>
          <a:p>
            <a:pPr>
              <a:buFontTx/>
              <a:buChar char="-"/>
            </a:pPr>
            <a:r>
              <a:rPr lang="en-US" sz="2000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Excluded rows where deaths were zero or columns had missing values  </a:t>
            </a:r>
          </a:p>
          <a:p>
            <a:pPr marL="0" indent="0">
              <a:buNone/>
            </a:pPr>
            <a:endParaRPr lang="en-US" sz="2000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>
              <a:buFontTx/>
              <a:buChar char="-"/>
            </a:pPr>
            <a:r>
              <a:rPr lang="en-US" sz="2000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Computed weekly averages using `GROUP BY` on jurisdiction + period</a:t>
            </a:r>
          </a:p>
          <a:p>
            <a:pPr marL="0" indent="0">
              <a:buNone/>
            </a:pPr>
            <a:r>
              <a:rPr lang="en-US" sz="2000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  </a:t>
            </a:r>
          </a:p>
          <a:p>
            <a:pPr>
              <a:buFontTx/>
              <a:buChar char="-"/>
            </a:pPr>
            <a:r>
              <a:rPr lang="en-US" sz="2000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Derived % difference measures to compare with national averages</a:t>
            </a:r>
          </a:p>
          <a:p>
            <a:pPr marL="0" indent="0">
              <a:buNone/>
            </a:pPr>
            <a:r>
              <a:rPr lang="en-US" sz="2000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  </a:t>
            </a:r>
          </a:p>
          <a:p>
            <a:pPr marL="0" indent="0">
              <a:buNone/>
            </a:pPr>
            <a:r>
              <a:rPr lang="en-US" sz="2000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- Created ranking logic for crude COVID rates to identify top/bottom regions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47D409-A808-315D-059D-CF89B5C6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2088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7321E-9091-AF2B-A647-5AF3B753B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213256"/>
            <a:ext cx="9912096" cy="1014984"/>
          </a:xfrm>
        </p:spPr>
        <p:txBody>
          <a:bodyPr/>
          <a:lstStyle/>
          <a:p>
            <a:r>
              <a:rPr lang="en-US" sz="3800" b="1" dirty="0"/>
              <a:t>Key KPIs and DAX Measures</a:t>
            </a:r>
            <a:endParaRPr lang="en-IN" sz="3800" b="1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8D0492A-330E-AF26-A4C4-F9664A2627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0934062"/>
              </p:ext>
            </p:extLst>
          </p:nvPr>
        </p:nvGraphicFramePr>
        <p:xfrm>
          <a:off x="664322" y="1425388"/>
          <a:ext cx="10515600" cy="4783122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352231055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026861893"/>
                    </a:ext>
                  </a:extLst>
                </a:gridCol>
              </a:tblGrid>
              <a:tr h="583827">
                <a:tc>
                  <a:txBody>
                    <a:bodyPr/>
                    <a:lstStyle/>
                    <a:p>
                      <a:r>
                        <a:rPr lang="en-IN" sz="2000" b="1" dirty="0">
                          <a:latin typeface="Microsoft Tai Le" panose="020B0502040204020203" pitchFamily="34" charset="0"/>
                          <a:cs typeface="Microsoft Tai Le" panose="020B0502040204020203" pitchFamily="34" charset="0"/>
                        </a:rPr>
                        <a:t>KPI 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latin typeface="Microsoft Tai Le" panose="020B0502040204020203" pitchFamily="34" charset="0"/>
                          <a:cs typeface="Microsoft Tai Le" panose="020B0502040204020203" pitchFamily="34" charset="0"/>
                        </a:rPr>
                        <a:t>Formula &amp; Purpose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5734551"/>
                  </a:ext>
                </a:extLst>
              </a:tr>
              <a:tr h="583827">
                <a:tc>
                  <a:txBody>
                    <a:bodyPr/>
                    <a:lstStyle/>
                    <a:p>
                      <a:r>
                        <a:rPr lang="en-IN" dirty="0">
                          <a:latin typeface="Microsoft Tai Le" panose="020B0502040204020203" pitchFamily="34" charset="0"/>
                          <a:cs typeface="Microsoft Tai Le" panose="020B0502040204020203" pitchFamily="34" charset="0"/>
                        </a:rPr>
                        <a:t>Total_Deaths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icrosoft Tai Le" panose="020B0502040204020203" pitchFamily="34" charset="0"/>
                          <a:cs typeface="Microsoft Tai Le" panose="020B0502040204020203" pitchFamily="34" charset="0"/>
                        </a:rPr>
                        <a:t>Total COVID deaths across all time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842582"/>
                  </a:ext>
                </a:extLst>
              </a:tr>
              <a:tr h="583827">
                <a:tc>
                  <a:txBody>
                    <a:bodyPr/>
                    <a:lstStyle/>
                    <a:p>
                      <a:r>
                        <a:rPr lang="en-IN" dirty="0">
                          <a:latin typeface="Microsoft Tai Le" panose="020B0502040204020203" pitchFamily="34" charset="0"/>
                          <a:cs typeface="Microsoft Tai Le" panose="020B0502040204020203" pitchFamily="34" charset="0"/>
                        </a:rPr>
                        <a:t>National_Crude_Rate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icrosoft Tai Le" panose="020B0502040204020203" pitchFamily="34" charset="0"/>
                          <a:cs typeface="Microsoft Tai Le" panose="020B0502040204020203" pitchFamily="34" charset="0"/>
                        </a:rPr>
                        <a:t>Overall crude death rate — comparison benchmark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5290308"/>
                  </a:ext>
                </a:extLst>
              </a:tr>
              <a:tr h="583827">
                <a:tc>
                  <a:txBody>
                    <a:bodyPr/>
                    <a:lstStyle/>
                    <a:p>
                      <a:r>
                        <a:rPr lang="en-IN" dirty="0">
                          <a:latin typeface="Microsoft Tai Le" panose="020B0502040204020203" pitchFamily="34" charset="0"/>
                          <a:cs typeface="Microsoft Tai Le" panose="020B0502040204020203" pitchFamily="34" charset="0"/>
                        </a:rPr>
                        <a:t>Avg_Weekly_Deaths_Last4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icrosoft Tai Le" panose="020B0502040204020203" pitchFamily="34" charset="0"/>
                          <a:cs typeface="Microsoft Tai Le" panose="020B0502040204020203" pitchFamily="34" charset="0"/>
                        </a:rPr>
                        <a:t>Average weekly deaths for latest 4 periods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716013"/>
                  </a:ext>
                </a:extLst>
              </a:tr>
              <a:tr h="583827">
                <a:tc>
                  <a:txBody>
                    <a:bodyPr/>
                    <a:lstStyle/>
                    <a:p>
                      <a:r>
                        <a:rPr lang="en-IN" dirty="0">
                          <a:latin typeface="Microsoft Tai Le" panose="020B0502040204020203" pitchFamily="34" charset="0"/>
                          <a:cs typeface="Microsoft Tai Le" panose="020B0502040204020203" pitchFamily="34" charset="0"/>
                        </a:rPr>
                        <a:t>Top_Crude_Region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icrosoft Tai Le" panose="020B0502040204020203" pitchFamily="34" charset="0"/>
                          <a:cs typeface="Microsoft Tai Le" panose="020B0502040204020203" pitchFamily="34" charset="0"/>
                        </a:rPr>
                        <a:t>Jurisdiction with highest death rate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180621"/>
                  </a:ext>
                </a:extLst>
              </a:tr>
              <a:tr h="583827">
                <a:tc>
                  <a:txBody>
                    <a:bodyPr/>
                    <a:lstStyle/>
                    <a:p>
                      <a:r>
                        <a:rPr lang="en-IN" dirty="0">
                          <a:latin typeface="Microsoft Tai Le" panose="020B0502040204020203" pitchFamily="34" charset="0"/>
                          <a:cs typeface="Microsoft Tai Le" panose="020B0502040204020203" pitchFamily="34" charset="0"/>
                        </a:rPr>
                        <a:t>Bottom_Crude_Region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icrosoft Tai Le" panose="020B0502040204020203" pitchFamily="34" charset="0"/>
                          <a:cs typeface="Microsoft Tai Le" panose="020B0502040204020203" pitchFamily="34" charset="0"/>
                        </a:rPr>
                        <a:t>Jurisdiction with lowest death rate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427498"/>
                  </a:ext>
                </a:extLst>
              </a:tr>
              <a:tr h="583827">
                <a:tc>
                  <a:txBody>
                    <a:bodyPr/>
                    <a:lstStyle/>
                    <a:p>
                      <a:r>
                        <a:rPr lang="en-IN" dirty="0">
                          <a:latin typeface="Microsoft Tai Le" panose="020B0502040204020203" pitchFamily="34" charset="0"/>
                          <a:cs typeface="Microsoft Tai Le" panose="020B0502040204020203" pitchFamily="34" charset="0"/>
                        </a:rPr>
                        <a:t>WoW_Change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icrosoft Tai Le" panose="020B0502040204020203" pitchFamily="34" charset="0"/>
                          <a:cs typeface="Microsoft Tai Le" panose="020B0502040204020203" pitchFamily="34" charset="0"/>
                        </a:rPr>
                        <a:t>Week-over-week % delta in COVID death share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9117136"/>
                  </a:ext>
                </a:extLst>
              </a:tr>
              <a:tr h="583827">
                <a:tc>
                  <a:txBody>
                    <a:bodyPr/>
                    <a:lstStyle/>
                    <a:p>
                      <a:r>
                        <a:rPr lang="en-IN" dirty="0">
                          <a:latin typeface="Microsoft Tai Le" panose="020B0502040204020203" pitchFamily="34" charset="0"/>
                          <a:cs typeface="Microsoft Tai Le" panose="020B0502040204020203" pitchFamily="34" charset="0"/>
                        </a:rPr>
                        <a:t>Pct_Diff_From_National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icrosoft Tai Le" panose="020B0502040204020203" pitchFamily="34" charset="0"/>
                          <a:cs typeface="Microsoft Tai Le" panose="020B0502040204020203" pitchFamily="34" charset="0"/>
                        </a:rPr>
                        <a:t>% difference between each area’s rate vs national avg.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646377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F9767D-DBEB-246A-4FB6-626694327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6750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2A1EA-9925-234A-0063-A49DAACE6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089" y="103042"/>
            <a:ext cx="9912096" cy="1014984"/>
          </a:xfrm>
        </p:spPr>
        <p:txBody>
          <a:bodyPr/>
          <a:lstStyle/>
          <a:p>
            <a:r>
              <a:rPr lang="en-IN" sz="3800" b="1" dirty="0"/>
              <a:t>Tech Stack &amp; 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4C350-07DF-D427-9548-872559EE5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7</a:t>
            </a:fld>
            <a:endParaRPr lang="en-US" noProof="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39001F7-173C-6354-4871-C69C77DC16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21080" y="1628396"/>
            <a:ext cx="843579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SQL Server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: Data ingestion, joins, filtering, grouping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Power BI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: Visual creation, bookmarks, slicers, layout design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DAX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: KPI calculation, time intelligence, ranking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Bookmarks &amp; Buttons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: Used for toggling between Pie/Matrix visual formats</a:t>
            </a:r>
          </a:p>
        </p:txBody>
      </p:sp>
    </p:spTree>
    <p:extLst>
      <p:ext uri="{BB962C8B-B14F-4D97-AF65-F5344CB8AC3E}">
        <p14:creationId xmlns:p14="http://schemas.microsoft.com/office/powerpoint/2010/main" val="2195036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2E264-0D52-32DB-8729-BA9285F03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210208"/>
            <a:ext cx="9912096" cy="1014984"/>
          </a:xfrm>
        </p:spPr>
        <p:txBody>
          <a:bodyPr/>
          <a:lstStyle/>
          <a:p>
            <a:r>
              <a:rPr lang="en-US" sz="3800" b="1" dirty="0"/>
              <a:t>Dashboard Page 1 – National Overview</a:t>
            </a:r>
            <a:endParaRPr lang="en-IN" sz="3800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FBBF525-170B-E9B1-4E0F-EDF18FC16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565" y="1502519"/>
            <a:ext cx="6669647" cy="39703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B36BB-D508-D36F-F95B-ED6E45371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8</a:t>
            </a:fld>
            <a:endParaRPr lang="en-US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CFA579-BA7A-6899-B402-12708F44EA82}"/>
              </a:ext>
            </a:extLst>
          </p:cNvPr>
          <p:cNvSpPr txBox="1"/>
          <p:nvPr/>
        </p:nvSpPr>
        <p:spPr>
          <a:xfrm>
            <a:off x="7324070" y="1662489"/>
            <a:ext cx="4733365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Key Observations </a:t>
            </a:r>
            <a:r>
              <a:rPr lang="en-US" sz="2000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:</a:t>
            </a:r>
          </a:p>
          <a:p>
            <a:endParaRPr lang="en-US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 COVID deaths peaked around 2022</a:t>
            </a:r>
          </a:p>
          <a:p>
            <a:endParaRPr lang="en-US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 Wyoming consistently has the highest crude death rate</a:t>
            </a:r>
          </a:p>
          <a:p>
            <a:endParaRPr lang="en-US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 Utah leads in % deviation above national average</a:t>
            </a:r>
          </a:p>
          <a:p>
            <a:endParaRPr lang="en-US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 Majority of jurisdictions fall below national rate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4862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CD69D-0F31-0448-A57C-0877DB3D9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204291"/>
            <a:ext cx="9912096" cy="1014984"/>
          </a:xfrm>
        </p:spPr>
        <p:txBody>
          <a:bodyPr/>
          <a:lstStyle/>
          <a:p>
            <a:r>
              <a:rPr lang="en-IN" sz="3800" b="1" dirty="0"/>
              <a:t>Dashboard Page 2 – Regional Trends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077DAEE-5AC0-9EE8-8D79-6DF772B75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88" y="1470725"/>
            <a:ext cx="6731653" cy="40738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E8EAD5-DDD6-C588-A6F6-A0C92FEBA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9</a:t>
            </a:fld>
            <a:endParaRPr lang="en-US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6E3D2C-4B0D-49F7-1589-2EECE0983BF9}"/>
              </a:ext>
            </a:extLst>
          </p:cNvPr>
          <p:cNvSpPr txBox="1"/>
          <p:nvPr/>
        </p:nvSpPr>
        <p:spPr>
          <a:xfrm>
            <a:off x="7368988" y="1543512"/>
            <a:ext cx="4651841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Key Insights </a:t>
            </a:r>
            <a:r>
              <a:rPr lang="en-US" sz="2000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:</a:t>
            </a:r>
          </a:p>
          <a:p>
            <a:endParaRPr lang="en-US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 California and Florida dominate total death counts</a:t>
            </a:r>
          </a:p>
          <a:p>
            <a:endParaRPr lang="en-US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 Recent periods show stabilizing or declining trends</a:t>
            </a:r>
          </a:p>
          <a:p>
            <a:endParaRPr lang="en-US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 Some jurisdictions (e.g., Connecticut) show minimal fluctuation</a:t>
            </a:r>
          </a:p>
          <a:p>
            <a:endParaRPr lang="en-US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 WoW changes highlight periods of health system stress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097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{1B54DAF6-143C-4DBF-833F-4A5AD077AF0C}TFe1d98463-2fb3-4a8a-b8ce-60608704d48e96bc5776_win32-f4b1007d240e</Template>
  <TotalTime>68</TotalTime>
  <Words>761</Words>
  <Application>Microsoft Office PowerPoint</Application>
  <PresentationFormat>Widescreen</PresentationFormat>
  <Paragraphs>145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Bahnschrift SemiBold</vt:lpstr>
      <vt:lpstr>Calibri</vt:lpstr>
      <vt:lpstr>Century Gothic</vt:lpstr>
      <vt:lpstr>Karla</vt:lpstr>
      <vt:lpstr>Microsoft Tai Le</vt:lpstr>
      <vt:lpstr>Univers Condensed Light</vt:lpstr>
      <vt:lpstr>Office Theme</vt:lpstr>
      <vt:lpstr>COVID-19 Data Analytics Case Study   Analyzing Regional Crude Death Rates &amp; Jurisdictional Trends </vt:lpstr>
      <vt:lpstr>Executive Summary</vt:lpstr>
      <vt:lpstr>Project Objectives</vt:lpstr>
      <vt:lpstr>SQL-Based Analytical Questions</vt:lpstr>
      <vt:lpstr>SQL Data Engineering &amp; Preparation</vt:lpstr>
      <vt:lpstr>Key KPIs and DAX Measures</vt:lpstr>
      <vt:lpstr>Tech Stack &amp; Tools</vt:lpstr>
      <vt:lpstr>Dashboard Page 1 – National Overview</vt:lpstr>
      <vt:lpstr>Dashboard Page 2 – Regional Trends</vt:lpstr>
      <vt:lpstr>Dashboard Page 3 – Key Insights</vt:lpstr>
      <vt:lpstr>Key Findings</vt:lpstr>
      <vt:lpstr>Strategic Recommendations &amp; Future Scope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amiya shukla</dc:creator>
  <cp:lastModifiedBy>amiya shukla</cp:lastModifiedBy>
  <cp:revision>20</cp:revision>
  <dcterms:created xsi:type="dcterms:W3CDTF">2025-06-26T10:06:26Z</dcterms:created>
  <dcterms:modified xsi:type="dcterms:W3CDTF">2025-06-29T16:00:12Z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