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7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A4D0-EDBD-40A6-99FE-360694EE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285A0-7CEB-4906-AB0A-D084A7F6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45CF-BE73-4ABC-8CD0-175E23B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CBBC-043A-4A04-9CEE-64A31170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96B6-12BA-4A02-B27B-33D36C1E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D2D-1A68-45C3-901E-A6372226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76D7D-EDF0-491A-A9E7-1F09FE46B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62DF-20DC-4C20-8A71-0422E91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3726-9B80-4606-B01A-3228974E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E888-1B7B-44BB-86C1-E70B67FC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F55DB-9F0E-4550-8F12-B57BAB9C6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A5D39-B99B-44E9-8A04-C4F3A9C1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D873-77A8-414C-AE1F-8324E065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EC07-7396-4329-B5A6-EA5038F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2442-67E3-4747-805D-30DA93C4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6B3E-0A17-4759-AA4F-A47F6D16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01EF-3A45-4D6F-97AA-06B78FAE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7240-7A55-445D-A614-26631DF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0DE7-C8AA-44D8-BFBA-9720019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BF75-68A9-42E6-B611-84572C16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1E83-C4F6-44BC-A3C7-AE426FAB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66F4-6ACC-4D7D-A4C9-53768074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7BB2-E048-423C-A90B-64745CB1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0C86-C903-4484-AC09-2323DBF1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0022-58F1-461B-A358-9642D24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ABF-AB85-47FB-AEE0-5CF2365A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CAF3-F05E-40FC-94DF-627DF85FC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3D1C-80E8-4BE4-87CD-1C085832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98CC8-1FF8-48FF-85FA-D9683D8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F79E-1BD3-414B-9793-C00254C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4CAD-B460-4E95-96AA-A5329D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0F8-E36F-421F-809B-57CBBC2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9E79-F7DF-4A82-9781-A57441EA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8ACB-DA6D-4A7C-A114-1A6EECDD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DAFD1-0ED0-4EE5-9024-153A6BD3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A953B-6DDC-44E3-B380-A09B3AC0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C86C1-F8C4-4129-AD2D-E8EBF4F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E4087-0F48-4306-A148-FBA3335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1CEE1-5989-445C-A986-B7335D8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EF50-5E27-4646-B5D3-5572E4E3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83DC0-A196-41A1-B030-73F5F38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745D9-CA53-4700-B5B0-2EF9A5DF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D5A5F-525A-4B6C-8F4C-3CB3DCA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FB19-FAE1-4333-9980-902BCA2E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B6AC8-EB68-4A0B-AE7B-CCEE0E34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5393-20DC-45C2-8907-E9EDA1DD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302-4A6B-468F-B63C-6DF625D9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933C-BE4F-4E86-B4C2-65F3D9A4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81B1D-63FC-4A4F-9CCB-66A5FD5B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3DB1-E829-4564-BE2E-9BBDEFE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DE89-C466-4D1E-94E8-F8C739DF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6A322-2C98-42E2-A5CC-034BBB52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3099-FBB7-43F7-BC89-568579D1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78A41-A8DB-467C-8506-7F9ECA4F5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CB86-2B49-449E-A806-DB6DC5765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0F01-5A67-42DA-9DFB-38DA7AD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BAC3-DE8B-4A81-B98F-FFDF66DB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18ED-A805-4FEC-A1FE-B51C3BD9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A9392-2DB6-4CDF-8F9E-2C5A7624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43D6-60C3-46F8-A5EA-ED841113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0E51-D32E-4787-AF19-367F07C02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395A-6939-4058-9462-073A15C5F187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F4F83-D9E5-4640-803E-93967487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BFFB-1B11-4B66-8A24-6AC9554FD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1481-B152-4C86-B414-A95573F8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4FB20-CA33-4ED7-B6CB-8D237013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Medium Blog Posts Clap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1BD0-778A-4A19-A23E-B89C8B13E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-Mihir Deshpande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2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2FC6B-DAE1-4362-ADA5-8BDB8A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Discretization Options for the target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9ECB-2BA4-4746-A66B-DE2FD349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Based on Quartiles(25% values in each class)- 4 Classes</a:t>
            </a:r>
          </a:p>
          <a:p>
            <a:pPr marL="0" indent="0">
              <a:buNone/>
            </a:pPr>
            <a:r>
              <a:rPr lang="en-US" sz="2000" dirty="0"/>
              <a:t> 0-150</a:t>
            </a:r>
          </a:p>
          <a:p>
            <a:pPr marL="0" indent="0">
              <a:buNone/>
            </a:pPr>
            <a:r>
              <a:rPr lang="en-US" sz="2000" dirty="0"/>
              <a:t> 150-2K</a:t>
            </a:r>
          </a:p>
          <a:p>
            <a:pPr marL="0" indent="0">
              <a:buNone/>
            </a:pPr>
            <a:r>
              <a:rPr lang="en-US" sz="2000" dirty="0"/>
              <a:t> 2K-7K</a:t>
            </a:r>
          </a:p>
          <a:p>
            <a:pPr marL="0" indent="0">
              <a:buNone/>
            </a:pPr>
            <a:r>
              <a:rPr lang="en-US" sz="2000" dirty="0"/>
              <a:t> 7K and above</a:t>
            </a:r>
          </a:p>
          <a:p>
            <a:r>
              <a:rPr lang="en-US" sz="2000" dirty="0"/>
              <a:t>Based On Median (50% values in each class) – 2 Classes</a:t>
            </a:r>
          </a:p>
          <a:p>
            <a:pPr marL="0" indent="0">
              <a:buNone/>
            </a:pPr>
            <a:r>
              <a:rPr lang="en-US" sz="2000" dirty="0"/>
              <a:t> Under 2K</a:t>
            </a:r>
          </a:p>
          <a:p>
            <a:pPr marL="0" indent="0">
              <a:buNone/>
            </a:pPr>
            <a:r>
              <a:rPr lang="en-US" sz="2000" dirty="0"/>
              <a:t>  Above 2K</a:t>
            </a:r>
          </a:p>
        </p:txBody>
      </p:sp>
    </p:spTree>
    <p:extLst>
      <p:ext uri="{BB962C8B-B14F-4D97-AF65-F5344CB8AC3E}">
        <p14:creationId xmlns:p14="http://schemas.microsoft.com/office/powerpoint/2010/main" val="82351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8FDD7-647B-450C-A5BB-D1F143F3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Validation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C633-D741-4E1E-8163-0DBDDB62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Hold-Out </a:t>
            </a:r>
          </a:p>
          <a:p>
            <a:r>
              <a:rPr lang="en-US" sz="2400" dirty="0"/>
              <a:t>Training set= 70% of the data </a:t>
            </a:r>
          </a:p>
          <a:p>
            <a:r>
              <a:rPr lang="en-US" sz="2400" dirty="0"/>
              <a:t>Testing set =30 % of the data </a:t>
            </a:r>
          </a:p>
          <a:p>
            <a:r>
              <a:rPr lang="en-US" sz="2400" dirty="0"/>
              <a:t>In future K-fold cross validation can be applied to get a stable metric result</a:t>
            </a:r>
          </a:p>
        </p:txBody>
      </p:sp>
    </p:spTree>
    <p:extLst>
      <p:ext uri="{BB962C8B-B14F-4D97-AF65-F5344CB8AC3E}">
        <p14:creationId xmlns:p14="http://schemas.microsoft.com/office/powerpoint/2010/main" val="359759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FD21-57AE-4F0B-B7C1-C20A83D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Naïve Bayes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DEC6-3D51-4737-9860-838CC8D3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With 4 classes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Accuracy: 51.96%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Random guess baseline= 25%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With 2 classes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Accuracy : 64.7%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Random guess baseline =50%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9BA28-3907-42BC-BA85-00CA0000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2056671"/>
            <a:ext cx="4313663" cy="1690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115D8C-11F8-4B19-A434-CB881A64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4928787"/>
            <a:ext cx="4313663" cy="7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8D821-AE80-4356-9FB0-EB5A4ED2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Suport Vector Machine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FE2-6810-4397-91E0-242A216F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Cost parameter C was chosen to 0.3 </a:t>
            </a:r>
          </a:p>
          <a:p>
            <a:r>
              <a:rPr lang="en-US" sz="2000">
                <a:solidFill>
                  <a:srgbClr val="FFFFFF"/>
                </a:solidFill>
              </a:rPr>
              <a:t>With 4 classes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 Accuracy:- 61.76%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 Random Guess Baseline :-25%</a:t>
            </a:r>
          </a:p>
          <a:p>
            <a:r>
              <a:rPr lang="en-US" sz="2000">
                <a:solidFill>
                  <a:srgbClr val="FFFFFF"/>
                </a:solidFill>
              </a:rPr>
              <a:t>With 2 classes 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 Accuracy:- 77.45%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Random Guess Baseline:- 50%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9724A-5AC4-4032-940E-B302553D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1690688"/>
            <a:ext cx="4313663" cy="1850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B3D2-0CF7-45D6-BBD8-835A96BA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4260715"/>
            <a:ext cx="4313663" cy="16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88225-C602-406A-9618-FA7BDFB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35942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How many classes to choose?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40DB-D215-432B-9D0C-3DCEEA7F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While the 4 class problem outperforms the random guess baseline by more than double, the question is do we really need such a stratified classification?</a:t>
            </a:r>
          </a:p>
          <a:p>
            <a:r>
              <a:rPr lang="en-US" sz="2400" dirty="0"/>
              <a:t>We can simply use the 2 class problem and use the signal of 2K above and below. </a:t>
            </a:r>
          </a:p>
          <a:p>
            <a:r>
              <a:rPr lang="en-US" sz="2400" dirty="0"/>
              <a:t>It gives us a decent accuracy and F1 score with the SVM algorithm as well </a:t>
            </a:r>
          </a:p>
        </p:txBody>
      </p:sp>
    </p:spTree>
    <p:extLst>
      <p:ext uri="{BB962C8B-B14F-4D97-AF65-F5344CB8AC3E}">
        <p14:creationId xmlns:p14="http://schemas.microsoft.com/office/powerpoint/2010/main" val="1824576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8D5C9-25FC-4777-BEF3-69947992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1CEE-0105-4B63-A45D-17835031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The SVM model performs better on both the 2 class and 4 class problems for this data</a:t>
            </a:r>
          </a:p>
          <a:p>
            <a:r>
              <a:rPr lang="en-US" sz="2400" dirty="0"/>
              <a:t>SVM 2 class model can be used to generate a signal that could be valuable  to the platform in terms of driving user engagement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35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E9BDBED-AF1D-4932-9779-A28BA3E1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6182" y="-680"/>
            <a:ext cx="4354807" cy="26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2">
            <a:extLst>
              <a:ext uri="{FF2B5EF4-FFF2-40B4-BE49-F238E27FC236}">
                <a16:creationId xmlns:a16="http://schemas.microsoft.com/office/drawing/2014/main" id="{AC9DA6F4-F659-4CF5-ABB3-60DB5FB72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4061" y="0"/>
            <a:ext cx="4343617" cy="25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C95DAF-ACAA-4A3D-865E-571BB978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2678" y="0"/>
            <a:ext cx="4706531" cy="25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2BF699E-C974-48F5-B5B7-AD4FBAA0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2090" y="2239599"/>
            <a:ext cx="4503889" cy="2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676909-F872-4799-A727-94530BDC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5258" y="4571547"/>
            <a:ext cx="4503884" cy="25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B382-E6E4-4C71-ADF6-04863585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Bonus Slides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F698F-B379-475A-98C3-9BA60BEB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4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88B-3C90-47C1-9F93-D04D866E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The Data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medium">
            <a:extLst>
              <a:ext uri="{FF2B5EF4-FFF2-40B4-BE49-F238E27FC236}">
                <a16:creationId xmlns:a16="http://schemas.microsoft.com/office/drawing/2014/main" id="{3F336E23-C9AC-4758-A12E-9DABD4E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541495"/>
            <a:ext cx="4105275" cy="23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A317-7779-4585-99FC-C5B16255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Medium is an online platform that publishes curated content online over a range of Topics </a:t>
            </a:r>
          </a:p>
          <a:p>
            <a:r>
              <a:rPr lang="en-US" sz="2400" dirty="0"/>
              <a:t>Widely used  in the Data Science Community</a:t>
            </a:r>
          </a:p>
          <a:p>
            <a:r>
              <a:rPr lang="en-US" sz="2400" dirty="0"/>
              <a:t>This Dataset Contains 337 full length blog posts on the topics of Data Science ML and AI</a:t>
            </a:r>
          </a:p>
          <a:p>
            <a:r>
              <a:rPr lang="en-US" sz="2400" dirty="0"/>
              <a:t>Sourced from Kaggle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221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BDF4F-D41E-4064-B179-C620325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0E30-6DE5-495E-B446-6A336A7B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Data has 6 columns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Author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Claps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Reading Time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Title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Text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6BE09-9AA7-4A04-83E5-0675F23F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9" y="865762"/>
            <a:ext cx="7541092" cy="45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5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E9BB6-E512-467F-921E-9EAAF8FD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Classification Problem formulation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D9C5-B587-49CA-8594-EA027567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target variable claps is our variable of interest</a:t>
            </a:r>
          </a:p>
          <a:p>
            <a:r>
              <a:rPr lang="en-US" sz="2400" dirty="0"/>
              <a:t>Claps is the medium equivalent of likes </a:t>
            </a:r>
          </a:p>
          <a:p>
            <a:r>
              <a:rPr lang="en-US" sz="2400" dirty="0"/>
              <a:t>Predicting claps can help the platform to push probable ‘winners’ and drive user engagement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0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50843-5144-4ABA-9B57-2642743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7163-2F69-4D13-9B57-E5F47796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Claps are represented as string and have a ‘K’ for thousand</a:t>
            </a:r>
          </a:p>
          <a:p>
            <a:r>
              <a:rPr lang="en-US" sz="2400" dirty="0"/>
              <a:t>Converting this to numeric data type </a:t>
            </a:r>
          </a:p>
          <a:p>
            <a:r>
              <a:rPr lang="en-US" sz="2400" dirty="0"/>
              <a:t>Discretize the numeric variable into buckets </a:t>
            </a:r>
          </a:p>
          <a:p>
            <a:r>
              <a:rPr lang="en-US" sz="2400" dirty="0"/>
              <a:t>Deciding the intervals for discretization to make the problem balanced </a:t>
            </a:r>
          </a:p>
        </p:txBody>
      </p:sp>
    </p:spTree>
    <p:extLst>
      <p:ext uri="{BB962C8B-B14F-4D97-AF65-F5344CB8AC3E}">
        <p14:creationId xmlns:p14="http://schemas.microsoft.com/office/powerpoint/2010/main" val="310110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8D80A-65C3-46A4-AEA7-CF8409D4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 Solutions for treating Claps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84986A-85AE-407C-93DD-5851D3EB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85" y="2426818"/>
            <a:ext cx="3766481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0D74A-F4BD-4D8F-BD8E-B2EF6753A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493093"/>
            <a:ext cx="5455917" cy="18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A2C4-8B1C-450E-89FA-117A704C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Classification Algorithms 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2FAE0FE-96F6-475C-9906-D77715D5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680036-2527-4E8B-A1E9-87677143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3200" dirty="0"/>
              <a:t>Naïve Bayes </a:t>
            </a:r>
          </a:p>
          <a:p>
            <a:r>
              <a:rPr lang="en-US" sz="3200" dirty="0"/>
              <a:t>Support Vector Machine </a:t>
            </a:r>
          </a:p>
        </p:txBody>
      </p:sp>
    </p:spTree>
    <p:extLst>
      <p:ext uri="{BB962C8B-B14F-4D97-AF65-F5344CB8AC3E}">
        <p14:creationId xmlns:p14="http://schemas.microsoft.com/office/powerpoint/2010/main" val="340920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67C9-701E-49F1-B9B3-00AEC4C5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/>
              <a:t>Data Cleaning and Lemmatization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FF6-BF65-4843-9567-27FF2001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Removed ‘/n’</a:t>
            </a:r>
          </a:p>
          <a:p>
            <a:r>
              <a:rPr lang="en-US" sz="1800" dirty="0"/>
              <a:t>Removed numbers </a:t>
            </a:r>
          </a:p>
          <a:p>
            <a:r>
              <a:rPr lang="en-US" sz="1800" dirty="0"/>
              <a:t>POS tagged lemmatization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326A1-4A13-46B6-8271-4036FD24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94" y="3959258"/>
            <a:ext cx="4123826" cy="19093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9AC44D-1D9B-4B36-B32D-CC8F26D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34" y="745802"/>
            <a:ext cx="3996386" cy="18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4F3BE-662E-4F6A-9172-FBA5F282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Vectorization Options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F2C8-8ADD-479A-ACDF-FA7BE9F0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Used TF Count Vectorizer as it works well with Naïve Bayes </a:t>
            </a:r>
          </a:p>
          <a:p>
            <a:r>
              <a:rPr lang="en-US" sz="2000" dirty="0"/>
              <a:t>Unigrams</a:t>
            </a:r>
          </a:p>
          <a:p>
            <a:r>
              <a:rPr lang="en-US" sz="2000" dirty="0"/>
              <a:t> Removed stopwords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min_df</a:t>
            </a:r>
            <a:r>
              <a:rPr lang="en-US" sz="2000" dirty="0"/>
              <a:t>=2%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max_df</a:t>
            </a:r>
            <a:r>
              <a:rPr lang="en-US" sz="2000" dirty="0"/>
              <a:t>=95%</a:t>
            </a:r>
          </a:p>
          <a:p>
            <a:r>
              <a:rPr lang="en-US" sz="2000" dirty="0"/>
              <a:t>Lowercase</a:t>
            </a:r>
          </a:p>
          <a:p>
            <a:r>
              <a:rPr lang="en-US" sz="2000" dirty="0"/>
              <a:t>As the instance or blogs are less, having a lot of features will lead to overfitting </a:t>
            </a:r>
          </a:p>
        </p:txBody>
      </p:sp>
    </p:spTree>
    <p:extLst>
      <p:ext uri="{BB962C8B-B14F-4D97-AF65-F5344CB8AC3E}">
        <p14:creationId xmlns:p14="http://schemas.microsoft.com/office/powerpoint/2010/main" val="167142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475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Medium Blog Posts Clap Prediction</vt:lpstr>
      <vt:lpstr>The Data </vt:lpstr>
      <vt:lpstr>The Data </vt:lpstr>
      <vt:lpstr>Classification Problem formulation </vt:lpstr>
      <vt:lpstr>Challenges </vt:lpstr>
      <vt:lpstr> Solutions for treating Claps</vt:lpstr>
      <vt:lpstr>Classification Algorithms </vt:lpstr>
      <vt:lpstr>Data Cleaning and Lemmatization </vt:lpstr>
      <vt:lpstr>Vectorization Options </vt:lpstr>
      <vt:lpstr>Discretization Options for the target class</vt:lpstr>
      <vt:lpstr>Validation </vt:lpstr>
      <vt:lpstr>Naïve Bayes Models </vt:lpstr>
      <vt:lpstr>Suport Vector Machine models</vt:lpstr>
      <vt:lpstr>How many classes to choose?</vt:lpstr>
      <vt:lpstr>Conclusion</vt:lpstr>
      <vt:lpstr>Bonus Slides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 Blog Posts Clap Prediction</dc:title>
  <dc:creator>mihirdeshpande9@outlook.com</dc:creator>
  <cp:lastModifiedBy>mihirdeshpande9@outlook.com</cp:lastModifiedBy>
  <cp:revision>4</cp:revision>
  <dcterms:created xsi:type="dcterms:W3CDTF">2019-05-17T18:59:53Z</dcterms:created>
  <dcterms:modified xsi:type="dcterms:W3CDTF">2019-05-17T19:16:47Z</dcterms:modified>
</cp:coreProperties>
</file>