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15" r:id="rId2"/>
    <p:sldId id="517" r:id="rId3"/>
    <p:sldId id="542" r:id="rId4"/>
    <p:sldId id="585" r:id="rId5"/>
    <p:sldId id="586" r:id="rId6"/>
    <p:sldId id="587" r:id="rId7"/>
    <p:sldId id="588" r:id="rId8"/>
    <p:sldId id="589" r:id="rId9"/>
    <p:sldId id="590" r:id="rId10"/>
    <p:sldId id="591" r:id="rId11"/>
    <p:sldId id="592" r:id="rId12"/>
    <p:sldId id="593" r:id="rId13"/>
    <p:sldId id="527"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3231CBD6-3012-4D75-A964-A1E9F27562CD}">
          <p14:sldIdLst>
            <p14:sldId id="515"/>
          </p14:sldIdLst>
        </p14:section>
        <p14:section name="Content" id="{093430B9-F5DC-4D28-BCED-C80848FB8C4C}">
          <p14:sldIdLst>
            <p14:sldId id="517"/>
          </p14:sldIdLst>
        </p14:section>
        <p14:section name="Installation &amp; setup guide" id="{2032FC2A-DD12-4269-AD90-100059D2FF7F}">
          <p14:sldIdLst>
            <p14:sldId id="542"/>
            <p14:sldId id="585"/>
            <p14:sldId id="586"/>
          </p14:sldIdLst>
        </p14:section>
        <p14:section name="Arduino extension" id="{72A29563-657D-41BC-995E-BD6DE4F23354}">
          <p14:sldIdLst>
            <p14:sldId id="587"/>
          </p14:sldIdLst>
        </p14:section>
        <p14:section name="Arduino CLI" id="{3C37C97E-C00A-4C7C-8F7E-4B36613E3BCA}">
          <p14:sldIdLst>
            <p14:sldId id="588"/>
            <p14:sldId id="589"/>
            <p14:sldId id="590"/>
            <p14:sldId id="591"/>
            <p14:sldId id="592"/>
            <p14:sldId id="593"/>
          </p14:sldIdLst>
        </p14:section>
        <p14:section name="Untitled Section" id="{A3ED2B27-A80B-4C0E-9D77-C8313CE17572}">
          <p14:sldIdLst>
            <p14:sldId id="527"/>
          </p14:sldIdLst>
        </p14:section>
        <p14:section name="End - Feedback" id="{7FDD6E10-83CD-4823-A785-C5B8FC7748DA}">
          <p14:sldIdLst>
            <p14:sldId id="43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zzuddin MD Amin" initials="AMA" lastIdx="12" clrIdx="0">
    <p:extLst>
      <p:ext uri="{19B8F6BF-5375-455C-9EA6-DF929625EA0E}">
        <p15:presenceInfo xmlns:p15="http://schemas.microsoft.com/office/powerpoint/2012/main" userId="60c9d41aec5892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19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5" d="100"/>
          <a:sy n="105" d="100"/>
        </p:scale>
        <p:origin x="69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0E5C-38A0-42F7-B6F9-EC67996AB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1C2581F-D2FD-49B9-B7D3-F599B1117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48B1FE-9B06-4200-B8FD-7EEFDAA2C5B0}"/>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BA61F6F0-05F7-40CD-AA05-0F7A29A335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07153E-B455-42D3-AC33-6F325F23243C}"/>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3428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AD9-711D-4C7B-84B4-51C6A96DE14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9D44B11-5F7E-4C9F-A079-DA64AF2E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521454D-BB04-4DB9-B8DD-F0A3C7437CDC}"/>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34483E63-BA69-4344-95F3-C59CB6D17B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123E36-0BDE-4AEC-9FA1-FA7CD11825D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85768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367F3-6FC5-43E2-828E-E3BB80FC2F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23C2F0F-7244-493F-90D2-E284CCE6D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62F1EE-8F11-4D6B-8A16-9B7AE9B952D9}"/>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146019E9-0975-4634-B694-249D7B8A45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83F9E2-AAA9-4FF9-8DE3-84A0E0534C3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55924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F1A4-AA11-4AA4-A5DD-1A64A172627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A656AA-AE80-4004-81AD-EC34B3BA5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59F3E14-0BC7-4CC2-9DBA-BE21D57C91D6}"/>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626F78CA-F112-47DD-915E-4EAC2DFD06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9D683B-2F07-44C0-9F8A-D31B92874F2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08477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8DC3-7C80-4A17-B1F6-D061626E9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243EFE3-6869-473B-A680-2E21DAD8A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41E7D-4DB5-4A35-BF79-E54B8E39F20D}"/>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509D2873-F54A-4F81-8B5B-2BB4E691717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CF25AB-F881-4F4A-9C0C-AB0BE44720C3}"/>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4277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C0EA-B23C-4AC4-B69E-B6B9CCFAE4A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173E578-155B-42B7-85C2-A8C2E4A7F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73116B-1465-4966-8E7E-ECDDE86BD6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AE60D64-7AFC-4ED3-8C0A-CEF446CD8788}"/>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6" name="Footer Placeholder 5">
            <a:extLst>
              <a:ext uri="{FF2B5EF4-FFF2-40B4-BE49-F238E27FC236}">
                <a16:creationId xmlns:a16="http://schemas.microsoft.com/office/drawing/2014/main" id="{D86C4221-57B4-48D7-849E-8B0337961D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BFB32A-77DC-4265-9F61-031A077AF78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23694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3045-C754-47E8-B534-473B55DC20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3D61A87-E6EA-4F51-B7D2-20A35A934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AF8CF-1451-4B0E-97DB-57CE71F86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941766F-0DE0-4CC8-8C27-C740BB822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EECAE-2AFD-4CC5-9E10-6CB9BFDC9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67656D6-23F9-476D-A8B1-1ED460748300}"/>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8" name="Footer Placeholder 7">
            <a:extLst>
              <a:ext uri="{FF2B5EF4-FFF2-40B4-BE49-F238E27FC236}">
                <a16:creationId xmlns:a16="http://schemas.microsoft.com/office/drawing/2014/main" id="{00545F66-1C88-4CEA-8E91-3A73D61267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6E51C4C-345D-4204-A03A-0CD8B9B2785C}"/>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210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CA9B-D14B-40D0-B723-7FF7CDE8CC5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8BBDAA0-FF16-45FC-8A42-E8E9D806C890}"/>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4" name="Footer Placeholder 3">
            <a:extLst>
              <a:ext uri="{FF2B5EF4-FFF2-40B4-BE49-F238E27FC236}">
                <a16:creationId xmlns:a16="http://schemas.microsoft.com/office/drawing/2014/main" id="{63B29375-1753-4135-975E-370F15325EB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047A178-1998-44D5-AAC1-778C301D725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87162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A9684-5504-4148-AE84-7E0577AA22D4}"/>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3" name="Footer Placeholder 2">
            <a:extLst>
              <a:ext uri="{FF2B5EF4-FFF2-40B4-BE49-F238E27FC236}">
                <a16:creationId xmlns:a16="http://schemas.microsoft.com/office/drawing/2014/main" id="{32733E86-BC9E-40F1-8D37-6C862B8E48D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093C9E4-2A32-414E-A36D-9CBF455C6C2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34594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877E-4ABD-48D6-AFB0-1C42591A1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A363A9-0D2B-426F-8DBF-E45CAC133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BF7A8E0-8670-417F-AD0C-790432339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3A8AE-0769-4753-9617-035D2D54CEFC}"/>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6" name="Footer Placeholder 5">
            <a:extLst>
              <a:ext uri="{FF2B5EF4-FFF2-40B4-BE49-F238E27FC236}">
                <a16:creationId xmlns:a16="http://schemas.microsoft.com/office/drawing/2014/main" id="{06EFD6AB-B777-43DB-8153-3E6BCA60826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F792BDE-C816-4AAA-AB6D-8B58CE96B847}"/>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72485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19C-9879-4C5C-A881-859F311F2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BC27317-1732-41D3-8C65-3D03A27C4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B69702C-0749-4B1D-95FD-B84BD62E0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917F1-214D-43B5-A7BA-C13AE9B43B31}"/>
              </a:ext>
            </a:extLst>
          </p:cNvPr>
          <p:cNvSpPr>
            <a:spLocks noGrp="1"/>
          </p:cNvSpPr>
          <p:nvPr>
            <p:ph type="dt" sz="half" idx="10"/>
          </p:nvPr>
        </p:nvSpPr>
        <p:spPr/>
        <p:txBody>
          <a:bodyPr/>
          <a:lstStyle/>
          <a:p>
            <a:fld id="{D1EF9FEA-F201-4E3B-B6AA-48E56FE00DA2}" type="datetimeFigureOut">
              <a:rPr lang="en-SG" smtClean="0"/>
              <a:t>3/3/2020</a:t>
            </a:fld>
            <a:endParaRPr lang="en-SG"/>
          </a:p>
        </p:txBody>
      </p:sp>
      <p:sp>
        <p:nvSpPr>
          <p:cNvPr id="6" name="Footer Placeholder 5">
            <a:extLst>
              <a:ext uri="{FF2B5EF4-FFF2-40B4-BE49-F238E27FC236}">
                <a16:creationId xmlns:a16="http://schemas.microsoft.com/office/drawing/2014/main" id="{DC056386-B04E-4E38-A30F-16944798D3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81261A4-F1ED-4343-922C-37FC84D3858A}"/>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1477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9B98E-E42D-41F9-BC73-28E2E7E78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A9293B3-FEFE-4B65-9FE1-2F876C236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0EAC28-0773-4CB5-8FE0-7087A804D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F9FEA-F201-4E3B-B6AA-48E56FE00DA2}" type="datetimeFigureOut">
              <a:rPr lang="en-SG" smtClean="0"/>
              <a:t>3/3/2020</a:t>
            </a:fld>
            <a:endParaRPr lang="en-SG"/>
          </a:p>
        </p:txBody>
      </p:sp>
      <p:sp>
        <p:nvSpPr>
          <p:cNvPr id="5" name="Footer Placeholder 4">
            <a:extLst>
              <a:ext uri="{FF2B5EF4-FFF2-40B4-BE49-F238E27FC236}">
                <a16:creationId xmlns:a16="http://schemas.microsoft.com/office/drawing/2014/main" id="{3B0BB2B0-16C2-4E57-BB06-112F99E7C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CDB194B-0526-4B7B-9AFA-C0581737D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B1F35-2FAD-432D-A567-33FE64224D77}" type="slidenum">
              <a:rPr lang="en-SG" smtClean="0"/>
              <a:t>‹#›</a:t>
            </a:fld>
            <a:endParaRPr lang="en-SG"/>
          </a:p>
        </p:txBody>
      </p:sp>
    </p:spTree>
    <p:extLst>
      <p:ext uri="{BB962C8B-B14F-4D97-AF65-F5344CB8AC3E}">
        <p14:creationId xmlns:p14="http://schemas.microsoft.com/office/powerpoint/2010/main" val="217222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mizzuddin/R.A.C.E/tree/master/Embedded_programming/.vs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blogs.microsoft.com/iotdev/debug-your-arduino-code-with-visual-studio-code/" TargetMode="External"/><Relationship Id="rId2" Type="http://schemas.openxmlformats.org/officeDocument/2006/relationships/hyperlink" Target="https://maker.pro/arduino/tutorial/how-to-use-visual-studio-code-for-arduin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duino/arduino-cli/releases" TargetMode="External"/><Relationship Id="rId2" Type="http://schemas.openxmlformats.org/officeDocument/2006/relationships/hyperlink" Target="https://learn.sparkfun.com/tutorials/efficient-arduino-programming-with-arduino-cli-and-visual-studio-code/introduction-to-the-arduino-cl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08037709-E1D4-4730-8232-6D066E267079}"/>
              </a:ext>
            </a:extLst>
          </p:cNvPr>
          <p:cNvSpPr txBox="1"/>
          <p:nvPr/>
        </p:nvSpPr>
        <p:spPr>
          <a:xfrm>
            <a:off x="651456" y="5998554"/>
            <a:ext cx="1858650" cy="369332"/>
          </a:xfrm>
          <a:prstGeom prst="rect">
            <a:avLst/>
          </a:prstGeom>
          <a:noFill/>
        </p:spPr>
        <p:txBody>
          <a:bodyPr wrap="none" rtlCol="0" anchor="t">
            <a:spAutoFit/>
          </a:bodyPr>
          <a:lstStyle/>
          <a:p>
            <a:r>
              <a:rPr lang="en-US" b="1" dirty="0">
                <a:solidFill>
                  <a:schemeClr val="bg1">
                    <a:lumMod val="95000"/>
                  </a:schemeClr>
                </a:solidFill>
              </a:rPr>
              <a:t>Amizzuddin Amin</a:t>
            </a:r>
          </a:p>
        </p:txBody>
      </p:sp>
      <p:pic>
        <p:nvPicPr>
          <p:cNvPr id="22" name="Picture 21">
            <a:extLst>
              <a:ext uri="{FF2B5EF4-FFF2-40B4-BE49-F238E27FC236}">
                <a16:creationId xmlns:a16="http://schemas.microsoft.com/office/drawing/2014/main" id="{A1A609C0-7690-4FBE-9759-583F87D0B84E}"/>
              </a:ext>
            </a:extLst>
          </p:cNvPr>
          <p:cNvPicPr>
            <a:picLocks noChangeAspect="1"/>
          </p:cNvPicPr>
          <p:nvPr/>
        </p:nvPicPr>
        <p:blipFill rotWithShape="1">
          <a:blip r:embed="rId2">
            <a:extLst>
              <a:ext uri="{28A0092B-C50C-407E-A947-70E740481C1C}">
                <a14:useLocalDpi xmlns:a14="http://schemas.microsoft.com/office/drawing/2010/main" val="0"/>
              </a:ext>
            </a:extLst>
          </a:blip>
          <a:srcRect l="43642" t="81450" r="26913" b="4781"/>
          <a:stretch/>
        </p:blipFill>
        <p:spPr>
          <a:xfrm>
            <a:off x="4621775" y="5869415"/>
            <a:ext cx="2941074" cy="773543"/>
          </a:xfrm>
          <a:prstGeom prst="rect">
            <a:avLst/>
          </a:prstGeom>
        </p:spPr>
      </p:pic>
      <p:sp>
        <p:nvSpPr>
          <p:cNvPr id="2" name="Google Shape;102;p1">
            <a:extLst>
              <a:ext uri="{FF2B5EF4-FFF2-40B4-BE49-F238E27FC236}">
                <a16:creationId xmlns:a16="http://schemas.microsoft.com/office/drawing/2014/main" id="{9713171C-65F1-41A0-9E2F-B4EC6BE87046}"/>
              </a:ext>
            </a:extLst>
          </p:cNvPr>
          <p:cNvSpPr txBox="1"/>
          <p:nvPr/>
        </p:nvSpPr>
        <p:spPr>
          <a:xfrm>
            <a:off x="1150114" y="981584"/>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6000" dirty="0">
                <a:solidFill>
                  <a:schemeClr val="lt1"/>
                </a:solidFill>
                <a:latin typeface="Iceland"/>
                <a:ea typeface="Iceland"/>
                <a:cs typeface="Iceland"/>
                <a:sym typeface="Iceland"/>
              </a:rPr>
              <a:t>Embedded Programming Skill</a:t>
            </a:r>
            <a:endParaRPr sz="60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408474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3802" y="599263"/>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pic>
        <p:nvPicPr>
          <p:cNvPr id="4" name="Picture 3">
            <a:extLst>
              <a:ext uri="{FF2B5EF4-FFF2-40B4-BE49-F238E27FC236}">
                <a16:creationId xmlns:a16="http://schemas.microsoft.com/office/drawing/2014/main" id="{C853BC28-08C1-4243-A824-2783D2073519}"/>
              </a:ext>
            </a:extLst>
          </p:cNvPr>
          <p:cNvPicPr>
            <a:picLocks noChangeAspect="1"/>
          </p:cNvPicPr>
          <p:nvPr/>
        </p:nvPicPr>
        <p:blipFill rotWithShape="1">
          <a:blip r:embed="rId2"/>
          <a:srcRect l="-2" t="2" r="70963" b="83930"/>
          <a:stretch/>
        </p:blipFill>
        <p:spPr>
          <a:xfrm>
            <a:off x="5756771" y="1725169"/>
            <a:ext cx="3540369" cy="1101969"/>
          </a:xfrm>
          <a:prstGeom prst="rect">
            <a:avLst/>
          </a:prstGeom>
          <a:ln>
            <a:solidFill>
              <a:schemeClr val="bg1"/>
            </a:solidFill>
          </a:ln>
        </p:spPr>
      </p:pic>
      <p:pic>
        <p:nvPicPr>
          <p:cNvPr id="5" name="Picture 4">
            <a:extLst>
              <a:ext uri="{FF2B5EF4-FFF2-40B4-BE49-F238E27FC236}">
                <a16:creationId xmlns:a16="http://schemas.microsoft.com/office/drawing/2014/main" id="{F66A609D-04C7-42AB-8D75-40A6DB623B41}"/>
              </a:ext>
            </a:extLst>
          </p:cNvPr>
          <p:cNvPicPr>
            <a:picLocks noChangeAspect="1"/>
          </p:cNvPicPr>
          <p:nvPr/>
        </p:nvPicPr>
        <p:blipFill rotWithShape="1">
          <a:blip r:embed="rId3"/>
          <a:srcRect l="33942" t="20513" r="33750" b="12992"/>
          <a:stretch/>
        </p:blipFill>
        <p:spPr>
          <a:xfrm>
            <a:off x="449827" y="1725169"/>
            <a:ext cx="4011265" cy="4644000"/>
          </a:xfrm>
          <a:prstGeom prst="rect">
            <a:avLst/>
          </a:prstGeom>
        </p:spPr>
      </p:pic>
      <p:cxnSp>
        <p:nvCxnSpPr>
          <p:cNvPr id="8" name="Connector: Elbow 7">
            <a:extLst>
              <a:ext uri="{FF2B5EF4-FFF2-40B4-BE49-F238E27FC236}">
                <a16:creationId xmlns:a16="http://schemas.microsoft.com/office/drawing/2014/main" id="{C950B547-A795-442A-913E-DA4B023F6315}"/>
              </a:ext>
            </a:extLst>
          </p:cNvPr>
          <p:cNvCxnSpPr>
            <a:stCxn id="5" idx="3"/>
            <a:endCxn id="4" idx="1"/>
          </p:cNvCxnSpPr>
          <p:nvPr/>
        </p:nvCxnSpPr>
        <p:spPr>
          <a:xfrm flipV="1">
            <a:off x="4461092" y="2276154"/>
            <a:ext cx="1295679" cy="1771015"/>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61014BF-A2A0-4E88-ACC0-D0BF06B5AE73}"/>
              </a:ext>
            </a:extLst>
          </p:cNvPr>
          <p:cNvCxnSpPr>
            <a:cxnSpLocks/>
            <a:stCxn id="5" idx="3"/>
            <a:endCxn id="7" idx="1"/>
          </p:cNvCxnSpPr>
          <p:nvPr/>
        </p:nvCxnSpPr>
        <p:spPr>
          <a:xfrm>
            <a:off x="4461092" y="4047169"/>
            <a:ext cx="1295813" cy="67605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133FA6-9F5B-4762-BDBB-5EA1CBD129FA}"/>
              </a:ext>
            </a:extLst>
          </p:cNvPr>
          <p:cNvSpPr txBox="1"/>
          <p:nvPr/>
        </p:nvSpPr>
        <p:spPr>
          <a:xfrm>
            <a:off x="9772103" y="1952987"/>
            <a:ext cx="2204981" cy="646331"/>
          </a:xfrm>
          <a:prstGeom prst="rect">
            <a:avLst/>
          </a:prstGeom>
          <a:solidFill>
            <a:schemeClr val="tx1"/>
          </a:solidFill>
          <a:ln>
            <a:solidFill>
              <a:schemeClr val="bg1"/>
            </a:solidFill>
          </a:ln>
        </p:spPr>
        <p:txBody>
          <a:bodyPr wrap="square" rtlCol="0">
            <a:spAutoFit/>
          </a:bodyPr>
          <a:lstStyle/>
          <a:p>
            <a:r>
              <a:rPr lang="en-SG" dirty="0">
                <a:solidFill>
                  <a:schemeClr val="bg1"/>
                </a:solidFill>
              </a:rPr>
              <a:t>Follow the suggested solution</a:t>
            </a:r>
          </a:p>
        </p:txBody>
      </p:sp>
      <p:grpSp>
        <p:nvGrpSpPr>
          <p:cNvPr id="14" name="Group 13">
            <a:extLst>
              <a:ext uri="{FF2B5EF4-FFF2-40B4-BE49-F238E27FC236}">
                <a16:creationId xmlns:a16="http://schemas.microsoft.com/office/drawing/2014/main" id="{56BF4475-02CA-4905-B8CF-29AA34740766}"/>
              </a:ext>
            </a:extLst>
          </p:cNvPr>
          <p:cNvGrpSpPr/>
          <p:nvPr/>
        </p:nvGrpSpPr>
        <p:grpSpPr>
          <a:xfrm>
            <a:off x="5756905" y="3089686"/>
            <a:ext cx="5281292" cy="3267075"/>
            <a:chOff x="5756905" y="3089686"/>
            <a:chExt cx="5281292" cy="3267075"/>
          </a:xfrm>
        </p:grpSpPr>
        <p:pic>
          <p:nvPicPr>
            <p:cNvPr id="7" name="Picture 6">
              <a:extLst>
                <a:ext uri="{FF2B5EF4-FFF2-40B4-BE49-F238E27FC236}">
                  <a16:creationId xmlns:a16="http://schemas.microsoft.com/office/drawing/2014/main" id="{72FF7B0A-AD8A-489C-AC55-76402A995BD8}"/>
                </a:ext>
              </a:extLst>
            </p:cNvPr>
            <p:cNvPicPr>
              <a:picLocks noChangeAspect="1"/>
            </p:cNvPicPr>
            <p:nvPr/>
          </p:nvPicPr>
          <p:blipFill rotWithShape="1">
            <a:blip r:embed="rId4"/>
            <a:srcRect r="56682" b="52361"/>
            <a:stretch/>
          </p:blipFill>
          <p:spPr>
            <a:xfrm>
              <a:off x="5756905" y="3089686"/>
              <a:ext cx="5281292" cy="3267075"/>
            </a:xfrm>
            <a:prstGeom prst="rect">
              <a:avLst/>
            </a:prstGeom>
            <a:ln>
              <a:solidFill>
                <a:schemeClr val="bg1"/>
              </a:solidFill>
            </a:ln>
          </p:spPr>
        </p:pic>
        <p:sp>
          <p:nvSpPr>
            <p:cNvPr id="13" name="TextBox 12">
              <a:extLst>
                <a:ext uri="{FF2B5EF4-FFF2-40B4-BE49-F238E27FC236}">
                  <a16:creationId xmlns:a16="http://schemas.microsoft.com/office/drawing/2014/main" id="{2037334C-F0B6-48F7-86C5-EED4D030122E}"/>
                </a:ext>
              </a:extLst>
            </p:cNvPr>
            <p:cNvSpPr txBox="1"/>
            <p:nvPr/>
          </p:nvSpPr>
          <p:spPr>
            <a:xfrm>
              <a:off x="9288645" y="3089686"/>
              <a:ext cx="1749552" cy="646331"/>
            </a:xfrm>
            <a:prstGeom prst="rect">
              <a:avLst/>
            </a:prstGeom>
            <a:noFill/>
          </p:spPr>
          <p:txBody>
            <a:bodyPr wrap="square" rtlCol="0">
              <a:spAutoFit/>
            </a:bodyPr>
            <a:lstStyle/>
            <a:p>
              <a:r>
                <a:rPr lang="en-SG" dirty="0">
                  <a:solidFill>
                    <a:schemeClr val="bg1"/>
                  </a:solidFill>
                </a:rPr>
                <a:t>You can proceed to next steps</a:t>
              </a:r>
            </a:p>
          </p:txBody>
        </p:sp>
      </p:grpSp>
      <p:cxnSp>
        <p:nvCxnSpPr>
          <p:cNvPr id="16" name="Connector: Elbow 15">
            <a:extLst>
              <a:ext uri="{FF2B5EF4-FFF2-40B4-BE49-F238E27FC236}">
                <a16:creationId xmlns:a16="http://schemas.microsoft.com/office/drawing/2014/main" id="{B9ADDBA8-9D51-4AEE-A5ED-ECCE442CBA7D}"/>
              </a:ext>
            </a:extLst>
          </p:cNvPr>
          <p:cNvCxnSpPr>
            <a:cxnSpLocks/>
            <a:stCxn id="4" idx="3"/>
            <a:endCxn id="12" idx="1"/>
          </p:cNvCxnSpPr>
          <p:nvPr/>
        </p:nvCxnSpPr>
        <p:spPr>
          <a:xfrm flipV="1">
            <a:off x="9297140" y="2276153"/>
            <a:ext cx="474963" cy="1"/>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07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411480" y="1627860"/>
            <a:ext cx="11347703" cy="5019828"/>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400" dirty="0">
                <a:solidFill>
                  <a:schemeClr val="lt1"/>
                </a:solidFill>
                <a:latin typeface="Iceland"/>
                <a:ea typeface="Iceland"/>
                <a:cs typeface="Iceland"/>
                <a:sym typeface="Iceland"/>
              </a:rPr>
              <a:t>5) Right click on Arduino folder in your sandbox and choose the “open with code”. Alternatively, you can open Visual studio code application, open the Arduino folder by the following step:</a:t>
            </a:r>
          </a:p>
          <a:p>
            <a:pPr algn="ctr">
              <a:lnSpc>
                <a:spcPct val="90000"/>
              </a:lnSpc>
              <a:buClr>
                <a:schemeClr val="lt1"/>
              </a:buClr>
              <a:buSzPct val="100000"/>
            </a:pPr>
            <a:r>
              <a:rPr lang="en-SG" sz="2400" dirty="0">
                <a:solidFill>
                  <a:schemeClr val="lt1"/>
                </a:solidFill>
                <a:latin typeface="Iceland"/>
                <a:ea typeface="Iceland"/>
                <a:cs typeface="Iceland"/>
                <a:sym typeface="Iceland"/>
              </a:rPr>
              <a:t>“</a:t>
            </a:r>
            <a:r>
              <a:rPr lang="en-SG" sz="2400" dirty="0">
                <a:solidFill>
                  <a:srgbClr val="00B050"/>
                </a:solidFill>
                <a:latin typeface="Iceland"/>
                <a:ea typeface="Iceland"/>
                <a:cs typeface="Iceland"/>
                <a:sym typeface="Iceland"/>
              </a:rPr>
              <a:t>File -&gt; Open Folder… -&gt; &lt;The location of Arduino folder in sandbox&gt;</a:t>
            </a:r>
            <a:r>
              <a:rPr lang="en-SG" sz="2400" dirty="0">
                <a:solidFill>
                  <a:schemeClr val="lt1"/>
                </a:solidFill>
                <a:latin typeface="Iceland"/>
                <a:ea typeface="Iceland"/>
                <a:cs typeface="Iceland"/>
                <a:sym typeface="Iceland"/>
              </a:rPr>
              <a:t>”</a:t>
            </a:r>
          </a:p>
          <a:p>
            <a:pPr>
              <a:lnSpc>
                <a:spcPct val="90000"/>
              </a:lnSpc>
              <a:buClr>
                <a:schemeClr val="lt1"/>
              </a:buClr>
              <a:buSzPct val="100000"/>
            </a:pPr>
            <a:endParaRPr lang="en-SG" sz="2400" dirty="0">
              <a:solidFill>
                <a:schemeClr val="lt1"/>
              </a:solidFill>
              <a:latin typeface="Iceland"/>
              <a:ea typeface="Iceland"/>
              <a:cs typeface="Iceland"/>
              <a:sym typeface="Iceland"/>
            </a:endParaRPr>
          </a:p>
          <a:p>
            <a:pPr>
              <a:lnSpc>
                <a:spcPct val="90000"/>
              </a:lnSpc>
              <a:buClr>
                <a:schemeClr val="lt1"/>
              </a:buClr>
              <a:buSzPct val="100000"/>
            </a:pPr>
            <a:r>
              <a:rPr lang="en-SG" sz="2400" dirty="0">
                <a:solidFill>
                  <a:schemeClr val="lt1"/>
                </a:solidFill>
                <a:latin typeface="Iceland"/>
                <a:ea typeface="Iceland"/>
                <a:cs typeface="Iceland"/>
                <a:sym typeface="Iceland"/>
              </a:rPr>
              <a:t>You may download or copy the Arduino setup from my </a:t>
            </a:r>
            <a:r>
              <a:rPr lang="en-SG" sz="2400" dirty="0">
                <a:solidFill>
                  <a:schemeClr val="lt1"/>
                </a:solidFill>
                <a:latin typeface="Iceland"/>
                <a:ea typeface="Iceland"/>
                <a:cs typeface="Iceland"/>
                <a:sym typeface="Iceland"/>
                <a:hlinkClick r:id="rId2"/>
              </a:rPr>
              <a:t>GitHub</a:t>
            </a:r>
            <a:r>
              <a:rPr lang="en-SG" sz="2400" dirty="0">
                <a:solidFill>
                  <a:schemeClr val="lt1"/>
                </a:solidFill>
                <a:latin typeface="Iceland"/>
                <a:ea typeface="Iceland"/>
                <a:cs typeface="Iceland"/>
                <a:sym typeface="Iceland"/>
              </a:rPr>
              <a:t>. Do remember that some of the setting may need to change such as in </a:t>
            </a:r>
            <a:r>
              <a:rPr lang="en-SG" sz="2400" dirty="0" err="1">
                <a:solidFill>
                  <a:schemeClr val="lt1"/>
                </a:solidFill>
                <a:latin typeface="Iceland"/>
                <a:ea typeface="Iceland"/>
                <a:cs typeface="Iceland"/>
                <a:sym typeface="Iceland"/>
              </a:rPr>
              <a:t>tasks.json</a:t>
            </a:r>
            <a:r>
              <a:rPr lang="en-SG" sz="2400" dirty="0">
                <a:solidFill>
                  <a:schemeClr val="lt1"/>
                </a:solidFill>
                <a:latin typeface="Iceland"/>
                <a:ea typeface="Iceland"/>
                <a:cs typeface="Iceland"/>
                <a:sym typeface="Iceland"/>
              </a:rPr>
              <a:t>.</a:t>
            </a:r>
          </a:p>
          <a:p>
            <a:pPr>
              <a:lnSpc>
                <a:spcPct val="90000"/>
              </a:lnSpc>
              <a:buClr>
                <a:schemeClr val="lt1"/>
              </a:buClr>
              <a:buSzPct val="100000"/>
            </a:pPr>
            <a:endParaRPr lang="en-SG" sz="2400" dirty="0">
              <a:solidFill>
                <a:schemeClr val="lt1"/>
              </a:solidFill>
              <a:latin typeface="Iceland"/>
              <a:ea typeface="Iceland"/>
              <a:cs typeface="Iceland"/>
              <a:sym typeface="Iceland"/>
            </a:endParaRPr>
          </a:p>
          <a:p>
            <a:pPr algn="ctr">
              <a:lnSpc>
                <a:spcPct val="90000"/>
              </a:lnSpc>
              <a:buClr>
                <a:schemeClr val="lt1"/>
              </a:buClr>
              <a:buSzPct val="100000"/>
            </a:pPr>
            <a:r>
              <a:rPr lang="en-SG" sz="2100" dirty="0">
                <a:solidFill>
                  <a:srgbClr val="00B0F0"/>
                </a:solidFill>
              </a:rPr>
              <a:t>"command"</a:t>
            </a:r>
            <a:r>
              <a:rPr lang="en-SG" sz="2100" dirty="0">
                <a:solidFill>
                  <a:schemeClr val="bg1"/>
                </a:solidFill>
              </a:rPr>
              <a:t>: </a:t>
            </a:r>
            <a:r>
              <a:rPr lang="en-SG" sz="2100" dirty="0">
                <a:solidFill>
                  <a:srgbClr val="FFC000"/>
                </a:solidFill>
              </a:rPr>
              <a:t>"</a:t>
            </a:r>
            <a:r>
              <a:rPr lang="en-SG" sz="2100" dirty="0" err="1">
                <a:solidFill>
                  <a:srgbClr val="FFC000"/>
                </a:solidFill>
              </a:rPr>
              <a:t>arduino</a:t>
            </a:r>
            <a:r>
              <a:rPr lang="en-SG" sz="2100" dirty="0">
                <a:solidFill>
                  <a:srgbClr val="FFC000"/>
                </a:solidFill>
              </a:rPr>
              <a:t>-cli upload -p </a:t>
            </a:r>
            <a:r>
              <a:rPr lang="en-SG" sz="2100" b="1" u="sng" dirty="0">
                <a:solidFill>
                  <a:srgbClr val="FFC000"/>
                </a:solidFill>
              </a:rPr>
              <a:t>COM8</a:t>
            </a:r>
            <a:r>
              <a:rPr lang="en-SG" sz="2100" dirty="0">
                <a:solidFill>
                  <a:srgbClr val="FFC000"/>
                </a:solidFill>
              </a:rPr>
              <a:t> -v --</a:t>
            </a:r>
            <a:r>
              <a:rPr lang="en-SG" sz="2100" dirty="0" err="1">
                <a:solidFill>
                  <a:srgbClr val="FFC000"/>
                </a:solidFill>
              </a:rPr>
              <a:t>fqbn</a:t>
            </a:r>
            <a:r>
              <a:rPr lang="en-SG" sz="2100" dirty="0">
                <a:solidFill>
                  <a:srgbClr val="FFC000"/>
                </a:solidFill>
              </a:rPr>
              <a:t> </a:t>
            </a:r>
            <a:r>
              <a:rPr lang="en-SG" sz="2100" dirty="0" err="1">
                <a:solidFill>
                  <a:srgbClr val="FFC000"/>
                </a:solidFill>
              </a:rPr>
              <a:t>arduino:avr:uno</a:t>
            </a:r>
            <a:r>
              <a:rPr lang="en-SG" sz="2100" dirty="0">
                <a:solidFill>
                  <a:srgbClr val="FFC000"/>
                </a:solidFill>
              </a:rPr>
              <a:t> ${</a:t>
            </a:r>
            <a:r>
              <a:rPr lang="en-SG" sz="2100" dirty="0" err="1">
                <a:solidFill>
                  <a:srgbClr val="FFC000"/>
                </a:solidFill>
              </a:rPr>
              <a:t>fileBasenameNoExtension</a:t>
            </a:r>
            <a:r>
              <a:rPr lang="en-SG" sz="2100" dirty="0">
                <a:solidFill>
                  <a:srgbClr val="FFC000"/>
                </a:solidFill>
              </a:rPr>
              <a:t>}",</a:t>
            </a:r>
          </a:p>
          <a:p>
            <a:pPr>
              <a:lnSpc>
                <a:spcPct val="90000"/>
              </a:lnSpc>
              <a:buClr>
                <a:schemeClr val="lt1"/>
              </a:buClr>
              <a:buSzPct val="100000"/>
            </a:pPr>
            <a:endParaRPr lang="en-SG" sz="2400" dirty="0">
              <a:solidFill>
                <a:schemeClr val="lt1"/>
              </a:solidFill>
              <a:latin typeface="Iceland"/>
              <a:ea typeface="Iceland"/>
              <a:cs typeface="Iceland"/>
              <a:sym typeface="Iceland"/>
            </a:endParaRPr>
          </a:p>
          <a:p>
            <a:pPr>
              <a:lnSpc>
                <a:spcPct val="90000"/>
              </a:lnSpc>
              <a:buClr>
                <a:schemeClr val="lt1"/>
              </a:buClr>
              <a:buSzPct val="100000"/>
            </a:pPr>
            <a:r>
              <a:rPr lang="en-SG" sz="2400" dirty="0">
                <a:solidFill>
                  <a:schemeClr val="lt1"/>
                </a:solidFill>
                <a:latin typeface="Iceland"/>
                <a:ea typeface="Iceland"/>
                <a:cs typeface="Iceland"/>
                <a:sym typeface="Iceland"/>
              </a:rPr>
              <a:t>Your Arduino board may not be the same COM port as mine which you need to change. By now you can test if Arduino can be upload from Visual Studio code. You keyboard shortcut will be the same as C programming such that:</a:t>
            </a:r>
          </a:p>
          <a:p>
            <a:pPr>
              <a:lnSpc>
                <a:spcPct val="90000"/>
              </a:lnSpc>
              <a:buClr>
                <a:schemeClr val="lt1"/>
              </a:buClr>
              <a:buSzPct val="100000"/>
            </a:pPr>
            <a:r>
              <a:rPr lang="en-SG" sz="2400" dirty="0">
                <a:solidFill>
                  <a:schemeClr val="lt1"/>
                </a:solidFill>
                <a:latin typeface="Iceland"/>
                <a:ea typeface="Iceland"/>
                <a:cs typeface="Iceland"/>
                <a:sym typeface="Iceland"/>
              </a:rPr>
              <a:t>“alt+f9” = compile code</a:t>
            </a:r>
          </a:p>
          <a:p>
            <a:pPr>
              <a:lnSpc>
                <a:spcPct val="90000"/>
              </a:lnSpc>
              <a:buClr>
                <a:schemeClr val="lt1"/>
              </a:buClr>
              <a:buSzPct val="100000"/>
            </a:pPr>
            <a:r>
              <a:rPr lang="en-SG" sz="2400" dirty="0">
                <a:solidFill>
                  <a:schemeClr val="lt1"/>
                </a:solidFill>
                <a:latin typeface="Iceland"/>
                <a:ea typeface="Iceland"/>
                <a:cs typeface="Iceland"/>
                <a:sym typeface="Iceland"/>
              </a:rPr>
              <a:t>“ctrl+f9” = upload code to Arduino board</a:t>
            </a:r>
          </a:p>
          <a:p>
            <a:pPr>
              <a:lnSpc>
                <a:spcPct val="90000"/>
              </a:lnSpc>
              <a:buClr>
                <a:schemeClr val="lt1"/>
              </a:buClr>
              <a:buSzPct val="100000"/>
            </a:pPr>
            <a:endParaRPr lang="en-SG" sz="24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5145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32105" y="1627860"/>
            <a:ext cx="9884396" cy="3721380"/>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400" dirty="0">
                <a:solidFill>
                  <a:schemeClr val="lt1"/>
                </a:solidFill>
                <a:latin typeface="Iceland"/>
                <a:ea typeface="Iceland"/>
                <a:cs typeface="Iceland"/>
                <a:sym typeface="Iceland"/>
              </a:rPr>
              <a:t>Which ever method you choose to configure Arduino on your visual studio code shouldn’t be a problem. Amazingly, you have both methods installed on your visual studio code. </a:t>
            </a:r>
          </a:p>
          <a:p>
            <a:pPr>
              <a:lnSpc>
                <a:spcPct val="90000"/>
              </a:lnSpc>
              <a:buClr>
                <a:schemeClr val="lt1"/>
              </a:buClr>
              <a:buSzPct val="100000"/>
            </a:pPr>
            <a:endParaRPr lang="en-SG" sz="2400" dirty="0">
              <a:solidFill>
                <a:schemeClr val="lt1"/>
              </a:solidFill>
              <a:latin typeface="Iceland"/>
              <a:ea typeface="Iceland"/>
              <a:cs typeface="Iceland"/>
              <a:sym typeface="Iceland"/>
            </a:endParaRPr>
          </a:p>
          <a:p>
            <a:pPr>
              <a:lnSpc>
                <a:spcPct val="90000"/>
              </a:lnSpc>
              <a:buClr>
                <a:schemeClr val="lt1"/>
              </a:buClr>
              <a:buSzPct val="100000"/>
            </a:pPr>
            <a:r>
              <a:rPr lang="en-SG" sz="2400" dirty="0">
                <a:solidFill>
                  <a:schemeClr val="lt1"/>
                </a:solidFill>
                <a:latin typeface="Iceland"/>
                <a:ea typeface="Iceland"/>
                <a:cs typeface="Iceland"/>
                <a:sym typeface="Iceland"/>
              </a:rPr>
              <a:t>In my opinion, Arduino-CLI method is the best cause it exposes you to complicated way to install embedded software such that you can do the same method for installing boards such at STM. </a:t>
            </a:r>
          </a:p>
          <a:p>
            <a:pPr>
              <a:lnSpc>
                <a:spcPct val="90000"/>
              </a:lnSpc>
              <a:buClr>
                <a:schemeClr val="lt1"/>
              </a:buClr>
              <a:buSzPct val="100000"/>
            </a:pPr>
            <a:endParaRPr lang="en-SG" sz="2400" dirty="0">
              <a:solidFill>
                <a:schemeClr val="lt1"/>
              </a:solidFill>
              <a:latin typeface="Iceland"/>
              <a:ea typeface="Iceland"/>
              <a:cs typeface="Iceland"/>
              <a:sym typeface="Iceland"/>
            </a:endParaRPr>
          </a:p>
          <a:p>
            <a:pPr>
              <a:lnSpc>
                <a:spcPct val="90000"/>
              </a:lnSpc>
              <a:buClr>
                <a:schemeClr val="lt1"/>
              </a:buClr>
              <a:buSzPct val="100000"/>
            </a:pPr>
            <a:r>
              <a:rPr lang="en-SG" sz="2400" dirty="0">
                <a:solidFill>
                  <a:schemeClr val="lt1"/>
                </a:solidFill>
                <a:latin typeface="Iceland"/>
                <a:ea typeface="Iceland"/>
                <a:cs typeface="Iceland"/>
                <a:sym typeface="Iceland"/>
              </a:rPr>
              <a:t>On top of that, both method supports debugger. Remember that debugger is ONLY POSSIBLE if your board comes with a hardware debugger such as </a:t>
            </a:r>
            <a:r>
              <a:rPr lang="en-SG" sz="2400" dirty="0" err="1">
                <a:solidFill>
                  <a:schemeClr val="lt1"/>
                </a:solidFill>
                <a:latin typeface="Iceland"/>
                <a:ea typeface="Iceland"/>
                <a:cs typeface="Iceland"/>
                <a:sym typeface="Iceland"/>
              </a:rPr>
              <a:t>Jlink</a:t>
            </a:r>
            <a:r>
              <a:rPr lang="en-SG" sz="2400" dirty="0">
                <a:solidFill>
                  <a:schemeClr val="lt1"/>
                </a:solidFill>
                <a:latin typeface="Iceland"/>
                <a:ea typeface="Iceland"/>
                <a:cs typeface="Iceland"/>
                <a:sym typeface="Iceland"/>
              </a:rPr>
              <a:t> or J-ice. </a:t>
            </a:r>
          </a:p>
        </p:txBody>
      </p:sp>
    </p:spTree>
    <p:extLst>
      <p:ext uri="{BB962C8B-B14F-4D97-AF65-F5344CB8AC3E}">
        <p14:creationId xmlns:p14="http://schemas.microsoft.com/office/powerpoint/2010/main" val="211995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2;p1">
            <a:extLst>
              <a:ext uri="{FF2B5EF4-FFF2-40B4-BE49-F238E27FC236}">
                <a16:creationId xmlns:a16="http://schemas.microsoft.com/office/drawing/2014/main" id="{4A4D8514-3760-416C-9BA0-F6D67E27A2E4}"/>
              </a:ext>
            </a:extLst>
          </p:cNvPr>
          <p:cNvSpPr txBox="1"/>
          <p:nvPr/>
        </p:nvSpPr>
        <p:spPr>
          <a:xfrm>
            <a:off x="1150114" y="756458"/>
            <a:ext cx="9884395" cy="4385518"/>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ct val="100000"/>
            </a:pPr>
            <a:r>
              <a:rPr lang="en-SG" sz="4000" dirty="0">
                <a:solidFill>
                  <a:schemeClr val="lt1"/>
                </a:solidFill>
                <a:latin typeface="Iceland"/>
                <a:ea typeface="Iceland"/>
                <a:cs typeface="Times New Roman" panose="02020603050405020304" pitchFamily="18" charset="0"/>
                <a:sym typeface="Iceland"/>
              </a:rPr>
              <a:t>Hooray! Good job!</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You have successfully installed the necessary files for C programming. That’s not so hard right? Don’t worry about the installation for other programming language. It will be simple than this!</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Do note that there will be setup needed (not necessary) to build and run C files. The reason for the setup is to make compiling and running C files fast and easy. The steps will be explain later when you compile and run the very first .c file (SimpleHelloWorld.c)</a:t>
            </a:r>
          </a:p>
        </p:txBody>
      </p:sp>
    </p:spTree>
    <p:extLst>
      <p:ext uri="{BB962C8B-B14F-4D97-AF65-F5344CB8AC3E}">
        <p14:creationId xmlns:p14="http://schemas.microsoft.com/office/powerpoint/2010/main" val="174798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4DA88-443F-4A54-A865-F38F9C7AC838}"/>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chemeClr val="bg1"/>
              </a:solidFill>
            </a:endParaRPr>
          </a:p>
        </p:txBody>
      </p:sp>
      <p:pic>
        <p:nvPicPr>
          <p:cNvPr id="24" name="Picture 23">
            <a:extLst>
              <a:ext uri="{FF2B5EF4-FFF2-40B4-BE49-F238E27FC236}">
                <a16:creationId xmlns:a16="http://schemas.microsoft.com/office/drawing/2014/main" id="{6B1DE877-F29F-430D-A4D9-51562D378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42" y="1121223"/>
            <a:ext cx="3508715" cy="2092919"/>
          </a:xfrm>
          <a:prstGeom prst="rect">
            <a:avLst/>
          </a:prstGeom>
        </p:spPr>
      </p:pic>
      <p:grpSp>
        <p:nvGrpSpPr>
          <p:cNvPr id="29" name="Group 28">
            <a:extLst>
              <a:ext uri="{FF2B5EF4-FFF2-40B4-BE49-F238E27FC236}">
                <a16:creationId xmlns:a16="http://schemas.microsoft.com/office/drawing/2014/main" id="{29095B61-4B58-426E-AFAA-9B3EAFB5BC0F}"/>
              </a:ext>
            </a:extLst>
          </p:cNvPr>
          <p:cNvGrpSpPr/>
          <p:nvPr/>
        </p:nvGrpSpPr>
        <p:grpSpPr>
          <a:xfrm>
            <a:off x="8231832" y="2272854"/>
            <a:ext cx="1956546" cy="941288"/>
            <a:chOff x="7558975" y="817723"/>
            <a:chExt cx="2166381" cy="1042239"/>
          </a:xfrm>
        </p:grpSpPr>
        <p:sp>
          <p:nvSpPr>
            <p:cNvPr id="30" name="Rectangle 29">
              <a:extLst>
                <a:ext uri="{FF2B5EF4-FFF2-40B4-BE49-F238E27FC236}">
                  <a16:creationId xmlns:a16="http://schemas.microsoft.com/office/drawing/2014/main" id="{2B870866-0FFA-4A9F-B8F4-C618BAE4930C}"/>
                </a:ext>
              </a:extLst>
            </p:cNvPr>
            <p:cNvSpPr/>
            <p:nvPr/>
          </p:nvSpPr>
          <p:spPr>
            <a:xfrm>
              <a:off x="7558975" y="1503647"/>
              <a:ext cx="1089209" cy="307777"/>
            </a:xfrm>
            <a:prstGeom prst="rect">
              <a:avLst/>
            </a:prstGeom>
          </p:spPr>
          <p:txBody>
            <a:bodyPr wrap="none">
              <a:spAutoFit/>
            </a:bodyPr>
            <a:lstStyle/>
            <a:p>
              <a:r>
                <a:rPr lang="en-SG" sz="1400" i="1" dirty="0">
                  <a:solidFill>
                    <a:srgbClr val="99FF1D"/>
                  </a:solidFill>
                  <a:latin typeface="Open Sans" panose="020B0606030504020204"/>
                </a:rPr>
                <a:t>Powered by</a:t>
              </a:r>
              <a:endParaRPr lang="en-SG" sz="1400" i="1" dirty="0"/>
            </a:p>
          </p:txBody>
        </p:sp>
        <p:pic>
          <p:nvPicPr>
            <p:cNvPr id="31" name="Picture 30">
              <a:extLst>
                <a:ext uri="{FF2B5EF4-FFF2-40B4-BE49-F238E27FC236}">
                  <a16:creationId xmlns:a16="http://schemas.microsoft.com/office/drawing/2014/main" id="{D2866ABB-8331-4FD7-843C-886B7A530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117" y="817723"/>
              <a:ext cx="1042239" cy="1042239"/>
            </a:xfrm>
            <a:prstGeom prst="rect">
              <a:avLst/>
            </a:prstGeom>
          </p:spPr>
        </p:pic>
      </p:grpSp>
      <p:sp>
        <p:nvSpPr>
          <p:cNvPr id="2" name="Rectangle 1">
            <a:extLst>
              <a:ext uri="{FF2B5EF4-FFF2-40B4-BE49-F238E27FC236}">
                <a16:creationId xmlns:a16="http://schemas.microsoft.com/office/drawing/2014/main" id="{15520ABB-8F22-4818-AB2B-F74512E6A119}"/>
              </a:ext>
            </a:extLst>
          </p:cNvPr>
          <p:cNvSpPr/>
          <p:nvPr/>
        </p:nvSpPr>
        <p:spPr>
          <a:xfrm>
            <a:off x="0" y="4219074"/>
            <a:ext cx="12192000" cy="2654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144DAB3-1F63-4A3E-B1AD-FC380D29B142}"/>
              </a:ext>
            </a:extLst>
          </p:cNvPr>
          <p:cNvGrpSpPr/>
          <p:nvPr/>
        </p:nvGrpSpPr>
        <p:grpSpPr>
          <a:xfrm>
            <a:off x="354002" y="4476777"/>
            <a:ext cx="2372455" cy="1700597"/>
            <a:chOff x="1164373" y="4487249"/>
            <a:chExt cx="2372455" cy="1700597"/>
          </a:xfrm>
        </p:grpSpPr>
        <p:sp>
          <p:nvSpPr>
            <p:cNvPr id="17" name="TextBox 16">
              <a:extLst>
                <a:ext uri="{FF2B5EF4-FFF2-40B4-BE49-F238E27FC236}">
                  <a16:creationId xmlns:a16="http://schemas.microsoft.com/office/drawing/2014/main" id="{4EDB8586-7119-43D9-AF31-52CB8B9F06BA}"/>
                </a:ext>
              </a:extLst>
            </p:cNvPr>
            <p:cNvSpPr txBox="1"/>
            <p:nvPr/>
          </p:nvSpPr>
          <p:spPr>
            <a:xfrm>
              <a:off x="1164373" y="5811045"/>
              <a:ext cx="2372455" cy="376801"/>
            </a:xfrm>
            <a:prstGeom prst="rect">
              <a:avLst/>
            </a:prstGeom>
            <a:noFill/>
          </p:spPr>
          <p:txBody>
            <a:bodyPr wrap="square" rtlCol="0">
              <a:spAutoFit/>
            </a:bodyPr>
            <a:lstStyle/>
            <a:p>
              <a:pPr algn="ctr"/>
              <a:r>
                <a:rPr lang="en-SG" dirty="0">
                  <a:latin typeface="Tw Cen MT" panose="020B0602020104020603" pitchFamily="34" charset="0"/>
                </a:rPr>
                <a:t>raceacademy.com.sg</a:t>
              </a:r>
              <a:endParaRPr lang="en-US" u="sng" dirty="0">
                <a:latin typeface="Tw Cen MT" panose="020B0602020104020603" pitchFamily="34" charset="0"/>
              </a:endParaRPr>
            </a:p>
          </p:txBody>
        </p:sp>
        <p:grpSp>
          <p:nvGrpSpPr>
            <p:cNvPr id="20" name="Group 19">
              <a:extLst>
                <a:ext uri="{FF2B5EF4-FFF2-40B4-BE49-F238E27FC236}">
                  <a16:creationId xmlns:a16="http://schemas.microsoft.com/office/drawing/2014/main" id="{5A476AE0-C913-4AAB-83D3-2B96B3227613}"/>
                </a:ext>
              </a:extLst>
            </p:cNvPr>
            <p:cNvGrpSpPr>
              <a:grpSpLocks noChangeAspect="1"/>
            </p:cNvGrpSpPr>
            <p:nvPr/>
          </p:nvGrpSpPr>
          <p:grpSpPr>
            <a:xfrm>
              <a:off x="1714983" y="4487249"/>
              <a:ext cx="1260000" cy="1260000"/>
              <a:chOff x="6250848" y="3512771"/>
              <a:chExt cx="1802532" cy="1802532"/>
            </a:xfrm>
          </p:grpSpPr>
          <p:sp>
            <p:nvSpPr>
              <p:cNvPr id="22" name="Oval 21">
                <a:extLst>
                  <a:ext uri="{FF2B5EF4-FFF2-40B4-BE49-F238E27FC236}">
                    <a16:creationId xmlns:a16="http://schemas.microsoft.com/office/drawing/2014/main" id="{27F3E083-0045-4456-9FEE-F8676B30798F}"/>
                  </a:ext>
                </a:extLst>
              </p:cNvPr>
              <p:cNvSpPr/>
              <p:nvPr/>
            </p:nvSpPr>
            <p:spPr>
              <a:xfrm>
                <a:off x="6250848" y="3512771"/>
                <a:ext cx="1802532" cy="1802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Image result for web icon white png">
                <a:extLst>
                  <a:ext uri="{FF2B5EF4-FFF2-40B4-BE49-F238E27FC236}">
                    <a16:creationId xmlns:a16="http://schemas.microsoft.com/office/drawing/2014/main" id="{8CF5437D-7C2F-4CEF-83DA-0359C07FF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114" y="3604037"/>
                <a:ext cx="1620000" cy="1620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 name="Group 6">
            <a:extLst>
              <a:ext uri="{FF2B5EF4-FFF2-40B4-BE49-F238E27FC236}">
                <a16:creationId xmlns:a16="http://schemas.microsoft.com/office/drawing/2014/main" id="{D32B8F93-F86A-4712-9BD7-5F840C4B2E63}"/>
              </a:ext>
            </a:extLst>
          </p:cNvPr>
          <p:cNvGrpSpPr/>
          <p:nvPr/>
        </p:nvGrpSpPr>
        <p:grpSpPr>
          <a:xfrm>
            <a:off x="2969510" y="4497833"/>
            <a:ext cx="3158866" cy="1707603"/>
            <a:chOff x="3679101" y="4487249"/>
            <a:chExt cx="3158866" cy="1707603"/>
          </a:xfrm>
        </p:grpSpPr>
        <p:grpSp>
          <p:nvGrpSpPr>
            <p:cNvPr id="26" name="Group 25">
              <a:extLst>
                <a:ext uri="{FF2B5EF4-FFF2-40B4-BE49-F238E27FC236}">
                  <a16:creationId xmlns:a16="http://schemas.microsoft.com/office/drawing/2014/main" id="{595C547F-B798-4C4B-A177-0F0537824598}"/>
                </a:ext>
              </a:extLst>
            </p:cNvPr>
            <p:cNvGrpSpPr>
              <a:grpSpLocks noChangeAspect="1"/>
            </p:cNvGrpSpPr>
            <p:nvPr/>
          </p:nvGrpSpPr>
          <p:grpSpPr>
            <a:xfrm>
              <a:off x="4689966" y="4487249"/>
              <a:ext cx="1260000" cy="1260000"/>
              <a:chOff x="-1188329" y="644422"/>
              <a:chExt cx="1715322" cy="1712856"/>
            </a:xfrm>
            <a:solidFill>
              <a:schemeClr val="tx1"/>
            </a:solidFill>
          </p:grpSpPr>
          <p:sp>
            <p:nvSpPr>
              <p:cNvPr id="27" name="Oval 26">
                <a:extLst>
                  <a:ext uri="{FF2B5EF4-FFF2-40B4-BE49-F238E27FC236}">
                    <a16:creationId xmlns:a16="http://schemas.microsoft.com/office/drawing/2014/main" id="{6B406B7A-7B44-49C0-AD21-218806817CD3}"/>
                  </a:ext>
                </a:extLst>
              </p:cNvPr>
              <p:cNvSpPr/>
              <p:nvPr/>
            </p:nvSpPr>
            <p:spPr>
              <a:xfrm>
                <a:off x="-1188329" y="644422"/>
                <a:ext cx="1715322" cy="1712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535" dirty="0"/>
              </a:p>
            </p:txBody>
          </p:sp>
          <p:pic>
            <p:nvPicPr>
              <p:cNvPr id="28" name="Picture 6" descr="Image result for email png">
                <a:extLst>
                  <a:ext uri="{FF2B5EF4-FFF2-40B4-BE49-F238E27FC236}">
                    <a16:creationId xmlns:a16="http://schemas.microsoft.com/office/drawing/2014/main" id="{C1A529A2-F042-43ED-9889-B4BEFB45690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18413" y="897495"/>
                <a:ext cx="1175490" cy="1175489"/>
              </a:xfrm>
              <a:prstGeom prst="rect">
                <a:avLst/>
              </a:prstGeom>
              <a:grpFill/>
            </p:spPr>
          </p:pic>
        </p:grpSp>
        <p:sp>
          <p:nvSpPr>
            <p:cNvPr id="33" name="TextBox 32">
              <a:extLst>
                <a:ext uri="{FF2B5EF4-FFF2-40B4-BE49-F238E27FC236}">
                  <a16:creationId xmlns:a16="http://schemas.microsoft.com/office/drawing/2014/main" id="{FFEE3580-7299-4BCD-B37F-ACF4BCFA6D0F}"/>
                </a:ext>
              </a:extLst>
            </p:cNvPr>
            <p:cNvSpPr txBox="1"/>
            <p:nvPr/>
          </p:nvSpPr>
          <p:spPr>
            <a:xfrm>
              <a:off x="3679101" y="5818514"/>
              <a:ext cx="3158866" cy="376338"/>
            </a:xfrm>
            <a:prstGeom prst="rect">
              <a:avLst/>
            </a:prstGeom>
            <a:noFill/>
          </p:spPr>
          <p:txBody>
            <a:bodyPr wrap="square" rtlCol="0">
              <a:spAutoFit/>
            </a:bodyPr>
            <a:lstStyle/>
            <a:p>
              <a:pPr algn="ctr"/>
              <a:r>
                <a:rPr lang="en-SG" dirty="0">
                  <a:latin typeface="Tw Cen MT" panose="020B0602020104020603" pitchFamily="34" charset="0"/>
                </a:rPr>
                <a:t>enquiries@raceacademy.com.sg</a:t>
              </a:r>
              <a:endParaRPr lang="en-US" u="sng" dirty="0">
                <a:latin typeface="Tw Cen MT" panose="020B0602020104020603" pitchFamily="34" charset="0"/>
              </a:endParaRPr>
            </a:p>
          </p:txBody>
        </p:sp>
      </p:grpSp>
      <p:grpSp>
        <p:nvGrpSpPr>
          <p:cNvPr id="8" name="Group 7">
            <a:extLst>
              <a:ext uri="{FF2B5EF4-FFF2-40B4-BE49-F238E27FC236}">
                <a16:creationId xmlns:a16="http://schemas.microsoft.com/office/drawing/2014/main" id="{A5A1D8DF-18EB-417A-BF2E-72902786D25D}"/>
              </a:ext>
            </a:extLst>
          </p:cNvPr>
          <p:cNvGrpSpPr/>
          <p:nvPr/>
        </p:nvGrpSpPr>
        <p:grpSpPr>
          <a:xfrm>
            <a:off x="6438488" y="4476777"/>
            <a:ext cx="2372455" cy="2252804"/>
            <a:chOff x="7045604" y="4480243"/>
            <a:chExt cx="2372455" cy="2252804"/>
          </a:xfrm>
        </p:grpSpPr>
        <p:grpSp>
          <p:nvGrpSpPr>
            <p:cNvPr id="35" name="Group 34">
              <a:extLst>
                <a:ext uri="{FF2B5EF4-FFF2-40B4-BE49-F238E27FC236}">
                  <a16:creationId xmlns:a16="http://schemas.microsoft.com/office/drawing/2014/main" id="{08121836-6F35-4A10-939B-44B054782214}"/>
                </a:ext>
              </a:extLst>
            </p:cNvPr>
            <p:cNvGrpSpPr>
              <a:grpSpLocks noChangeAspect="1"/>
            </p:cNvGrpSpPr>
            <p:nvPr/>
          </p:nvGrpSpPr>
          <p:grpSpPr>
            <a:xfrm>
              <a:off x="7664949" y="4480243"/>
              <a:ext cx="1260000" cy="1260000"/>
              <a:chOff x="8496477" y="825272"/>
              <a:chExt cx="1802532" cy="1802532"/>
            </a:xfrm>
          </p:grpSpPr>
          <p:sp>
            <p:nvSpPr>
              <p:cNvPr id="36" name="Oval 35">
                <a:extLst>
                  <a:ext uri="{FF2B5EF4-FFF2-40B4-BE49-F238E27FC236}">
                    <a16:creationId xmlns:a16="http://schemas.microsoft.com/office/drawing/2014/main" id="{21508251-F08B-46A5-9241-D4AD1B4DDF77}"/>
                  </a:ext>
                </a:extLst>
              </p:cNvPr>
              <p:cNvSpPr/>
              <p:nvPr/>
            </p:nvSpPr>
            <p:spPr>
              <a:xfrm>
                <a:off x="8496477" y="825272"/>
                <a:ext cx="1802532" cy="1802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8BB0565-A29E-43EE-93C5-CC9AB6FAC263}"/>
                  </a:ext>
                </a:extLst>
              </p:cNvPr>
              <p:cNvPicPr>
                <a:picLocks noChangeAspect="1"/>
              </p:cNvPicPr>
              <p:nvPr/>
            </p:nvPicPr>
            <p:blipFill rotWithShape="1">
              <a:blip r:embed="rId7">
                <a:extLst>
                  <a:ext uri="{28A0092B-C50C-407E-A947-70E740481C1C}">
                    <a14:useLocalDpi xmlns:a14="http://schemas.microsoft.com/office/drawing/2010/main" val="0"/>
                  </a:ext>
                </a:extLst>
              </a:blip>
              <a:srcRect l="32840" t="33931" r="56586" b="55825"/>
              <a:stretch/>
            </p:blipFill>
            <p:spPr>
              <a:xfrm>
                <a:off x="8909589" y="1171073"/>
                <a:ext cx="1020475" cy="988675"/>
              </a:xfrm>
              <a:prstGeom prst="rect">
                <a:avLst/>
              </a:prstGeom>
            </p:spPr>
          </p:pic>
        </p:grpSp>
        <p:sp>
          <p:nvSpPr>
            <p:cNvPr id="38" name="TextBox 37">
              <a:extLst>
                <a:ext uri="{FF2B5EF4-FFF2-40B4-BE49-F238E27FC236}">
                  <a16:creationId xmlns:a16="http://schemas.microsoft.com/office/drawing/2014/main" id="{FBA87E8F-8EF2-4F4D-8D1A-644DFA57C1BB}"/>
                </a:ext>
              </a:extLst>
            </p:cNvPr>
            <p:cNvSpPr txBox="1"/>
            <p:nvPr/>
          </p:nvSpPr>
          <p:spPr>
            <a:xfrm>
              <a:off x="7045604" y="5809717"/>
              <a:ext cx="2372455" cy="923330"/>
            </a:xfrm>
            <a:prstGeom prst="rect">
              <a:avLst/>
            </a:prstGeom>
            <a:noFill/>
          </p:spPr>
          <p:txBody>
            <a:bodyPr wrap="square" rtlCol="0">
              <a:spAutoFit/>
            </a:bodyPr>
            <a:lstStyle/>
            <a:p>
              <a:pPr algn="ctr"/>
              <a:r>
                <a:rPr lang="en-SG" dirty="0">
                  <a:latin typeface="Tw Cen MT" panose="020B0602020104020603" pitchFamily="34" charset="0"/>
                </a:rPr>
                <a:t>RACE – Robotics Automation Centre of Excellence</a:t>
              </a:r>
              <a:endParaRPr lang="en-US" dirty="0">
                <a:latin typeface="Tw Cen MT" panose="020B0602020104020603" pitchFamily="34" charset="0"/>
              </a:endParaRPr>
            </a:p>
          </p:txBody>
        </p:sp>
      </p:grpSp>
      <p:grpSp>
        <p:nvGrpSpPr>
          <p:cNvPr id="9" name="Group 8">
            <a:extLst>
              <a:ext uri="{FF2B5EF4-FFF2-40B4-BE49-F238E27FC236}">
                <a16:creationId xmlns:a16="http://schemas.microsoft.com/office/drawing/2014/main" id="{90F8FC99-CA2F-4047-B194-FEB851C34F43}"/>
              </a:ext>
            </a:extLst>
          </p:cNvPr>
          <p:cNvGrpSpPr/>
          <p:nvPr/>
        </p:nvGrpSpPr>
        <p:grpSpPr>
          <a:xfrm>
            <a:off x="9753663" y="4476777"/>
            <a:ext cx="1770042" cy="1717548"/>
            <a:chOff x="9673453" y="4480243"/>
            <a:chExt cx="1770042" cy="1717548"/>
          </a:xfrm>
        </p:grpSpPr>
        <p:grpSp>
          <p:nvGrpSpPr>
            <p:cNvPr id="39" name="Group 38">
              <a:extLst>
                <a:ext uri="{FF2B5EF4-FFF2-40B4-BE49-F238E27FC236}">
                  <a16:creationId xmlns:a16="http://schemas.microsoft.com/office/drawing/2014/main" id="{F0B4623D-17F4-43B4-BB44-F47B277EEAEF}"/>
                </a:ext>
              </a:extLst>
            </p:cNvPr>
            <p:cNvGrpSpPr>
              <a:grpSpLocks noChangeAspect="1"/>
            </p:cNvGrpSpPr>
            <p:nvPr/>
          </p:nvGrpSpPr>
          <p:grpSpPr>
            <a:xfrm>
              <a:off x="9928847" y="4480243"/>
              <a:ext cx="1259254" cy="1260000"/>
              <a:chOff x="2253834" y="1945465"/>
              <a:chExt cx="1802532" cy="1802532"/>
            </a:xfrm>
            <a:solidFill>
              <a:schemeClr val="tx1"/>
            </a:solidFill>
          </p:grpSpPr>
          <p:sp>
            <p:nvSpPr>
              <p:cNvPr id="40" name="Oval 39">
                <a:extLst>
                  <a:ext uri="{FF2B5EF4-FFF2-40B4-BE49-F238E27FC236}">
                    <a16:creationId xmlns:a16="http://schemas.microsoft.com/office/drawing/2014/main" id="{BEDA7D85-4E6C-47C0-A78B-87F25FD54F1E}"/>
                  </a:ext>
                </a:extLst>
              </p:cNvPr>
              <p:cNvSpPr/>
              <p:nvPr/>
            </p:nvSpPr>
            <p:spPr>
              <a:xfrm>
                <a:off x="2253834" y="1945465"/>
                <a:ext cx="1802532" cy="18025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A2880A76-BF14-483B-9E94-62BA4B5092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1747" y="2299290"/>
                <a:ext cx="1110408" cy="1110408"/>
              </a:xfrm>
              <a:prstGeom prst="rect">
                <a:avLst/>
              </a:prstGeom>
              <a:grpFill/>
            </p:spPr>
          </p:pic>
        </p:grpSp>
        <p:sp>
          <p:nvSpPr>
            <p:cNvPr id="42" name="TextBox 41">
              <a:extLst>
                <a:ext uri="{FF2B5EF4-FFF2-40B4-BE49-F238E27FC236}">
                  <a16:creationId xmlns:a16="http://schemas.microsoft.com/office/drawing/2014/main" id="{02A3D836-97B9-4ED3-AFE9-E234FB5F3B7F}"/>
                </a:ext>
              </a:extLst>
            </p:cNvPr>
            <p:cNvSpPr txBox="1"/>
            <p:nvPr/>
          </p:nvSpPr>
          <p:spPr>
            <a:xfrm>
              <a:off x="9673453" y="5820990"/>
              <a:ext cx="1770042" cy="376801"/>
            </a:xfrm>
            <a:prstGeom prst="rect">
              <a:avLst/>
            </a:prstGeom>
            <a:noFill/>
          </p:spPr>
          <p:txBody>
            <a:bodyPr wrap="square" rtlCol="0">
              <a:spAutoFit/>
            </a:bodyPr>
            <a:lstStyle/>
            <a:p>
              <a:pPr algn="ctr"/>
              <a:r>
                <a:rPr lang="en-SG" dirty="0">
                  <a:latin typeface="Tw Cen MT" panose="020B0602020104020603" pitchFamily="34" charset="0"/>
                </a:rPr>
                <a:t>RACE Robotics</a:t>
              </a:r>
              <a:endParaRPr lang="en-US" dirty="0">
                <a:latin typeface="Tw Cen MT" panose="020B0602020104020603" pitchFamily="34" charset="0"/>
              </a:endParaRPr>
            </a:p>
          </p:txBody>
        </p:sp>
      </p:grpSp>
      <p:grpSp>
        <p:nvGrpSpPr>
          <p:cNvPr id="3" name="Group 2">
            <a:extLst>
              <a:ext uri="{FF2B5EF4-FFF2-40B4-BE49-F238E27FC236}">
                <a16:creationId xmlns:a16="http://schemas.microsoft.com/office/drawing/2014/main" id="{B04ABA60-4387-4A98-A0CB-82C14387FB36}"/>
              </a:ext>
            </a:extLst>
          </p:cNvPr>
          <p:cNvGrpSpPr/>
          <p:nvPr/>
        </p:nvGrpSpPr>
        <p:grpSpPr>
          <a:xfrm>
            <a:off x="1292443" y="1510133"/>
            <a:ext cx="1222749" cy="1655878"/>
            <a:chOff x="1292443" y="1510133"/>
            <a:chExt cx="1222749" cy="1655878"/>
          </a:xfrm>
        </p:grpSpPr>
        <p:pic>
          <p:nvPicPr>
            <p:cNvPr id="5" name="Picture 4" descr="A picture containing black, drawing&#10;&#10;Description automatically generated">
              <a:extLst>
                <a:ext uri="{FF2B5EF4-FFF2-40B4-BE49-F238E27FC236}">
                  <a16:creationId xmlns:a16="http://schemas.microsoft.com/office/drawing/2014/main" id="{BBB0C453-970D-4B9B-8B4A-6C12B62370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443" y="1943262"/>
              <a:ext cx="1222749" cy="1222749"/>
            </a:xfrm>
            <a:prstGeom prst="rect">
              <a:avLst/>
            </a:prstGeom>
          </p:spPr>
        </p:pic>
        <p:sp>
          <p:nvSpPr>
            <p:cNvPr id="32" name="TextBox 31">
              <a:extLst>
                <a:ext uri="{FF2B5EF4-FFF2-40B4-BE49-F238E27FC236}">
                  <a16:creationId xmlns:a16="http://schemas.microsoft.com/office/drawing/2014/main" id="{3D822FAD-9B60-43AA-981E-681DE8115B2D}"/>
                </a:ext>
              </a:extLst>
            </p:cNvPr>
            <p:cNvSpPr txBox="1"/>
            <p:nvPr/>
          </p:nvSpPr>
          <p:spPr>
            <a:xfrm>
              <a:off x="1357610" y="1510133"/>
              <a:ext cx="1092414" cy="369332"/>
            </a:xfrm>
            <a:prstGeom prst="rect">
              <a:avLst/>
            </a:prstGeom>
            <a:noFill/>
          </p:spPr>
          <p:txBody>
            <a:bodyPr wrap="none" rtlCol="0">
              <a:spAutoFit/>
            </a:bodyPr>
            <a:lstStyle/>
            <a:p>
              <a:pPr algn="ctr"/>
              <a:r>
                <a:rPr lang="en-US" u="sng" dirty="0">
                  <a:solidFill>
                    <a:schemeClr val="bg1"/>
                  </a:solidFill>
                  <a:latin typeface="Tw Cen MT" panose="020B0602020104020603" pitchFamily="34" charset="0"/>
                </a:rPr>
                <a:t>Feedback</a:t>
              </a:r>
            </a:p>
          </p:txBody>
        </p:sp>
      </p:grpSp>
    </p:spTree>
    <p:extLst>
      <p:ext uri="{BB962C8B-B14F-4D97-AF65-F5344CB8AC3E}">
        <p14:creationId xmlns:p14="http://schemas.microsoft.com/office/powerpoint/2010/main" val="22595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cBhvr>
                                        <p:cTn id="7" dur="2000" fill="hold"/>
                                        <p:tgtEl>
                                          <p:spTgt spid="24"/>
                                        </p:tgtEl>
                                        <p:attrNameLst>
                                          <p:attrName>ppt_w</p:attrName>
                                        </p:attrNameLst>
                                      </p:cBhvr>
                                      <p:tavLst>
                                        <p:tav tm="0">
                                          <p:val>
                                            <p:fltVal val="0"/>
                                          </p:val>
                                        </p:tav>
                                        <p:tav tm="100000">
                                          <p:val>
                                            <p:strVal val="#ppt_w"/>
                                          </p:val>
                                        </p:tav>
                                      </p:tavLst>
                                    </p:anim>
                                    <p:anim calcmode="lin" valueType="num">
                                      <p:cBhvr>
                                        <p:cTn id="8" dur="2000" fill="hold"/>
                                        <p:tgtEl>
                                          <p:spTgt spid="24"/>
                                        </p:tgtEl>
                                        <p:attrNameLst>
                                          <p:attrName>ppt_h</p:attrName>
                                        </p:attrNameLst>
                                      </p:cBhvr>
                                      <p:tavLst>
                                        <p:tav tm="0">
                                          <p:val>
                                            <p:fltVal val="0"/>
                                          </p:val>
                                        </p:tav>
                                        <p:tav tm="100000">
                                          <p:val>
                                            <p:strVal val="#ppt_h"/>
                                          </p:val>
                                        </p:tav>
                                      </p:tavLst>
                                    </p:anim>
                                    <p:animEffect transition="in" filter="fade">
                                      <p:cBhvr>
                                        <p:cTn id="9" dur="2000"/>
                                        <p:tgtEl>
                                          <p:spTgt spid="24"/>
                                        </p:tgtEl>
                                      </p:cBhvr>
                                    </p:animEffect>
                                  </p:childTnLst>
                                </p:cTn>
                              </p:par>
                            </p:childTnLst>
                          </p:cTn>
                        </p:par>
                        <p:par>
                          <p:cTn id="10" fill="hold">
                            <p:stCondLst>
                              <p:cond delay="2250"/>
                            </p:stCondLst>
                            <p:childTnLst>
                              <p:par>
                                <p:cTn id="11" presetID="53" presetClass="entr" presetSubtype="16"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2000" fill="hold"/>
                                        <p:tgtEl>
                                          <p:spTgt spid="29"/>
                                        </p:tgtEl>
                                        <p:attrNameLst>
                                          <p:attrName>ppt_w</p:attrName>
                                        </p:attrNameLst>
                                      </p:cBhvr>
                                      <p:tavLst>
                                        <p:tav tm="0">
                                          <p:val>
                                            <p:fltVal val="0"/>
                                          </p:val>
                                        </p:tav>
                                        <p:tav tm="100000">
                                          <p:val>
                                            <p:strVal val="#ppt_w"/>
                                          </p:val>
                                        </p:tav>
                                      </p:tavLst>
                                    </p:anim>
                                    <p:anim calcmode="lin" valueType="num">
                                      <p:cBhvr>
                                        <p:cTn id="14" dur="2000" fill="hold"/>
                                        <p:tgtEl>
                                          <p:spTgt spid="29"/>
                                        </p:tgtEl>
                                        <p:attrNameLst>
                                          <p:attrName>ppt_h</p:attrName>
                                        </p:attrNameLst>
                                      </p:cBhvr>
                                      <p:tavLst>
                                        <p:tav tm="0">
                                          <p:val>
                                            <p:fltVal val="0"/>
                                          </p:val>
                                        </p:tav>
                                        <p:tav tm="100000">
                                          <p:val>
                                            <p:strVal val="#ppt_h"/>
                                          </p:val>
                                        </p:tav>
                                      </p:tavLst>
                                    </p:anim>
                                    <p:animEffect transition="in" filter="fade">
                                      <p:cBhvr>
                                        <p:cTn id="15" dur="2000"/>
                                        <p:tgtEl>
                                          <p:spTgt spid="29"/>
                                        </p:tgtEl>
                                      </p:cBhvr>
                                    </p:animEffect>
                                  </p:childTnLst>
                                </p:cTn>
                              </p:par>
                            </p:childTnLst>
                          </p:cTn>
                        </p:par>
                        <p:par>
                          <p:cTn id="16" fill="hold">
                            <p:stCondLst>
                              <p:cond delay="42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childTnLst>
                          </p:cTn>
                        </p:par>
                        <p:par>
                          <p:cTn id="20" fill="hold">
                            <p:stCondLst>
                              <p:cond delay="525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2000" fill="hold"/>
                                        <p:tgtEl>
                                          <p:spTgt spid="6"/>
                                        </p:tgtEl>
                                        <p:attrNameLst>
                                          <p:attrName>ppt_w</p:attrName>
                                        </p:attrNameLst>
                                      </p:cBhvr>
                                      <p:tavLst>
                                        <p:tav tm="0">
                                          <p:val>
                                            <p:fltVal val="0"/>
                                          </p:val>
                                        </p:tav>
                                        <p:tav tm="100000">
                                          <p:val>
                                            <p:strVal val="#ppt_w"/>
                                          </p:val>
                                        </p:tav>
                                      </p:tavLst>
                                    </p:anim>
                                    <p:anim calcmode="lin" valueType="num">
                                      <p:cBhvr>
                                        <p:cTn id="24" dur="2000" fill="hold"/>
                                        <p:tgtEl>
                                          <p:spTgt spid="6"/>
                                        </p:tgtEl>
                                        <p:attrNameLst>
                                          <p:attrName>ppt_h</p:attrName>
                                        </p:attrNameLst>
                                      </p:cBhvr>
                                      <p:tavLst>
                                        <p:tav tm="0">
                                          <p:val>
                                            <p:fltVal val="0"/>
                                          </p:val>
                                        </p:tav>
                                        <p:tav tm="100000">
                                          <p:val>
                                            <p:strVal val="#ppt_h"/>
                                          </p:val>
                                        </p:tav>
                                      </p:tavLst>
                                    </p:anim>
                                    <p:animEffect transition="in" filter="fade">
                                      <p:cBhvr>
                                        <p:cTn id="25" dur="2000"/>
                                        <p:tgtEl>
                                          <p:spTgt spid="6"/>
                                        </p:tgtEl>
                                      </p:cBhvr>
                                    </p:animEffect>
                                  </p:childTnLst>
                                </p:cTn>
                              </p:par>
                            </p:childTnLst>
                          </p:cTn>
                        </p:par>
                        <p:par>
                          <p:cTn id="26" fill="hold">
                            <p:stCondLst>
                              <p:cond delay="725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2000" fill="hold"/>
                                        <p:tgtEl>
                                          <p:spTgt spid="7"/>
                                        </p:tgtEl>
                                        <p:attrNameLst>
                                          <p:attrName>ppt_w</p:attrName>
                                        </p:attrNameLst>
                                      </p:cBhvr>
                                      <p:tavLst>
                                        <p:tav tm="0">
                                          <p:val>
                                            <p:fltVal val="0"/>
                                          </p:val>
                                        </p:tav>
                                        <p:tav tm="100000">
                                          <p:val>
                                            <p:strVal val="#ppt_w"/>
                                          </p:val>
                                        </p:tav>
                                      </p:tavLst>
                                    </p:anim>
                                    <p:anim calcmode="lin" valueType="num">
                                      <p:cBhvr>
                                        <p:cTn id="30" dur="2000" fill="hold"/>
                                        <p:tgtEl>
                                          <p:spTgt spid="7"/>
                                        </p:tgtEl>
                                        <p:attrNameLst>
                                          <p:attrName>ppt_h</p:attrName>
                                        </p:attrNameLst>
                                      </p:cBhvr>
                                      <p:tavLst>
                                        <p:tav tm="0">
                                          <p:val>
                                            <p:fltVal val="0"/>
                                          </p:val>
                                        </p:tav>
                                        <p:tav tm="100000">
                                          <p:val>
                                            <p:strVal val="#ppt_h"/>
                                          </p:val>
                                        </p:tav>
                                      </p:tavLst>
                                    </p:anim>
                                    <p:animEffect transition="in" filter="fade">
                                      <p:cBhvr>
                                        <p:cTn id="31" dur="2000"/>
                                        <p:tgtEl>
                                          <p:spTgt spid="7"/>
                                        </p:tgtEl>
                                      </p:cBhvr>
                                    </p:animEffect>
                                  </p:childTnLst>
                                </p:cTn>
                              </p:par>
                            </p:childTnLst>
                          </p:cTn>
                        </p:par>
                        <p:par>
                          <p:cTn id="32" fill="hold">
                            <p:stCondLst>
                              <p:cond delay="9250"/>
                            </p:stCondLst>
                            <p:childTnLst>
                              <p:par>
                                <p:cTn id="33" presetID="53" presetClass="entr" presetSubtype="16"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2000" fill="hold"/>
                                        <p:tgtEl>
                                          <p:spTgt spid="8"/>
                                        </p:tgtEl>
                                        <p:attrNameLst>
                                          <p:attrName>ppt_w</p:attrName>
                                        </p:attrNameLst>
                                      </p:cBhvr>
                                      <p:tavLst>
                                        <p:tav tm="0">
                                          <p:val>
                                            <p:fltVal val="0"/>
                                          </p:val>
                                        </p:tav>
                                        <p:tav tm="100000">
                                          <p:val>
                                            <p:strVal val="#ppt_w"/>
                                          </p:val>
                                        </p:tav>
                                      </p:tavLst>
                                    </p:anim>
                                    <p:anim calcmode="lin" valueType="num">
                                      <p:cBhvr>
                                        <p:cTn id="36" dur="2000" fill="hold"/>
                                        <p:tgtEl>
                                          <p:spTgt spid="8"/>
                                        </p:tgtEl>
                                        <p:attrNameLst>
                                          <p:attrName>ppt_h</p:attrName>
                                        </p:attrNameLst>
                                      </p:cBhvr>
                                      <p:tavLst>
                                        <p:tav tm="0">
                                          <p:val>
                                            <p:fltVal val="0"/>
                                          </p:val>
                                        </p:tav>
                                        <p:tav tm="100000">
                                          <p:val>
                                            <p:strVal val="#ppt_h"/>
                                          </p:val>
                                        </p:tav>
                                      </p:tavLst>
                                    </p:anim>
                                    <p:animEffect transition="in" filter="fade">
                                      <p:cBhvr>
                                        <p:cTn id="37" dur="2000"/>
                                        <p:tgtEl>
                                          <p:spTgt spid="8"/>
                                        </p:tgtEl>
                                      </p:cBhvr>
                                    </p:animEffect>
                                  </p:childTnLst>
                                </p:cTn>
                              </p:par>
                            </p:childTnLst>
                          </p:cTn>
                        </p:par>
                        <p:par>
                          <p:cTn id="38" fill="hold">
                            <p:stCondLst>
                              <p:cond delay="11250"/>
                            </p:stCondLst>
                            <p:childTnLst>
                              <p:par>
                                <p:cTn id="39" presetID="53" presetClass="entr" presetSubtype="16"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2000" fill="hold"/>
                                        <p:tgtEl>
                                          <p:spTgt spid="9"/>
                                        </p:tgtEl>
                                        <p:attrNameLst>
                                          <p:attrName>ppt_w</p:attrName>
                                        </p:attrNameLst>
                                      </p:cBhvr>
                                      <p:tavLst>
                                        <p:tav tm="0">
                                          <p:val>
                                            <p:fltVal val="0"/>
                                          </p:val>
                                        </p:tav>
                                        <p:tav tm="100000">
                                          <p:val>
                                            <p:strVal val="#ppt_w"/>
                                          </p:val>
                                        </p:tav>
                                      </p:tavLst>
                                    </p:anim>
                                    <p:anim calcmode="lin" valueType="num">
                                      <p:cBhvr>
                                        <p:cTn id="42" dur="2000" fill="hold"/>
                                        <p:tgtEl>
                                          <p:spTgt spid="9"/>
                                        </p:tgtEl>
                                        <p:attrNameLst>
                                          <p:attrName>ppt_h</p:attrName>
                                        </p:attrNameLst>
                                      </p:cBhvr>
                                      <p:tavLst>
                                        <p:tav tm="0">
                                          <p:val>
                                            <p:fltVal val="0"/>
                                          </p:val>
                                        </p:tav>
                                        <p:tav tm="100000">
                                          <p:val>
                                            <p:strVal val="#ppt_h"/>
                                          </p:val>
                                        </p:tav>
                                      </p:tavLst>
                                    </p:anim>
                                    <p:animEffect transition="in" filter="fade">
                                      <p:cBhvr>
                                        <p:cTn id="4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981584"/>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6000" u="sng" dirty="0">
                <a:solidFill>
                  <a:schemeClr val="lt1"/>
                </a:solidFill>
                <a:latin typeface="Iceland"/>
                <a:ea typeface="Iceland"/>
                <a:cs typeface="Iceland"/>
                <a:sym typeface="Iceland"/>
              </a:rPr>
              <a:t>Table of Content </a:t>
            </a:r>
            <a:endParaRPr sz="6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948784"/>
            <a:ext cx="9660566" cy="2282717"/>
          </a:xfrm>
          <a:prstGeom prst="rect">
            <a:avLst/>
          </a:prstGeom>
          <a:noFill/>
          <a:ln>
            <a:noFill/>
          </a:ln>
        </p:spPr>
        <p:txBody>
          <a:bodyPr spcFirstLastPara="1" wrap="square" lIns="91425" tIns="45700" rIns="91425" bIns="45700" anchor="t" anchorCtr="0">
            <a:noAutofit/>
          </a:bodyPr>
          <a:lstStyle/>
          <a:p>
            <a:pPr marL="571500" indent="-571500">
              <a:lnSpc>
                <a:spcPct val="90000"/>
              </a:lnSpc>
              <a:buClr>
                <a:schemeClr val="lt1"/>
              </a:buClr>
              <a:buSzPts val="4950"/>
              <a:buFont typeface="Courier New" panose="02070309020205020404" pitchFamily="49" charset="0"/>
              <a:buChar char="o"/>
            </a:pPr>
            <a:r>
              <a:rPr lang="en-SG" sz="3600" dirty="0">
                <a:solidFill>
                  <a:schemeClr val="lt1"/>
                </a:solidFill>
                <a:latin typeface="Iceland"/>
                <a:ea typeface="Iceland"/>
                <a:cs typeface="Iceland"/>
                <a:sym typeface="Iceland"/>
                <a:hlinkClick r:id="rId2" action="ppaction://hlinksldjump"/>
              </a:rPr>
              <a:t>Installation and setup guide</a:t>
            </a:r>
            <a:endParaRPr lang="en-SG" sz="36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188819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Editor for Embedded programming</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3" y="1618336"/>
            <a:ext cx="10373019" cy="3523640"/>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3200" dirty="0">
                <a:solidFill>
                  <a:schemeClr val="lt1"/>
                </a:solidFill>
                <a:latin typeface="Iceland"/>
                <a:ea typeface="Iceland"/>
                <a:cs typeface="Iceland"/>
                <a:sym typeface="Iceland"/>
              </a:rPr>
              <a:t>There are 3 methods to get Arduino programming work on Microsoft Visual Studio Code.</a:t>
            </a:r>
          </a:p>
          <a:p>
            <a:pPr>
              <a:lnSpc>
                <a:spcPct val="90000"/>
              </a:lnSpc>
              <a:buClr>
                <a:schemeClr val="lt1"/>
              </a:buClr>
              <a:buSzPts val="4950"/>
            </a:pPr>
            <a:endParaRPr lang="en-SG" sz="3200" dirty="0">
              <a:solidFill>
                <a:schemeClr val="lt1"/>
              </a:solidFill>
              <a:latin typeface="Iceland"/>
              <a:ea typeface="Iceland"/>
              <a:cs typeface="Iceland"/>
              <a:sym typeface="Iceland"/>
            </a:endParaRPr>
          </a:p>
          <a:p>
            <a:pPr marL="457200" indent="-4572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rPr>
              <a:t>Arduino extension</a:t>
            </a:r>
          </a:p>
          <a:p>
            <a:pPr marL="457200" indent="-4572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rPr>
              <a:t>Arduino CLI</a:t>
            </a:r>
          </a:p>
          <a:p>
            <a:pPr marL="457200" indent="-4572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rPr>
              <a:t>Platform IO extension</a:t>
            </a:r>
          </a:p>
          <a:p>
            <a:pPr marL="457200" indent="-457200">
              <a:lnSpc>
                <a:spcPct val="90000"/>
              </a:lnSpc>
              <a:buClr>
                <a:schemeClr val="lt1"/>
              </a:buClr>
              <a:buSzPts val="4950"/>
              <a:buFont typeface="Courier New" panose="02070309020205020404" pitchFamily="49" charset="0"/>
              <a:buChar char="o"/>
            </a:pPr>
            <a:endParaRPr lang="en-SG" sz="3200" dirty="0">
              <a:solidFill>
                <a:schemeClr val="lt1"/>
              </a:solidFill>
              <a:latin typeface="Iceland"/>
              <a:ea typeface="Iceland"/>
              <a:cs typeface="Iceland"/>
              <a:sym typeface="Iceland"/>
            </a:endParaRPr>
          </a:p>
          <a:p>
            <a:pPr>
              <a:lnSpc>
                <a:spcPct val="90000"/>
              </a:lnSpc>
              <a:buClr>
                <a:schemeClr val="lt1"/>
              </a:buClr>
              <a:buSzPts val="4950"/>
            </a:pPr>
            <a:r>
              <a:rPr lang="en-SG" sz="3200" dirty="0">
                <a:solidFill>
                  <a:schemeClr val="lt1"/>
                </a:solidFill>
                <a:latin typeface="Iceland"/>
                <a:ea typeface="Iceland"/>
                <a:cs typeface="Iceland"/>
                <a:sym typeface="Iceland"/>
              </a:rPr>
              <a:t>Each of these method have its pros and cons.</a:t>
            </a:r>
          </a:p>
        </p:txBody>
      </p:sp>
    </p:spTree>
    <p:extLst>
      <p:ext uri="{BB962C8B-B14F-4D97-AF65-F5344CB8AC3E}">
        <p14:creationId xmlns:p14="http://schemas.microsoft.com/office/powerpoint/2010/main" val="134451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Editor for Embedded programming</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3" y="1618335"/>
            <a:ext cx="10373019" cy="4490839"/>
          </a:xfrm>
          <a:prstGeom prst="rect">
            <a:avLst/>
          </a:prstGeom>
          <a:solidFill>
            <a:schemeClr val="tx1">
              <a:alpha val="80000"/>
            </a:schemeClr>
          </a:solidFill>
          <a:ln>
            <a:noFill/>
          </a:ln>
        </p:spPr>
        <p:txBody>
          <a:bodyPr spcFirstLastPara="1" wrap="square" lIns="91425" tIns="45700" rIns="91425" bIns="45700" anchor="t" anchorCtr="0">
            <a:noAutofit/>
          </a:bodyPr>
          <a:lstStyle/>
          <a:p>
            <a:pPr marL="514350" indent="-514350">
              <a:lnSpc>
                <a:spcPct val="90000"/>
              </a:lnSpc>
              <a:buClr>
                <a:schemeClr val="lt1"/>
              </a:buClr>
              <a:buSzPct val="100000"/>
              <a:buFont typeface="+mj-lt"/>
              <a:buAutoNum type="arabicPeriod"/>
            </a:pPr>
            <a:r>
              <a:rPr lang="en-SG" sz="3200" dirty="0">
                <a:solidFill>
                  <a:schemeClr val="lt1"/>
                </a:solidFill>
                <a:latin typeface="Iceland"/>
                <a:ea typeface="Iceland"/>
                <a:cs typeface="Iceland"/>
                <a:sym typeface="Iceland"/>
              </a:rPr>
              <a:t>Arduino IDE extension</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Simple and easy to install</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Uploading sketch not as fast as Arduino CLI</a:t>
            </a:r>
          </a:p>
          <a:p>
            <a:pPr marL="514350" indent="-514350">
              <a:lnSpc>
                <a:spcPct val="90000"/>
              </a:lnSpc>
              <a:buClr>
                <a:schemeClr val="lt1"/>
              </a:buClr>
              <a:buSzPct val="100000"/>
              <a:buFont typeface="+mj-lt"/>
              <a:buAutoNum type="arabicPeriod"/>
            </a:pPr>
            <a:r>
              <a:rPr lang="en-SG" sz="3200" dirty="0">
                <a:solidFill>
                  <a:schemeClr val="lt1"/>
                </a:solidFill>
                <a:latin typeface="Iceland"/>
                <a:ea typeface="Iceland"/>
                <a:cs typeface="Iceland"/>
                <a:sym typeface="Iceland"/>
              </a:rPr>
              <a:t>Arduino CLI</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Complicated to install</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Fast at uploading sketch</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Doesn’t require to install extension</a:t>
            </a:r>
          </a:p>
          <a:p>
            <a:pPr marL="514350" indent="-514350">
              <a:lnSpc>
                <a:spcPct val="90000"/>
              </a:lnSpc>
              <a:buClr>
                <a:schemeClr val="lt1"/>
              </a:buClr>
              <a:buSzPct val="100000"/>
              <a:buFont typeface="+mj-lt"/>
              <a:buAutoNum type="arabicPeriod"/>
            </a:pPr>
            <a:r>
              <a:rPr lang="en-SG" sz="3200" dirty="0">
                <a:solidFill>
                  <a:schemeClr val="lt1"/>
                </a:solidFill>
                <a:latin typeface="Iceland"/>
                <a:ea typeface="Iceland"/>
                <a:cs typeface="Iceland"/>
                <a:sym typeface="Iceland"/>
              </a:rPr>
              <a:t>Platform IO extension</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Simple and easy to install</a:t>
            </a:r>
          </a:p>
          <a:p>
            <a:pPr marL="971550" lvl="1" indent="-514350">
              <a:lnSpc>
                <a:spcPct val="90000"/>
              </a:lnSpc>
              <a:buClr>
                <a:schemeClr val="lt1"/>
              </a:buClr>
              <a:buSzPct val="100000"/>
              <a:buFont typeface="Arial" panose="020B0604020202020204" pitchFamily="34" charset="0"/>
              <a:buChar char="•"/>
            </a:pPr>
            <a:r>
              <a:rPr lang="en-SG" sz="3200" dirty="0">
                <a:solidFill>
                  <a:schemeClr val="lt1"/>
                </a:solidFill>
                <a:latin typeface="Iceland"/>
                <a:ea typeface="Iceland"/>
                <a:cs typeface="Iceland"/>
                <a:sym typeface="Iceland"/>
              </a:rPr>
              <a:t>Multi-board support</a:t>
            </a:r>
          </a:p>
          <a:p>
            <a:pPr>
              <a:lnSpc>
                <a:spcPct val="90000"/>
              </a:lnSpc>
              <a:buClr>
                <a:schemeClr val="lt1"/>
              </a:buClr>
              <a:buSzPts val="4950"/>
            </a:pPr>
            <a:endParaRPr lang="en-SG" sz="3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149828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Editor for Embedded programming</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3" y="1618335"/>
            <a:ext cx="10373019" cy="2191665"/>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3200" dirty="0">
                <a:solidFill>
                  <a:schemeClr val="lt1"/>
                </a:solidFill>
                <a:latin typeface="Iceland"/>
                <a:ea typeface="Iceland"/>
                <a:cs typeface="Iceland"/>
                <a:sym typeface="Iceland"/>
              </a:rPr>
              <a:t>This slide we will be covering the installation guide for</a:t>
            </a:r>
          </a:p>
          <a:p>
            <a:pPr>
              <a:lnSpc>
                <a:spcPct val="90000"/>
              </a:lnSpc>
              <a:buClr>
                <a:schemeClr val="lt1"/>
              </a:buClr>
              <a:buSzPct val="100000"/>
            </a:pPr>
            <a:endParaRPr lang="en-SG" sz="3200" dirty="0">
              <a:solidFill>
                <a:schemeClr val="lt1"/>
              </a:solidFill>
              <a:latin typeface="Iceland"/>
              <a:ea typeface="Iceland"/>
              <a:cs typeface="Iceland"/>
              <a:sym typeface="Iceland"/>
            </a:endParaRPr>
          </a:p>
          <a:p>
            <a:pPr marL="457200" indent="-457200">
              <a:lnSpc>
                <a:spcPct val="90000"/>
              </a:lnSpc>
              <a:buClr>
                <a:schemeClr val="lt1"/>
              </a:buClr>
              <a:buSzPct val="100000"/>
              <a:buFont typeface="Courier New" panose="02070309020205020404" pitchFamily="49" charset="0"/>
              <a:buChar char="o"/>
            </a:pPr>
            <a:r>
              <a:rPr lang="en-SG" sz="3200" dirty="0">
                <a:solidFill>
                  <a:schemeClr val="lt1"/>
                </a:solidFill>
                <a:latin typeface="Iceland"/>
                <a:ea typeface="Iceland"/>
                <a:cs typeface="Iceland"/>
                <a:sym typeface="Iceland"/>
              </a:rPr>
              <a:t>Arduino extension</a:t>
            </a:r>
          </a:p>
          <a:p>
            <a:pPr marL="457200" indent="-457200">
              <a:lnSpc>
                <a:spcPct val="90000"/>
              </a:lnSpc>
              <a:buClr>
                <a:schemeClr val="lt1"/>
              </a:buClr>
              <a:buSzPct val="100000"/>
              <a:buFont typeface="Courier New" panose="02070309020205020404" pitchFamily="49" charset="0"/>
              <a:buChar char="o"/>
            </a:pPr>
            <a:r>
              <a:rPr lang="en-SG" sz="3200" dirty="0">
                <a:solidFill>
                  <a:schemeClr val="lt1"/>
                </a:solidFill>
                <a:latin typeface="Iceland"/>
                <a:ea typeface="Iceland"/>
                <a:cs typeface="Iceland"/>
                <a:sym typeface="Iceland"/>
              </a:rPr>
              <a:t>Arduino CLI </a:t>
            </a:r>
          </a:p>
          <a:p>
            <a:pPr>
              <a:lnSpc>
                <a:spcPct val="90000"/>
              </a:lnSpc>
              <a:buClr>
                <a:schemeClr val="lt1"/>
              </a:buClr>
              <a:buSzPts val="4950"/>
            </a:pPr>
            <a:endParaRPr lang="en-SG" sz="3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250613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extension</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05801" y="1627860"/>
            <a:ext cx="10373019" cy="4481315"/>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3200" dirty="0">
                <a:solidFill>
                  <a:schemeClr val="lt1"/>
                </a:solidFill>
                <a:latin typeface="Iceland"/>
                <a:ea typeface="Iceland"/>
                <a:cs typeface="Iceland"/>
                <a:sym typeface="Iceland"/>
              </a:rPr>
              <a:t>The steps to get Arduino programming to work on Microsoft visual studio code is very simple and straight forward. In my opinion, this method is not as versatile as compared to Arduino CLI. There are a few links on how to get this started and personally I feel the guide is good.</a:t>
            </a:r>
          </a:p>
          <a:p>
            <a:pPr>
              <a:lnSpc>
                <a:spcPct val="90000"/>
              </a:lnSpc>
              <a:buClr>
                <a:schemeClr val="lt1"/>
              </a:buClr>
              <a:buSzPct val="100000"/>
            </a:pPr>
            <a:endParaRPr lang="en-SG" sz="3200" dirty="0">
              <a:solidFill>
                <a:schemeClr val="lt1"/>
              </a:solidFill>
              <a:latin typeface="Iceland"/>
              <a:ea typeface="Iceland"/>
              <a:cs typeface="Iceland"/>
              <a:sym typeface="Iceland"/>
            </a:endParaRPr>
          </a:p>
          <a:p>
            <a:pPr>
              <a:lnSpc>
                <a:spcPct val="90000"/>
              </a:lnSpc>
              <a:buClr>
                <a:schemeClr val="lt1"/>
              </a:buClr>
              <a:buSzPct val="100000"/>
            </a:pPr>
            <a:r>
              <a:rPr lang="en-SG" sz="3200" dirty="0">
                <a:solidFill>
                  <a:schemeClr val="lt1"/>
                </a:solidFill>
                <a:latin typeface="Iceland"/>
                <a:ea typeface="Iceland"/>
                <a:cs typeface="Iceland"/>
                <a:sym typeface="Iceland"/>
                <a:hlinkClick r:id="rId2"/>
              </a:rPr>
              <a:t>Installation guide</a:t>
            </a:r>
            <a:endParaRPr lang="en-SG" sz="3200" dirty="0">
              <a:solidFill>
                <a:schemeClr val="lt1"/>
              </a:solidFill>
              <a:latin typeface="Iceland"/>
              <a:ea typeface="Iceland"/>
              <a:cs typeface="Iceland"/>
              <a:sym typeface="Iceland"/>
            </a:endParaRPr>
          </a:p>
          <a:p>
            <a:pPr>
              <a:lnSpc>
                <a:spcPct val="90000"/>
              </a:lnSpc>
              <a:buClr>
                <a:schemeClr val="lt1"/>
              </a:buClr>
              <a:buSzPct val="100000"/>
            </a:pPr>
            <a:r>
              <a:rPr lang="en-SG" sz="3200" dirty="0">
                <a:solidFill>
                  <a:schemeClr val="lt1"/>
                </a:solidFill>
                <a:latin typeface="Iceland"/>
                <a:ea typeface="Iceland"/>
                <a:cs typeface="Iceland"/>
                <a:sym typeface="Iceland"/>
                <a:hlinkClick r:id="rId3"/>
              </a:rPr>
              <a:t>Debugging guide</a:t>
            </a:r>
            <a:endParaRPr lang="en-SG" sz="3200" dirty="0">
              <a:solidFill>
                <a:schemeClr val="lt1"/>
              </a:solidFill>
              <a:latin typeface="Iceland"/>
              <a:ea typeface="Iceland"/>
              <a:cs typeface="Iceland"/>
              <a:sym typeface="Iceland"/>
            </a:endParaRPr>
          </a:p>
          <a:p>
            <a:pPr>
              <a:lnSpc>
                <a:spcPct val="90000"/>
              </a:lnSpc>
              <a:buClr>
                <a:schemeClr val="lt1"/>
              </a:buClr>
              <a:buSzPts val="4950"/>
            </a:pPr>
            <a:endParaRPr lang="en-SG" sz="3200" dirty="0">
              <a:solidFill>
                <a:schemeClr val="lt1"/>
              </a:solidFill>
              <a:latin typeface="Iceland"/>
              <a:ea typeface="Iceland"/>
              <a:cs typeface="Iceland"/>
              <a:sym typeface="Iceland"/>
            </a:endParaRPr>
          </a:p>
          <a:p>
            <a:pPr>
              <a:lnSpc>
                <a:spcPct val="90000"/>
              </a:lnSpc>
              <a:buClr>
                <a:schemeClr val="lt1"/>
              </a:buClr>
              <a:buSzPts val="4950"/>
            </a:pPr>
            <a:r>
              <a:rPr lang="en-SG" sz="3200" dirty="0">
                <a:solidFill>
                  <a:srgbClr val="FF0000"/>
                </a:solidFill>
                <a:latin typeface="Iceland"/>
                <a:ea typeface="Iceland"/>
                <a:cs typeface="Iceland"/>
                <a:sym typeface="Iceland"/>
              </a:rPr>
              <a:t>NOTE: </a:t>
            </a:r>
            <a:r>
              <a:rPr lang="en-SG" sz="3200" dirty="0">
                <a:solidFill>
                  <a:schemeClr val="lt1"/>
                </a:solidFill>
                <a:latin typeface="Iceland"/>
                <a:ea typeface="Iceland"/>
                <a:cs typeface="Iceland"/>
                <a:sym typeface="Iceland"/>
              </a:rPr>
              <a:t>You need to have Arduino IDE installed in your system.</a:t>
            </a:r>
          </a:p>
        </p:txBody>
      </p:sp>
    </p:spTree>
    <p:extLst>
      <p:ext uri="{BB962C8B-B14F-4D97-AF65-F5344CB8AC3E}">
        <p14:creationId xmlns:p14="http://schemas.microsoft.com/office/powerpoint/2010/main" val="242792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05801" y="1627860"/>
            <a:ext cx="10373019" cy="3429915"/>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800" dirty="0">
                <a:solidFill>
                  <a:schemeClr val="lt1"/>
                </a:solidFill>
                <a:latin typeface="Iceland"/>
                <a:ea typeface="Iceland"/>
                <a:cs typeface="Iceland"/>
                <a:sym typeface="Iceland"/>
              </a:rPr>
              <a:t>This is my personal favourite as I don’t need to install Arduino IDE. At the same time, there is no need for Arduino extension. This is because libraries can be downloaded via command prompt. I followed the instructions from the following </a:t>
            </a:r>
            <a:r>
              <a:rPr lang="en-SG" sz="2800" dirty="0">
                <a:solidFill>
                  <a:schemeClr val="lt1"/>
                </a:solidFill>
                <a:latin typeface="Iceland"/>
                <a:ea typeface="Iceland"/>
                <a:cs typeface="Iceland"/>
                <a:sym typeface="Iceland"/>
                <a:hlinkClick r:id="rId2"/>
              </a:rPr>
              <a:t>link</a:t>
            </a:r>
            <a:r>
              <a:rPr lang="en-SG" sz="2800" dirty="0">
                <a:solidFill>
                  <a:schemeClr val="lt1"/>
                </a:solidFill>
                <a:latin typeface="Iceland"/>
                <a:ea typeface="Iceland"/>
                <a:cs typeface="Iceland"/>
                <a:sym typeface="Iceland"/>
              </a:rPr>
              <a:t>. Remember the steps required is just like getting C programming install on Visual Studio Code.</a:t>
            </a:r>
          </a:p>
          <a:p>
            <a:pPr>
              <a:lnSpc>
                <a:spcPct val="90000"/>
              </a:lnSpc>
              <a:buClr>
                <a:schemeClr val="lt1"/>
              </a:buClr>
              <a:buSzPct val="100000"/>
            </a:pPr>
            <a:endParaRPr lang="en-SG" sz="2800" dirty="0">
              <a:solidFill>
                <a:schemeClr val="lt1"/>
              </a:solidFill>
              <a:latin typeface="Iceland"/>
              <a:ea typeface="Iceland"/>
              <a:cs typeface="Iceland"/>
              <a:sym typeface="Iceland"/>
            </a:endParaRPr>
          </a:p>
          <a:p>
            <a:pPr>
              <a:lnSpc>
                <a:spcPct val="90000"/>
              </a:lnSpc>
              <a:buClr>
                <a:schemeClr val="lt1"/>
              </a:buClr>
              <a:buSzPct val="100000"/>
            </a:pPr>
            <a:r>
              <a:rPr lang="en-SG" sz="2800" dirty="0">
                <a:solidFill>
                  <a:schemeClr val="lt1"/>
                </a:solidFill>
                <a:latin typeface="Iceland"/>
                <a:ea typeface="Iceland"/>
                <a:cs typeface="Iceland"/>
                <a:sym typeface="Iceland"/>
              </a:rPr>
              <a:t>Kindly do the </a:t>
            </a:r>
            <a:r>
              <a:rPr lang="en-SG" sz="2800" dirty="0">
                <a:solidFill>
                  <a:schemeClr val="lt1"/>
                </a:solidFill>
                <a:latin typeface="Iceland"/>
                <a:ea typeface="Iceland"/>
                <a:cs typeface="Iceland"/>
                <a:sym typeface="Iceland"/>
                <a:hlinkClick r:id="rId3"/>
              </a:rPr>
              <a:t>Arduino CLI </a:t>
            </a:r>
            <a:r>
              <a:rPr lang="en-SG" sz="2800" dirty="0">
                <a:solidFill>
                  <a:schemeClr val="lt1"/>
                </a:solidFill>
                <a:latin typeface="Iceland"/>
                <a:ea typeface="Iceland"/>
                <a:cs typeface="Iceland"/>
                <a:sym typeface="Iceland"/>
              </a:rPr>
              <a:t>before we can proceed to next step on configuring to work on Visual Studio Code. Do take note that the steps list in this slide are for Windows user.</a:t>
            </a:r>
          </a:p>
        </p:txBody>
      </p:sp>
    </p:spTree>
    <p:extLst>
      <p:ext uri="{BB962C8B-B14F-4D97-AF65-F5344CB8AC3E}">
        <p14:creationId xmlns:p14="http://schemas.microsoft.com/office/powerpoint/2010/main" val="273944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05801" y="1627860"/>
            <a:ext cx="10373019" cy="3391815"/>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800" dirty="0">
                <a:solidFill>
                  <a:schemeClr val="lt1"/>
                </a:solidFill>
                <a:latin typeface="Iceland"/>
                <a:ea typeface="Iceland"/>
                <a:cs typeface="Iceland"/>
                <a:sym typeface="Iceland"/>
              </a:rPr>
              <a:t>1) Create a folder in your sandbox named “Arduino”.</a:t>
            </a:r>
          </a:p>
          <a:p>
            <a:pPr>
              <a:lnSpc>
                <a:spcPct val="90000"/>
              </a:lnSpc>
              <a:buClr>
                <a:schemeClr val="lt1"/>
              </a:buClr>
              <a:buSzPct val="100000"/>
            </a:pPr>
            <a:r>
              <a:rPr lang="en-SG" sz="2800" dirty="0">
                <a:solidFill>
                  <a:schemeClr val="lt1"/>
                </a:solidFill>
                <a:latin typeface="Iceland"/>
                <a:ea typeface="Iceland"/>
                <a:cs typeface="Iceland"/>
                <a:sym typeface="Iceland"/>
              </a:rPr>
              <a:t>2) Create another folder name “CLI” within the Arduino folder.</a:t>
            </a:r>
          </a:p>
          <a:p>
            <a:pPr>
              <a:lnSpc>
                <a:spcPct val="90000"/>
              </a:lnSpc>
              <a:buClr>
                <a:schemeClr val="lt1"/>
              </a:buClr>
              <a:buSzPct val="100000"/>
            </a:pPr>
            <a:r>
              <a:rPr lang="en-SG" sz="2800" dirty="0">
                <a:solidFill>
                  <a:schemeClr val="lt1"/>
                </a:solidFill>
                <a:latin typeface="Iceland"/>
                <a:ea typeface="Iceland"/>
                <a:cs typeface="Iceland"/>
                <a:sym typeface="Iceland"/>
              </a:rPr>
              <a:t>3) Extract the zip file you download earlier here.</a:t>
            </a:r>
          </a:p>
          <a:p>
            <a:pPr>
              <a:lnSpc>
                <a:spcPct val="90000"/>
              </a:lnSpc>
              <a:buClr>
                <a:schemeClr val="lt1"/>
              </a:buClr>
              <a:buSzPct val="100000"/>
            </a:pPr>
            <a:endParaRPr lang="en-SG" sz="2800" dirty="0">
              <a:solidFill>
                <a:schemeClr val="lt1"/>
              </a:solidFill>
              <a:latin typeface="Iceland"/>
              <a:ea typeface="Iceland"/>
              <a:cs typeface="Iceland"/>
              <a:sym typeface="Iceland"/>
            </a:endParaRPr>
          </a:p>
          <a:p>
            <a:pPr>
              <a:lnSpc>
                <a:spcPct val="90000"/>
              </a:lnSpc>
              <a:buClr>
                <a:schemeClr val="lt1"/>
              </a:buClr>
              <a:buSzPct val="100000"/>
            </a:pPr>
            <a:r>
              <a:rPr lang="en-SG" sz="2800" dirty="0">
                <a:solidFill>
                  <a:schemeClr val="lt1"/>
                </a:solidFill>
                <a:latin typeface="Iceland"/>
                <a:ea typeface="Iceland"/>
                <a:cs typeface="Iceland"/>
                <a:sym typeface="Iceland"/>
              </a:rPr>
              <a:t>You should something like the below picture</a:t>
            </a:r>
          </a:p>
        </p:txBody>
      </p:sp>
      <p:pic>
        <p:nvPicPr>
          <p:cNvPr id="3" name="Picture 2">
            <a:extLst>
              <a:ext uri="{FF2B5EF4-FFF2-40B4-BE49-F238E27FC236}">
                <a16:creationId xmlns:a16="http://schemas.microsoft.com/office/drawing/2014/main" id="{68606B6C-8EC4-48E7-92B2-01D4A172E15D}"/>
              </a:ext>
            </a:extLst>
          </p:cNvPr>
          <p:cNvPicPr>
            <a:picLocks noChangeAspect="1"/>
          </p:cNvPicPr>
          <p:nvPr/>
        </p:nvPicPr>
        <p:blipFill rotWithShape="1">
          <a:blip r:embed="rId2"/>
          <a:srcRect r="52981" b="78803"/>
          <a:stretch/>
        </p:blipFill>
        <p:spPr>
          <a:xfrm>
            <a:off x="1555505" y="4168140"/>
            <a:ext cx="8376100" cy="2124000"/>
          </a:xfrm>
          <a:prstGeom prst="rect">
            <a:avLst/>
          </a:prstGeom>
        </p:spPr>
      </p:pic>
    </p:spTree>
    <p:extLst>
      <p:ext uri="{BB962C8B-B14F-4D97-AF65-F5344CB8AC3E}">
        <p14:creationId xmlns:p14="http://schemas.microsoft.com/office/powerpoint/2010/main" val="3294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Arduino CLI (Command-Line Interface)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05801" y="1627860"/>
            <a:ext cx="10373019" cy="3391815"/>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800" dirty="0">
                <a:solidFill>
                  <a:schemeClr val="lt1"/>
                </a:solidFill>
                <a:latin typeface="Iceland"/>
                <a:ea typeface="Iceland"/>
                <a:cs typeface="Iceland"/>
                <a:sym typeface="Iceland"/>
              </a:rPr>
              <a:t>4) This is very important step before we can proceed other step. Just like configuring C, we need to add PATH in your USER variables on environment variable. To check if you have successfully add Arduino CLI. Type </a:t>
            </a:r>
            <a:r>
              <a:rPr lang="en-SG" sz="2800" dirty="0" err="1">
                <a:solidFill>
                  <a:schemeClr val="lt1"/>
                </a:solidFill>
                <a:latin typeface="Iceland"/>
                <a:ea typeface="Iceland"/>
                <a:cs typeface="Iceland"/>
                <a:sym typeface="Iceland"/>
              </a:rPr>
              <a:t>arduino</a:t>
            </a:r>
            <a:r>
              <a:rPr lang="en-SG" sz="2800" dirty="0">
                <a:solidFill>
                  <a:schemeClr val="lt1"/>
                </a:solidFill>
                <a:latin typeface="Iceland"/>
                <a:ea typeface="Iceland"/>
                <a:cs typeface="Iceland"/>
                <a:sym typeface="Iceland"/>
              </a:rPr>
              <a:t>-cli on command prompt. </a:t>
            </a:r>
          </a:p>
          <a:p>
            <a:pPr>
              <a:lnSpc>
                <a:spcPct val="90000"/>
              </a:lnSpc>
              <a:buClr>
                <a:schemeClr val="lt1"/>
              </a:buClr>
              <a:buSzPct val="100000"/>
            </a:pPr>
            <a:endParaRPr lang="en-SG" sz="2800" dirty="0">
              <a:solidFill>
                <a:schemeClr val="lt1"/>
              </a:solidFill>
              <a:latin typeface="Iceland"/>
              <a:ea typeface="Iceland"/>
              <a:cs typeface="Iceland"/>
              <a:sym typeface="Iceland"/>
            </a:endParaRPr>
          </a:p>
          <a:p>
            <a:pPr>
              <a:lnSpc>
                <a:spcPct val="90000"/>
              </a:lnSpc>
              <a:buClr>
                <a:schemeClr val="lt1"/>
              </a:buClr>
              <a:buSzPct val="100000"/>
            </a:pPr>
            <a:r>
              <a:rPr lang="en-SG" sz="2800" dirty="0">
                <a:solidFill>
                  <a:schemeClr val="lt1"/>
                </a:solidFill>
                <a:latin typeface="Iceland"/>
                <a:ea typeface="Iceland"/>
                <a:cs typeface="Iceland"/>
                <a:sym typeface="Iceland"/>
              </a:rPr>
              <a:t>IF you CMD does not recognize </a:t>
            </a:r>
            <a:r>
              <a:rPr lang="en-SG" sz="2800" dirty="0" err="1">
                <a:solidFill>
                  <a:schemeClr val="lt1"/>
                </a:solidFill>
                <a:latin typeface="Iceland"/>
                <a:ea typeface="Iceland"/>
                <a:cs typeface="Iceland"/>
                <a:sym typeface="Iceland"/>
              </a:rPr>
              <a:t>arduino</a:t>
            </a:r>
            <a:r>
              <a:rPr lang="en-SG" sz="2800" dirty="0">
                <a:solidFill>
                  <a:schemeClr val="lt1"/>
                </a:solidFill>
                <a:latin typeface="Iceland"/>
                <a:ea typeface="Iceland"/>
                <a:cs typeface="Iceland"/>
                <a:sym typeface="Iceland"/>
              </a:rPr>
              <a:t>-cli,  you do the following:</a:t>
            </a:r>
          </a:p>
          <a:p>
            <a:pPr marL="514350" indent="-514350">
              <a:lnSpc>
                <a:spcPct val="90000"/>
              </a:lnSpc>
              <a:buClr>
                <a:schemeClr val="lt1"/>
              </a:buClr>
              <a:buSzPct val="100000"/>
              <a:buFont typeface="+mj-lt"/>
              <a:buAutoNum type="alphaLcParenR"/>
            </a:pPr>
            <a:r>
              <a:rPr lang="en-SG" sz="2800" dirty="0">
                <a:solidFill>
                  <a:schemeClr val="lt1"/>
                </a:solidFill>
                <a:latin typeface="Iceland"/>
                <a:ea typeface="Iceland"/>
                <a:cs typeface="Iceland"/>
                <a:sym typeface="Iceland"/>
              </a:rPr>
              <a:t>Restart </a:t>
            </a:r>
            <a:r>
              <a:rPr lang="en-SG" sz="2800" dirty="0" err="1">
                <a:solidFill>
                  <a:schemeClr val="lt1"/>
                </a:solidFill>
                <a:latin typeface="Iceland"/>
                <a:ea typeface="Iceland"/>
                <a:cs typeface="Iceland"/>
                <a:sym typeface="Iceland"/>
              </a:rPr>
              <a:t>cmd</a:t>
            </a:r>
            <a:r>
              <a:rPr lang="en-SG" sz="2800" dirty="0">
                <a:solidFill>
                  <a:schemeClr val="lt1"/>
                </a:solidFill>
                <a:latin typeface="Iceland"/>
                <a:ea typeface="Iceland"/>
                <a:cs typeface="Iceland"/>
                <a:sym typeface="Iceland"/>
              </a:rPr>
              <a:t> and try to type </a:t>
            </a:r>
            <a:r>
              <a:rPr lang="en-SG" sz="2800" dirty="0" err="1">
                <a:solidFill>
                  <a:schemeClr val="lt1"/>
                </a:solidFill>
                <a:latin typeface="Iceland"/>
                <a:ea typeface="Iceland"/>
                <a:cs typeface="Iceland"/>
                <a:sym typeface="Iceland"/>
              </a:rPr>
              <a:t>arduino</a:t>
            </a:r>
            <a:r>
              <a:rPr lang="en-SG" sz="2800" dirty="0">
                <a:solidFill>
                  <a:schemeClr val="lt1"/>
                </a:solidFill>
                <a:latin typeface="Iceland"/>
                <a:ea typeface="Iceland"/>
                <a:cs typeface="Iceland"/>
                <a:sym typeface="Iceland"/>
              </a:rPr>
              <a:t>-cli. If the command is still unrecognizable, </a:t>
            </a:r>
          </a:p>
          <a:p>
            <a:pPr marL="514350" indent="-514350">
              <a:lnSpc>
                <a:spcPct val="90000"/>
              </a:lnSpc>
              <a:buClr>
                <a:schemeClr val="lt1"/>
              </a:buClr>
              <a:buSzPct val="100000"/>
              <a:buAutoNum type="alphaLcParenR"/>
            </a:pPr>
            <a:r>
              <a:rPr lang="en-SG" sz="2800" dirty="0">
                <a:solidFill>
                  <a:schemeClr val="lt1"/>
                </a:solidFill>
                <a:latin typeface="Iceland"/>
                <a:ea typeface="Iceland"/>
                <a:cs typeface="Iceland"/>
                <a:sym typeface="Iceland"/>
              </a:rPr>
              <a:t>Add PATH of Arduino-CLI to your system variable PATH.</a:t>
            </a:r>
          </a:p>
        </p:txBody>
      </p:sp>
    </p:spTree>
    <p:extLst>
      <p:ext uri="{BB962C8B-B14F-4D97-AF65-F5344CB8AC3E}">
        <p14:creationId xmlns:p14="http://schemas.microsoft.com/office/powerpoint/2010/main" val="180812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5538</TotalTime>
  <Words>846</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Iceland</vt:lpstr>
      <vt:lpstr>Open Sans</vt:lpstr>
      <vt:lpstr>Arial</vt:lpstr>
      <vt:lpstr>Calibri</vt:lpstr>
      <vt:lpstr>Calibri Light</vt:lpstr>
      <vt:lpstr>Courier New</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AnT software installation guide</dc:title>
  <dc:creator>Amizzuddin MD Amin</dc:creator>
  <cp:lastModifiedBy>Amizzuddin MD Amin</cp:lastModifiedBy>
  <cp:revision>773</cp:revision>
  <dcterms:created xsi:type="dcterms:W3CDTF">2020-01-03T13:01:50Z</dcterms:created>
  <dcterms:modified xsi:type="dcterms:W3CDTF">2020-03-03T09:24:33Z</dcterms:modified>
</cp:coreProperties>
</file>