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15" r:id="rId2"/>
    <p:sldId id="517" r:id="rId3"/>
    <p:sldId id="518" r:id="rId4"/>
    <p:sldId id="535" r:id="rId5"/>
    <p:sldId id="536" r:id="rId6"/>
    <p:sldId id="542" r:id="rId7"/>
    <p:sldId id="534" r:id="rId8"/>
    <p:sldId id="519" r:id="rId9"/>
    <p:sldId id="520" r:id="rId10"/>
    <p:sldId id="522" r:id="rId11"/>
    <p:sldId id="523" r:id="rId12"/>
    <p:sldId id="524" r:id="rId13"/>
    <p:sldId id="525" r:id="rId14"/>
    <p:sldId id="526" r:id="rId15"/>
    <p:sldId id="528" r:id="rId16"/>
    <p:sldId id="531" r:id="rId17"/>
    <p:sldId id="532" r:id="rId18"/>
    <p:sldId id="530" r:id="rId19"/>
    <p:sldId id="533" r:id="rId20"/>
    <p:sldId id="527" r:id="rId21"/>
    <p:sldId id="529" r:id="rId22"/>
    <p:sldId id="537" r:id="rId23"/>
    <p:sldId id="539" r:id="rId24"/>
    <p:sldId id="540" r:id="rId25"/>
    <p:sldId id="544" r:id="rId26"/>
    <p:sldId id="546" r:id="rId27"/>
    <p:sldId id="547" r:id="rId28"/>
    <p:sldId id="548" r:id="rId29"/>
    <p:sldId id="549" r:id="rId30"/>
    <p:sldId id="551" r:id="rId31"/>
    <p:sldId id="557" r:id="rId32"/>
    <p:sldId id="556" r:id="rId33"/>
    <p:sldId id="543" r:id="rId34"/>
    <p:sldId id="558" r:id="rId35"/>
    <p:sldId id="559" r:id="rId36"/>
    <p:sldId id="570" r:id="rId37"/>
    <p:sldId id="575" r:id="rId38"/>
    <p:sldId id="578" r:id="rId39"/>
    <p:sldId id="579" r:id="rId40"/>
    <p:sldId id="576" r:id="rId41"/>
    <p:sldId id="577" r:id="rId42"/>
    <p:sldId id="580" r:id="rId43"/>
    <p:sldId id="581" r:id="rId44"/>
    <p:sldId id="562" r:id="rId45"/>
    <p:sldId id="568" r:id="rId46"/>
    <p:sldId id="569" r:id="rId47"/>
    <p:sldId id="561" r:id="rId48"/>
    <p:sldId id="572" r:id="rId49"/>
    <p:sldId id="573" r:id="rId50"/>
    <p:sldId id="43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3231CBD6-3012-4D75-A964-A1E9F27562CD}">
          <p14:sldIdLst>
            <p14:sldId id="515"/>
          </p14:sldIdLst>
        </p14:section>
        <p14:section name="Content" id="{093430B9-F5DC-4D28-BCED-C80848FB8C4C}">
          <p14:sldIdLst>
            <p14:sldId id="517"/>
          </p14:sldIdLst>
        </p14:section>
        <p14:section name="Introduction to C" id="{4785B101-4F71-4F5F-80C9-904E83B36887}">
          <p14:sldIdLst>
            <p14:sldId id="518"/>
            <p14:sldId id="535"/>
            <p14:sldId id="536"/>
          </p14:sldIdLst>
        </p14:section>
        <p14:section name="Installation &amp; setup guide" id="{2032FC2A-DD12-4269-AD90-100059D2FF7F}">
          <p14:sldIdLst>
            <p14:sldId id="542"/>
            <p14:sldId id="534"/>
            <p14:sldId id="519"/>
            <p14:sldId id="520"/>
            <p14:sldId id="522"/>
            <p14:sldId id="523"/>
            <p14:sldId id="524"/>
            <p14:sldId id="525"/>
            <p14:sldId id="526"/>
            <p14:sldId id="528"/>
            <p14:sldId id="531"/>
            <p14:sldId id="532"/>
            <p14:sldId id="530"/>
            <p14:sldId id="533"/>
            <p14:sldId id="527"/>
            <p14:sldId id="529"/>
            <p14:sldId id="537"/>
            <p14:sldId id="539"/>
            <p14:sldId id="540"/>
            <p14:sldId id="544"/>
            <p14:sldId id="546"/>
            <p14:sldId id="547"/>
            <p14:sldId id="548"/>
            <p14:sldId id="549"/>
            <p14:sldId id="551"/>
            <p14:sldId id="557"/>
            <p14:sldId id="556"/>
          </p14:sldIdLst>
        </p14:section>
        <p14:section name="C basics" id="{0279C40E-FA97-47C9-AA77-91D43A5F6E21}">
          <p14:sldIdLst>
            <p14:sldId id="543"/>
            <p14:sldId id="558"/>
            <p14:sldId id="559"/>
            <p14:sldId id="570"/>
            <p14:sldId id="575"/>
            <p14:sldId id="578"/>
            <p14:sldId id="579"/>
            <p14:sldId id="576"/>
            <p14:sldId id="577"/>
            <p14:sldId id="580"/>
            <p14:sldId id="581"/>
            <p14:sldId id="562"/>
            <p14:sldId id="568"/>
            <p14:sldId id="569"/>
            <p14:sldId id="561"/>
          </p14:sldIdLst>
        </p14:section>
        <p14:section name="Activities" id="{5A1A0D18-FE7C-484A-82AA-7BD66468D64D}">
          <p14:sldIdLst>
            <p14:sldId id="572"/>
            <p14:sldId id="573"/>
          </p14:sldIdLst>
        </p14:section>
        <p14:section name="End - Feedback" id="{7FDD6E10-83CD-4823-A785-C5B8FC7748DA}">
          <p14:sldIdLst>
            <p14:sldId id="43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zzuddin MD Amin" initials="AMA" lastIdx="12" clrIdx="0">
    <p:extLst>
      <p:ext uri="{19B8F6BF-5375-455C-9EA6-DF929625EA0E}">
        <p15:presenceInfo xmlns:p15="http://schemas.microsoft.com/office/powerpoint/2012/main" userId="60c9d41aec5892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19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4" autoAdjust="0"/>
    <p:restoredTop sz="94660"/>
  </p:normalViewPr>
  <p:slideViewPr>
    <p:cSldViewPr snapToGrid="0">
      <p:cViewPr varScale="1">
        <p:scale>
          <a:sx n="105" d="100"/>
          <a:sy n="105" d="100"/>
        </p:scale>
        <p:origin x="52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06T09:43:45.531" idx="2">
    <p:pos x="4309" y="1713"/>
    <p:text>insert link to C file!</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01-12T21:27:10.541" idx="11">
    <p:pos x="2436" y="3600"/>
    <p:text>add links to c file</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1-06T21:03:39.836" idx="3">
    <p:pos x="1446" y="1788"/>
    <p:text>add link to .vscode folder.zip</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1-06T22:33:00.780" idx="4">
    <p:pos x="1216" y="1410"/>
    <p:text>add link to debugging setup.zip</p:text>
    <p:extLst>
      <p:ext uri="{C676402C-5697-4E1C-873F-D02D1690AC5C}">
        <p15:threadingInfo xmlns:p15="http://schemas.microsoft.com/office/powerpoint/2012/main" timeZoneBias="-480"/>
      </p:ext>
    </p:extLst>
  </p:cm>
  <p:cm authorId="1" dt="2020-01-06T22:41:52.499" idx="5">
    <p:pos x="1594" y="2402"/>
    <p:text>add link to countdown.c</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1-11T21:33:34.486" idx="8">
    <p:pos x="2123" y="3202"/>
    <p:text>insert c file example</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1-11T21:34:06.011" idx="9">
    <p:pos x="2120" y="3461"/>
    <p:text>insert link to c file example</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1-11T22:26:44.916" idx="10">
    <p:pos x="2089" y="3492"/>
    <p:text>insert c link for these examples</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1-11T22:26:44.916" idx="10">
    <p:pos x="1602" y="2655"/>
    <p:text>insert c link for these examples</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01-12T21:46:43.831" idx="12">
    <p:pos x="1296" y="3393"/>
    <p:text>Add C file examples</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1-10T16:15:30.093" idx="7">
    <p:pos x="2164" y="2055"/>
    <p:text>add .c file link</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0E5C-38A0-42F7-B6F9-EC67996AB3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1C2581F-D2FD-49B9-B7D3-F599B11176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D848B1FE-9B06-4200-B8FD-7EEFDAA2C5B0}"/>
              </a:ext>
            </a:extLst>
          </p:cNvPr>
          <p:cNvSpPr>
            <a:spLocks noGrp="1"/>
          </p:cNvSpPr>
          <p:nvPr>
            <p:ph type="dt" sz="half" idx="10"/>
          </p:nvPr>
        </p:nvSpPr>
        <p:spPr/>
        <p:txBody>
          <a:bodyPr/>
          <a:lstStyle/>
          <a:p>
            <a:fld id="{D1EF9FEA-F201-4E3B-B6AA-48E56FE00DA2}" type="datetimeFigureOut">
              <a:rPr lang="en-SG" smtClean="0"/>
              <a:t>5/2/2020</a:t>
            </a:fld>
            <a:endParaRPr lang="en-SG"/>
          </a:p>
        </p:txBody>
      </p:sp>
      <p:sp>
        <p:nvSpPr>
          <p:cNvPr id="5" name="Footer Placeholder 4">
            <a:extLst>
              <a:ext uri="{FF2B5EF4-FFF2-40B4-BE49-F238E27FC236}">
                <a16:creationId xmlns:a16="http://schemas.microsoft.com/office/drawing/2014/main" id="{BA61F6F0-05F7-40CD-AA05-0F7A29A335C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707153E-B455-42D3-AC33-6F325F23243C}"/>
              </a:ext>
            </a:extLst>
          </p:cNvPr>
          <p:cNvSpPr>
            <a:spLocks noGrp="1"/>
          </p:cNvSpPr>
          <p:nvPr>
            <p:ph type="sldNum" sz="quarter" idx="12"/>
          </p:nvPr>
        </p:nvSpPr>
        <p:spPr/>
        <p:txBody>
          <a:bodyPr/>
          <a:lstStyle/>
          <a:p>
            <a:fld id="{1D9B1F35-2FAD-432D-A567-33FE64224D77}" type="slidenum">
              <a:rPr lang="en-SG" smtClean="0"/>
              <a:t>‹#›</a:t>
            </a:fld>
            <a:endParaRPr lang="en-SG"/>
          </a:p>
        </p:txBody>
      </p:sp>
    </p:spTree>
    <p:extLst>
      <p:ext uri="{BB962C8B-B14F-4D97-AF65-F5344CB8AC3E}">
        <p14:creationId xmlns:p14="http://schemas.microsoft.com/office/powerpoint/2010/main" val="23428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AAD9-711D-4C7B-84B4-51C6A96DE14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9D44B11-5F7E-4C9F-A079-DA64AF2E4A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521454D-BB04-4DB9-B8DD-F0A3C7437CDC}"/>
              </a:ext>
            </a:extLst>
          </p:cNvPr>
          <p:cNvSpPr>
            <a:spLocks noGrp="1"/>
          </p:cNvSpPr>
          <p:nvPr>
            <p:ph type="dt" sz="half" idx="10"/>
          </p:nvPr>
        </p:nvSpPr>
        <p:spPr/>
        <p:txBody>
          <a:bodyPr/>
          <a:lstStyle/>
          <a:p>
            <a:fld id="{D1EF9FEA-F201-4E3B-B6AA-48E56FE00DA2}" type="datetimeFigureOut">
              <a:rPr lang="en-SG" smtClean="0"/>
              <a:t>5/2/2020</a:t>
            </a:fld>
            <a:endParaRPr lang="en-SG"/>
          </a:p>
        </p:txBody>
      </p:sp>
      <p:sp>
        <p:nvSpPr>
          <p:cNvPr id="5" name="Footer Placeholder 4">
            <a:extLst>
              <a:ext uri="{FF2B5EF4-FFF2-40B4-BE49-F238E27FC236}">
                <a16:creationId xmlns:a16="http://schemas.microsoft.com/office/drawing/2014/main" id="{34483E63-BA69-4344-95F3-C59CB6D17B5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4123E36-0BDE-4AEC-9FA1-FA7CD11825DB}"/>
              </a:ext>
            </a:extLst>
          </p:cNvPr>
          <p:cNvSpPr>
            <a:spLocks noGrp="1"/>
          </p:cNvSpPr>
          <p:nvPr>
            <p:ph type="sldNum" sz="quarter" idx="12"/>
          </p:nvPr>
        </p:nvSpPr>
        <p:spPr/>
        <p:txBody>
          <a:bodyPr/>
          <a:lstStyle/>
          <a:p>
            <a:fld id="{1D9B1F35-2FAD-432D-A567-33FE64224D77}" type="slidenum">
              <a:rPr lang="en-SG" smtClean="0"/>
              <a:t>‹#›</a:t>
            </a:fld>
            <a:endParaRPr lang="en-SG"/>
          </a:p>
        </p:txBody>
      </p:sp>
    </p:spTree>
    <p:extLst>
      <p:ext uri="{BB962C8B-B14F-4D97-AF65-F5344CB8AC3E}">
        <p14:creationId xmlns:p14="http://schemas.microsoft.com/office/powerpoint/2010/main" val="385768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0367F3-6FC5-43E2-828E-E3BB80FC2F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23C2F0F-7244-493F-90D2-E284CCE6D7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162F1EE-8F11-4D6B-8A16-9B7AE9B952D9}"/>
              </a:ext>
            </a:extLst>
          </p:cNvPr>
          <p:cNvSpPr>
            <a:spLocks noGrp="1"/>
          </p:cNvSpPr>
          <p:nvPr>
            <p:ph type="dt" sz="half" idx="10"/>
          </p:nvPr>
        </p:nvSpPr>
        <p:spPr/>
        <p:txBody>
          <a:bodyPr/>
          <a:lstStyle/>
          <a:p>
            <a:fld id="{D1EF9FEA-F201-4E3B-B6AA-48E56FE00DA2}" type="datetimeFigureOut">
              <a:rPr lang="en-SG" smtClean="0"/>
              <a:t>5/2/2020</a:t>
            </a:fld>
            <a:endParaRPr lang="en-SG"/>
          </a:p>
        </p:txBody>
      </p:sp>
      <p:sp>
        <p:nvSpPr>
          <p:cNvPr id="5" name="Footer Placeholder 4">
            <a:extLst>
              <a:ext uri="{FF2B5EF4-FFF2-40B4-BE49-F238E27FC236}">
                <a16:creationId xmlns:a16="http://schemas.microsoft.com/office/drawing/2014/main" id="{146019E9-0975-4634-B694-249D7B8A454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583F9E2-AAA9-4FF9-8DE3-84A0E0534C3F}"/>
              </a:ext>
            </a:extLst>
          </p:cNvPr>
          <p:cNvSpPr>
            <a:spLocks noGrp="1"/>
          </p:cNvSpPr>
          <p:nvPr>
            <p:ph type="sldNum" sz="quarter" idx="12"/>
          </p:nvPr>
        </p:nvSpPr>
        <p:spPr/>
        <p:txBody>
          <a:bodyPr/>
          <a:lstStyle/>
          <a:p>
            <a:fld id="{1D9B1F35-2FAD-432D-A567-33FE64224D77}" type="slidenum">
              <a:rPr lang="en-SG" smtClean="0"/>
              <a:t>‹#›</a:t>
            </a:fld>
            <a:endParaRPr lang="en-SG"/>
          </a:p>
        </p:txBody>
      </p:sp>
    </p:spTree>
    <p:extLst>
      <p:ext uri="{BB962C8B-B14F-4D97-AF65-F5344CB8AC3E}">
        <p14:creationId xmlns:p14="http://schemas.microsoft.com/office/powerpoint/2010/main" val="155924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CF1A4-AA11-4AA4-A5DD-1A64A172627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AA656AA-AE80-4004-81AD-EC34B3BA52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59F3E14-0BC7-4CC2-9DBA-BE21D57C91D6}"/>
              </a:ext>
            </a:extLst>
          </p:cNvPr>
          <p:cNvSpPr>
            <a:spLocks noGrp="1"/>
          </p:cNvSpPr>
          <p:nvPr>
            <p:ph type="dt" sz="half" idx="10"/>
          </p:nvPr>
        </p:nvSpPr>
        <p:spPr/>
        <p:txBody>
          <a:bodyPr/>
          <a:lstStyle/>
          <a:p>
            <a:fld id="{D1EF9FEA-F201-4E3B-B6AA-48E56FE00DA2}" type="datetimeFigureOut">
              <a:rPr lang="en-SG" smtClean="0"/>
              <a:t>5/2/2020</a:t>
            </a:fld>
            <a:endParaRPr lang="en-SG"/>
          </a:p>
        </p:txBody>
      </p:sp>
      <p:sp>
        <p:nvSpPr>
          <p:cNvPr id="5" name="Footer Placeholder 4">
            <a:extLst>
              <a:ext uri="{FF2B5EF4-FFF2-40B4-BE49-F238E27FC236}">
                <a16:creationId xmlns:a16="http://schemas.microsoft.com/office/drawing/2014/main" id="{626F78CA-F112-47DD-915E-4EAC2DFD06A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09D683B-2F07-44C0-9F8A-D31B92874F2F}"/>
              </a:ext>
            </a:extLst>
          </p:cNvPr>
          <p:cNvSpPr>
            <a:spLocks noGrp="1"/>
          </p:cNvSpPr>
          <p:nvPr>
            <p:ph type="sldNum" sz="quarter" idx="12"/>
          </p:nvPr>
        </p:nvSpPr>
        <p:spPr/>
        <p:txBody>
          <a:bodyPr/>
          <a:lstStyle/>
          <a:p>
            <a:fld id="{1D9B1F35-2FAD-432D-A567-33FE64224D77}" type="slidenum">
              <a:rPr lang="en-SG" smtClean="0"/>
              <a:t>‹#›</a:t>
            </a:fld>
            <a:endParaRPr lang="en-SG"/>
          </a:p>
        </p:txBody>
      </p:sp>
    </p:spTree>
    <p:extLst>
      <p:ext uri="{BB962C8B-B14F-4D97-AF65-F5344CB8AC3E}">
        <p14:creationId xmlns:p14="http://schemas.microsoft.com/office/powerpoint/2010/main" val="208477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8DC3-7C80-4A17-B1F6-D061626E9F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243EFE3-6869-473B-A680-2E21DAD8A9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541E7D-4DB5-4A35-BF79-E54B8E39F20D}"/>
              </a:ext>
            </a:extLst>
          </p:cNvPr>
          <p:cNvSpPr>
            <a:spLocks noGrp="1"/>
          </p:cNvSpPr>
          <p:nvPr>
            <p:ph type="dt" sz="half" idx="10"/>
          </p:nvPr>
        </p:nvSpPr>
        <p:spPr/>
        <p:txBody>
          <a:bodyPr/>
          <a:lstStyle/>
          <a:p>
            <a:fld id="{D1EF9FEA-F201-4E3B-B6AA-48E56FE00DA2}" type="datetimeFigureOut">
              <a:rPr lang="en-SG" smtClean="0"/>
              <a:t>5/2/2020</a:t>
            </a:fld>
            <a:endParaRPr lang="en-SG"/>
          </a:p>
        </p:txBody>
      </p:sp>
      <p:sp>
        <p:nvSpPr>
          <p:cNvPr id="5" name="Footer Placeholder 4">
            <a:extLst>
              <a:ext uri="{FF2B5EF4-FFF2-40B4-BE49-F238E27FC236}">
                <a16:creationId xmlns:a16="http://schemas.microsoft.com/office/drawing/2014/main" id="{509D2873-F54A-4F81-8B5B-2BB4E691717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ECF25AB-F881-4F4A-9C0C-AB0BE44720C3}"/>
              </a:ext>
            </a:extLst>
          </p:cNvPr>
          <p:cNvSpPr>
            <a:spLocks noGrp="1"/>
          </p:cNvSpPr>
          <p:nvPr>
            <p:ph type="sldNum" sz="quarter" idx="12"/>
          </p:nvPr>
        </p:nvSpPr>
        <p:spPr/>
        <p:txBody>
          <a:bodyPr/>
          <a:lstStyle/>
          <a:p>
            <a:fld id="{1D9B1F35-2FAD-432D-A567-33FE64224D77}" type="slidenum">
              <a:rPr lang="en-SG" smtClean="0"/>
              <a:t>‹#›</a:t>
            </a:fld>
            <a:endParaRPr lang="en-SG"/>
          </a:p>
        </p:txBody>
      </p:sp>
    </p:spTree>
    <p:extLst>
      <p:ext uri="{BB962C8B-B14F-4D97-AF65-F5344CB8AC3E}">
        <p14:creationId xmlns:p14="http://schemas.microsoft.com/office/powerpoint/2010/main" val="142772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C0EA-B23C-4AC4-B69E-B6B9CCFAE4A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173E578-155B-42B7-85C2-A8C2E4A7F9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C73116B-1465-4966-8E7E-ECDDE86BD6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AE60D64-7AFC-4ED3-8C0A-CEF446CD8788}"/>
              </a:ext>
            </a:extLst>
          </p:cNvPr>
          <p:cNvSpPr>
            <a:spLocks noGrp="1"/>
          </p:cNvSpPr>
          <p:nvPr>
            <p:ph type="dt" sz="half" idx="10"/>
          </p:nvPr>
        </p:nvSpPr>
        <p:spPr/>
        <p:txBody>
          <a:bodyPr/>
          <a:lstStyle/>
          <a:p>
            <a:fld id="{D1EF9FEA-F201-4E3B-B6AA-48E56FE00DA2}" type="datetimeFigureOut">
              <a:rPr lang="en-SG" smtClean="0"/>
              <a:t>5/2/2020</a:t>
            </a:fld>
            <a:endParaRPr lang="en-SG"/>
          </a:p>
        </p:txBody>
      </p:sp>
      <p:sp>
        <p:nvSpPr>
          <p:cNvPr id="6" name="Footer Placeholder 5">
            <a:extLst>
              <a:ext uri="{FF2B5EF4-FFF2-40B4-BE49-F238E27FC236}">
                <a16:creationId xmlns:a16="http://schemas.microsoft.com/office/drawing/2014/main" id="{D86C4221-57B4-48D7-849E-8B0337961D9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EBFB32A-77DC-4265-9F61-031A077AF78B}"/>
              </a:ext>
            </a:extLst>
          </p:cNvPr>
          <p:cNvSpPr>
            <a:spLocks noGrp="1"/>
          </p:cNvSpPr>
          <p:nvPr>
            <p:ph type="sldNum" sz="quarter" idx="12"/>
          </p:nvPr>
        </p:nvSpPr>
        <p:spPr/>
        <p:txBody>
          <a:bodyPr/>
          <a:lstStyle/>
          <a:p>
            <a:fld id="{1D9B1F35-2FAD-432D-A567-33FE64224D77}" type="slidenum">
              <a:rPr lang="en-SG" smtClean="0"/>
              <a:t>‹#›</a:t>
            </a:fld>
            <a:endParaRPr lang="en-SG"/>
          </a:p>
        </p:txBody>
      </p:sp>
    </p:spTree>
    <p:extLst>
      <p:ext uri="{BB962C8B-B14F-4D97-AF65-F5344CB8AC3E}">
        <p14:creationId xmlns:p14="http://schemas.microsoft.com/office/powerpoint/2010/main" val="3236948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3045-C754-47E8-B534-473B55DC20C2}"/>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3D61A87-E6EA-4F51-B7D2-20A35A9349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9AF8CF-1451-4B0E-97DB-57CE71F863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941766F-0DE0-4CC8-8C27-C740BB8228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3EECAE-2AFD-4CC5-9E10-6CB9BFDC94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67656D6-23F9-476D-A8B1-1ED460748300}"/>
              </a:ext>
            </a:extLst>
          </p:cNvPr>
          <p:cNvSpPr>
            <a:spLocks noGrp="1"/>
          </p:cNvSpPr>
          <p:nvPr>
            <p:ph type="dt" sz="half" idx="10"/>
          </p:nvPr>
        </p:nvSpPr>
        <p:spPr/>
        <p:txBody>
          <a:bodyPr/>
          <a:lstStyle/>
          <a:p>
            <a:fld id="{D1EF9FEA-F201-4E3B-B6AA-48E56FE00DA2}" type="datetimeFigureOut">
              <a:rPr lang="en-SG" smtClean="0"/>
              <a:t>5/2/2020</a:t>
            </a:fld>
            <a:endParaRPr lang="en-SG"/>
          </a:p>
        </p:txBody>
      </p:sp>
      <p:sp>
        <p:nvSpPr>
          <p:cNvPr id="8" name="Footer Placeholder 7">
            <a:extLst>
              <a:ext uri="{FF2B5EF4-FFF2-40B4-BE49-F238E27FC236}">
                <a16:creationId xmlns:a16="http://schemas.microsoft.com/office/drawing/2014/main" id="{00545F66-1C88-4CEA-8E91-3A73D612671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06E51C4C-345D-4204-A03A-0CD8B9B2785C}"/>
              </a:ext>
            </a:extLst>
          </p:cNvPr>
          <p:cNvSpPr>
            <a:spLocks noGrp="1"/>
          </p:cNvSpPr>
          <p:nvPr>
            <p:ph type="sldNum" sz="quarter" idx="12"/>
          </p:nvPr>
        </p:nvSpPr>
        <p:spPr/>
        <p:txBody>
          <a:bodyPr/>
          <a:lstStyle/>
          <a:p>
            <a:fld id="{1D9B1F35-2FAD-432D-A567-33FE64224D77}" type="slidenum">
              <a:rPr lang="en-SG" smtClean="0"/>
              <a:t>‹#›</a:t>
            </a:fld>
            <a:endParaRPr lang="en-SG"/>
          </a:p>
        </p:txBody>
      </p:sp>
    </p:spTree>
    <p:extLst>
      <p:ext uri="{BB962C8B-B14F-4D97-AF65-F5344CB8AC3E}">
        <p14:creationId xmlns:p14="http://schemas.microsoft.com/office/powerpoint/2010/main" val="121038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CA9B-D14B-40D0-B723-7FF7CDE8CC5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48BBDAA0-FF16-45FC-8A42-E8E9D806C890}"/>
              </a:ext>
            </a:extLst>
          </p:cNvPr>
          <p:cNvSpPr>
            <a:spLocks noGrp="1"/>
          </p:cNvSpPr>
          <p:nvPr>
            <p:ph type="dt" sz="half" idx="10"/>
          </p:nvPr>
        </p:nvSpPr>
        <p:spPr/>
        <p:txBody>
          <a:bodyPr/>
          <a:lstStyle/>
          <a:p>
            <a:fld id="{D1EF9FEA-F201-4E3B-B6AA-48E56FE00DA2}" type="datetimeFigureOut">
              <a:rPr lang="en-SG" smtClean="0"/>
              <a:t>5/2/2020</a:t>
            </a:fld>
            <a:endParaRPr lang="en-SG"/>
          </a:p>
        </p:txBody>
      </p:sp>
      <p:sp>
        <p:nvSpPr>
          <p:cNvPr id="4" name="Footer Placeholder 3">
            <a:extLst>
              <a:ext uri="{FF2B5EF4-FFF2-40B4-BE49-F238E27FC236}">
                <a16:creationId xmlns:a16="http://schemas.microsoft.com/office/drawing/2014/main" id="{63B29375-1753-4135-975E-370F15325EB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047A178-1998-44D5-AAC1-778C301D725B}"/>
              </a:ext>
            </a:extLst>
          </p:cNvPr>
          <p:cNvSpPr>
            <a:spLocks noGrp="1"/>
          </p:cNvSpPr>
          <p:nvPr>
            <p:ph type="sldNum" sz="quarter" idx="12"/>
          </p:nvPr>
        </p:nvSpPr>
        <p:spPr/>
        <p:txBody>
          <a:bodyPr/>
          <a:lstStyle/>
          <a:p>
            <a:fld id="{1D9B1F35-2FAD-432D-A567-33FE64224D77}" type="slidenum">
              <a:rPr lang="en-SG" smtClean="0"/>
              <a:t>‹#›</a:t>
            </a:fld>
            <a:endParaRPr lang="en-SG"/>
          </a:p>
        </p:txBody>
      </p:sp>
    </p:spTree>
    <p:extLst>
      <p:ext uri="{BB962C8B-B14F-4D97-AF65-F5344CB8AC3E}">
        <p14:creationId xmlns:p14="http://schemas.microsoft.com/office/powerpoint/2010/main" val="871624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AA9684-5504-4148-AE84-7E0577AA22D4}"/>
              </a:ext>
            </a:extLst>
          </p:cNvPr>
          <p:cNvSpPr>
            <a:spLocks noGrp="1"/>
          </p:cNvSpPr>
          <p:nvPr>
            <p:ph type="dt" sz="half" idx="10"/>
          </p:nvPr>
        </p:nvSpPr>
        <p:spPr/>
        <p:txBody>
          <a:bodyPr/>
          <a:lstStyle/>
          <a:p>
            <a:fld id="{D1EF9FEA-F201-4E3B-B6AA-48E56FE00DA2}" type="datetimeFigureOut">
              <a:rPr lang="en-SG" smtClean="0"/>
              <a:t>5/2/2020</a:t>
            </a:fld>
            <a:endParaRPr lang="en-SG"/>
          </a:p>
        </p:txBody>
      </p:sp>
      <p:sp>
        <p:nvSpPr>
          <p:cNvPr id="3" name="Footer Placeholder 2">
            <a:extLst>
              <a:ext uri="{FF2B5EF4-FFF2-40B4-BE49-F238E27FC236}">
                <a16:creationId xmlns:a16="http://schemas.microsoft.com/office/drawing/2014/main" id="{32733E86-BC9E-40F1-8D37-6C862B8E48D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0093C9E4-2A32-414E-A36D-9CBF455C6C2F}"/>
              </a:ext>
            </a:extLst>
          </p:cNvPr>
          <p:cNvSpPr>
            <a:spLocks noGrp="1"/>
          </p:cNvSpPr>
          <p:nvPr>
            <p:ph type="sldNum" sz="quarter" idx="12"/>
          </p:nvPr>
        </p:nvSpPr>
        <p:spPr/>
        <p:txBody>
          <a:bodyPr/>
          <a:lstStyle/>
          <a:p>
            <a:fld id="{1D9B1F35-2FAD-432D-A567-33FE64224D77}" type="slidenum">
              <a:rPr lang="en-SG" smtClean="0"/>
              <a:t>‹#›</a:t>
            </a:fld>
            <a:endParaRPr lang="en-SG"/>
          </a:p>
        </p:txBody>
      </p:sp>
    </p:spTree>
    <p:extLst>
      <p:ext uri="{BB962C8B-B14F-4D97-AF65-F5344CB8AC3E}">
        <p14:creationId xmlns:p14="http://schemas.microsoft.com/office/powerpoint/2010/main" val="3345947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877E-4ABD-48D6-AFB0-1C42591A16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8A363A9-0D2B-426F-8DBF-E45CAC133E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BF7A8E0-8670-417F-AD0C-7904323398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53A8AE-0769-4753-9617-035D2D54CEFC}"/>
              </a:ext>
            </a:extLst>
          </p:cNvPr>
          <p:cNvSpPr>
            <a:spLocks noGrp="1"/>
          </p:cNvSpPr>
          <p:nvPr>
            <p:ph type="dt" sz="half" idx="10"/>
          </p:nvPr>
        </p:nvSpPr>
        <p:spPr/>
        <p:txBody>
          <a:bodyPr/>
          <a:lstStyle/>
          <a:p>
            <a:fld id="{D1EF9FEA-F201-4E3B-B6AA-48E56FE00DA2}" type="datetimeFigureOut">
              <a:rPr lang="en-SG" smtClean="0"/>
              <a:t>5/2/2020</a:t>
            </a:fld>
            <a:endParaRPr lang="en-SG"/>
          </a:p>
        </p:txBody>
      </p:sp>
      <p:sp>
        <p:nvSpPr>
          <p:cNvPr id="6" name="Footer Placeholder 5">
            <a:extLst>
              <a:ext uri="{FF2B5EF4-FFF2-40B4-BE49-F238E27FC236}">
                <a16:creationId xmlns:a16="http://schemas.microsoft.com/office/drawing/2014/main" id="{06EFD6AB-B777-43DB-8153-3E6BCA60826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F792BDE-C816-4AAA-AB6D-8B58CE96B847}"/>
              </a:ext>
            </a:extLst>
          </p:cNvPr>
          <p:cNvSpPr>
            <a:spLocks noGrp="1"/>
          </p:cNvSpPr>
          <p:nvPr>
            <p:ph type="sldNum" sz="quarter" idx="12"/>
          </p:nvPr>
        </p:nvSpPr>
        <p:spPr/>
        <p:txBody>
          <a:bodyPr/>
          <a:lstStyle/>
          <a:p>
            <a:fld id="{1D9B1F35-2FAD-432D-A567-33FE64224D77}" type="slidenum">
              <a:rPr lang="en-SG" smtClean="0"/>
              <a:t>‹#›</a:t>
            </a:fld>
            <a:endParaRPr lang="en-SG"/>
          </a:p>
        </p:txBody>
      </p:sp>
    </p:spTree>
    <p:extLst>
      <p:ext uri="{BB962C8B-B14F-4D97-AF65-F5344CB8AC3E}">
        <p14:creationId xmlns:p14="http://schemas.microsoft.com/office/powerpoint/2010/main" val="1724853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19C-9879-4C5C-A881-859F311F24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BC27317-1732-41D3-8C65-3D03A27C4B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AB69702C-0749-4B1D-95FD-B84BD62E0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917F1-214D-43B5-A7BA-C13AE9B43B31}"/>
              </a:ext>
            </a:extLst>
          </p:cNvPr>
          <p:cNvSpPr>
            <a:spLocks noGrp="1"/>
          </p:cNvSpPr>
          <p:nvPr>
            <p:ph type="dt" sz="half" idx="10"/>
          </p:nvPr>
        </p:nvSpPr>
        <p:spPr/>
        <p:txBody>
          <a:bodyPr/>
          <a:lstStyle/>
          <a:p>
            <a:fld id="{D1EF9FEA-F201-4E3B-B6AA-48E56FE00DA2}" type="datetimeFigureOut">
              <a:rPr lang="en-SG" smtClean="0"/>
              <a:t>5/2/2020</a:t>
            </a:fld>
            <a:endParaRPr lang="en-SG"/>
          </a:p>
        </p:txBody>
      </p:sp>
      <p:sp>
        <p:nvSpPr>
          <p:cNvPr id="6" name="Footer Placeholder 5">
            <a:extLst>
              <a:ext uri="{FF2B5EF4-FFF2-40B4-BE49-F238E27FC236}">
                <a16:creationId xmlns:a16="http://schemas.microsoft.com/office/drawing/2014/main" id="{DC056386-B04E-4E38-A30F-16944798D30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81261A4-F1ED-4343-922C-37FC84D3858A}"/>
              </a:ext>
            </a:extLst>
          </p:cNvPr>
          <p:cNvSpPr>
            <a:spLocks noGrp="1"/>
          </p:cNvSpPr>
          <p:nvPr>
            <p:ph type="sldNum" sz="quarter" idx="12"/>
          </p:nvPr>
        </p:nvSpPr>
        <p:spPr/>
        <p:txBody>
          <a:bodyPr/>
          <a:lstStyle/>
          <a:p>
            <a:fld id="{1D9B1F35-2FAD-432D-A567-33FE64224D77}" type="slidenum">
              <a:rPr lang="en-SG" smtClean="0"/>
              <a:t>‹#›</a:t>
            </a:fld>
            <a:endParaRPr lang="en-SG"/>
          </a:p>
        </p:txBody>
      </p:sp>
    </p:spTree>
    <p:extLst>
      <p:ext uri="{BB962C8B-B14F-4D97-AF65-F5344CB8AC3E}">
        <p14:creationId xmlns:p14="http://schemas.microsoft.com/office/powerpoint/2010/main" val="2147738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9B98E-E42D-41F9-BC73-28E2E7E78A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A9293B3-FEFE-4B65-9FE1-2F876C2365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D0EAC28-0773-4CB5-8FE0-7087A804D1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F9FEA-F201-4E3B-B6AA-48E56FE00DA2}" type="datetimeFigureOut">
              <a:rPr lang="en-SG" smtClean="0"/>
              <a:t>5/2/2020</a:t>
            </a:fld>
            <a:endParaRPr lang="en-SG"/>
          </a:p>
        </p:txBody>
      </p:sp>
      <p:sp>
        <p:nvSpPr>
          <p:cNvPr id="5" name="Footer Placeholder 4">
            <a:extLst>
              <a:ext uri="{FF2B5EF4-FFF2-40B4-BE49-F238E27FC236}">
                <a16:creationId xmlns:a16="http://schemas.microsoft.com/office/drawing/2014/main" id="{3B0BB2B0-16C2-4E57-BB06-112F99E7C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2CDB194B-0526-4B7B-9AFA-C0581737DC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B1F35-2FAD-432D-A567-33FE64224D77}" type="slidenum">
              <a:rPr lang="en-SG" smtClean="0"/>
              <a:t>‹#›</a:t>
            </a:fld>
            <a:endParaRPr lang="en-SG"/>
          </a:p>
        </p:txBody>
      </p:sp>
    </p:spTree>
    <p:extLst>
      <p:ext uri="{BB962C8B-B14F-4D97-AF65-F5344CB8AC3E}">
        <p14:creationId xmlns:p14="http://schemas.microsoft.com/office/powerpoint/2010/main" val="2172222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ourceforge.net/projects/mingw-w64/files/Toolchains%20targetting%20Win32/Personal%20Builds/mingw-builds/installer/mingw-w64-install.exe/download"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33.xml"/></Relationships>
</file>

<file path=ppt/slides/_rels/slide2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1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3.ntu.edu.sg/home/ehchua/programming/cpp/gcc_make.html#zz-1.6"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slide" Target="slide6.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b_gCeFjBy7c" TargetMode="External"/><Relationship Id="rId2" Type="http://schemas.openxmlformats.org/officeDocument/2006/relationships/slide" Target="slide18.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slide" Target="slid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cprogramming/c_overview.ht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GCry6PqxMTY" TargetMode="External"/><Relationship Id="rId2" Type="http://schemas.openxmlformats.org/officeDocument/2006/relationships/slide" Target="slide18.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visualstudio/debugger/navigating-through-code-with-the-debugger?view=vs-2019" TargetMode="External"/><Relationship Id="rId7" Type="http://schemas.openxmlformats.org/officeDocument/2006/relationships/image" Target="../media/image25.png"/><Relationship Id="rId2" Type="http://schemas.openxmlformats.org/officeDocument/2006/relationships/hyperlink" Target="https://code.visualstudio.com/docs/editor/debugging" TargetMode="Externa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34.xml"/><Relationship Id="rId1" Type="http://schemas.openxmlformats.org/officeDocument/2006/relationships/slideLayout" Target="../slideLayouts/slideLayout2.xml"/><Relationship Id="rId5" Type="http://schemas.openxmlformats.org/officeDocument/2006/relationships/slide" Target="slide47.xml"/><Relationship Id="rId4" Type="http://schemas.openxmlformats.org/officeDocument/2006/relationships/slide" Target="slide44.xml"/></Relationships>
</file>

<file path=ppt/slides/_rels/slide34.xml.rels><?xml version="1.0" encoding="UTF-8" standalone="yes"?>
<Relationships xmlns="http://schemas.openxmlformats.org/package/2006/relationships"><Relationship Id="rId2" Type="http://schemas.openxmlformats.org/officeDocument/2006/relationships/hyperlink" Target="https://www.computerhistory.org/fellowawards/hall/dennis-ritchi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33.xml"/><Relationship Id="rId5" Type="http://schemas.openxmlformats.org/officeDocument/2006/relationships/slide" Target="slide2.xml"/><Relationship Id="rId4" Type="http://schemas.openxmlformats.org/officeDocument/2006/relationships/slide" Target="slide36.xml"/></Relationships>
</file>

<file path=ppt/slides/_rels/slide36.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43.xml"/><Relationship Id="rId2" Type="http://schemas.openxmlformats.org/officeDocument/2006/relationships/slide" Target="slide37.xml"/><Relationship Id="rId1" Type="http://schemas.openxmlformats.org/officeDocument/2006/relationships/slideLayout" Target="../slideLayouts/slideLayout2.xml"/><Relationship Id="rId6" Type="http://schemas.openxmlformats.org/officeDocument/2006/relationships/slide" Target="slide45.xml"/><Relationship Id="rId5" Type="http://schemas.openxmlformats.org/officeDocument/2006/relationships/slide" Target="slide42.xml"/><Relationship Id="rId4" Type="http://schemas.openxmlformats.org/officeDocument/2006/relationships/slide" Target="slide41.xml"/></Relationships>
</file>

<file path=ppt/slides/_rels/slide37.xml.rels><?xml version="1.0" encoding="UTF-8" standalone="yes"?>
<Relationships xmlns="http://schemas.openxmlformats.org/package/2006/relationships"><Relationship Id="rId8" Type="http://schemas.openxmlformats.org/officeDocument/2006/relationships/hyperlink" Target="https://www.programiz.com/c-programming/bitwise-operators" TargetMode="External"/><Relationship Id="rId13" Type="http://schemas.openxmlformats.org/officeDocument/2006/relationships/hyperlink" Target="https://riptutorial.com/c/example/2158/conditional-operator-ternary-operator" TargetMode="External"/><Relationship Id="rId3" Type="http://schemas.openxmlformats.org/officeDocument/2006/relationships/hyperlink" Target="https://www.tutorialspoint.com/cprogramming/c_operators.htm" TargetMode="External"/><Relationship Id="rId7" Type="http://schemas.openxmlformats.org/officeDocument/2006/relationships/hyperlink" Target="https://www.tutorialspoint.com/cprogramming/c_bitwise_operators.htm" TargetMode="External"/><Relationship Id="rId12" Type="http://schemas.openxmlformats.org/officeDocument/2006/relationships/hyperlink" Target="https://riptutorial.com/c/example/4724/dereferencing-a-pointer" TargetMode="Externa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hyperlink" Target="https://www.tutorialspoint.com/cprogramming/c_relational_operators.htm" TargetMode="External"/><Relationship Id="rId11" Type="http://schemas.openxmlformats.org/officeDocument/2006/relationships/hyperlink" Target="https://riptutorial.com/c/example/9328/address-of-operator------" TargetMode="External"/><Relationship Id="rId5" Type="http://schemas.openxmlformats.org/officeDocument/2006/relationships/hyperlink" Target="https://www.tutorialspoint.com/cprogramming/c_arithmetic_operators.htm" TargetMode="External"/><Relationship Id="rId15" Type="http://schemas.openxmlformats.org/officeDocument/2006/relationships/hyperlink" Target="https://riptutorial.com/c/example/2159/comma-operator" TargetMode="External"/><Relationship Id="rId10" Type="http://schemas.openxmlformats.org/officeDocument/2006/relationships/hyperlink" Target="https://www.tutorialspoint.com/sizeof-operator-in-c" TargetMode="External"/><Relationship Id="rId4" Type="http://schemas.openxmlformats.org/officeDocument/2006/relationships/hyperlink" Target="https://www.tutorialspoint.com/cprogramming/c_assignment_operators.htm" TargetMode="External"/><Relationship Id="rId9" Type="http://schemas.openxmlformats.org/officeDocument/2006/relationships/hyperlink" Target="https://www.tutorialspoint.com/cprogramming/c_logical_operators.htm" TargetMode="External"/><Relationship Id="rId14" Type="http://schemas.openxmlformats.org/officeDocument/2006/relationships/hyperlink" Target="https://riptutorial.com/c/example/2203/cast-operator"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www.tutorialspoint.com/cprogramming/c_basic_syntax.htm" TargetMode="External"/><Relationship Id="rId3" Type="http://schemas.openxmlformats.org/officeDocument/2006/relationships/hyperlink" Target="https://www.tutorialspoint.com/cprogramming/c_storage_classes.htm" TargetMode="External"/><Relationship Id="rId7" Type="http://schemas.openxmlformats.org/officeDocument/2006/relationships/hyperlink" Target="https://www.tutorialspoint.com/cprogramming/c_type_casting.htm" TargetMode="External"/><Relationship Id="rId2" Type="http://schemas.openxmlformats.org/officeDocument/2006/relationships/hyperlink" Target="https://www.tutorialspoint.com/cprogramming/c_variables.htm" TargetMode="External"/><Relationship Id="rId1" Type="http://schemas.openxmlformats.org/officeDocument/2006/relationships/slideLayout" Target="../slideLayouts/slideLayout2.xml"/><Relationship Id="rId6" Type="http://schemas.openxmlformats.org/officeDocument/2006/relationships/hyperlink" Target="https://www.tutorialspoint.com/cprogramming/c_typedef.htm" TargetMode="External"/><Relationship Id="rId5" Type="http://schemas.openxmlformats.org/officeDocument/2006/relationships/hyperlink" Target="https://www.tutorialspoint.com/cprogramming/c_data_types.htm" TargetMode="External"/><Relationship Id="rId4" Type="http://schemas.openxmlformats.org/officeDocument/2006/relationships/hyperlink" Target="https://www.tutorialspoint.com/ansi_c/c_basic_datatypes.htm" TargetMode="External"/></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s://www.tutorialspoint.com/cprogramming/c_scope_rules.htm" TargetMode="Externa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slide" Target="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hyperlink" Target="https://www.tutorialspoint.com/cprogramming/if_else_statement_in_c.htm" TargetMode="External"/><Relationship Id="rId7" Type="http://schemas.openxmlformats.org/officeDocument/2006/relationships/slide" Target="slide2.xml"/><Relationship Id="rId2" Type="http://schemas.openxmlformats.org/officeDocument/2006/relationships/hyperlink" Target="https://www.tutorialspoint.com/cprogramming/c_decision_making.htm" TargetMode="External"/><Relationship Id="rId1" Type="http://schemas.openxmlformats.org/officeDocument/2006/relationships/slideLayout" Target="../slideLayouts/slideLayout2.xml"/><Relationship Id="rId6" Type="http://schemas.openxmlformats.org/officeDocument/2006/relationships/hyperlink" Target="https://www.tutorialspoint.com/cprogramming/nested_switch_statements_in_c.htm" TargetMode="External"/><Relationship Id="rId5" Type="http://schemas.openxmlformats.org/officeDocument/2006/relationships/hyperlink" Target="https://www.tutorialspoint.com/cprogramming/nested_if_statements_in_c.htm" TargetMode="External"/><Relationship Id="rId4" Type="http://schemas.openxmlformats.org/officeDocument/2006/relationships/hyperlink" Target="https://www.tutorialspoint.com/cprogramming/switch_statement_in_c.htm" TargetMode="External"/><Relationship Id="rId9" Type="http://schemas.openxmlformats.org/officeDocument/2006/relationships/comments" Target="../comments/comment5.xml"/></Relationships>
</file>

<file path=ppt/slides/_rels/slide41.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hyperlink" Target="https://www.tutorialspoint.com/cprogramming/c_while_loop.htm" TargetMode="External"/><Relationship Id="rId7" Type="http://schemas.openxmlformats.org/officeDocument/2006/relationships/slide" Target="slide2.xml"/><Relationship Id="rId2" Type="http://schemas.openxmlformats.org/officeDocument/2006/relationships/hyperlink" Target="https://www.tutorialspoint.com/cprogramming/c_loops.htm" TargetMode="External"/><Relationship Id="rId1" Type="http://schemas.openxmlformats.org/officeDocument/2006/relationships/slideLayout" Target="../slideLayouts/slideLayout2.xml"/><Relationship Id="rId6" Type="http://schemas.openxmlformats.org/officeDocument/2006/relationships/hyperlink" Target="https://www.tutorialspoint.com/cprogramming/c_nested_loops.htm" TargetMode="External"/><Relationship Id="rId5" Type="http://schemas.openxmlformats.org/officeDocument/2006/relationships/hyperlink" Target="https://www.tutorialspoint.com/cprogramming/c_for_loop.htm" TargetMode="External"/><Relationship Id="rId4" Type="http://schemas.openxmlformats.org/officeDocument/2006/relationships/hyperlink" Target="https://www.tutorialspoint.com/cprogramming/c_do_while_loop.htm" TargetMode="External"/><Relationship Id="rId9" Type="http://schemas.openxmlformats.org/officeDocument/2006/relationships/comments" Target="../comments/comment6.xml"/></Relationships>
</file>

<file path=ppt/slides/_rels/slide42.xml.rels><?xml version="1.0" encoding="UTF-8" standalone="yes"?>
<Relationships xmlns="http://schemas.openxmlformats.org/package/2006/relationships"><Relationship Id="rId3" Type="http://schemas.openxmlformats.org/officeDocument/2006/relationships/hyperlink" Target="https://www.tutorialspoint.com/cprogramming/c_continue_statement.htm" TargetMode="External"/><Relationship Id="rId7" Type="http://schemas.openxmlformats.org/officeDocument/2006/relationships/comments" Target="../comments/comment7.xml"/><Relationship Id="rId2" Type="http://schemas.openxmlformats.org/officeDocument/2006/relationships/hyperlink" Target="https://www.tutorialspoint.com/cprogramming/c_break_statement.htm" TargetMode="External"/><Relationship Id="rId1" Type="http://schemas.openxmlformats.org/officeDocument/2006/relationships/slideLayout" Target="../slideLayouts/slideLayout2.xml"/><Relationship Id="rId6" Type="http://schemas.openxmlformats.org/officeDocument/2006/relationships/slide" Target="slide33.xml"/><Relationship Id="rId5" Type="http://schemas.openxmlformats.org/officeDocument/2006/relationships/slide" Target="slide2.xml"/><Relationship Id="rId4" Type="http://schemas.openxmlformats.org/officeDocument/2006/relationships/hyperlink" Target="https://www.tutorialspoint.com/cprogramming/c_goto_statement.htm" TargetMode="External"/></Relationships>
</file>

<file path=ppt/slides/_rels/slide43.xml.rels><?xml version="1.0" encoding="UTF-8" standalone="yes"?>
<Relationships xmlns="http://schemas.openxmlformats.org/package/2006/relationships"><Relationship Id="rId8" Type="http://schemas.openxmlformats.org/officeDocument/2006/relationships/comments" Target="../comments/comment8.xml"/><Relationship Id="rId3" Type="http://schemas.openxmlformats.org/officeDocument/2006/relationships/hyperlink" Target="https://www.tutorialspoint.com/cprogramming/c_structures.htm" TargetMode="External"/><Relationship Id="rId7" Type="http://schemas.openxmlformats.org/officeDocument/2006/relationships/slide" Target="slide33.xml"/><Relationship Id="rId2" Type="http://schemas.openxmlformats.org/officeDocument/2006/relationships/hyperlink" Target="https://www.tutorialspoint.com/cprogramming/c_arrays.htm" TargetMode="Externa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hyperlink" Target="https://www.tutorialspoint.com/enum-in-c" TargetMode="External"/><Relationship Id="rId4" Type="http://schemas.openxmlformats.org/officeDocument/2006/relationships/hyperlink" Target="https://www.tutorialspoint.com/cprogramming/c_unions.htm" TargetMode="External"/></Relationships>
</file>

<file path=ppt/slides/_rels/slide44.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hyperlink" Target="https://www.tutorialspoint.com/cprogramming/c_functions.ht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_rels/slide47.xml.rels><?xml version="1.0" encoding="UTF-8" standalone="yes"?>
<Relationships xmlns="http://schemas.openxmlformats.org/package/2006/relationships"><Relationship Id="rId8" Type="http://schemas.openxmlformats.org/officeDocument/2006/relationships/hyperlink" Target="https://www.techonthenet.com/c_language/directives/if.php" TargetMode="External"/><Relationship Id="rId13" Type="http://schemas.openxmlformats.org/officeDocument/2006/relationships/hyperlink" Target="https://www.techonthenet.com/c_language/directives/endif.php" TargetMode="External"/><Relationship Id="rId3" Type="http://schemas.openxmlformats.org/officeDocument/2006/relationships/hyperlink" Target="https://www.techonthenet.com/c_language/constants/create_define.php" TargetMode="External"/><Relationship Id="rId7" Type="http://schemas.openxmlformats.org/officeDocument/2006/relationships/hyperlink" Target="https://codeforwin.org/2018/12/c-program-to-create-and-include-custom-header-file.html" TargetMode="External"/><Relationship Id="rId12" Type="http://schemas.openxmlformats.org/officeDocument/2006/relationships/hyperlink" Target="https://www.techonthenet.com/c_language/directives/else.php" TargetMode="External"/><Relationship Id="rId2" Type="http://schemas.openxmlformats.org/officeDocument/2006/relationships/hyperlink" Target="https://www.tutorialspoint.com/cprogramming/c_preprocessors.htm" TargetMode="External"/><Relationship Id="rId16" Type="http://schemas.openxmlformats.org/officeDocument/2006/relationships/comments" Target="../comments/comment10.xml"/><Relationship Id="rId1" Type="http://schemas.openxmlformats.org/officeDocument/2006/relationships/slideLayout" Target="../slideLayouts/slideLayout2.xml"/><Relationship Id="rId6" Type="http://schemas.openxmlformats.org/officeDocument/2006/relationships/hyperlink" Target="https://www.tutorialspoint.com/c_standard_library/index.htm" TargetMode="External"/><Relationship Id="rId11" Type="http://schemas.openxmlformats.org/officeDocument/2006/relationships/hyperlink" Target="https://www.techonthenet.com/c_language/directives/elif.php" TargetMode="External"/><Relationship Id="rId5" Type="http://schemas.openxmlformats.org/officeDocument/2006/relationships/hyperlink" Target="https://www.tutorialspoint.com/cprogramming/c_header_files.htm" TargetMode="External"/><Relationship Id="rId15" Type="http://schemas.openxmlformats.org/officeDocument/2006/relationships/slide" Target="slide33.xml"/><Relationship Id="rId10" Type="http://schemas.openxmlformats.org/officeDocument/2006/relationships/hyperlink" Target="https://www.techonthenet.com/c_language/directives/ifndef.php" TargetMode="External"/><Relationship Id="rId4" Type="http://schemas.openxmlformats.org/officeDocument/2006/relationships/hyperlink" Target="https://www.techonthenet.com/c_language/directives/include.php" TargetMode="External"/><Relationship Id="rId9" Type="http://schemas.openxmlformats.org/officeDocument/2006/relationships/hyperlink" Target="https://www.techonthenet.com/c_language/directives/ifdef.php" TargetMode="External"/><Relationship Id="rId14" Type="http://schemas.openxmlformats.org/officeDocument/2006/relationships/slide" Target="slide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3.png"/></Relationships>
</file>

<file path=ppt/slides/_rels/slide6.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0.xml"/><Relationship Id="rId7" Type="http://schemas.openxmlformats.org/officeDocument/2006/relationships/slide" Target="slide24.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2.xml"/><Relationship Id="rId9" Type="http://schemas.openxmlformats.org/officeDocument/2006/relationships/slide" Target="slide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s://www.techonthenet.com/c_language/compiling_linking.php" TargetMode="External"/><Relationship Id="rId1" Type="http://schemas.openxmlformats.org/officeDocument/2006/relationships/slideLayout" Target="../slideLayouts/slideLayout2.xml"/><Relationship Id="rId4"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08037709-E1D4-4730-8232-6D066E267079}"/>
              </a:ext>
            </a:extLst>
          </p:cNvPr>
          <p:cNvSpPr txBox="1"/>
          <p:nvPr/>
        </p:nvSpPr>
        <p:spPr>
          <a:xfrm>
            <a:off x="651456" y="5998554"/>
            <a:ext cx="1858650" cy="369332"/>
          </a:xfrm>
          <a:prstGeom prst="rect">
            <a:avLst/>
          </a:prstGeom>
          <a:noFill/>
        </p:spPr>
        <p:txBody>
          <a:bodyPr wrap="none" rtlCol="0" anchor="t">
            <a:spAutoFit/>
          </a:bodyPr>
          <a:lstStyle/>
          <a:p>
            <a:r>
              <a:rPr lang="en-US" b="1" dirty="0">
                <a:solidFill>
                  <a:schemeClr val="bg1">
                    <a:lumMod val="95000"/>
                  </a:schemeClr>
                </a:solidFill>
              </a:rPr>
              <a:t>Amizzuddin Amin</a:t>
            </a:r>
          </a:p>
        </p:txBody>
      </p:sp>
      <p:pic>
        <p:nvPicPr>
          <p:cNvPr id="22" name="Picture 21">
            <a:extLst>
              <a:ext uri="{FF2B5EF4-FFF2-40B4-BE49-F238E27FC236}">
                <a16:creationId xmlns:a16="http://schemas.microsoft.com/office/drawing/2014/main" id="{A1A609C0-7690-4FBE-9759-583F87D0B84E}"/>
              </a:ext>
            </a:extLst>
          </p:cNvPr>
          <p:cNvPicPr>
            <a:picLocks noChangeAspect="1"/>
          </p:cNvPicPr>
          <p:nvPr/>
        </p:nvPicPr>
        <p:blipFill rotWithShape="1">
          <a:blip r:embed="rId2">
            <a:extLst>
              <a:ext uri="{28A0092B-C50C-407E-A947-70E740481C1C}">
                <a14:useLocalDpi xmlns:a14="http://schemas.microsoft.com/office/drawing/2010/main" val="0"/>
              </a:ext>
            </a:extLst>
          </a:blip>
          <a:srcRect l="43642" t="81450" r="26913" b="4781"/>
          <a:stretch/>
        </p:blipFill>
        <p:spPr>
          <a:xfrm>
            <a:off x="4621775" y="5869415"/>
            <a:ext cx="2941074" cy="773543"/>
          </a:xfrm>
          <a:prstGeom prst="rect">
            <a:avLst/>
          </a:prstGeom>
        </p:spPr>
      </p:pic>
      <p:sp>
        <p:nvSpPr>
          <p:cNvPr id="2" name="Google Shape;102;p1">
            <a:extLst>
              <a:ext uri="{FF2B5EF4-FFF2-40B4-BE49-F238E27FC236}">
                <a16:creationId xmlns:a16="http://schemas.microsoft.com/office/drawing/2014/main" id="{9713171C-65F1-41A0-9E2F-B4EC6BE87046}"/>
              </a:ext>
            </a:extLst>
          </p:cNvPr>
          <p:cNvSpPr txBox="1"/>
          <p:nvPr/>
        </p:nvSpPr>
        <p:spPr>
          <a:xfrm>
            <a:off x="1150114" y="981584"/>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6000" dirty="0">
                <a:solidFill>
                  <a:schemeClr val="lt1"/>
                </a:solidFill>
                <a:latin typeface="Iceland"/>
                <a:ea typeface="Iceland"/>
                <a:cs typeface="Iceland"/>
                <a:sym typeface="Iceland"/>
              </a:rPr>
              <a:t>Fundamental Problem Solving and Programming  </a:t>
            </a:r>
            <a:endParaRPr sz="6000"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1556084" y="3095067"/>
            <a:ext cx="9144000"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3600">
                <a:solidFill>
                  <a:schemeClr val="lt1"/>
                </a:solidFill>
                <a:latin typeface="Iceland"/>
                <a:ea typeface="Iceland"/>
                <a:cs typeface="Iceland"/>
                <a:sym typeface="Iceland"/>
              </a:rPr>
              <a:t>Core</a:t>
            </a:r>
            <a:r>
              <a:rPr lang="en-US" sz="3600" u="none">
                <a:solidFill>
                  <a:schemeClr val="lt1"/>
                </a:solidFill>
                <a:latin typeface="Iceland"/>
                <a:ea typeface="Iceland"/>
                <a:cs typeface="Iceland"/>
                <a:sym typeface="Iceland"/>
              </a:rPr>
              <a:t> </a:t>
            </a:r>
            <a:r>
              <a:rPr lang="en-US" sz="3600">
                <a:solidFill>
                  <a:schemeClr val="lt1"/>
                </a:solidFill>
                <a:latin typeface="Iceland"/>
                <a:ea typeface="Iceland"/>
                <a:cs typeface="Iceland"/>
                <a:sym typeface="Iceland"/>
              </a:rPr>
              <a:t>Programming Skills 3</a:t>
            </a:r>
            <a:endParaRPr sz="3600">
              <a:solidFill>
                <a:schemeClr val="lt1"/>
              </a:solidFill>
              <a:latin typeface="Iceland"/>
              <a:ea typeface="Iceland"/>
              <a:cs typeface="Iceland"/>
              <a:sym typeface="Iceland"/>
            </a:endParaRPr>
          </a:p>
        </p:txBody>
      </p:sp>
    </p:spTree>
    <p:extLst>
      <p:ext uri="{BB962C8B-B14F-4D97-AF65-F5344CB8AC3E}">
        <p14:creationId xmlns:p14="http://schemas.microsoft.com/office/powerpoint/2010/main" val="4084747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C/C++ extension installation guide</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1105660" y="1609870"/>
            <a:ext cx="9368376" cy="3532106"/>
          </a:xfrm>
          <a:prstGeom prst="rect">
            <a:avLst/>
          </a:prstGeom>
          <a:noFill/>
          <a:ln>
            <a:noFill/>
          </a:ln>
        </p:spPr>
        <p:txBody>
          <a:bodyPr spcFirstLastPara="1" wrap="square" lIns="91425" tIns="45700" rIns="91425" bIns="45700" anchor="t" anchorCtr="0">
            <a:noAutofit/>
          </a:bodyPr>
          <a:lstStyle/>
          <a:p>
            <a:pPr marL="742950" indent="-742950">
              <a:lnSpc>
                <a:spcPct val="90000"/>
              </a:lnSpc>
              <a:buClr>
                <a:schemeClr val="lt1"/>
              </a:buClr>
              <a:buSzPct val="100000"/>
              <a:buFont typeface="+mj-lt"/>
              <a:buAutoNum type="arabicParenR"/>
            </a:pPr>
            <a:r>
              <a:rPr lang="en-SG" sz="3600" dirty="0">
                <a:solidFill>
                  <a:schemeClr val="lt1"/>
                </a:solidFill>
                <a:latin typeface="Iceland"/>
                <a:ea typeface="Iceland"/>
                <a:cs typeface="Times New Roman" panose="02020603050405020304" pitchFamily="18" charset="0"/>
                <a:sym typeface="Iceland"/>
              </a:rPr>
              <a:t>Open the Visual Studio Code application.</a:t>
            </a:r>
          </a:p>
          <a:p>
            <a:pPr marL="742950" indent="-742950">
              <a:lnSpc>
                <a:spcPct val="90000"/>
              </a:lnSpc>
              <a:buClr>
                <a:schemeClr val="lt1"/>
              </a:buClr>
              <a:buSzPct val="100000"/>
              <a:buFont typeface="+mj-lt"/>
              <a:buAutoNum type="arabicParenR"/>
            </a:pPr>
            <a:r>
              <a:rPr lang="en-SG" sz="3600" dirty="0">
                <a:solidFill>
                  <a:schemeClr val="lt1"/>
                </a:solidFill>
                <a:latin typeface="Iceland"/>
                <a:ea typeface="Iceland"/>
                <a:cs typeface="Times New Roman" panose="02020603050405020304" pitchFamily="18" charset="0"/>
                <a:sym typeface="Iceland"/>
              </a:rPr>
              <a:t>Click “Extensions” (4 square icon) on the left panel of the VS application display.</a:t>
            </a:r>
          </a:p>
          <a:p>
            <a:pPr marL="742950" indent="-742950">
              <a:lnSpc>
                <a:spcPct val="90000"/>
              </a:lnSpc>
              <a:buClr>
                <a:schemeClr val="lt1"/>
              </a:buClr>
              <a:buSzPct val="100000"/>
              <a:buFont typeface="+mj-lt"/>
              <a:buAutoNum type="arabicParenR"/>
            </a:pPr>
            <a:r>
              <a:rPr lang="en-SG" sz="3600" dirty="0">
                <a:solidFill>
                  <a:schemeClr val="lt1"/>
                </a:solidFill>
                <a:latin typeface="Iceland"/>
                <a:ea typeface="Iceland"/>
                <a:cs typeface="Times New Roman" panose="02020603050405020304" pitchFamily="18" charset="0"/>
                <a:sym typeface="Iceland"/>
              </a:rPr>
              <a:t>Search for C/C++ extension by Microsoft.</a:t>
            </a:r>
          </a:p>
          <a:p>
            <a:pPr marL="742950" indent="-742950">
              <a:lnSpc>
                <a:spcPct val="90000"/>
              </a:lnSpc>
              <a:buClr>
                <a:schemeClr val="lt1"/>
              </a:buClr>
              <a:buSzPct val="100000"/>
              <a:buFont typeface="+mj-lt"/>
              <a:buAutoNum type="arabicParenR"/>
            </a:pPr>
            <a:r>
              <a:rPr lang="en-SG" sz="3600" dirty="0">
                <a:solidFill>
                  <a:schemeClr val="lt1"/>
                </a:solidFill>
                <a:latin typeface="Iceland"/>
                <a:ea typeface="Iceland"/>
                <a:cs typeface="Times New Roman" panose="02020603050405020304" pitchFamily="18" charset="0"/>
                <a:sym typeface="Iceland"/>
              </a:rPr>
              <a:t>Click on the Install button.</a:t>
            </a:r>
          </a:p>
          <a:p>
            <a:pPr>
              <a:lnSpc>
                <a:spcPct val="90000"/>
              </a:lnSpc>
              <a:buClr>
                <a:schemeClr val="lt1"/>
              </a:buClr>
              <a:buSzPct val="100000"/>
            </a:pPr>
            <a:r>
              <a:rPr lang="en-SG" sz="3600" dirty="0">
                <a:solidFill>
                  <a:schemeClr val="lt1"/>
                </a:solidFill>
                <a:latin typeface="Iceland"/>
                <a:ea typeface="Iceland"/>
                <a:cs typeface="Times New Roman" panose="02020603050405020304" pitchFamily="18" charset="0"/>
                <a:sym typeface="Iceland"/>
              </a:rPr>
              <a:t>For steps 2 to 4, proceed to the next slide to see how to progress these steps on application. </a:t>
            </a:r>
          </a:p>
          <a:p>
            <a:pPr>
              <a:lnSpc>
                <a:spcPct val="90000"/>
              </a:lnSpc>
              <a:buClr>
                <a:schemeClr val="lt1"/>
              </a:buClr>
              <a:buSzPct val="100000"/>
            </a:pPr>
            <a:endParaRPr lang="en-SG" dirty="0">
              <a:solidFill>
                <a:schemeClr val="lt1"/>
              </a:solidFill>
              <a:latin typeface="Iceland"/>
              <a:ea typeface="Iceland"/>
              <a:cs typeface="Times New Roman" panose="02020603050405020304" pitchFamily="18" charset="0"/>
              <a:sym typeface="Iceland"/>
            </a:endParaRPr>
          </a:p>
        </p:txBody>
      </p:sp>
      <p:pic>
        <p:nvPicPr>
          <p:cNvPr id="4" name="Picture 3" descr="A close up of a sign&#10;&#10;Description automatically generated">
            <a:extLst>
              <a:ext uri="{FF2B5EF4-FFF2-40B4-BE49-F238E27FC236}">
                <a16:creationId xmlns:a16="http://schemas.microsoft.com/office/drawing/2014/main" id="{EBC240AF-E2C0-47AC-9176-2F5A3D7BD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2988" y="1609870"/>
            <a:ext cx="802570" cy="967199"/>
          </a:xfrm>
          <a:prstGeom prst="rect">
            <a:avLst/>
          </a:prstGeom>
        </p:spPr>
      </p:pic>
    </p:spTree>
    <p:extLst>
      <p:ext uri="{BB962C8B-B14F-4D97-AF65-F5344CB8AC3E}">
        <p14:creationId xmlns:p14="http://schemas.microsoft.com/office/powerpoint/2010/main" val="3426600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F70EF6-47D7-4CFE-9DA8-A917188E3278}"/>
              </a:ext>
            </a:extLst>
          </p:cNvPr>
          <p:cNvGrpSpPr/>
          <p:nvPr/>
        </p:nvGrpSpPr>
        <p:grpSpPr>
          <a:xfrm>
            <a:off x="19051" y="425450"/>
            <a:ext cx="9633996" cy="3336729"/>
            <a:chOff x="19051" y="425450"/>
            <a:chExt cx="9633996" cy="3336729"/>
          </a:xfrm>
        </p:grpSpPr>
        <p:sp>
          <p:nvSpPr>
            <p:cNvPr id="7" name="Rectangle: Rounded Corners 6">
              <a:extLst>
                <a:ext uri="{FF2B5EF4-FFF2-40B4-BE49-F238E27FC236}">
                  <a16:creationId xmlns:a16="http://schemas.microsoft.com/office/drawing/2014/main" id="{5E801DD2-7E97-415A-BE7D-C0804C97462B}"/>
                </a:ext>
              </a:extLst>
            </p:cNvPr>
            <p:cNvSpPr/>
            <p:nvPr/>
          </p:nvSpPr>
          <p:spPr>
            <a:xfrm>
              <a:off x="19051" y="1590675"/>
              <a:ext cx="260350" cy="25717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Rounded Corners 8">
              <a:extLst>
                <a:ext uri="{FF2B5EF4-FFF2-40B4-BE49-F238E27FC236}">
                  <a16:creationId xmlns:a16="http://schemas.microsoft.com/office/drawing/2014/main" id="{B275E546-EA4A-4518-864F-9C946C18A70F}"/>
                </a:ext>
              </a:extLst>
            </p:cNvPr>
            <p:cNvSpPr/>
            <p:nvPr/>
          </p:nvSpPr>
          <p:spPr>
            <a:xfrm>
              <a:off x="1928716" y="3400229"/>
              <a:ext cx="2647950" cy="361950"/>
            </a:xfrm>
            <a:prstGeom prst="roundRect">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Step 2, Click “Extensions”</a:t>
              </a:r>
            </a:p>
          </p:txBody>
        </p:sp>
        <p:cxnSp>
          <p:nvCxnSpPr>
            <p:cNvPr id="11" name="Straight Arrow Connector 10">
              <a:extLst>
                <a:ext uri="{FF2B5EF4-FFF2-40B4-BE49-F238E27FC236}">
                  <a16:creationId xmlns:a16="http://schemas.microsoft.com/office/drawing/2014/main" id="{474E54E3-8536-4788-A0E7-1667EF292CE2}"/>
                </a:ext>
              </a:extLst>
            </p:cNvPr>
            <p:cNvCxnSpPr>
              <a:cxnSpLocks/>
              <a:stCxn id="7" idx="2"/>
              <a:endCxn id="9" idx="1"/>
            </p:cNvCxnSpPr>
            <p:nvPr/>
          </p:nvCxnSpPr>
          <p:spPr>
            <a:xfrm>
              <a:off x="149226" y="1847850"/>
              <a:ext cx="1779490" cy="17333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7FF62A3D-588E-4189-B217-5705475EEF81}"/>
                </a:ext>
              </a:extLst>
            </p:cNvPr>
            <p:cNvSpPr/>
            <p:nvPr/>
          </p:nvSpPr>
          <p:spPr>
            <a:xfrm>
              <a:off x="279401" y="425450"/>
              <a:ext cx="1714498" cy="7048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Rounded Corners 14">
              <a:extLst>
                <a:ext uri="{FF2B5EF4-FFF2-40B4-BE49-F238E27FC236}">
                  <a16:creationId xmlns:a16="http://schemas.microsoft.com/office/drawing/2014/main" id="{FB225764-9ED2-4AB0-9DFE-5FA39C7893CC}"/>
                </a:ext>
              </a:extLst>
            </p:cNvPr>
            <p:cNvSpPr/>
            <p:nvPr/>
          </p:nvSpPr>
          <p:spPr>
            <a:xfrm>
              <a:off x="1553860" y="2482654"/>
              <a:ext cx="3019424" cy="558800"/>
            </a:xfrm>
            <a:prstGeom prst="roundRect">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Step 3, Search for C/C++ by Microsoft</a:t>
              </a:r>
            </a:p>
          </p:txBody>
        </p:sp>
        <p:cxnSp>
          <p:nvCxnSpPr>
            <p:cNvPr id="16" name="Straight Arrow Connector 15">
              <a:extLst>
                <a:ext uri="{FF2B5EF4-FFF2-40B4-BE49-F238E27FC236}">
                  <a16:creationId xmlns:a16="http://schemas.microsoft.com/office/drawing/2014/main" id="{35CEAA29-A087-498B-9262-7CE02C946AB1}"/>
                </a:ext>
              </a:extLst>
            </p:cNvPr>
            <p:cNvCxnSpPr>
              <a:cxnSpLocks/>
              <a:stCxn id="14" idx="2"/>
              <a:endCxn id="15" idx="0"/>
            </p:cNvCxnSpPr>
            <p:nvPr/>
          </p:nvCxnSpPr>
          <p:spPr>
            <a:xfrm>
              <a:off x="1136650" y="1130300"/>
              <a:ext cx="1926922" cy="13523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C063DFF8-C94E-4446-8417-2A45183A9AB5}"/>
                </a:ext>
              </a:extLst>
            </p:cNvPr>
            <p:cNvSpPr/>
            <p:nvPr/>
          </p:nvSpPr>
          <p:spPr>
            <a:xfrm>
              <a:off x="2905124" y="1130300"/>
              <a:ext cx="435235" cy="2413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Rounded Corners 30">
              <a:extLst>
                <a:ext uri="{FF2B5EF4-FFF2-40B4-BE49-F238E27FC236}">
                  <a16:creationId xmlns:a16="http://schemas.microsoft.com/office/drawing/2014/main" id="{B8FF0856-EB96-42DB-B420-16D50F6B0DB0}"/>
                </a:ext>
              </a:extLst>
            </p:cNvPr>
            <p:cNvSpPr/>
            <p:nvPr/>
          </p:nvSpPr>
          <p:spPr>
            <a:xfrm>
              <a:off x="6184447" y="585237"/>
              <a:ext cx="3468600" cy="558800"/>
            </a:xfrm>
            <a:prstGeom prst="roundRect">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Step 4, Click on the install button</a:t>
              </a:r>
            </a:p>
          </p:txBody>
        </p:sp>
        <p:cxnSp>
          <p:nvCxnSpPr>
            <p:cNvPr id="34" name="Straight Arrow Connector 33">
              <a:extLst>
                <a:ext uri="{FF2B5EF4-FFF2-40B4-BE49-F238E27FC236}">
                  <a16:creationId xmlns:a16="http://schemas.microsoft.com/office/drawing/2014/main" id="{115920EF-0511-4EC9-9D11-21F65BEB7D64}"/>
                </a:ext>
              </a:extLst>
            </p:cNvPr>
            <p:cNvCxnSpPr>
              <a:cxnSpLocks/>
              <a:stCxn id="28" idx="3"/>
              <a:endCxn id="31" idx="1"/>
            </p:cNvCxnSpPr>
            <p:nvPr/>
          </p:nvCxnSpPr>
          <p:spPr>
            <a:xfrm flipV="1">
              <a:off x="3340359" y="864637"/>
              <a:ext cx="2844088" cy="3863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897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411812" y="692265"/>
            <a:ext cx="9368376"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Mingw-w64 GCC installation guide</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1411812" y="1659465"/>
            <a:ext cx="9368376" cy="4074493"/>
          </a:xfrm>
          <a:prstGeom prst="rect">
            <a:avLst/>
          </a:prstGeom>
          <a:noFill/>
          <a:ln>
            <a:noFill/>
          </a:ln>
        </p:spPr>
        <p:txBody>
          <a:bodyPr spcFirstLastPara="1" wrap="square" lIns="91425" tIns="45700" rIns="91425" bIns="45700" anchor="t" anchorCtr="0">
            <a:noAutofit/>
          </a:bodyPr>
          <a:lstStyle/>
          <a:p>
            <a:pPr marL="742950" indent="-742950">
              <a:lnSpc>
                <a:spcPct val="90000"/>
              </a:lnSpc>
              <a:buClr>
                <a:schemeClr val="lt1"/>
              </a:buClr>
              <a:buSzPct val="100000"/>
              <a:buFont typeface="+mj-lt"/>
              <a:buAutoNum type="arabicParenR" startAt="5"/>
            </a:pPr>
            <a:r>
              <a:rPr lang="en-SG" sz="3600" dirty="0">
                <a:solidFill>
                  <a:schemeClr val="lt1"/>
                </a:solidFill>
                <a:latin typeface="Iceland"/>
                <a:ea typeface="Iceland"/>
                <a:cs typeface="Times New Roman" panose="02020603050405020304" pitchFamily="18" charset="0"/>
                <a:sym typeface="Iceland"/>
              </a:rPr>
              <a:t>Once installation completed, you will need to reload the MSVC application which can be done on the same Extension page. </a:t>
            </a:r>
          </a:p>
          <a:p>
            <a:pPr marL="742950" indent="-742950">
              <a:lnSpc>
                <a:spcPct val="90000"/>
              </a:lnSpc>
              <a:buClr>
                <a:schemeClr val="lt1"/>
              </a:buClr>
              <a:buSzPct val="100000"/>
              <a:buFont typeface="+mj-lt"/>
              <a:buAutoNum type="arabicParenR" startAt="5"/>
            </a:pPr>
            <a:r>
              <a:rPr lang="en-SG" sz="3600" dirty="0">
                <a:solidFill>
                  <a:schemeClr val="lt1"/>
                </a:solidFill>
                <a:latin typeface="Iceland"/>
                <a:ea typeface="Iceland"/>
                <a:cs typeface="Times New Roman" panose="02020603050405020304" pitchFamily="18" charset="0"/>
                <a:sym typeface="Iceland"/>
              </a:rPr>
              <a:t>Next, create a folder name “mingw-w64” on the C:\ directory. </a:t>
            </a:r>
          </a:p>
          <a:p>
            <a:pPr>
              <a:lnSpc>
                <a:spcPct val="90000"/>
              </a:lnSpc>
              <a:buClr>
                <a:schemeClr val="lt1"/>
              </a:buClr>
              <a:buSzPct val="100000"/>
            </a:pPr>
            <a:r>
              <a:rPr lang="en-SG" sz="3600" dirty="0">
                <a:solidFill>
                  <a:schemeClr val="lt1"/>
                </a:solidFill>
                <a:latin typeface="Iceland"/>
                <a:ea typeface="Iceland"/>
                <a:cs typeface="Times New Roman" panose="02020603050405020304" pitchFamily="18" charset="0"/>
                <a:sym typeface="Iceland"/>
              </a:rPr>
              <a:t>Please refer next slide for more info.</a:t>
            </a:r>
          </a:p>
          <a:p>
            <a:pPr>
              <a:lnSpc>
                <a:spcPct val="90000"/>
              </a:lnSpc>
              <a:buClr>
                <a:schemeClr val="lt1"/>
              </a:buClr>
              <a:buSzPct val="100000"/>
            </a:pPr>
            <a:endParaRPr lang="en-SG" dirty="0">
              <a:solidFill>
                <a:schemeClr val="lt1"/>
              </a:solidFill>
              <a:latin typeface="Iceland"/>
              <a:ea typeface="Iceland"/>
              <a:cs typeface="Times New Roman" panose="02020603050405020304" pitchFamily="18" charset="0"/>
              <a:sym typeface="Iceland"/>
            </a:endParaRPr>
          </a:p>
        </p:txBody>
      </p:sp>
    </p:spTree>
    <p:extLst>
      <p:ext uri="{BB962C8B-B14F-4D97-AF65-F5344CB8AC3E}">
        <p14:creationId xmlns:p14="http://schemas.microsoft.com/office/powerpoint/2010/main" val="1616066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6328ED-2DD2-4D4C-B382-6274D335869B}"/>
              </a:ext>
            </a:extLst>
          </p:cNvPr>
          <p:cNvGrpSpPr/>
          <p:nvPr/>
        </p:nvGrpSpPr>
        <p:grpSpPr>
          <a:xfrm>
            <a:off x="510619" y="241168"/>
            <a:ext cx="9113362" cy="4745612"/>
            <a:chOff x="510619" y="241168"/>
            <a:chExt cx="9113362" cy="4745612"/>
          </a:xfrm>
        </p:grpSpPr>
        <p:sp>
          <p:nvSpPr>
            <p:cNvPr id="4" name="Rectangle: Rounded Corners 3">
              <a:extLst>
                <a:ext uri="{FF2B5EF4-FFF2-40B4-BE49-F238E27FC236}">
                  <a16:creationId xmlns:a16="http://schemas.microsoft.com/office/drawing/2014/main" id="{F6E08336-F9BE-4CCB-A00C-C89A7EBC4887}"/>
                </a:ext>
              </a:extLst>
            </p:cNvPr>
            <p:cNvSpPr/>
            <p:nvPr/>
          </p:nvSpPr>
          <p:spPr>
            <a:xfrm>
              <a:off x="6297105" y="857839"/>
              <a:ext cx="2648932" cy="223415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Rounded Corners 4">
              <a:extLst>
                <a:ext uri="{FF2B5EF4-FFF2-40B4-BE49-F238E27FC236}">
                  <a16:creationId xmlns:a16="http://schemas.microsoft.com/office/drawing/2014/main" id="{FC4F7EF5-ED5A-414A-B9B6-F8167E15BF39}"/>
                </a:ext>
              </a:extLst>
            </p:cNvPr>
            <p:cNvSpPr/>
            <p:nvPr/>
          </p:nvSpPr>
          <p:spPr>
            <a:xfrm>
              <a:off x="1387311" y="840558"/>
              <a:ext cx="2648932" cy="20581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Rounded Corners 7">
              <a:extLst>
                <a:ext uri="{FF2B5EF4-FFF2-40B4-BE49-F238E27FC236}">
                  <a16:creationId xmlns:a16="http://schemas.microsoft.com/office/drawing/2014/main" id="{0D30E4A1-65F6-4120-8352-0BEE91F29154}"/>
                </a:ext>
              </a:extLst>
            </p:cNvPr>
            <p:cNvSpPr/>
            <p:nvPr/>
          </p:nvSpPr>
          <p:spPr>
            <a:xfrm>
              <a:off x="5619161" y="4256202"/>
              <a:ext cx="4004820" cy="730578"/>
            </a:xfrm>
            <a:prstGeom prst="roundRect">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5a) create a new folder at c:/ directory</a:t>
              </a:r>
            </a:p>
          </p:txBody>
        </p:sp>
        <p:sp>
          <p:nvSpPr>
            <p:cNvPr id="9" name="Rectangle: Rounded Corners 8">
              <a:extLst>
                <a:ext uri="{FF2B5EF4-FFF2-40B4-BE49-F238E27FC236}">
                  <a16:creationId xmlns:a16="http://schemas.microsoft.com/office/drawing/2014/main" id="{58BF5053-9219-44EF-80F5-2E9AFBDFE0A9}"/>
                </a:ext>
              </a:extLst>
            </p:cNvPr>
            <p:cNvSpPr/>
            <p:nvPr/>
          </p:nvSpPr>
          <p:spPr>
            <a:xfrm>
              <a:off x="510619" y="241168"/>
              <a:ext cx="2648932" cy="34722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 name="Connector: Elbow 13">
              <a:extLst>
                <a:ext uri="{FF2B5EF4-FFF2-40B4-BE49-F238E27FC236}">
                  <a16:creationId xmlns:a16="http://schemas.microsoft.com/office/drawing/2014/main" id="{5FA48EF3-94E5-4933-BAF2-2491AF11BE69}"/>
                </a:ext>
              </a:extLst>
            </p:cNvPr>
            <p:cNvCxnSpPr>
              <a:cxnSpLocks/>
              <a:stCxn id="9" idx="3"/>
              <a:endCxn id="4" idx="1"/>
            </p:cNvCxnSpPr>
            <p:nvPr/>
          </p:nvCxnSpPr>
          <p:spPr>
            <a:xfrm>
              <a:off x="3159551" y="414779"/>
              <a:ext cx="3137554" cy="1560137"/>
            </a:xfrm>
            <a:prstGeom prst="bentConnector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D34420A-7334-4F23-8FAF-734D2CA29D38}"/>
                </a:ext>
              </a:extLst>
            </p:cNvPr>
            <p:cNvCxnSpPr>
              <a:cxnSpLocks/>
              <a:stCxn id="4" idx="2"/>
              <a:endCxn id="8" idx="0"/>
            </p:cNvCxnSpPr>
            <p:nvPr/>
          </p:nvCxnSpPr>
          <p:spPr>
            <a:xfrm>
              <a:off x="7621571" y="3091992"/>
              <a:ext cx="0" cy="11642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CE228C23-4025-4738-BCCA-A3502FEE1DD8}"/>
                </a:ext>
              </a:extLst>
            </p:cNvPr>
            <p:cNvSpPr/>
            <p:nvPr/>
          </p:nvSpPr>
          <p:spPr>
            <a:xfrm>
              <a:off x="837414" y="2907383"/>
              <a:ext cx="3890914" cy="528687"/>
            </a:xfrm>
            <a:prstGeom prst="roundRect">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5b) name the new folder “mingw-w64”</a:t>
              </a:r>
            </a:p>
          </p:txBody>
        </p:sp>
        <p:cxnSp>
          <p:nvCxnSpPr>
            <p:cNvPr id="20" name="Straight Arrow Connector 19">
              <a:extLst>
                <a:ext uri="{FF2B5EF4-FFF2-40B4-BE49-F238E27FC236}">
                  <a16:creationId xmlns:a16="http://schemas.microsoft.com/office/drawing/2014/main" id="{73BCF22A-DAE6-4E35-92C6-80815A3751E7}"/>
                </a:ext>
              </a:extLst>
            </p:cNvPr>
            <p:cNvCxnSpPr>
              <a:cxnSpLocks/>
              <a:stCxn id="5" idx="2"/>
              <a:endCxn id="19" idx="0"/>
            </p:cNvCxnSpPr>
            <p:nvPr/>
          </p:nvCxnSpPr>
          <p:spPr>
            <a:xfrm>
              <a:off x="2711777" y="1046376"/>
              <a:ext cx="71094" cy="1861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835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411812" y="692265"/>
            <a:ext cx="9368376"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Mingw-w64 GCC installation guide</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1253901" y="1457461"/>
            <a:ext cx="9684197" cy="2533514"/>
          </a:xfrm>
          <a:prstGeom prst="rect">
            <a:avLst/>
          </a:prstGeom>
          <a:noFill/>
          <a:ln>
            <a:noFill/>
          </a:ln>
        </p:spPr>
        <p:txBody>
          <a:bodyPr spcFirstLastPara="1" wrap="square" lIns="91425" tIns="45700" rIns="91425" bIns="45700" anchor="t" anchorCtr="0">
            <a:noAutofit/>
          </a:bodyPr>
          <a:lstStyle/>
          <a:p>
            <a:pPr marL="742950" indent="-742950">
              <a:lnSpc>
                <a:spcPct val="90000"/>
              </a:lnSpc>
              <a:buClr>
                <a:schemeClr val="lt1"/>
              </a:buClr>
              <a:buSzPct val="100000"/>
              <a:buFont typeface="+mj-lt"/>
              <a:buAutoNum type="arabicParenR" startAt="7"/>
            </a:pPr>
            <a:r>
              <a:rPr lang="en-SG" sz="3600" dirty="0">
                <a:solidFill>
                  <a:schemeClr val="lt1"/>
                </a:solidFill>
                <a:latin typeface="Iceland"/>
                <a:ea typeface="Iceland"/>
                <a:cs typeface="Times New Roman" panose="02020603050405020304" pitchFamily="18" charset="0"/>
                <a:sym typeface="Iceland"/>
              </a:rPr>
              <a:t>Download the mingw-w64 GCC compiler </a:t>
            </a:r>
            <a:r>
              <a:rPr lang="en-SG" sz="3600" dirty="0">
                <a:solidFill>
                  <a:schemeClr val="lt1"/>
                </a:solidFill>
                <a:latin typeface="Iceland"/>
                <a:ea typeface="Iceland"/>
                <a:cs typeface="Times New Roman" panose="02020603050405020304" pitchFamily="18" charset="0"/>
                <a:sym typeface="Iceland"/>
                <a:hlinkClick r:id="rId2"/>
              </a:rPr>
              <a:t>here</a:t>
            </a:r>
            <a:r>
              <a:rPr lang="en-SG" sz="3600" dirty="0">
                <a:solidFill>
                  <a:schemeClr val="lt1"/>
                </a:solidFill>
                <a:latin typeface="Iceland"/>
                <a:ea typeface="Iceland"/>
                <a:cs typeface="Times New Roman" panose="02020603050405020304" pitchFamily="18" charset="0"/>
                <a:sym typeface="Iceland"/>
              </a:rPr>
              <a:t>. </a:t>
            </a:r>
          </a:p>
          <a:p>
            <a:pPr marL="742950" indent="-742950">
              <a:lnSpc>
                <a:spcPct val="90000"/>
              </a:lnSpc>
              <a:buClr>
                <a:schemeClr val="lt1"/>
              </a:buClr>
              <a:buSzPct val="100000"/>
              <a:buFont typeface="+mj-lt"/>
              <a:buAutoNum type="arabicParenR" startAt="7"/>
            </a:pPr>
            <a:r>
              <a:rPr lang="en-SG" sz="3600" dirty="0">
                <a:solidFill>
                  <a:schemeClr val="lt1"/>
                </a:solidFill>
                <a:latin typeface="Iceland"/>
                <a:ea typeface="Iceland"/>
                <a:cs typeface="Times New Roman" panose="02020603050405020304" pitchFamily="18" charset="0"/>
                <a:sym typeface="Iceland"/>
              </a:rPr>
              <a:t>In the setup setting, choose the following setting. </a:t>
            </a:r>
          </a:p>
          <a:p>
            <a:pPr marL="742950" indent="-742950">
              <a:lnSpc>
                <a:spcPct val="90000"/>
              </a:lnSpc>
              <a:buClr>
                <a:schemeClr val="lt1"/>
              </a:buClr>
              <a:buSzPct val="100000"/>
              <a:buFont typeface="+mj-lt"/>
              <a:buAutoNum type="arabicParenR" startAt="7"/>
            </a:pPr>
            <a:r>
              <a:rPr lang="en-SG" sz="3600" dirty="0">
                <a:solidFill>
                  <a:schemeClr val="lt1"/>
                </a:solidFill>
                <a:latin typeface="Iceland"/>
                <a:ea typeface="Iceland"/>
                <a:cs typeface="Times New Roman" panose="02020603050405020304" pitchFamily="18" charset="0"/>
                <a:sym typeface="Iceland"/>
              </a:rPr>
              <a:t>In the installation folder, browse and select the folder which you’ve created earlier.</a:t>
            </a:r>
          </a:p>
          <a:p>
            <a:pPr marL="742950" indent="-742950">
              <a:lnSpc>
                <a:spcPct val="90000"/>
              </a:lnSpc>
              <a:buClr>
                <a:schemeClr val="lt1"/>
              </a:buClr>
              <a:buSzPct val="100000"/>
              <a:buFont typeface="+mj-lt"/>
              <a:buAutoNum type="arabicParenR" startAt="7"/>
            </a:pPr>
            <a:endParaRPr lang="en-SG" sz="3600" dirty="0">
              <a:solidFill>
                <a:schemeClr val="lt1"/>
              </a:solidFill>
              <a:latin typeface="Iceland"/>
              <a:ea typeface="Iceland"/>
              <a:cs typeface="Times New Roman" panose="02020603050405020304" pitchFamily="18" charset="0"/>
              <a:sym typeface="Iceland"/>
            </a:endParaRPr>
          </a:p>
        </p:txBody>
      </p:sp>
      <p:grpSp>
        <p:nvGrpSpPr>
          <p:cNvPr id="3" name="Group 2">
            <a:extLst>
              <a:ext uri="{FF2B5EF4-FFF2-40B4-BE49-F238E27FC236}">
                <a16:creationId xmlns:a16="http://schemas.microsoft.com/office/drawing/2014/main" id="{05234144-7760-4F53-807F-E0EB12679C34}"/>
              </a:ext>
            </a:extLst>
          </p:cNvPr>
          <p:cNvGrpSpPr/>
          <p:nvPr/>
        </p:nvGrpSpPr>
        <p:grpSpPr>
          <a:xfrm>
            <a:off x="1251420" y="2003367"/>
            <a:ext cx="3770598" cy="4640641"/>
            <a:chOff x="1251420" y="2003367"/>
            <a:chExt cx="3770598" cy="4640641"/>
          </a:xfrm>
        </p:grpSpPr>
        <p:pic>
          <p:nvPicPr>
            <p:cNvPr id="4" name="Picture 3" descr="A screenshot of a cell phone&#10;&#10;Description automatically generated">
              <a:extLst>
                <a:ext uri="{FF2B5EF4-FFF2-40B4-BE49-F238E27FC236}">
                  <a16:creationId xmlns:a16="http://schemas.microsoft.com/office/drawing/2014/main" id="{288D7230-C763-454D-B346-AF126B11A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260" y="3990975"/>
              <a:ext cx="3607758" cy="2653033"/>
            </a:xfrm>
            <a:prstGeom prst="rect">
              <a:avLst/>
            </a:prstGeom>
          </p:spPr>
        </p:pic>
        <p:sp>
          <p:nvSpPr>
            <p:cNvPr id="10" name="Rectangle: Rounded Corners 9">
              <a:extLst>
                <a:ext uri="{FF2B5EF4-FFF2-40B4-BE49-F238E27FC236}">
                  <a16:creationId xmlns:a16="http://schemas.microsoft.com/office/drawing/2014/main" id="{ECD6BB99-3CC9-444E-80C2-765DDCC58AD1}"/>
                </a:ext>
              </a:extLst>
            </p:cNvPr>
            <p:cNvSpPr/>
            <p:nvPr/>
          </p:nvSpPr>
          <p:spPr>
            <a:xfrm>
              <a:off x="1251421" y="2003367"/>
              <a:ext cx="527500" cy="49045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Connector: Elbow 11">
              <a:extLst>
                <a:ext uri="{FF2B5EF4-FFF2-40B4-BE49-F238E27FC236}">
                  <a16:creationId xmlns:a16="http://schemas.microsoft.com/office/drawing/2014/main" id="{BEFE36DB-5EB9-4846-87CC-B18468E22DB5}"/>
                </a:ext>
              </a:extLst>
            </p:cNvPr>
            <p:cNvCxnSpPr>
              <a:cxnSpLocks/>
              <a:stCxn id="10" idx="1"/>
              <a:endCxn id="4" idx="1"/>
            </p:cNvCxnSpPr>
            <p:nvPr/>
          </p:nvCxnSpPr>
          <p:spPr>
            <a:xfrm rot="10800000" flipH="1" flipV="1">
              <a:off x="1251420" y="2248592"/>
              <a:ext cx="162839" cy="3068899"/>
            </a:xfrm>
            <a:prstGeom prst="bentConnector3">
              <a:avLst>
                <a:gd name="adj1" fmla="val -14038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E4423F4A-39CE-4A83-8CF5-AF61876316EF}"/>
              </a:ext>
            </a:extLst>
          </p:cNvPr>
          <p:cNvGrpSpPr/>
          <p:nvPr/>
        </p:nvGrpSpPr>
        <p:grpSpPr>
          <a:xfrm>
            <a:off x="1259729" y="2990119"/>
            <a:ext cx="9518012" cy="3652947"/>
            <a:chOff x="1259729" y="2990119"/>
            <a:chExt cx="9518012" cy="3652947"/>
          </a:xfrm>
        </p:grpSpPr>
        <p:pic>
          <p:nvPicPr>
            <p:cNvPr id="7" name="Picture 6" descr="A screenshot of a cell phone&#10;&#10;Description automatically generated">
              <a:extLst>
                <a:ext uri="{FF2B5EF4-FFF2-40B4-BE49-F238E27FC236}">
                  <a16:creationId xmlns:a16="http://schemas.microsoft.com/office/drawing/2014/main" id="{344CBB95-ED41-4C59-86FF-65392991AD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9983" y="3990975"/>
              <a:ext cx="3607758" cy="2652091"/>
            </a:xfrm>
            <a:prstGeom prst="rect">
              <a:avLst/>
            </a:prstGeom>
          </p:spPr>
        </p:pic>
        <p:sp>
          <p:nvSpPr>
            <p:cNvPr id="15" name="Rectangle: Rounded Corners 14">
              <a:extLst>
                <a:ext uri="{FF2B5EF4-FFF2-40B4-BE49-F238E27FC236}">
                  <a16:creationId xmlns:a16="http://schemas.microsoft.com/office/drawing/2014/main" id="{D5E722CB-C644-44A0-AC99-4D65D72BF840}"/>
                </a:ext>
              </a:extLst>
            </p:cNvPr>
            <p:cNvSpPr/>
            <p:nvPr/>
          </p:nvSpPr>
          <p:spPr>
            <a:xfrm>
              <a:off x="1259729" y="2990119"/>
              <a:ext cx="527500" cy="49045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Connector: Elbow 15">
              <a:extLst>
                <a:ext uri="{FF2B5EF4-FFF2-40B4-BE49-F238E27FC236}">
                  <a16:creationId xmlns:a16="http://schemas.microsoft.com/office/drawing/2014/main" id="{1BEDE07C-37A6-4CED-A1DD-1FB1EC5050B6}"/>
                </a:ext>
              </a:extLst>
            </p:cNvPr>
            <p:cNvCxnSpPr>
              <a:cxnSpLocks/>
              <a:stCxn id="15" idx="0"/>
              <a:endCxn id="7" idx="3"/>
            </p:cNvCxnSpPr>
            <p:nvPr/>
          </p:nvCxnSpPr>
          <p:spPr>
            <a:xfrm rot="16200000" flipH="1">
              <a:off x="4987159" y="-473561"/>
              <a:ext cx="2326902" cy="9254262"/>
            </a:xfrm>
            <a:prstGeom prst="bentConnector4">
              <a:avLst>
                <a:gd name="adj1" fmla="val -2322"/>
                <a:gd name="adj2" fmla="val 10247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89051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411812" y="625763"/>
            <a:ext cx="9368376"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Final steps to C installation guide</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1112520" y="1333564"/>
            <a:ext cx="9966960" cy="4074493"/>
          </a:xfrm>
          <a:prstGeom prst="rect">
            <a:avLst/>
          </a:prstGeom>
          <a:noFill/>
          <a:ln>
            <a:noFill/>
          </a:ln>
        </p:spPr>
        <p:txBody>
          <a:bodyPr spcFirstLastPara="1" wrap="square" lIns="91425" tIns="45700" rIns="91425" bIns="45700" anchor="t" anchorCtr="0">
            <a:noAutofit/>
          </a:bodyPr>
          <a:lstStyle/>
          <a:p>
            <a:pPr marL="742950" indent="-742950">
              <a:lnSpc>
                <a:spcPct val="90000"/>
              </a:lnSpc>
              <a:buClr>
                <a:schemeClr val="lt1"/>
              </a:buClr>
              <a:buSzPct val="100000"/>
              <a:buFont typeface="+mj-lt"/>
              <a:buAutoNum type="arabicParenR" startAt="10"/>
            </a:pPr>
            <a:r>
              <a:rPr lang="en-SG" sz="2800" dirty="0">
                <a:solidFill>
                  <a:schemeClr val="lt1"/>
                </a:solidFill>
                <a:latin typeface="Iceland"/>
                <a:ea typeface="Iceland"/>
                <a:cs typeface="Times New Roman" panose="02020603050405020304" pitchFamily="18" charset="0"/>
                <a:sym typeface="Iceland"/>
              </a:rPr>
              <a:t>We need to add mingw-w64 bin folder into the Windows PATH environment variable. </a:t>
            </a:r>
          </a:p>
          <a:p>
            <a:pPr marL="742950" indent="-742950">
              <a:lnSpc>
                <a:spcPct val="90000"/>
              </a:lnSpc>
              <a:buClr>
                <a:schemeClr val="lt1"/>
              </a:buClr>
              <a:buSzPct val="100000"/>
              <a:buFont typeface="+mj-lt"/>
              <a:buAutoNum type="arabicParenR" startAt="10"/>
            </a:pPr>
            <a:r>
              <a:rPr lang="en-SG" sz="2800" dirty="0">
                <a:solidFill>
                  <a:schemeClr val="lt1"/>
                </a:solidFill>
                <a:latin typeface="Iceland"/>
                <a:ea typeface="Iceland"/>
                <a:cs typeface="Times New Roman" panose="02020603050405020304" pitchFamily="18" charset="0"/>
                <a:sym typeface="Iceland"/>
                <a:hlinkClick r:id="rId2" action="ppaction://hlinksldjump"/>
              </a:rPr>
              <a:t>Locate and copy</a:t>
            </a:r>
            <a:r>
              <a:rPr lang="en-SG" sz="2800" dirty="0">
                <a:solidFill>
                  <a:schemeClr val="lt1"/>
                </a:solidFill>
                <a:latin typeface="Iceland"/>
                <a:ea typeface="Iceland"/>
                <a:cs typeface="Times New Roman" panose="02020603050405020304" pitchFamily="18" charset="0"/>
                <a:sym typeface="Iceland"/>
              </a:rPr>
              <a:t> the link to mingw-w64 bin folder.  </a:t>
            </a:r>
          </a:p>
          <a:p>
            <a:pPr marL="742950" indent="-742950">
              <a:lnSpc>
                <a:spcPct val="90000"/>
              </a:lnSpc>
              <a:buClr>
                <a:schemeClr val="lt1"/>
              </a:buClr>
              <a:buSzPct val="100000"/>
              <a:buFont typeface="+mj-lt"/>
              <a:buAutoNum type="arabicParenR" startAt="10"/>
            </a:pPr>
            <a:r>
              <a:rPr lang="en-SG" sz="2800" dirty="0">
                <a:solidFill>
                  <a:schemeClr val="lt1"/>
                </a:solidFill>
                <a:latin typeface="Iceland"/>
                <a:ea typeface="Iceland"/>
                <a:cs typeface="Times New Roman" panose="02020603050405020304" pitchFamily="18" charset="0"/>
                <a:sym typeface="Iceland"/>
              </a:rPr>
              <a:t>Type “edit” on the </a:t>
            </a:r>
            <a:r>
              <a:rPr lang="en-SG" sz="2800" dirty="0">
                <a:solidFill>
                  <a:schemeClr val="lt1"/>
                </a:solidFill>
                <a:latin typeface="Iceland"/>
                <a:ea typeface="Iceland"/>
                <a:cs typeface="Times New Roman" panose="02020603050405020304" pitchFamily="18" charset="0"/>
                <a:sym typeface="Iceland"/>
                <a:hlinkClick r:id="rId3" action="ppaction://hlinksldjump"/>
              </a:rPr>
              <a:t>search button</a:t>
            </a:r>
            <a:r>
              <a:rPr lang="en-SG" sz="2800" dirty="0">
                <a:solidFill>
                  <a:schemeClr val="lt1"/>
                </a:solidFill>
                <a:latin typeface="Iceland"/>
                <a:ea typeface="Iceland"/>
                <a:cs typeface="Times New Roman" panose="02020603050405020304" pitchFamily="18" charset="0"/>
                <a:sym typeface="Iceland"/>
              </a:rPr>
              <a:t> located on left bottom of your screen.</a:t>
            </a:r>
          </a:p>
          <a:p>
            <a:pPr marL="742950" indent="-742950">
              <a:lnSpc>
                <a:spcPct val="90000"/>
              </a:lnSpc>
              <a:buClr>
                <a:schemeClr val="lt1"/>
              </a:buClr>
              <a:buSzPct val="100000"/>
              <a:buFont typeface="+mj-lt"/>
              <a:buAutoNum type="arabicParenR" startAt="10"/>
            </a:pPr>
            <a:r>
              <a:rPr lang="en-SG" sz="2800" dirty="0">
                <a:solidFill>
                  <a:schemeClr val="lt1"/>
                </a:solidFill>
                <a:latin typeface="Iceland"/>
                <a:ea typeface="Iceland"/>
                <a:cs typeface="Times New Roman" panose="02020603050405020304" pitchFamily="18" charset="0"/>
                <a:sym typeface="Iceland"/>
              </a:rPr>
              <a:t>Click on “Edit environment variables for your account”</a:t>
            </a:r>
          </a:p>
          <a:p>
            <a:pPr marL="742950" indent="-742950">
              <a:lnSpc>
                <a:spcPct val="90000"/>
              </a:lnSpc>
              <a:buClr>
                <a:schemeClr val="lt1"/>
              </a:buClr>
              <a:buSzPct val="100000"/>
              <a:buFont typeface="+mj-lt"/>
              <a:buAutoNum type="arabicParenR" startAt="10"/>
            </a:pPr>
            <a:r>
              <a:rPr lang="en-SG" sz="2800" dirty="0">
                <a:solidFill>
                  <a:schemeClr val="lt1"/>
                </a:solidFill>
                <a:latin typeface="Iceland"/>
                <a:ea typeface="Iceland"/>
                <a:cs typeface="Times New Roman" panose="02020603050405020304" pitchFamily="18" charset="0"/>
                <a:sym typeface="Iceland"/>
              </a:rPr>
              <a:t>Click on Path for User Variables for &lt;your username&gt;</a:t>
            </a:r>
          </a:p>
          <a:p>
            <a:pPr marL="742950" indent="-742950">
              <a:lnSpc>
                <a:spcPct val="90000"/>
              </a:lnSpc>
              <a:buClr>
                <a:schemeClr val="lt1"/>
              </a:buClr>
              <a:buSzPct val="100000"/>
              <a:buFont typeface="+mj-lt"/>
              <a:buAutoNum type="arabicParenR" startAt="10"/>
            </a:pPr>
            <a:r>
              <a:rPr lang="en-SG" sz="2800" dirty="0">
                <a:solidFill>
                  <a:schemeClr val="lt1"/>
                </a:solidFill>
                <a:latin typeface="Iceland"/>
                <a:ea typeface="Iceland"/>
                <a:cs typeface="Times New Roman" panose="02020603050405020304" pitchFamily="18" charset="0"/>
                <a:sym typeface="Iceland"/>
              </a:rPr>
              <a:t>Click on New and paste the link which you copied earlier. </a:t>
            </a:r>
          </a:p>
          <a:p>
            <a:pPr marL="742950" indent="-742950">
              <a:lnSpc>
                <a:spcPct val="90000"/>
              </a:lnSpc>
              <a:buClr>
                <a:schemeClr val="lt1"/>
              </a:buClr>
              <a:buSzPct val="100000"/>
              <a:buFont typeface="+mj-lt"/>
              <a:buAutoNum type="arabicParenR" startAt="10"/>
            </a:pPr>
            <a:r>
              <a:rPr lang="en-SG" sz="2800" dirty="0">
                <a:solidFill>
                  <a:schemeClr val="lt1"/>
                </a:solidFill>
                <a:latin typeface="Iceland"/>
                <a:ea typeface="Iceland"/>
                <a:cs typeface="Times New Roman" panose="02020603050405020304" pitchFamily="18" charset="0"/>
                <a:sym typeface="Iceland"/>
              </a:rPr>
              <a:t>Click on OK and you’re done!</a:t>
            </a:r>
          </a:p>
          <a:p>
            <a:pPr>
              <a:lnSpc>
                <a:spcPct val="90000"/>
              </a:lnSpc>
              <a:buClr>
                <a:schemeClr val="lt1"/>
              </a:buClr>
              <a:buSzPct val="100000"/>
            </a:pPr>
            <a:r>
              <a:rPr lang="en-SG" sz="2800" dirty="0">
                <a:solidFill>
                  <a:schemeClr val="lt1"/>
                </a:solidFill>
                <a:latin typeface="Iceland"/>
                <a:ea typeface="Iceland"/>
                <a:cs typeface="Times New Roman" panose="02020603050405020304" pitchFamily="18" charset="0"/>
                <a:sym typeface="Iceland"/>
              </a:rPr>
              <a:t>Please refer next slide for more info.</a:t>
            </a:r>
          </a:p>
          <a:p>
            <a:pPr>
              <a:lnSpc>
                <a:spcPct val="90000"/>
              </a:lnSpc>
              <a:buClr>
                <a:schemeClr val="lt1"/>
              </a:buClr>
              <a:buSzPct val="100000"/>
            </a:pPr>
            <a:endParaRPr lang="en-SG" dirty="0">
              <a:solidFill>
                <a:schemeClr val="lt1"/>
              </a:solidFill>
              <a:latin typeface="Iceland"/>
              <a:ea typeface="Iceland"/>
              <a:cs typeface="Times New Roman" panose="02020603050405020304" pitchFamily="18" charset="0"/>
              <a:sym typeface="Iceland"/>
            </a:endParaRPr>
          </a:p>
        </p:txBody>
      </p:sp>
    </p:spTree>
    <p:extLst>
      <p:ext uri="{BB962C8B-B14F-4D97-AF65-F5344CB8AC3E}">
        <p14:creationId xmlns:p14="http://schemas.microsoft.com/office/powerpoint/2010/main" val="890997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4000"/>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DB84371-81DA-41D2-8B9C-B14DB0ED26D9}"/>
              </a:ext>
            </a:extLst>
          </p:cNvPr>
          <p:cNvGrpSpPr/>
          <p:nvPr/>
        </p:nvGrpSpPr>
        <p:grpSpPr>
          <a:xfrm>
            <a:off x="0" y="0"/>
            <a:ext cx="12191999" cy="6858000"/>
            <a:chOff x="0" y="0"/>
            <a:chExt cx="12191999" cy="6858000"/>
          </a:xfrm>
        </p:grpSpPr>
        <p:sp>
          <p:nvSpPr>
            <p:cNvPr id="4" name="Rectangle: Rounded Corners 3">
              <a:extLst>
                <a:ext uri="{FF2B5EF4-FFF2-40B4-BE49-F238E27FC236}">
                  <a16:creationId xmlns:a16="http://schemas.microsoft.com/office/drawing/2014/main" id="{A9423878-EBC1-47AB-B0A1-20239C70EDE8}"/>
                </a:ext>
              </a:extLst>
            </p:cNvPr>
            <p:cNvSpPr/>
            <p:nvPr/>
          </p:nvSpPr>
          <p:spPr>
            <a:xfrm>
              <a:off x="0" y="9427"/>
              <a:ext cx="6306532" cy="1989056"/>
            </a:xfrm>
            <a:prstGeom prst="roundRect">
              <a:avLst/>
            </a:prstGeom>
            <a:solidFill>
              <a:schemeClr val="tx1">
                <a:alpha val="58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SG" dirty="0"/>
                <a:t>11 a) Locate mingw-w64 folder in c:/ directory</a:t>
              </a:r>
            </a:p>
          </p:txBody>
        </p:sp>
        <p:sp>
          <p:nvSpPr>
            <p:cNvPr id="5" name="Rectangle: Rounded Corners 4">
              <a:extLst>
                <a:ext uri="{FF2B5EF4-FFF2-40B4-BE49-F238E27FC236}">
                  <a16:creationId xmlns:a16="http://schemas.microsoft.com/office/drawing/2014/main" id="{1C3E6F3F-8782-4ACF-9C88-25F0D81DAFE3}"/>
                </a:ext>
              </a:extLst>
            </p:cNvPr>
            <p:cNvSpPr/>
            <p:nvPr/>
          </p:nvSpPr>
          <p:spPr>
            <a:xfrm>
              <a:off x="0" y="1998483"/>
              <a:ext cx="6306532" cy="1989056"/>
            </a:xfrm>
            <a:prstGeom prst="roundRect">
              <a:avLst/>
            </a:prstGeom>
            <a:solidFill>
              <a:schemeClr val="tx1">
                <a:alpha val="58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SG" dirty="0"/>
                <a:t>11 b) Locate mingw64 folder in c:/directory/mingw-w64</a:t>
              </a:r>
            </a:p>
          </p:txBody>
        </p:sp>
        <p:sp>
          <p:nvSpPr>
            <p:cNvPr id="6" name="Rectangle: Rounded Corners 5">
              <a:extLst>
                <a:ext uri="{FF2B5EF4-FFF2-40B4-BE49-F238E27FC236}">
                  <a16:creationId xmlns:a16="http://schemas.microsoft.com/office/drawing/2014/main" id="{1EE7FEB9-965D-40B7-AA43-A468E528AB42}"/>
                </a:ext>
              </a:extLst>
            </p:cNvPr>
            <p:cNvSpPr/>
            <p:nvPr/>
          </p:nvSpPr>
          <p:spPr>
            <a:xfrm>
              <a:off x="0" y="3987540"/>
              <a:ext cx="6306532" cy="2870460"/>
            </a:xfrm>
            <a:prstGeom prst="roundRect">
              <a:avLst/>
            </a:prstGeom>
            <a:solidFill>
              <a:schemeClr val="tx1">
                <a:alpha val="58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SG" dirty="0"/>
                <a:t>11 c) Locate bin folder in c:/directory/mingw-w64/mingw64</a:t>
              </a:r>
            </a:p>
          </p:txBody>
        </p:sp>
        <p:sp>
          <p:nvSpPr>
            <p:cNvPr id="7" name="Rectangle: Rounded Corners 6">
              <a:extLst>
                <a:ext uri="{FF2B5EF4-FFF2-40B4-BE49-F238E27FC236}">
                  <a16:creationId xmlns:a16="http://schemas.microsoft.com/office/drawing/2014/main" id="{47C77FAC-3730-4F6C-AEC5-812604765520}"/>
                </a:ext>
              </a:extLst>
            </p:cNvPr>
            <p:cNvSpPr/>
            <p:nvPr/>
          </p:nvSpPr>
          <p:spPr>
            <a:xfrm>
              <a:off x="6410226" y="0"/>
              <a:ext cx="5781773" cy="6858000"/>
            </a:xfrm>
            <a:prstGeom prst="roundRect">
              <a:avLst/>
            </a:prstGeom>
            <a:solidFill>
              <a:schemeClr val="tx1">
                <a:alpha val="58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SG" dirty="0"/>
                <a:t>11 d) Copy the bin folder link!</a:t>
              </a:r>
            </a:p>
          </p:txBody>
        </p:sp>
        <p:sp>
          <p:nvSpPr>
            <p:cNvPr id="8" name="Rectangle: Rounded Corners 7">
              <a:extLst>
                <a:ext uri="{FF2B5EF4-FFF2-40B4-BE49-F238E27FC236}">
                  <a16:creationId xmlns:a16="http://schemas.microsoft.com/office/drawing/2014/main" id="{F595B2D8-9FA6-476D-8188-1C2329DA05A9}"/>
                </a:ext>
              </a:extLst>
            </p:cNvPr>
            <p:cNvSpPr/>
            <p:nvPr/>
          </p:nvSpPr>
          <p:spPr>
            <a:xfrm>
              <a:off x="6919274" y="301658"/>
              <a:ext cx="1376314" cy="38649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903882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A09CFFB-DE8D-4D7C-84A9-95ADB84C1820}"/>
              </a:ext>
            </a:extLst>
          </p:cNvPr>
          <p:cNvGrpSpPr/>
          <p:nvPr/>
        </p:nvGrpSpPr>
        <p:grpSpPr>
          <a:xfrm>
            <a:off x="0" y="2988297"/>
            <a:ext cx="4605854" cy="3869703"/>
            <a:chOff x="0" y="2988297"/>
            <a:chExt cx="4605854" cy="3869703"/>
          </a:xfrm>
        </p:grpSpPr>
        <p:pic>
          <p:nvPicPr>
            <p:cNvPr id="5" name="Picture 4" descr="A screenshot of a cell phone&#10;&#10;Description automatically generated">
              <a:extLst>
                <a:ext uri="{FF2B5EF4-FFF2-40B4-BE49-F238E27FC236}">
                  <a16:creationId xmlns:a16="http://schemas.microsoft.com/office/drawing/2014/main" id="{2BF085E3-E071-4F09-BFEE-0065C8AF0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88297"/>
              <a:ext cx="4605854" cy="3869703"/>
            </a:xfrm>
            <a:prstGeom prst="rect">
              <a:avLst/>
            </a:prstGeom>
          </p:spPr>
        </p:pic>
        <p:sp>
          <p:nvSpPr>
            <p:cNvPr id="12" name="Rectangle: Rounded Corners 11">
              <a:extLst>
                <a:ext uri="{FF2B5EF4-FFF2-40B4-BE49-F238E27FC236}">
                  <a16:creationId xmlns:a16="http://schemas.microsoft.com/office/drawing/2014/main" id="{1B040C13-02F7-4BDF-A6CC-5D283E89BA2F}"/>
                </a:ext>
              </a:extLst>
            </p:cNvPr>
            <p:cNvSpPr/>
            <p:nvPr/>
          </p:nvSpPr>
          <p:spPr>
            <a:xfrm>
              <a:off x="207390" y="6033155"/>
              <a:ext cx="4053525" cy="8248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SG" dirty="0">
                  <a:solidFill>
                    <a:schemeClr val="tx1"/>
                  </a:solidFill>
                </a:rPr>
                <a:t>12) Type “edit” on the search bar</a:t>
              </a:r>
              <a:r>
                <a:rPr lang="en-SG" dirty="0"/>
                <a:t>)</a:t>
              </a:r>
            </a:p>
          </p:txBody>
        </p:sp>
        <p:sp>
          <p:nvSpPr>
            <p:cNvPr id="13" name="Rectangle: Rounded Corners 12">
              <a:extLst>
                <a:ext uri="{FF2B5EF4-FFF2-40B4-BE49-F238E27FC236}">
                  <a16:creationId xmlns:a16="http://schemas.microsoft.com/office/drawing/2014/main" id="{F1755AD9-A97D-4E24-911B-278D658E4923}"/>
                </a:ext>
              </a:extLst>
            </p:cNvPr>
            <p:cNvSpPr/>
            <p:nvPr/>
          </p:nvSpPr>
          <p:spPr>
            <a:xfrm>
              <a:off x="2121031" y="3429000"/>
              <a:ext cx="2484823" cy="231742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SG" dirty="0">
                  <a:solidFill>
                    <a:schemeClr val="tx1"/>
                  </a:solidFill>
                </a:rPr>
                <a:t>13) Click on Edit environment variables for your account</a:t>
              </a:r>
              <a:endParaRPr lang="en-SG" dirty="0"/>
            </a:p>
          </p:txBody>
        </p:sp>
      </p:grpSp>
      <p:grpSp>
        <p:nvGrpSpPr>
          <p:cNvPr id="3" name="Group 2">
            <a:extLst>
              <a:ext uri="{FF2B5EF4-FFF2-40B4-BE49-F238E27FC236}">
                <a16:creationId xmlns:a16="http://schemas.microsoft.com/office/drawing/2014/main" id="{0025931F-95DC-4A88-9E59-D13DDA17E824}"/>
              </a:ext>
            </a:extLst>
          </p:cNvPr>
          <p:cNvGrpSpPr/>
          <p:nvPr/>
        </p:nvGrpSpPr>
        <p:grpSpPr>
          <a:xfrm>
            <a:off x="4605854" y="0"/>
            <a:ext cx="2989365" cy="3572760"/>
            <a:chOff x="4605854" y="0"/>
            <a:chExt cx="2989365" cy="3572760"/>
          </a:xfrm>
        </p:grpSpPr>
        <p:pic>
          <p:nvPicPr>
            <p:cNvPr id="7" name="Picture 6" descr="A screenshot of a social media post&#10;&#10;Description automatically generated">
              <a:extLst>
                <a:ext uri="{FF2B5EF4-FFF2-40B4-BE49-F238E27FC236}">
                  <a16:creationId xmlns:a16="http://schemas.microsoft.com/office/drawing/2014/main" id="{BF51620E-0F22-45FC-923F-8CB2329BA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5854" y="0"/>
              <a:ext cx="2989365" cy="3572760"/>
            </a:xfrm>
            <a:prstGeom prst="rect">
              <a:avLst/>
            </a:prstGeom>
          </p:spPr>
        </p:pic>
        <p:sp>
          <p:nvSpPr>
            <p:cNvPr id="14" name="Rectangle: Rounded Corners 13">
              <a:extLst>
                <a:ext uri="{FF2B5EF4-FFF2-40B4-BE49-F238E27FC236}">
                  <a16:creationId xmlns:a16="http://schemas.microsoft.com/office/drawing/2014/main" id="{FFF4AF64-62A9-431B-ABE9-CB8B448B3B00}"/>
                </a:ext>
              </a:extLst>
            </p:cNvPr>
            <p:cNvSpPr/>
            <p:nvPr/>
          </p:nvSpPr>
          <p:spPr>
            <a:xfrm>
              <a:off x="4605854" y="171649"/>
              <a:ext cx="2989365" cy="1883394"/>
            </a:xfrm>
            <a:prstGeom prst="roundRect">
              <a:avLst/>
            </a:prstGeom>
            <a:solidFill>
              <a:schemeClr val="tx1">
                <a:alpha val="66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SG" dirty="0">
                  <a:solidFill>
                    <a:schemeClr val="bg2"/>
                  </a:solidFill>
                </a:rPr>
                <a:t>14) Click on Path</a:t>
              </a:r>
            </a:p>
          </p:txBody>
        </p:sp>
      </p:grpSp>
      <p:grpSp>
        <p:nvGrpSpPr>
          <p:cNvPr id="6" name="Group 5">
            <a:extLst>
              <a:ext uri="{FF2B5EF4-FFF2-40B4-BE49-F238E27FC236}">
                <a16:creationId xmlns:a16="http://schemas.microsoft.com/office/drawing/2014/main" id="{4DE5B676-386D-4993-A27D-8561AE4FEF17}"/>
              </a:ext>
            </a:extLst>
          </p:cNvPr>
          <p:cNvGrpSpPr/>
          <p:nvPr/>
        </p:nvGrpSpPr>
        <p:grpSpPr>
          <a:xfrm>
            <a:off x="8982861" y="0"/>
            <a:ext cx="3209139" cy="3577472"/>
            <a:chOff x="8982861" y="0"/>
            <a:chExt cx="3209139" cy="3577472"/>
          </a:xfrm>
        </p:grpSpPr>
        <p:pic>
          <p:nvPicPr>
            <p:cNvPr id="9" name="Picture 8" descr="A screenshot of a social media post&#10;&#10;Description automatically generated">
              <a:extLst>
                <a:ext uri="{FF2B5EF4-FFF2-40B4-BE49-F238E27FC236}">
                  <a16:creationId xmlns:a16="http://schemas.microsoft.com/office/drawing/2014/main" id="{5A63B580-A4FD-4A11-B56B-FB651D17A2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2861" y="0"/>
              <a:ext cx="3209139" cy="3577472"/>
            </a:xfrm>
            <a:prstGeom prst="rect">
              <a:avLst/>
            </a:prstGeom>
          </p:spPr>
        </p:pic>
        <p:sp>
          <p:nvSpPr>
            <p:cNvPr id="15" name="Rectangle: Rounded Corners 14">
              <a:extLst>
                <a:ext uri="{FF2B5EF4-FFF2-40B4-BE49-F238E27FC236}">
                  <a16:creationId xmlns:a16="http://schemas.microsoft.com/office/drawing/2014/main" id="{6C0FBEF4-9C25-4203-888E-BD45BA2E48DD}"/>
                </a:ext>
              </a:extLst>
            </p:cNvPr>
            <p:cNvSpPr/>
            <p:nvPr/>
          </p:nvSpPr>
          <p:spPr>
            <a:xfrm>
              <a:off x="9744213" y="725864"/>
              <a:ext cx="2447787" cy="1419909"/>
            </a:xfrm>
            <a:prstGeom prst="roundRect">
              <a:avLst/>
            </a:prstGeom>
            <a:solidFill>
              <a:schemeClr val="tx1">
                <a:alpha val="66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SG" dirty="0">
                  <a:solidFill>
                    <a:schemeClr val="bg2"/>
                  </a:solidFill>
                </a:rPr>
                <a:t>15a) Click on New</a:t>
              </a:r>
            </a:p>
          </p:txBody>
        </p:sp>
      </p:grpSp>
      <p:grpSp>
        <p:nvGrpSpPr>
          <p:cNvPr id="4" name="Group 3">
            <a:extLst>
              <a:ext uri="{FF2B5EF4-FFF2-40B4-BE49-F238E27FC236}">
                <a16:creationId xmlns:a16="http://schemas.microsoft.com/office/drawing/2014/main" id="{06E3028C-339B-4E16-9336-BD521E43E99F}"/>
              </a:ext>
            </a:extLst>
          </p:cNvPr>
          <p:cNvGrpSpPr/>
          <p:nvPr/>
        </p:nvGrpSpPr>
        <p:grpSpPr>
          <a:xfrm>
            <a:off x="6627051" y="3257351"/>
            <a:ext cx="3117162" cy="3592205"/>
            <a:chOff x="6627051" y="3257351"/>
            <a:chExt cx="3117162" cy="3592205"/>
          </a:xfrm>
        </p:grpSpPr>
        <p:pic>
          <p:nvPicPr>
            <p:cNvPr id="11" name="Picture 10" descr="A screenshot of a social media post&#10;&#10;Description automatically generated">
              <a:extLst>
                <a:ext uri="{FF2B5EF4-FFF2-40B4-BE49-F238E27FC236}">
                  <a16:creationId xmlns:a16="http://schemas.microsoft.com/office/drawing/2014/main" id="{21287FAC-3D91-4A38-8CDC-0F813AD396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7051" y="3257351"/>
              <a:ext cx="3117162" cy="3572760"/>
            </a:xfrm>
            <a:prstGeom prst="rect">
              <a:avLst/>
            </a:prstGeom>
          </p:spPr>
        </p:pic>
        <p:sp>
          <p:nvSpPr>
            <p:cNvPr id="16" name="Rectangle: Rounded Corners 15">
              <a:extLst>
                <a:ext uri="{FF2B5EF4-FFF2-40B4-BE49-F238E27FC236}">
                  <a16:creationId xmlns:a16="http://schemas.microsoft.com/office/drawing/2014/main" id="{61185D0C-B148-4012-99D6-D61284C7A894}"/>
                </a:ext>
              </a:extLst>
            </p:cNvPr>
            <p:cNvSpPr/>
            <p:nvPr/>
          </p:nvSpPr>
          <p:spPr>
            <a:xfrm>
              <a:off x="7296426" y="4092805"/>
              <a:ext cx="2447787" cy="1653617"/>
            </a:xfrm>
            <a:prstGeom prst="roundRect">
              <a:avLst/>
            </a:prstGeom>
            <a:solidFill>
              <a:schemeClr val="tx1">
                <a:alpha val="66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SG" dirty="0">
                  <a:solidFill>
                    <a:schemeClr val="bg2"/>
                  </a:solidFill>
                </a:rPr>
                <a:t>15b) Paste the mingw64 bin folder link</a:t>
              </a:r>
            </a:p>
          </p:txBody>
        </p:sp>
        <p:sp>
          <p:nvSpPr>
            <p:cNvPr id="17" name="Rectangle: Rounded Corners 16">
              <a:extLst>
                <a:ext uri="{FF2B5EF4-FFF2-40B4-BE49-F238E27FC236}">
                  <a16:creationId xmlns:a16="http://schemas.microsoft.com/office/drawing/2014/main" id="{9AB6BD01-9D2A-4AFC-BA19-B9CFDCEADDF1}"/>
                </a:ext>
              </a:extLst>
            </p:cNvPr>
            <p:cNvSpPr/>
            <p:nvPr/>
          </p:nvSpPr>
          <p:spPr>
            <a:xfrm>
              <a:off x="7296425" y="6127423"/>
              <a:ext cx="2447787" cy="722133"/>
            </a:xfrm>
            <a:prstGeom prst="roundRect">
              <a:avLst/>
            </a:prstGeom>
            <a:solidFill>
              <a:schemeClr val="tx1">
                <a:alpha val="66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SG" dirty="0">
                  <a:solidFill>
                    <a:schemeClr val="bg2"/>
                  </a:solidFill>
                </a:rPr>
                <a:t>16) Click on okay</a:t>
              </a:r>
            </a:p>
          </p:txBody>
        </p:sp>
      </p:grpSp>
    </p:spTree>
    <p:extLst>
      <p:ext uri="{BB962C8B-B14F-4D97-AF65-F5344CB8AC3E}">
        <p14:creationId xmlns:p14="http://schemas.microsoft.com/office/powerpoint/2010/main" val="3397268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411812" y="625763"/>
            <a:ext cx="9368376"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Create workspace folder</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1112520" y="1333564"/>
            <a:ext cx="9966960" cy="4074493"/>
          </a:xfrm>
          <a:prstGeom prst="rect">
            <a:avLst/>
          </a:prstGeom>
          <a:noFill/>
          <a:ln>
            <a:noFill/>
          </a:ln>
        </p:spPr>
        <p:txBody>
          <a:bodyPr spcFirstLastPara="1" wrap="square" lIns="91425" tIns="45700" rIns="91425" bIns="45700" anchor="t" anchorCtr="0">
            <a:noAutofit/>
          </a:bodyPr>
          <a:lstStyle/>
          <a:p>
            <a:pPr marL="742950" indent="-742950">
              <a:lnSpc>
                <a:spcPct val="90000"/>
              </a:lnSpc>
              <a:buClr>
                <a:schemeClr val="lt1"/>
              </a:buClr>
              <a:buSzPct val="100000"/>
              <a:buFont typeface="+mj-lt"/>
              <a:buAutoNum type="arabicParenR" startAt="17"/>
            </a:pPr>
            <a:r>
              <a:rPr lang="en-SG" sz="3600" dirty="0">
                <a:solidFill>
                  <a:schemeClr val="lt1"/>
                </a:solidFill>
                <a:latin typeface="Iceland"/>
                <a:ea typeface="Iceland"/>
                <a:cs typeface="Times New Roman" panose="02020603050405020304" pitchFamily="18" charset="0"/>
                <a:sym typeface="Iceland"/>
              </a:rPr>
              <a:t>Create a workspace folder for all your AnT programming files in the documents directory and named “sandbox”.</a:t>
            </a:r>
          </a:p>
          <a:p>
            <a:pPr marL="742950" indent="-742950">
              <a:lnSpc>
                <a:spcPct val="90000"/>
              </a:lnSpc>
              <a:buClr>
                <a:schemeClr val="lt1"/>
              </a:buClr>
              <a:buSzPct val="100000"/>
              <a:buFont typeface="+mj-lt"/>
              <a:buAutoNum type="arabicParenR" startAt="17"/>
            </a:pPr>
            <a:r>
              <a:rPr lang="en-SG" sz="3600" dirty="0">
                <a:solidFill>
                  <a:schemeClr val="lt1"/>
                </a:solidFill>
                <a:latin typeface="Iceland"/>
                <a:ea typeface="Iceland"/>
                <a:cs typeface="Times New Roman" panose="02020603050405020304" pitchFamily="18" charset="0"/>
                <a:sym typeface="Iceland"/>
              </a:rPr>
              <a:t>Create another folder in the sandbox folder for all you C files by naming it “C”</a:t>
            </a:r>
          </a:p>
          <a:p>
            <a:pPr>
              <a:lnSpc>
                <a:spcPct val="90000"/>
              </a:lnSpc>
              <a:buClr>
                <a:schemeClr val="lt1"/>
              </a:buClr>
              <a:buSzPct val="100000"/>
            </a:pPr>
            <a:r>
              <a:rPr lang="en-SG" sz="3600" dirty="0">
                <a:solidFill>
                  <a:schemeClr val="lt1"/>
                </a:solidFill>
                <a:latin typeface="Iceland"/>
                <a:ea typeface="Iceland"/>
                <a:cs typeface="Times New Roman" panose="02020603050405020304" pitchFamily="18" charset="0"/>
                <a:sym typeface="Iceland"/>
              </a:rPr>
              <a:t>Please refer next slide for more info.</a:t>
            </a:r>
          </a:p>
          <a:p>
            <a:pPr>
              <a:lnSpc>
                <a:spcPct val="90000"/>
              </a:lnSpc>
              <a:buClr>
                <a:schemeClr val="lt1"/>
              </a:buClr>
              <a:buSzPct val="100000"/>
            </a:pPr>
            <a:endParaRPr lang="en-SG" dirty="0">
              <a:solidFill>
                <a:schemeClr val="lt1"/>
              </a:solidFill>
              <a:latin typeface="Iceland"/>
              <a:ea typeface="Iceland"/>
              <a:cs typeface="Times New Roman" panose="02020603050405020304" pitchFamily="18" charset="0"/>
              <a:sym typeface="Iceland"/>
            </a:endParaRPr>
          </a:p>
        </p:txBody>
      </p:sp>
    </p:spTree>
    <p:extLst>
      <p:ext uri="{BB962C8B-B14F-4D97-AF65-F5344CB8AC3E}">
        <p14:creationId xmlns:p14="http://schemas.microsoft.com/office/powerpoint/2010/main" val="3051110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7A7A02E-403A-4F9F-8FB0-1880931D4587}"/>
              </a:ext>
            </a:extLst>
          </p:cNvPr>
          <p:cNvGrpSpPr/>
          <p:nvPr/>
        </p:nvGrpSpPr>
        <p:grpSpPr>
          <a:xfrm>
            <a:off x="395926" y="263951"/>
            <a:ext cx="10753137" cy="5277340"/>
            <a:chOff x="395926" y="263951"/>
            <a:chExt cx="10753137" cy="5277340"/>
          </a:xfrm>
        </p:grpSpPr>
        <p:pic>
          <p:nvPicPr>
            <p:cNvPr id="7" name="Picture 6" descr="A screenshot of a computer screen&#10;&#10;Description automatically generated">
              <a:extLst>
                <a:ext uri="{FF2B5EF4-FFF2-40B4-BE49-F238E27FC236}">
                  <a16:creationId xmlns:a16="http://schemas.microsoft.com/office/drawing/2014/main" id="{DA020A17-A06B-4781-9877-05959E205CD1}"/>
                </a:ext>
              </a:extLst>
            </p:cNvPr>
            <p:cNvPicPr>
              <a:picLocks noChangeAspect="1"/>
            </p:cNvPicPr>
            <p:nvPr/>
          </p:nvPicPr>
          <p:blipFill rotWithShape="1">
            <a:blip r:embed="rId3">
              <a:extLst>
                <a:ext uri="{28A0092B-C50C-407E-A947-70E740481C1C}">
                  <a14:useLocalDpi xmlns:a14="http://schemas.microsoft.com/office/drawing/2010/main" val="0"/>
                </a:ext>
              </a:extLst>
            </a:blip>
            <a:srcRect r="22912" b="79712"/>
            <a:stretch/>
          </p:blipFill>
          <p:spPr>
            <a:xfrm>
              <a:off x="1580071" y="3733898"/>
              <a:ext cx="9398524" cy="1337231"/>
            </a:xfrm>
            <a:prstGeom prst="rect">
              <a:avLst/>
            </a:prstGeom>
          </p:spPr>
        </p:pic>
        <p:sp>
          <p:nvSpPr>
            <p:cNvPr id="8" name="Rectangle: Rounded Corners 7">
              <a:extLst>
                <a:ext uri="{FF2B5EF4-FFF2-40B4-BE49-F238E27FC236}">
                  <a16:creationId xmlns:a16="http://schemas.microsoft.com/office/drawing/2014/main" id="{B6438D11-072D-49E8-BAA6-E7ADA21830A2}"/>
                </a:ext>
              </a:extLst>
            </p:cNvPr>
            <p:cNvSpPr/>
            <p:nvPr/>
          </p:nvSpPr>
          <p:spPr>
            <a:xfrm>
              <a:off x="395926" y="263951"/>
              <a:ext cx="9257121" cy="307313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SG" dirty="0"/>
                <a:t>17) Create a folder name “sandbox” on your document directory</a:t>
              </a:r>
            </a:p>
          </p:txBody>
        </p:sp>
        <p:sp>
          <p:nvSpPr>
            <p:cNvPr id="9" name="Rectangle: Rounded Corners 8">
              <a:extLst>
                <a:ext uri="{FF2B5EF4-FFF2-40B4-BE49-F238E27FC236}">
                  <a16:creationId xmlns:a16="http://schemas.microsoft.com/office/drawing/2014/main" id="{499CEBAD-201D-44D5-8712-641403F01523}"/>
                </a:ext>
              </a:extLst>
            </p:cNvPr>
            <p:cNvSpPr/>
            <p:nvPr/>
          </p:nvSpPr>
          <p:spPr>
            <a:xfrm>
              <a:off x="1409603" y="3655931"/>
              <a:ext cx="9739460" cy="188536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SG" dirty="0"/>
                <a:t>18) Create a folder name “c” on sandbox directory</a:t>
              </a:r>
            </a:p>
          </p:txBody>
        </p:sp>
      </p:grpSp>
    </p:spTree>
    <p:extLst>
      <p:ext uri="{BB962C8B-B14F-4D97-AF65-F5344CB8AC3E}">
        <p14:creationId xmlns:p14="http://schemas.microsoft.com/office/powerpoint/2010/main" val="1085361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981584"/>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6000" u="sng" dirty="0">
                <a:solidFill>
                  <a:schemeClr val="lt1"/>
                </a:solidFill>
                <a:latin typeface="Iceland"/>
                <a:ea typeface="Iceland"/>
                <a:cs typeface="Iceland"/>
                <a:sym typeface="Iceland"/>
              </a:rPr>
              <a:t>Table of Content </a:t>
            </a:r>
            <a:endParaRPr sz="6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1262028" y="1948784"/>
            <a:ext cx="9660566" cy="2282717"/>
          </a:xfrm>
          <a:prstGeom prst="rect">
            <a:avLst/>
          </a:prstGeom>
          <a:noFill/>
          <a:ln>
            <a:noFill/>
          </a:ln>
        </p:spPr>
        <p:txBody>
          <a:bodyPr spcFirstLastPara="1" wrap="square" lIns="91425" tIns="45700" rIns="91425" bIns="45700" anchor="t" anchorCtr="0">
            <a:noAutofit/>
          </a:bodyPr>
          <a:lstStyle/>
          <a:p>
            <a:pPr marL="571500" indent="-571500">
              <a:lnSpc>
                <a:spcPct val="90000"/>
              </a:lnSpc>
              <a:buClr>
                <a:schemeClr val="lt1"/>
              </a:buClr>
              <a:buSzPts val="4950"/>
              <a:buFont typeface="Courier New" panose="02070309020205020404" pitchFamily="49" charset="0"/>
              <a:buChar char="o"/>
            </a:pPr>
            <a:r>
              <a:rPr lang="en-SG" sz="3600" dirty="0">
                <a:solidFill>
                  <a:schemeClr val="lt1"/>
                </a:solidFill>
                <a:latin typeface="Iceland"/>
                <a:ea typeface="Iceland"/>
                <a:cs typeface="Iceland"/>
                <a:sym typeface="Iceland"/>
                <a:hlinkClick r:id="rId2" action="ppaction://hlinksldjump"/>
              </a:rPr>
              <a:t>Introduction to C</a:t>
            </a:r>
          </a:p>
          <a:p>
            <a:pPr marL="571500" indent="-571500">
              <a:lnSpc>
                <a:spcPct val="90000"/>
              </a:lnSpc>
              <a:buClr>
                <a:schemeClr val="lt1"/>
              </a:buClr>
              <a:buSzPts val="4950"/>
              <a:buFont typeface="Courier New" panose="02070309020205020404" pitchFamily="49" charset="0"/>
              <a:buChar char="o"/>
            </a:pPr>
            <a:r>
              <a:rPr lang="en-SG" sz="3600" dirty="0">
                <a:solidFill>
                  <a:schemeClr val="lt1"/>
                </a:solidFill>
                <a:latin typeface="Iceland"/>
                <a:ea typeface="Iceland"/>
                <a:cs typeface="Iceland"/>
                <a:sym typeface="Iceland"/>
                <a:hlinkClick r:id="rId3" action="ppaction://hlinksldjump"/>
              </a:rPr>
              <a:t>Installation and setup guide</a:t>
            </a:r>
            <a:endParaRPr lang="en-SG" sz="3600" dirty="0">
              <a:solidFill>
                <a:schemeClr val="lt1"/>
              </a:solidFill>
              <a:latin typeface="Iceland"/>
              <a:ea typeface="Iceland"/>
              <a:cs typeface="Iceland"/>
              <a:sym typeface="Iceland"/>
            </a:endParaRPr>
          </a:p>
          <a:p>
            <a:pPr marL="571500" indent="-571500">
              <a:lnSpc>
                <a:spcPct val="90000"/>
              </a:lnSpc>
              <a:buClr>
                <a:schemeClr val="lt1"/>
              </a:buClr>
              <a:buSzPts val="4950"/>
              <a:buFont typeface="Courier New" panose="02070309020205020404" pitchFamily="49" charset="0"/>
              <a:buChar char="o"/>
            </a:pPr>
            <a:r>
              <a:rPr lang="en-SG" sz="3600" dirty="0">
                <a:solidFill>
                  <a:schemeClr val="lt1"/>
                </a:solidFill>
                <a:latin typeface="Iceland"/>
                <a:ea typeface="Iceland"/>
                <a:cs typeface="Iceland"/>
                <a:sym typeface="Iceland"/>
                <a:hlinkClick r:id="rId4" action="ppaction://hlinksldjump"/>
              </a:rPr>
              <a:t>C Basics</a:t>
            </a:r>
            <a:endParaRPr lang="en-SG" sz="3600" dirty="0">
              <a:solidFill>
                <a:schemeClr val="lt1"/>
              </a:solidFill>
              <a:latin typeface="Iceland"/>
              <a:ea typeface="Iceland"/>
              <a:cs typeface="Iceland"/>
              <a:sym typeface="Iceland"/>
            </a:endParaRPr>
          </a:p>
          <a:p>
            <a:pPr marL="571500" indent="-571500">
              <a:lnSpc>
                <a:spcPct val="90000"/>
              </a:lnSpc>
              <a:buClr>
                <a:schemeClr val="lt1"/>
              </a:buClr>
              <a:buSzPts val="4950"/>
              <a:buFont typeface="Courier New" panose="02070309020205020404" pitchFamily="49" charset="0"/>
              <a:buChar char="o"/>
            </a:pPr>
            <a:r>
              <a:rPr lang="en-SG" sz="3600" dirty="0">
                <a:solidFill>
                  <a:schemeClr val="lt1"/>
                </a:solidFill>
                <a:latin typeface="Iceland"/>
                <a:ea typeface="Iceland"/>
                <a:cs typeface="Iceland"/>
                <a:sym typeface="Iceland"/>
              </a:rPr>
              <a:t>Activities</a:t>
            </a:r>
          </a:p>
        </p:txBody>
      </p:sp>
    </p:spTree>
    <p:extLst>
      <p:ext uri="{BB962C8B-B14F-4D97-AF65-F5344CB8AC3E}">
        <p14:creationId xmlns:p14="http://schemas.microsoft.com/office/powerpoint/2010/main" val="1888199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2;p1">
            <a:extLst>
              <a:ext uri="{FF2B5EF4-FFF2-40B4-BE49-F238E27FC236}">
                <a16:creationId xmlns:a16="http://schemas.microsoft.com/office/drawing/2014/main" id="{4A4D8514-3760-416C-9BA0-F6D67E27A2E4}"/>
              </a:ext>
            </a:extLst>
          </p:cNvPr>
          <p:cNvSpPr txBox="1"/>
          <p:nvPr/>
        </p:nvSpPr>
        <p:spPr>
          <a:xfrm>
            <a:off x="1150114" y="756458"/>
            <a:ext cx="9884395" cy="4385518"/>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ct val="100000"/>
            </a:pPr>
            <a:r>
              <a:rPr lang="en-SG" sz="4000" dirty="0">
                <a:solidFill>
                  <a:schemeClr val="lt1"/>
                </a:solidFill>
                <a:latin typeface="Iceland"/>
                <a:ea typeface="Iceland"/>
                <a:cs typeface="Times New Roman" panose="02020603050405020304" pitchFamily="18" charset="0"/>
                <a:sym typeface="Iceland"/>
              </a:rPr>
              <a:t>Hooray! Good job!</a:t>
            </a:r>
          </a:p>
          <a:p>
            <a:pPr>
              <a:lnSpc>
                <a:spcPct val="90000"/>
              </a:lnSpc>
              <a:buClr>
                <a:schemeClr val="lt1"/>
              </a:buClr>
              <a:buSzPct val="100000"/>
            </a:pPr>
            <a:endParaRPr lang="en-SG" sz="2800" dirty="0">
              <a:solidFill>
                <a:schemeClr val="lt1"/>
              </a:solidFill>
              <a:latin typeface="Iceland"/>
              <a:ea typeface="Iceland"/>
              <a:cs typeface="Times New Roman" panose="02020603050405020304" pitchFamily="18" charset="0"/>
              <a:sym typeface="Iceland"/>
            </a:endParaRPr>
          </a:p>
          <a:p>
            <a:pPr>
              <a:lnSpc>
                <a:spcPct val="90000"/>
              </a:lnSpc>
              <a:buClr>
                <a:schemeClr val="lt1"/>
              </a:buClr>
              <a:buSzPct val="100000"/>
            </a:pPr>
            <a:r>
              <a:rPr lang="en-SG" sz="2800" dirty="0">
                <a:solidFill>
                  <a:schemeClr val="lt1"/>
                </a:solidFill>
                <a:latin typeface="Iceland"/>
                <a:ea typeface="Iceland"/>
                <a:cs typeface="Times New Roman" panose="02020603050405020304" pitchFamily="18" charset="0"/>
                <a:sym typeface="Iceland"/>
              </a:rPr>
              <a:t>You have successfully installed the necessary files for C programming. That’s not so hard right? Don’t worry about the installation for other programming language. It will be simple than this!</a:t>
            </a:r>
          </a:p>
          <a:p>
            <a:pPr>
              <a:lnSpc>
                <a:spcPct val="90000"/>
              </a:lnSpc>
              <a:buClr>
                <a:schemeClr val="lt1"/>
              </a:buClr>
              <a:buSzPct val="100000"/>
            </a:pPr>
            <a:endParaRPr lang="en-SG" sz="2800" dirty="0">
              <a:solidFill>
                <a:schemeClr val="lt1"/>
              </a:solidFill>
              <a:latin typeface="Iceland"/>
              <a:ea typeface="Iceland"/>
              <a:cs typeface="Times New Roman" panose="02020603050405020304" pitchFamily="18" charset="0"/>
              <a:sym typeface="Iceland"/>
            </a:endParaRPr>
          </a:p>
          <a:p>
            <a:pPr>
              <a:lnSpc>
                <a:spcPct val="90000"/>
              </a:lnSpc>
              <a:buClr>
                <a:schemeClr val="lt1"/>
              </a:buClr>
              <a:buSzPct val="100000"/>
            </a:pPr>
            <a:r>
              <a:rPr lang="en-SG" sz="2800" dirty="0">
                <a:solidFill>
                  <a:schemeClr val="lt1"/>
                </a:solidFill>
                <a:latin typeface="Iceland"/>
                <a:ea typeface="Iceland"/>
                <a:cs typeface="Times New Roman" panose="02020603050405020304" pitchFamily="18" charset="0"/>
                <a:sym typeface="Iceland"/>
              </a:rPr>
              <a:t>Do note that there will be setup needed (not necessary) to build and run C files. The reason for the setup is to make compiling and running C files fast and easy. The steps will be explain later when you compile and run the very first .c file (SimpleHelloWorld.c)</a:t>
            </a:r>
          </a:p>
        </p:txBody>
      </p:sp>
      <p:sp>
        <p:nvSpPr>
          <p:cNvPr id="3" name="TextBox 2">
            <a:extLst>
              <a:ext uri="{FF2B5EF4-FFF2-40B4-BE49-F238E27FC236}">
                <a16:creationId xmlns:a16="http://schemas.microsoft.com/office/drawing/2014/main" id="{87CBA2C0-D54B-4AE7-AF64-1A428CCFEDBA}"/>
              </a:ext>
            </a:extLst>
          </p:cNvPr>
          <p:cNvSpPr txBox="1"/>
          <p:nvPr/>
        </p:nvSpPr>
        <p:spPr>
          <a:xfrm>
            <a:off x="4248150" y="6211669"/>
            <a:ext cx="6301318" cy="646331"/>
          </a:xfrm>
          <a:prstGeom prst="rect">
            <a:avLst/>
          </a:prstGeom>
          <a:noFill/>
        </p:spPr>
        <p:txBody>
          <a:bodyPr wrap="square" rtlCol="0">
            <a:spAutoFit/>
          </a:bodyPr>
          <a:lstStyle/>
          <a:p>
            <a:r>
              <a:rPr lang="en-SG" dirty="0">
                <a:solidFill>
                  <a:schemeClr val="bg1"/>
                </a:solidFill>
              </a:rPr>
              <a:t>Click </a:t>
            </a:r>
            <a:r>
              <a:rPr lang="en-SG" dirty="0">
                <a:solidFill>
                  <a:schemeClr val="bg1"/>
                </a:solidFill>
                <a:hlinkClick r:id="rId2" action="ppaction://hlinksldjump"/>
              </a:rPr>
              <a:t>here</a:t>
            </a:r>
            <a:r>
              <a:rPr lang="en-SG" dirty="0">
                <a:solidFill>
                  <a:schemeClr val="bg1"/>
                </a:solidFill>
              </a:rPr>
              <a:t> to return to Table of content</a:t>
            </a:r>
          </a:p>
          <a:p>
            <a:r>
              <a:rPr lang="en-SG" dirty="0">
                <a:solidFill>
                  <a:schemeClr val="bg1"/>
                </a:solidFill>
              </a:rPr>
              <a:t>Click </a:t>
            </a:r>
            <a:r>
              <a:rPr lang="en-SG" dirty="0">
                <a:solidFill>
                  <a:schemeClr val="bg1"/>
                </a:solidFill>
                <a:hlinkClick r:id="rId3" action="ppaction://hlinksldjump"/>
              </a:rPr>
              <a:t>here</a:t>
            </a:r>
            <a:r>
              <a:rPr lang="en-SG" dirty="0">
                <a:solidFill>
                  <a:schemeClr val="bg1"/>
                </a:solidFill>
              </a:rPr>
              <a:t> to return to Installation and setup guide content page</a:t>
            </a:r>
          </a:p>
        </p:txBody>
      </p:sp>
    </p:spTree>
    <p:extLst>
      <p:ext uri="{BB962C8B-B14F-4D97-AF65-F5344CB8AC3E}">
        <p14:creationId xmlns:p14="http://schemas.microsoft.com/office/powerpoint/2010/main" val="1747981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First Program – Hello World!</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1262028" y="1609869"/>
            <a:ext cx="9660566" cy="3701963"/>
          </a:xfrm>
          <a:prstGeom prst="rect">
            <a:avLst/>
          </a:prstGeom>
          <a:noFill/>
          <a:ln>
            <a:noFill/>
          </a:ln>
        </p:spPr>
        <p:txBody>
          <a:bodyPr spcFirstLastPara="1" wrap="square" lIns="91425" tIns="45700" rIns="91425" bIns="45700" anchor="t" anchorCtr="0">
            <a:noAutofit/>
          </a:bodyPr>
          <a:lstStyle/>
          <a:p>
            <a:pPr>
              <a:lnSpc>
                <a:spcPct val="90000"/>
              </a:lnSpc>
              <a:buClr>
                <a:schemeClr val="lt1"/>
              </a:buClr>
              <a:buSzPts val="4950"/>
            </a:pPr>
            <a:r>
              <a:rPr lang="en-SG" sz="2200" dirty="0">
                <a:solidFill>
                  <a:schemeClr val="lt1"/>
                </a:solidFill>
                <a:latin typeface="Iceland"/>
                <a:ea typeface="Iceland"/>
                <a:cs typeface="Iceland"/>
                <a:sym typeface="Iceland"/>
              </a:rPr>
              <a:t>In this section, we will learn how to compile and run C files. At the same time, we will learn the convenience of creating task file to compile and run C file.</a:t>
            </a:r>
          </a:p>
          <a:p>
            <a:pPr>
              <a:lnSpc>
                <a:spcPct val="90000"/>
              </a:lnSpc>
              <a:buClr>
                <a:schemeClr val="lt1"/>
              </a:buClr>
              <a:buSzPts val="4950"/>
            </a:pPr>
            <a:endParaRPr lang="en-SG" sz="2200" dirty="0">
              <a:solidFill>
                <a:schemeClr val="lt1"/>
              </a:solidFill>
              <a:latin typeface="Iceland"/>
              <a:ea typeface="Iceland"/>
              <a:cs typeface="Iceland"/>
              <a:sym typeface="Iceland"/>
            </a:endParaRPr>
          </a:p>
          <a:p>
            <a:pPr>
              <a:lnSpc>
                <a:spcPct val="90000"/>
              </a:lnSpc>
              <a:buClr>
                <a:schemeClr val="lt1"/>
              </a:buClr>
              <a:buSzPts val="4950"/>
            </a:pPr>
            <a:r>
              <a:rPr lang="en-SG" sz="2200" dirty="0">
                <a:solidFill>
                  <a:schemeClr val="lt1"/>
                </a:solidFill>
                <a:latin typeface="Iceland"/>
                <a:ea typeface="Iceland"/>
                <a:cs typeface="Iceland"/>
                <a:sym typeface="Iceland"/>
              </a:rPr>
              <a:t>Hello world is a standard program for all programmers when they run for the first time for a new programming language. Click here to download the C file and save it on your workspace folder which you’ve created </a:t>
            </a:r>
            <a:r>
              <a:rPr lang="en-SG" sz="2200" dirty="0">
                <a:solidFill>
                  <a:schemeClr val="lt1"/>
                </a:solidFill>
                <a:latin typeface="Iceland"/>
                <a:ea typeface="Iceland"/>
                <a:cs typeface="Iceland"/>
                <a:sym typeface="Iceland"/>
                <a:hlinkClick r:id="rId2" action="ppaction://hlinksldjump"/>
              </a:rPr>
              <a:t>earlier</a:t>
            </a:r>
            <a:r>
              <a:rPr lang="en-SG" sz="2200" dirty="0">
                <a:solidFill>
                  <a:schemeClr val="lt1"/>
                </a:solidFill>
                <a:latin typeface="Iceland"/>
                <a:ea typeface="Iceland"/>
                <a:cs typeface="Iceland"/>
                <a:sym typeface="Iceland"/>
              </a:rPr>
              <a:t>. Followed by right clicked your workspace folder and lick on “Open with Code”. Your screen should display as per below</a:t>
            </a:r>
            <a:endParaRPr lang="en-SG" sz="3600" dirty="0">
              <a:solidFill>
                <a:schemeClr val="lt1"/>
              </a:solidFill>
              <a:latin typeface="Iceland"/>
              <a:ea typeface="Iceland"/>
              <a:cs typeface="Iceland"/>
              <a:sym typeface="Iceland"/>
            </a:endParaRPr>
          </a:p>
        </p:txBody>
      </p:sp>
      <p:grpSp>
        <p:nvGrpSpPr>
          <p:cNvPr id="3" name="Group 2">
            <a:extLst>
              <a:ext uri="{FF2B5EF4-FFF2-40B4-BE49-F238E27FC236}">
                <a16:creationId xmlns:a16="http://schemas.microsoft.com/office/drawing/2014/main" id="{AFAD68E4-FF9D-40DB-90BC-BA83F5B1714D}"/>
              </a:ext>
            </a:extLst>
          </p:cNvPr>
          <p:cNvGrpSpPr/>
          <p:nvPr/>
        </p:nvGrpSpPr>
        <p:grpSpPr>
          <a:xfrm>
            <a:off x="-3689" y="4343400"/>
            <a:ext cx="12192000" cy="2171700"/>
            <a:chOff x="-3689" y="4343400"/>
            <a:chExt cx="12192000" cy="2171700"/>
          </a:xfrm>
        </p:grpSpPr>
        <p:pic>
          <p:nvPicPr>
            <p:cNvPr id="5" name="Picture 4" descr="A screenshot of a cell phone&#10;&#10;Description automatically generated">
              <a:extLst>
                <a:ext uri="{FF2B5EF4-FFF2-40B4-BE49-F238E27FC236}">
                  <a16:creationId xmlns:a16="http://schemas.microsoft.com/office/drawing/2014/main" id="{A6F71E9E-5442-4DE3-A927-0EACE7C0C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 y="4343400"/>
              <a:ext cx="12192000" cy="2171700"/>
            </a:xfrm>
            <a:prstGeom prst="rect">
              <a:avLst/>
            </a:prstGeom>
          </p:spPr>
        </p:pic>
        <p:sp>
          <p:nvSpPr>
            <p:cNvPr id="7" name="Rectangle: Rounded Corners 6">
              <a:extLst>
                <a:ext uri="{FF2B5EF4-FFF2-40B4-BE49-F238E27FC236}">
                  <a16:creationId xmlns:a16="http://schemas.microsoft.com/office/drawing/2014/main" id="{FA284B12-97E3-4901-A8DF-C3051DA35037}"/>
                </a:ext>
              </a:extLst>
            </p:cNvPr>
            <p:cNvSpPr/>
            <p:nvPr/>
          </p:nvSpPr>
          <p:spPr>
            <a:xfrm>
              <a:off x="303486" y="5019675"/>
              <a:ext cx="1534839" cy="292158"/>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SG" dirty="0"/>
            </a:p>
          </p:txBody>
        </p:sp>
        <p:sp>
          <p:nvSpPr>
            <p:cNvPr id="8" name="Rectangle: Rounded Corners 7">
              <a:extLst>
                <a:ext uri="{FF2B5EF4-FFF2-40B4-BE49-F238E27FC236}">
                  <a16:creationId xmlns:a16="http://schemas.microsoft.com/office/drawing/2014/main" id="{D0619798-94CA-442A-8BA0-A73D29D694C3}"/>
                </a:ext>
              </a:extLst>
            </p:cNvPr>
            <p:cNvSpPr/>
            <p:nvPr/>
          </p:nvSpPr>
          <p:spPr>
            <a:xfrm>
              <a:off x="5874733" y="5516656"/>
              <a:ext cx="3509583" cy="65622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SG" dirty="0"/>
                <a:t>The .c file in the c folder which you’ve created </a:t>
              </a:r>
              <a:r>
                <a:rPr lang="en-SG" dirty="0">
                  <a:hlinkClick r:id="rId2" action="ppaction://hlinksldjump"/>
                </a:rPr>
                <a:t>earlier</a:t>
              </a:r>
              <a:endParaRPr lang="en-SG" dirty="0"/>
            </a:p>
          </p:txBody>
        </p:sp>
        <p:cxnSp>
          <p:nvCxnSpPr>
            <p:cNvPr id="9" name="Connector: Elbow 8">
              <a:extLst>
                <a:ext uri="{FF2B5EF4-FFF2-40B4-BE49-F238E27FC236}">
                  <a16:creationId xmlns:a16="http://schemas.microsoft.com/office/drawing/2014/main" id="{85F7C7B2-9119-4D2D-A5E3-A042B5BE922C}"/>
                </a:ext>
              </a:extLst>
            </p:cNvPr>
            <p:cNvCxnSpPr>
              <a:cxnSpLocks/>
              <a:stCxn id="7" idx="2"/>
              <a:endCxn id="8" idx="1"/>
            </p:cNvCxnSpPr>
            <p:nvPr/>
          </p:nvCxnSpPr>
          <p:spPr>
            <a:xfrm rot="16200000" flipH="1">
              <a:off x="3206353" y="3176385"/>
              <a:ext cx="532933" cy="4803827"/>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4055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3" y="643183"/>
            <a:ext cx="9884395" cy="675373"/>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Compile &amp; run (part 1) – Type commands</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971550" y="1253819"/>
            <a:ext cx="10258425" cy="3973636"/>
          </a:xfrm>
          <a:prstGeom prst="rect">
            <a:avLst/>
          </a:prstGeom>
          <a:noFill/>
          <a:ln>
            <a:noFill/>
          </a:ln>
        </p:spPr>
        <p:txBody>
          <a:bodyPr spcFirstLastPara="1" wrap="square" lIns="91425" tIns="45700" rIns="91425" bIns="45700" anchor="t" anchorCtr="0">
            <a:noAutofit/>
          </a:bodyPr>
          <a:lstStyle/>
          <a:p>
            <a:pPr>
              <a:lnSpc>
                <a:spcPct val="90000"/>
              </a:lnSpc>
              <a:buClr>
                <a:schemeClr val="lt1"/>
              </a:buClr>
              <a:buSzPts val="4950"/>
            </a:pPr>
            <a:r>
              <a:rPr lang="en-SG" sz="2200" dirty="0">
                <a:solidFill>
                  <a:schemeClr val="lt1"/>
                </a:solidFill>
                <a:latin typeface="Iceland"/>
                <a:ea typeface="Iceland"/>
                <a:cs typeface="Iceland"/>
                <a:sym typeface="Iceland"/>
              </a:rPr>
              <a:t>Now we going to compile the program. The method we going to go apply is the typical method to compile C file whether through MSVC terminal or command prompt.</a:t>
            </a:r>
          </a:p>
          <a:p>
            <a:pPr>
              <a:lnSpc>
                <a:spcPct val="90000"/>
              </a:lnSpc>
              <a:buClr>
                <a:schemeClr val="lt1"/>
              </a:buClr>
              <a:buSzPts val="4950"/>
            </a:pPr>
            <a:r>
              <a:rPr lang="en-SG" sz="2200" u="sng" dirty="0">
                <a:solidFill>
                  <a:schemeClr val="lt1"/>
                </a:solidFill>
                <a:latin typeface="Iceland"/>
                <a:ea typeface="Iceland"/>
                <a:cs typeface="Iceland"/>
                <a:sym typeface="Iceland"/>
              </a:rPr>
              <a:t>Steps:</a:t>
            </a:r>
          </a:p>
          <a:p>
            <a:pPr marL="457200" indent="-457200">
              <a:lnSpc>
                <a:spcPct val="90000"/>
              </a:lnSpc>
              <a:buClr>
                <a:schemeClr val="lt1"/>
              </a:buClr>
              <a:buSzPct val="100000"/>
              <a:buAutoNum type="arabicParenR"/>
            </a:pPr>
            <a:r>
              <a:rPr lang="en-SG" sz="2200" dirty="0">
                <a:solidFill>
                  <a:schemeClr val="lt1"/>
                </a:solidFill>
                <a:latin typeface="Iceland"/>
                <a:ea typeface="Iceland"/>
                <a:cs typeface="Iceland"/>
                <a:sym typeface="Iceland"/>
              </a:rPr>
              <a:t>Click on “Terminal” on the upper left corner of the screen and select “New Terminal”. There should be a terminal display on the below of your screen.</a:t>
            </a:r>
          </a:p>
          <a:p>
            <a:pPr marL="457200" indent="-457200">
              <a:lnSpc>
                <a:spcPct val="90000"/>
              </a:lnSpc>
              <a:buClr>
                <a:schemeClr val="lt1"/>
              </a:buClr>
              <a:buSzPct val="100000"/>
              <a:buAutoNum type="arabicParenR"/>
            </a:pPr>
            <a:r>
              <a:rPr lang="en-SG" sz="2200" dirty="0">
                <a:solidFill>
                  <a:schemeClr val="lt1"/>
                </a:solidFill>
                <a:latin typeface="Iceland"/>
                <a:ea typeface="Iceland"/>
                <a:cs typeface="Iceland"/>
                <a:sym typeface="Iceland"/>
              </a:rPr>
              <a:t>Type the following command on the terminal</a:t>
            </a:r>
          </a:p>
          <a:p>
            <a:pPr>
              <a:lnSpc>
                <a:spcPct val="90000"/>
              </a:lnSpc>
              <a:buClr>
                <a:schemeClr val="lt1"/>
              </a:buClr>
              <a:buSzPct val="100000"/>
            </a:pPr>
            <a:r>
              <a:rPr lang="en-SG" sz="2200" dirty="0">
                <a:solidFill>
                  <a:schemeClr val="lt1"/>
                </a:solidFill>
                <a:latin typeface="Iceland"/>
                <a:ea typeface="Iceland"/>
                <a:cs typeface="Iceland"/>
                <a:sym typeface="Iceland"/>
              </a:rPr>
              <a:t>	&gt; </a:t>
            </a:r>
            <a:r>
              <a:rPr lang="en-SG" sz="2200" dirty="0" err="1">
                <a:solidFill>
                  <a:schemeClr val="lt1"/>
                </a:solidFill>
                <a:highlight>
                  <a:srgbClr val="008000"/>
                </a:highlight>
                <a:latin typeface="Iceland"/>
                <a:ea typeface="Iceland"/>
                <a:cs typeface="Iceland"/>
                <a:sym typeface="Iceland"/>
              </a:rPr>
              <a:t>gcc</a:t>
            </a:r>
            <a:r>
              <a:rPr lang="en-SG" sz="2200" dirty="0">
                <a:solidFill>
                  <a:schemeClr val="lt1"/>
                </a:solidFill>
                <a:highlight>
                  <a:srgbClr val="008000"/>
                </a:highlight>
                <a:latin typeface="Iceland"/>
                <a:ea typeface="Iceland"/>
                <a:cs typeface="Iceland"/>
                <a:sym typeface="Iceland"/>
              </a:rPr>
              <a:t> -g </a:t>
            </a:r>
            <a:r>
              <a:rPr lang="en-SG" sz="2200" i="1" dirty="0" err="1">
                <a:solidFill>
                  <a:schemeClr val="lt1"/>
                </a:solidFill>
                <a:highlight>
                  <a:srgbClr val="008000"/>
                </a:highlight>
                <a:latin typeface="Iceland"/>
                <a:ea typeface="Iceland"/>
                <a:cs typeface="Iceland"/>
                <a:sym typeface="Iceland"/>
              </a:rPr>
              <a:t>filename</a:t>
            </a:r>
            <a:r>
              <a:rPr lang="en-SG" sz="2200" dirty="0" err="1">
                <a:solidFill>
                  <a:schemeClr val="lt1"/>
                </a:solidFill>
                <a:highlight>
                  <a:srgbClr val="008000"/>
                </a:highlight>
                <a:latin typeface="Iceland"/>
                <a:ea typeface="Iceland"/>
                <a:cs typeface="Iceland"/>
                <a:sym typeface="Iceland"/>
              </a:rPr>
              <a:t>.c</a:t>
            </a:r>
            <a:r>
              <a:rPr lang="en-SG" sz="2200" dirty="0">
                <a:solidFill>
                  <a:schemeClr val="lt1"/>
                </a:solidFill>
                <a:highlight>
                  <a:srgbClr val="008000"/>
                </a:highlight>
                <a:latin typeface="Iceland"/>
                <a:ea typeface="Iceland"/>
                <a:cs typeface="Iceland"/>
                <a:sym typeface="Iceland"/>
              </a:rPr>
              <a:t> –o </a:t>
            </a:r>
            <a:r>
              <a:rPr lang="en-SG" sz="2200" i="1" dirty="0">
                <a:solidFill>
                  <a:schemeClr val="lt1"/>
                </a:solidFill>
                <a:highlight>
                  <a:srgbClr val="008000"/>
                </a:highlight>
                <a:latin typeface="Iceland"/>
                <a:ea typeface="Iceland"/>
                <a:cs typeface="Iceland"/>
                <a:sym typeface="Iceland"/>
              </a:rPr>
              <a:t>filename</a:t>
            </a:r>
            <a:r>
              <a:rPr lang="en-SG" sz="2200" dirty="0">
                <a:solidFill>
                  <a:schemeClr val="lt1"/>
                </a:solidFill>
                <a:highlight>
                  <a:srgbClr val="008000"/>
                </a:highlight>
                <a:latin typeface="Iceland"/>
                <a:ea typeface="Iceland"/>
                <a:cs typeface="Iceland"/>
                <a:sym typeface="Iceland"/>
              </a:rPr>
              <a:t>.exe</a:t>
            </a:r>
          </a:p>
          <a:p>
            <a:pPr marL="457200" indent="-457200">
              <a:lnSpc>
                <a:spcPct val="90000"/>
              </a:lnSpc>
              <a:buClr>
                <a:schemeClr val="lt1"/>
              </a:buClr>
              <a:buSzPct val="100000"/>
              <a:buFont typeface="+mj-lt"/>
              <a:buAutoNum type="arabicParenR" startAt="3"/>
            </a:pPr>
            <a:r>
              <a:rPr lang="en-SG" sz="2200" dirty="0">
                <a:solidFill>
                  <a:schemeClr val="lt1"/>
                </a:solidFill>
                <a:latin typeface="Iceland"/>
                <a:ea typeface="Iceland"/>
                <a:cs typeface="Iceland"/>
                <a:sym typeface="Iceland"/>
              </a:rPr>
              <a:t>This command will compile and create an .exe file on the left.</a:t>
            </a:r>
          </a:p>
          <a:p>
            <a:pPr marL="457200" indent="-457200">
              <a:lnSpc>
                <a:spcPct val="90000"/>
              </a:lnSpc>
              <a:buClr>
                <a:schemeClr val="lt1"/>
              </a:buClr>
              <a:buSzPct val="100000"/>
              <a:buAutoNum type="arabicParenR" startAt="3"/>
            </a:pPr>
            <a:r>
              <a:rPr lang="en-SG" sz="2200" dirty="0">
                <a:solidFill>
                  <a:schemeClr val="lt1"/>
                </a:solidFill>
                <a:latin typeface="Iceland"/>
                <a:ea typeface="Iceland"/>
                <a:cs typeface="Iceland"/>
                <a:sym typeface="Iceland"/>
              </a:rPr>
              <a:t>To run the program, just type the following command</a:t>
            </a:r>
          </a:p>
          <a:p>
            <a:pPr>
              <a:lnSpc>
                <a:spcPct val="90000"/>
              </a:lnSpc>
              <a:buClr>
                <a:schemeClr val="lt1"/>
              </a:buClr>
              <a:buSzPct val="100000"/>
            </a:pPr>
            <a:r>
              <a:rPr lang="en-SG" sz="2200" dirty="0">
                <a:solidFill>
                  <a:schemeClr val="lt1"/>
                </a:solidFill>
                <a:latin typeface="Iceland"/>
                <a:ea typeface="Iceland"/>
                <a:cs typeface="Iceland"/>
                <a:sym typeface="Iceland"/>
              </a:rPr>
              <a:t>	&gt; </a:t>
            </a:r>
            <a:r>
              <a:rPr lang="en-SG" sz="2200" dirty="0">
                <a:solidFill>
                  <a:schemeClr val="lt1"/>
                </a:solidFill>
                <a:highlight>
                  <a:srgbClr val="008000"/>
                </a:highlight>
                <a:latin typeface="Iceland"/>
                <a:ea typeface="Iceland"/>
                <a:cs typeface="Iceland"/>
                <a:sym typeface="Iceland"/>
              </a:rPr>
              <a:t>./</a:t>
            </a:r>
            <a:r>
              <a:rPr lang="en-SG" sz="2200" i="1" dirty="0">
                <a:solidFill>
                  <a:schemeClr val="lt1"/>
                </a:solidFill>
                <a:highlight>
                  <a:srgbClr val="008000"/>
                </a:highlight>
                <a:latin typeface="Iceland"/>
                <a:ea typeface="Iceland"/>
                <a:cs typeface="Iceland"/>
                <a:sym typeface="Iceland"/>
              </a:rPr>
              <a:t>filename</a:t>
            </a:r>
            <a:r>
              <a:rPr lang="en-SG" sz="2200" dirty="0">
                <a:solidFill>
                  <a:schemeClr val="lt1"/>
                </a:solidFill>
                <a:highlight>
                  <a:srgbClr val="008000"/>
                </a:highlight>
                <a:latin typeface="Iceland"/>
                <a:ea typeface="Iceland"/>
                <a:cs typeface="Iceland"/>
                <a:sym typeface="Iceland"/>
              </a:rPr>
              <a:t>.exe</a:t>
            </a:r>
            <a:r>
              <a:rPr lang="en-SG" sz="2200" dirty="0">
                <a:solidFill>
                  <a:schemeClr val="lt1"/>
                </a:solidFill>
                <a:latin typeface="Iceland"/>
                <a:ea typeface="Iceland"/>
                <a:cs typeface="Iceland"/>
                <a:sym typeface="Iceland"/>
              </a:rPr>
              <a:t> </a:t>
            </a:r>
          </a:p>
          <a:p>
            <a:pPr marL="457200" indent="-457200">
              <a:lnSpc>
                <a:spcPct val="90000"/>
              </a:lnSpc>
              <a:buClr>
                <a:schemeClr val="lt1"/>
              </a:buClr>
              <a:buSzPct val="100000"/>
              <a:buFont typeface="+mj-lt"/>
              <a:buAutoNum type="arabicParenR" startAt="5"/>
            </a:pPr>
            <a:r>
              <a:rPr lang="en-SG" sz="2200" dirty="0">
                <a:solidFill>
                  <a:schemeClr val="lt1"/>
                </a:solidFill>
                <a:latin typeface="Iceland"/>
                <a:ea typeface="Iceland"/>
                <a:cs typeface="Iceland"/>
                <a:sym typeface="Iceland"/>
              </a:rPr>
              <a:t>You should see the output on the terminal</a:t>
            </a:r>
          </a:p>
          <a:p>
            <a:pPr>
              <a:lnSpc>
                <a:spcPct val="90000"/>
              </a:lnSpc>
              <a:buClr>
                <a:schemeClr val="lt1"/>
              </a:buClr>
              <a:buSzPct val="100000"/>
            </a:pPr>
            <a:r>
              <a:rPr lang="en-SG" sz="2200" dirty="0">
                <a:solidFill>
                  <a:schemeClr val="lt1"/>
                </a:solidFill>
                <a:latin typeface="Iceland"/>
                <a:ea typeface="Iceland"/>
                <a:cs typeface="Iceland"/>
                <a:sym typeface="Iceland"/>
              </a:rPr>
              <a:t>Hooray! You just run your very first C program! </a:t>
            </a:r>
          </a:p>
          <a:p>
            <a:pPr>
              <a:lnSpc>
                <a:spcPct val="90000"/>
              </a:lnSpc>
              <a:buClr>
                <a:schemeClr val="lt1"/>
              </a:buClr>
              <a:buSzPct val="100000"/>
            </a:pPr>
            <a:r>
              <a:rPr lang="en-SG" sz="2200" dirty="0">
                <a:solidFill>
                  <a:schemeClr val="accent2"/>
                </a:solidFill>
                <a:latin typeface="Iceland"/>
                <a:ea typeface="Iceland"/>
                <a:cs typeface="Iceland"/>
                <a:sym typeface="Iceland"/>
              </a:rPr>
              <a:t>EXTRA:</a:t>
            </a:r>
            <a:r>
              <a:rPr lang="en-SG" sz="2200" dirty="0">
                <a:solidFill>
                  <a:schemeClr val="lt1"/>
                </a:solidFill>
                <a:latin typeface="Iceland"/>
                <a:ea typeface="Iceland"/>
                <a:cs typeface="Iceland"/>
                <a:sym typeface="Iceland"/>
              </a:rPr>
              <a:t> For more information on GCC commands, you may click </a:t>
            </a:r>
            <a:r>
              <a:rPr lang="en-SG" sz="2200" dirty="0">
                <a:solidFill>
                  <a:schemeClr val="lt1"/>
                </a:solidFill>
                <a:latin typeface="Iceland"/>
                <a:ea typeface="Iceland"/>
                <a:cs typeface="Iceland"/>
                <a:sym typeface="Iceland"/>
                <a:hlinkClick r:id="rId2"/>
              </a:rPr>
              <a:t>here</a:t>
            </a:r>
            <a:r>
              <a:rPr lang="en-SG" sz="2200" dirty="0">
                <a:solidFill>
                  <a:schemeClr val="lt1"/>
                </a:solidFill>
                <a:latin typeface="Iceland"/>
                <a:ea typeface="Iceland"/>
                <a:cs typeface="Iceland"/>
                <a:sym typeface="Iceland"/>
              </a:rPr>
              <a:t>.</a:t>
            </a:r>
          </a:p>
          <a:p>
            <a:pPr>
              <a:lnSpc>
                <a:spcPct val="90000"/>
              </a:lnSpc>
              <a:buClr>
                <a:schemeClr val="lt1"/>
              </a:buClr>
              <a:buSzPct val="100000"/>
            </a:pPr>
            <a:r>
              <a:rPr lang="en-SG" sz="2200" dirty="0">
                <a:solidFill>
                  <a:schemeClr val="lt1"/>
                </a:solidFill>
                <a:latin typeface="Iceland"/>
                <a:ea typeface="Iceland"/>
                <a:cs typeface="Iceland"/>
                <a:sym typeface="Iceland"/>
              </a:rPr>
              <a:t>	</a:t>
            </a:r>
            <a:endParaRPr lang="en-SG" sz="2200" dirty="0">
              <a:solidFill>
                <a:schemeClr val="lt1"/>
              </a:solidFill>
              <a:highlight>
                <a:srgbClr val="008000"/>
              </a:highlight>
              <a:latin typeface="Iceland"/>
              <a:ea typeface="Iceland"/>
              <a:cs typeface="Iceland"/>
              <a:sym typeface="Iceland"/>
            </a:endParaRPr>
          </a:p>
        </p:txBody>
      </p:sp>
    </p:spTree>
    <p:extLst>
      <p:ext uri="{BB962C8B-B14F-4D97-AF65-F5344CB8AC3E}">
        <p14:creationId xmlns:p14="http://schemas.microsoft.com/office/powerpoint/2010/main" val="2653560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1DF60FC-0CCD-4736-BD87-CF0963DD559A}"/>
              </a:ext>
            </a:extLst>
          </p:cNvPr>
          <p:cNvGrpSpPr/>
          <p:nvPr/>
        </p:nvGrpSpPr>
        <p:grpSpPr>
          <a:xfrm>
            <a:off x="380500" y="151379"/>
            <a:ext cx="11752232" cy="6410288"/>
            <a:chOff x="380500" y="151379"/>
            <a:chExt cx="11752232" cy="6410288"/>
          </a:xfrm>
        </p:grpSpPr>
        <p:sp>
          <p:nvSpPr>
            <p:cNvPr id="2" name="Rectangle: Rounded Corners 1">
              <a:extLst>
                <a:ext uri="{FF2B5EF4-FFF2-40B4-BE49-F238E27FC236}">
                  <a16:creationId xmlns:a16="http://schemas.microsoft.com/office/drawing/2014/main" id="{F09E3254-D797-47C5-9C39-12AC6FBA7A99}"/>
                </a:ext>
              </a:extLst>
            </p:cNvPr>
            <p:cNvSpPr/>
            <p:nvPr/>
          </p:nvSpPr>
          <p:spPr>
            <a:xfrm>
              <a:off x="8178801" y="4979134"/>
              <a:ext cx="3441700" cy="38474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SG" dirty="0"/>
                <a:t>2</a:t>
              </a:r>
              <a:r>
                <a:rPr lang="de-DE" dirty="0"/>
                <a:t>) Command to compile the code</a:t>
              </a:r>
              <a:endParaRPr lang="en-SG" dirty="0"/>
            </a:p>
          </p:txBody>
        </p:sp>
        <p:sp>
          <p:nvSpPr>
            <p:cNvPr id="3" name="Rectangle: Rounded Corners 2">
              <a:extLst>
                <a:ext uri="{FF2B5EF4-FFF2-40B4-BE49-F238E27FC236}">
                  <a16:creationId xmlns:a16="http://schemas.microsoft.com/office/drawing/2014/main" id="{028E8ED3-F3C9-4012-9ABE-152E492719E0}"/>
                </a:ext>
              </a:extLst>
            </p:cNvPr>
            <p:cNvSpPr/>
            <p:nvPr/>
          </p:nvSpPr>
          <p:spPr>
            <a:xfrm>
              <a:off x="3710876" y="5561176"/>
              <a:ext cx="3149600" cy="127591"/>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SG" dirty="0"/>
            </a:p>
          </p:txBody>
        </p:sp>
        <p:sp>
          <p:nvSpPr>
            <p:cNvPr id="4" name="Rectangle: Rounded Corners 3">
              <a:extLst>
                <a:ext uri="{FF2B5EF4-FFF2-40B4-BE49-F238E27FC236}">
                  <a16:creationId xmlns:a16="http://schemas.microsoft.com/office/drawing/2014/main" id="{AA070155-4314-40DB-901F-6E9A947DA01D}"/>
                </a:ext>
              </a:extLst>
            </p:cNvPr>
            <p:cNvSpPr/>
            <p:nvPr/>
          </p:nvSpPr>
          <p:spPr>
            <a:xfrm>
              <a:off x="3710876" y="5688767"/>
              <a:ext cx="1507066" cy="127591"/>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SG" dirty="0"/>
            </a:p>
          </p:txBody>
        </p:sp>
        <p:sp>
          <p:nvSpPr>
            <p:cNvPr id="5" name="Rectangle: Rounded Corners 4">
              <a:extLst>
                <a:ext uri="{FF2B5EF4-FFF2-40B4-BE49-F238E27FC236}">
                  <a16:creationId xmlns:a16="http://schemas.microsoft.com/office/drawing/2014/main" id="{B1107DAC-26C3-403C-8EED-868506CC6745}"/>
                </a:ext>
              </a:extLst>
            </p:cNvPr>
            <p:cNvSpPr/>
            <p:nvPr/>
          </p:nvSpPr>
          <p:spPr>
            <a:xfrm>
              <a:off x="2000250" y="5804599"/>
              <a:ext cx="708518" cy="127591"/>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SG" dirty="0"/>
            </a:p>
          </p:txBody>
        </p:sp>
        <p:cxnSp>
          <p:nvCxnSpPr>
            <p:cNvPr id="7" name="Connector: Elbow 6">
              <a:extLst>
                <a:ext uri="{FF2B5EF4-FFF2-40B4-BE49-F238E27FC236}">
                  <a16:creationId xmlns:a16="http://schemas.microsoft.com/office/drawing/2014/main" id="{58AE7336-4A2A-46D8-9A89-6AA52721B84A}"/>
                </a:ext>
              </a:extLst>
            </p:cNvPr>
            <p:cNvCxnSpPr>
              <a:cxnSpLocks/>
              <a:stCxn id="3" idx="0"/>
              <a:endCxn id="2" idx="1"/>
            </p:cNvCxnSpPr>
            <p:nvPr/>
          </p:nvCxnSpPr>
          <p:spPr>
            <a:xfrm rot="5400000" flipH="1" flipV="1">
              <a:off x="6537403" y="3919779"/>
              <a:ext cx="389671" cy="2893125"/>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5DE512A0-32AC-4C85-A806-1FB6AA45C78F}"/>
                </a:ext>
              </a:extLst>
            </p:cNvPr>
            <p:cNvSpPr/>
            <p:nvPr/>
          </p:nvSpPr>
          <p:spPr>
            <a:xfrm>
              <a:off x="8707024" y="6052925"/>
              <a:ext cx="3049394" cy="38474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SG" dirty="0"/>
                <a:t>4</a:t>
              </a:r>
              <a:r>
                <a:rPr lang="de-DE" dirty="0"/>
                <a:t>) Command to run program</a:t>
              </a:r>
              <a:endParaRPr lang="en-SG" dirty="0"/>
            </a:p>
          </p:txBody>
        </p:sp>
        <p:cxnSp>
          <p:nvCxnSpPr>
            <p:cNvPr id="10" name="Connector: Elbow 9">
              <a:extLst>
                <a:ext uri="{FF2B5EF4-FFF2-40B4-BE49-F238E27FC236}">
                  <a16:creationId xmlns:a16="http://schemas.microsoft.com/office/drawing/2014/main" id="{0C021A0B-EF9A-460E-A87A-EE44D3DAA342}"/>
                </a:ext>
              </a:extLst>
            </p:cNvPr>
            <p:cNvCxnSpPr>
              <a:cxnSpLocks/>
              <a:stCxn id="4" idx="2"/>
              <a:endCxn id="9" idx="0"/>
            </p:cNvCxnSpPr>
            <p:nvPr/>
          </p:nvCxnSpPr>
          <p:spPr>
            <a:xfrm rot="16200000" flipH="1">
              <a:off x="7229782" y="3050985"/>
              <a:ext cx="236567" cy="5767312"/>
            </a:xfrm>
            <a:prstGeom prst="bent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487AB8D1-E3B7-4768-A5B4-D9F9EC2EF7B5}"/>
                </a:ext>
              </a:extLst>
            </p:cNvPr>
            <p:cNvSpPr/>
            <p:nvPr/>
          </p:nvSpPr>
          <p:spPr>
            <a:xfrm>
              <a:off x="380500" y="1009304"/>
              <a:ext cx="1236133" cy="133695"/>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SG" dirty="0"/>
            </a:p>
          </p:txBody>
        </p:sp>
        <p:sp>
          <p:nvSpPr>
            <p:cNvPr id="18" name="Rectangle: Rounded Corners 17">
              <a:extLst>
                <a:ext uri="{FF2B5EF4-FFF2-40B4-BE49-F238E27FC236}">
                  <a16:creationId xmlns:a16="http://schemas.microsoft.com/office/drawing/2014/main" id="{2BC3CDDB-E634-4B0C-870A-E8A56DA5B09D}"/>
                </a:ext>
              </a:extLst>
            </p:cNvPr>
            <p:cNvSpPr/>
            <p:nvPr/>
          </p:nvSpPr>
          <p:spPr>
            <a:xfrm>
              <a:off x="2175368" y="1947825"/>
              <a:ext cx="3668036" cy="38474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SG" dirty="0"/>
                <a:t>3</a:t>
              </a:r>
              <a:r>
                <a:rPr lang="de-DE" dirty="0"/>
                <a:t>) .exe file created after compiling</a:t>
              </a:r>
              <a:endParaRPr lang="en-SG" dirty="0"/>
            </a:p>
          </p:txBody>
        </p:sp>
        <p:cxnSp>
          <p:nvCxnSpPr>
            <p:cNvPr id="19" name="Connector: Elbow 18">
              <a:extLst>
                <a:ext uri="{FF2B5EF4-FFF2-40B4-BE49-F238E27FC236}">
                  <a16:creationId xmlns:a16="http://schemas.microsoft.com/office/drawing/2014/main" id="{0C00E69A-A3E1-44D1-B2DB-F308185752D3}"/>
                </a:ext>
              </a:extLst>
            </p:cNvPr>
            <p:cNvCxnSpPr>
              <a:cxnSpLocks/>
              <a:stCxn id="17" idx="2"/>
              <a:endCxn id="18" idx="1"/>
            </p:cNvCxnSpPr>
            <p:nvPr/>
          </p:nvCxnSpPr>
          <p:spPr>
            <a:xfrm rot="16200000" flipH="1">
              <a:off x="1088369" y="1053196"/>
              <a:ext cx="997197" cy="1176801"/>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2599AA00-0CBE-4191-8E2F-C98DC66F2103}"/>
                </a:ext>
              </a:extLst>
            </p:cNvPr>
            <p:cNvSpPr/>
            <p:nvPr/>
          </p:nvSpPr>
          <p:spPr>
            <a:xfrm>
              <a:off x="4968051" y="6052925"/>
              <a:ext cx="3362660" cy="38474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SG" dirty="0"/>
                <a:t>5</a:t>
              </a:r>
              <a:r>
                <a:rPr lang="de-DE" dirty="0"/>
                <a:t>) The output from the program</a:t>
              </a:r>
              <a:endParaRPr lang="en-SG" dirty="0"/>
            </a:p>
          </p:txBody>
        </p:sp>
        <p:cxnSp>
          <p:nvCxnSpPr>
            <p:cNvPr id="24" name="Connector: Elbow 23">
              <a:extLst>
                <a:ext uri="{FF2B5EF4-FFF2-40B4-BE49-F238E27FC236}">
                  <a16:creationId xmlns:a16="http://schemas.microsoft.com/office/drawing/2014/main" id="{5B74D1FC-1F9B-41B5-857D-C2EEDB539A0A}"/>
                </a:ext>
              </a:extLst>
            </p:cNvPr>
            <p:cNvCxnSpPr>
              <a:cxnSpLocks/>
              <a:stCxn id="5" idx="3"/>
              <a:endCxn id="23" idx="1"/>
            </p:cNvCxnSpPr>
            <p:nvPr/>
          </p:nvCxnSpPr>
          <p:spPr>
            <a:xfrm>
              <a:off x="2708768" y="5868395"/>
              <a:ext cx="2259283" cy="376901"/>
            </a:xfrm>
            <a:prstGeom prst="bent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D7D04747-98B2-4FFD-84D6-AD265C86ED9D}"/>
                </a:ext>
              </a:extLst>
            </p:cNvPr>
            <p:cNvSpPr/>
            <p:nvPr/>
          </p:nvSpPr>
          <p:spPr>
            <a:xfrm>
              <a:off x="1933575" y="151379"/>
              <a:ext cx="1190625" cy="461325"/>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SG" dirty="0"/>
            </a:p>
          </p:txBody>
        </p:sp>
        <p:sp>
          <p:nvSpPr>
            <p:cNvPr id="41" name="Rectangle: Rounded Corners 40">
              <a:extLst>
                <a:ext uri="{FF2B5EF4-FFF2-40B4-BE49-F238E27FC236}">
                  <a16:creationId xmlns:a16="http://schemas.microsoft.com/office/drawing/2014/main" id="{2DA14078-4130-4566-A472-4537EF40A9B5}"/>
                </a:ext>
              </a:extLst>
            </p:cNvPr>
            <p:cNvSpPr/>
            <p:nvPr/>
          </p:nvSpPr>
          <p:spPr>
            <a:xfrm>
              <a:off x="8330711" y="2371405"/>
              <a:ext cx="3668036" cy="38474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de-DE" dirty="0"/>
                <a:t>1) To open terminal</a:t>
              </a:r>
              <a:endParaRPr lang="en-SG" dirty="0"/>
            </a:p>
          </p:txBody>
        </p:sp>
        <p:cxnSp>
          <p:nvCxnSpPr>
            <p:cNvPr id="42" name="Connector: Elbow 41">
              <a:extLst>
                <a:ext uri="{FF2B5EF4-FFF2-40B4-BE49-F238E27FC236}">
                  <a16:creationId xmlns:a16="http://schemas.microsoft.com/office/drawing/2014/main" id="{2C71CD15-BED8-4463-9395-DE2EE289C898}"/>
                </a:ext>
              </a:extLst>
            </p:cNvPr>
            <p:cNvCxnSpPr>
              <a:cxnSpLocks/>
              <a:stCxn id="40" idx="3"/>
              <a:endCxn id="41" idx="1"/>
            </p:cNvCxnSpPr>
            <p:nvPr/>
          </p:nvCxnSpPr>
          <p:spPr>
            <a:xfrm>
              <a:off x="3124200" y="382042"/>
              <a:ext cx="5206511" cy="2181734"/>
            </a:xfrm>
            <a:prstGeom prst="bentConnector3">
              <a:avLst>
                <a:gd name="adj1" fmla="val 7506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19D9F0F0-BB07-4EBC-8381-A1432121027F}"/>
                </a:ext>
              </a:extLst>
            </p:cNvPr>
            <p:cNvSpPr/>
            <p:nvPr/>
          </p:nvSpPr>
          <p:spPr>
            <a:xfrm>
              <a:off x="1933575" y="4632377"/>
              <a:ext cx="10199157" cy="1929290"/>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SG" dirty="0"/>
            </a:p>
          </p:txBody>
        </p:sp>
        <p:cxnSp>
          <p:nvCxnSpPr>
            <p:cNvPr id="65" name="Connector: Elbow 64">
              <a:extLst>
                <a:ext uri="{FF2B5EF4-FFF2-40B4-BE49-F238E27FC236}">
                  <a16:creationId xmlns:a16="http://schemas.microsoft.com/office/drawing/2014/main" id="{52E46A81-8F97-4F04-8C0E-32711E3EC826}"/>
                </a:ext>
              </a:extLst>
            </p:cNvPr>
            <p:cNvCxnSpPr>
              <a:cxnSpLocks/>
              <a:stCxn id="45" idx="0"/>
              <a:endCxn id="41" idx="1"/>
            </p:cNvCxnSpPr>
            <p:nvPr/>
          </p:nvCxnSpPr>
          <p:spPr>
            <a:xfrm rot="5400000" flipH="1" flipV="1">
              <a:off x="6647632" y="2949299"/>
              <a:ext cx="2068601" cy="1297557"/>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468C9BA1-6C9B-4F9D-B0A8-C33304FF9A80}"/>
              </a:ext>
            </a:extLst>
          </p:cNvPr>
          <p:cNvSpPr txBox="1"/>
          <p:nvPr/>
        </p:nvSpPr>
        <p:spPr>
          <a:xfrm>
            <a:off x="7238999" y="1423"/>
            <a:ext cx="4953001" cy="923330"/>
          </a:xfrm>
          <a:prstGeom prst="rect">
            <a:avLst/>
          </a:prstGeom>
          <a:solidFill>
            <a:schemeClr val="tx1">
              <a:alpha val="80000"/>
            </a:schemeClr>
          </a:solidFill>
        </p:spPr>
        <p:txBody>
          <a:bodyPr wrap="square" rtlCol="0">
            <a:spAutoFit/>
          </a:bodyPr>
          <a:lstStyle/>
          <a:p>
            <a:r>
              <a:rPr lang="en-SG" dirty="0">
                <a:solidFill>
                  <a:schemeClr val="bg1"/>
                </a:solidFill>
              </a:rPr>
              <a:t>Click </a:t>
            </a:r>
            <a:r>
              <a:rPr lang="en-SG" dirty="0">
                <a:solidFill>
                  <a:schemeClr val="bg1"/>
                </a:solidFill>
                <a:hlinkClick r:id="rId3" action="ppaction://hlinksldjump"/>
              </a:rPr>
              <a:t>here</a:t>
            </a:r>
            <a:r>
              <a:rPr lang="en-SG" dirty="0">
                <a:solidFill>
                  <a:schemeClr val="bg1"/>
                </a:solidFill>
              </a:rPr>
              <a:t> to return to Table of content</a:t>
            </a:r>
          </a:p>
          <a:p>
            <a:r>
              <a:rPr lang="en-SG" dirty="0">
                <a:solidFill>
                  <a:schemeClr val="bg1"/>
                </a:solidFill>
              </a:rPr>
              <a:t>Click </a:t>
            </a:r>
            <a:r>
              <a:rPr lang="en-SG" dirty="0">
                <a:solidFill>
                  <a:schemeClr val="bg1"/>
                </a:solidFill>
                <a:hlinkClick r:id="rId4" action="ppaction://hlinksldjump"/>
              </a:rPr>
              <a:t>here</a:t>
            </a:r>
            <a:r>
              <a:rPr lang="en-SG" dirty="0">
                <a:solidFill>
                  <a:schemeClr val="bg1"/>
                </a:solidFill>
              </a:rPr>
              <a:t> to return to Installation and setup guide content page</a:t>
            </a:r>
          </a:p>
        </p:txBody>
      </p:sp>
    </p:spTree>
    <p:extLst>
      <p:ext uri="{BB962C8B-B14F-4D97-AF65-F5344CB8AC3E}">
        <p14:creationId xmlns:p14="http://schemas.microsoft.com/office/powerpoint/2010/main" val="1918795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Compile &amp; run (part 2) – Commands by task</a:t>
            </a: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1262028" y="1474695"/>
            <a:ext cx="9660566" cy="3162156"/>
          </a:xfrm>
          <a:prstGeom prst="rect">
            <a:avLst/>
          </a:prstGeom>
          <a:solidFill>
            <a:schemeClr val="tx1">
              <a:alpha val="83000"/>
            </a:schemeClr>
          </a:solidFill>
          <a:ln>
            <a:noFill/>
          </a:ln>
        </p:spPr>
        <p:txBody>
          <a:bodyPr spcFirstLastPara="1" wrap="square" lIns="91425" tIns="45700" rIns="91425" bIns="45700" anchor="t" anchorCtr="0">
            <a:noAutofit/>
          </a:bodyPr>
          <a:lstStyle/>
          <a:p>
            <a:pPr>
              <a:lnSpc>
                <a:spcPct val="90000"/>
              </a:lnSpc>
              <a:buClr>
                <a:schemeClr val="lt1"/>
              </a:buClr>
              <a:buSzPts val="4950"/>
            </a:pPr>
            <a:r>
              <a:rPr lang="en-SG" sz="2200" dirty="0">
                <a:solidFill>
                  <a:schemeClr val="lt1"/>
                </a:solidFill>
                <a:latin typeface="Iceland"/>
                <a:ea typeface="Iceland"/>
                <a:cs typeface="Iceland"/>
                <a:sym typeface="Iceland"/>
              </a:rPr>
              <a:t>You must be wondering by now that whenever you need to compile c file, you need to type </a:t>
            </a:r>
            <a:r>
              <a:rPr lang="en-SG" sz="2200" i="1" u="sng" dirty="0" err="1">
                <a:solidFill>
                  <a:schemeClr val="lt1"/>
                </a:solidFill>
                <a:latin typeface="Iceland"/>
                <a:ea typeface="Iceland"/>
                <a:cs typeface="Iceland"/>
                <a:sym typeface="Iceland"/>
              </a:rPr>
              <a:t>gcc</a:t>
            </a:r>
            <a:r>
              <a:rPr lang="en-SG" sz="2200" i="1" u="sng" dirty="0">
                <a:solidFill>
                  <a:schemeClr val="lt1"/>
                </a:solidFill>
                <a:latin typeface="Iceland"/>
                <a:ea typeface="Iceland"/>
                <a:cs typeface="Iceland"/>
                <a:sym typeface="Iceland"/>
              </a:rPr>
              <a:t> -g </a:t>
            </a:r>
            <a:r>
              <a:rPr lang="en-SG" sz="2200" i="1" u="sng" dirty="0" err="1">
                <a:solidFill>
                  <a:schemeClr val="lt1"/>
                </a:solidFill>
                <a:latin typeface="Iceland"/>
                <a:ea typeface="Iceland"/>
                <a:cs typeface="Iceland"/>
                <a:sym typeface="Iceland"/>
              </a:rPr>
              <a:t>filename.c</a:t>
            </a:r>
            <a:r>
              <a:rPr lang="en-SG" sz="2200" i="1" u="sng" dirty="0">
                <a:solidFill>
                  <a:schemeClr val="lt1"/>
                </a:solidFill>
                <a:latin typeface="Iceland"/>
                <a:ea typeface="Iceland"/>
                <a:cs typeface="Iceland"/>
                <a:sym typeface="Iceland"/>
              </a:rPr>
              <a:t> -o filename.exe</a:t>
            </a:r>
            <a:r>
              <a:rPr lang="en-SG" sz="2200" dirty="0">
                <a:solidFill>
                  <a:schemeClr val="lt1"/>
                </a:solidFill>
                <a:latin typeface="Iceland"/>
                <a:ea typeface="Iceland"/>
                <a:cs typeface="Iceland"/>
                <a:sym typeface="Iceland"/>
              </a:rPr>
              <a:t> right? </a:t>
            </a:r>
            <a:r>
              <a:rPr lang="en-SG" sz="2200" dirty="0" err="1">
                <a:solidFill>
                  <a:schemeClr val="lt1"/>
                </a:solidFill>
                <a:latin typeface="Iceland"/>
                <a:ea typeface="Iceland"/>
                <a:cs typeface="Iceland"/>
                <a:sym typeface="Iceland"/>
              </a:rPr>
              <a:t>Yeap</a:t>
            </a:r>
            <a:r>
              <a:rPr lang="en-SG" sz="2200" dirty="0">
                <a:solidFill>
                  <a:schemeClr val="lt1"/>
                </a:solidFill>
                <a:latin typeface="Iceland"/>
                <a:ea typeface="Iceland"/>
                <a:cs typeface="Iceland"/>
                <a:sym typeface="Iceland"/>
              </a:rPr>
              <a:t>! And I know its troublesome especially when you trying to debug a program. No worries, in fact Microsoft Visual Studio Code have made our job simple by giving us options to customize tasks! </a:t>
            </a:r>
          </a:p>
          <a:p>
            <a:pPr>
              <a:lnSpc>
                <a:spcPct val="90000"/>
              </a:lnSpc>
              <a:buClr>
                <a:schemeClr val="lt1"/>
              </a:buClr>
              <a:buSzPts val="4950"/>
            </a:pPr>
            <a:endParaRPr lang="en-SG" sz="2200" dirty="0">
              <a:solidFill>
                <a:schemeClr val="lt1"/>
              </a:solidFill>
              <a:latin typeface="Iceland"/>
              <a:ea typeface="Iceland"/>
              <a:cs typeface="Iceland"/>
              <a:sym typeface="Iceland"/>
            </a:endParaRPr>
          </a:p>
          <a:p>
            <a:pPr>
              <a:lnSpc>
                <a:spcPct val="90000"/>
              </a:lnSpc>
              <a:buClr>
                <a:schemeClr val="lt1"/>
              </a:buClr>
              <a:buSzPts val="4950"/>
            </a:pPr>
            <a:r>
              <a:rPr lang="en-SG" sz="2200" dirty="0">
                <a:solidFill>
                  <a:schemeClr val="lt1"/>
                </a:solidFill>
                <a:latin typeface="Iceland"/>
                <a:ea typeface="Iceland"/>
                <a:cs typeface="Iceland"/>
                <a:sym typeface="Iceland"/>
              </a:rPr>
              <a:t>Click here to download these customize tasks just to compile and run c files. </a:t>
            </a:r>
            <a:r>
              <a:rPr lang="en-SG" sz="2200" dirty="0">
                <a:solidFill>
                  <a:srgbClr val="FFFF00"/>
                </a:solidFill>
                <a:latin typeface="Iceland"/>
                <a:ea typeface="Iceland"/>
                <a:cs typeface="Iceland"/>
                <a:sym typeface="Iceland"/>
              </a:rPr>
              <a:t>Extract the .zip folder into your </a:t>
            </a:r>
            <a:r>
              <a:rPr lang="en-SG" sz="2200" dirty="0">
                <a:solidFill>
                  <a:srgbClr val="FFFF00"/>
                </a:solidFill>
                <a:latin typeface="Iceland"/>
                <a:ea typeface="Iceland"/>
                <a:cs typeface="Iceland"/>
                <a:sym typeface="Iceland"/>
                <a:hlinkClick r:id="rId2" action="ppaction://hlinksldjump"/>
              </a:rPr>
              <a:t>workspace folder</a:t>
            </a:r>
            <a:r>
              <a:rPr lang="en-SG" sz="2200" dirty="0">
                <a:solidFill>
                  <a:srgbClr val="FFFF00"/>
                </a:solidFill>
                <a:latin typeface="Iceland"/>
                <a:ea typeface="Iceland"/>
                <a:cs typeface="Iceland"/>
                <a:sym typeface="Iceland"/>
              </a:rPr>
              <a:t>! </a:t>
            </a:r>
            <a:r>
              <a:rPr lang="en-SG" sz="2200" dirty="0">
                <a:solidFill>
                  <a:srgbClr val="FF0000"/>
                </a:solidFill>
                <a:latin typeface="Iceland"/>
                <a:ea typeface="Iceland"/>
                <a:cs typeface="Iceland"/>
                <a:sym typeface="Iceland"/>
              </a:rPr>
              <a:t>NOTE: Do not modify anything on these files! </a:t>
            </a:r>
            <a:r>
              <a:rPr lang="en-SG" sz="2200" dirty="0">
                <a:solidFill>
                  <a:schemeClr val="lt1"/>
                </a:solidFill>
                <a:latin typeface="Iceland"/>
                <a:ea typeface="Iceland"/>
                <a:cs typeface="Iceland"/>
                <a:sym typeface="Iceland"/>
              </a:rPr>
              <a:t>This file is build according to what you require for this course. IF you wish to learn more, click </a:t>
            </a:r>
            <a:r>
              <a:rPr lang="en-SG" sz="2200" dirty="0">
                <a:solidFill>
                  <a:schemeClr val="lt1"/>
                </a:solidFill>
                <a:latin typeface="Iceland"/>
                <a:ea typeface="Iceland"/>
                <a:cs typeface="Iceland"/>
                <a:sym typeface="Iceland"/>
                <a:hlinkClick r:id="rId3"/>
              </a:rPr>
              <a:t>here</a:t>
            </a:r>
            <a:r>
              <a:rPr lang="en-SG" sz="2200" dirty="0">
                <a:solidFill>
                  <a:schemeClr val="lt1"/>
                </a:solidFill>
                <a:latin typeface="Iceland"/>
                <a:ea typeface="Iceland"/>
                <a:cs typeface="Iceland"/>
                <a:sym typeface="Iceland"/>
              </a:rPr>
              <a:t> on tutorial to build your own task files. </a:t>
            </a:r>
            <a:r>
              <a:rPr lang="en-SG" sz="2200" dirty="0">
                <a:solidFill>
                  <a:schemeClr val="bg1"/>
                </a:solidFill>
                <a:latin typeface="Iceland"/>
                <a:ea typeface="Iceland"/>
                <a:cs typeface="Iceland"/>
                <a:sym typeface="Iceland"/>
              </a:rPr>
              <a:t>Delete both .zip and .exe file right after you’re done extraction.</a:t>
            </a:r>
            <a:r>
              <a:rPr lang="en-SG" sz="2200" dirty="0">
                <a:solidFill>
                  <a:srgbClr val="FFFF00"/>
                </a:solidFill>
                <a:latin typeface="Iceland"/>
                <a:ea typeface="Iceland"/>
                <a:cs typeface="Iceland"/>
                <a:sym typeface="Iceland"/>
              </a:rPr>
              <a:t> </a:t>
            </a:r>
            <a:endParaRPr lang="en-SG" sz="2200" dirty="0">
              <a:solidFill>
                <a:schemeClr val="lt1"/>
              </a:solidFill>
              <a:highlight>
                <a:srgbClr val="008000"/>
              </a:highlight>
              <a:latin typeface="Iceland"/>
              <a:ea typeface="Iceland"/>
              <a:cs typeface="Iceland"/>
              <a:sym typeface="Iceland"/>
            </a:endParaRPr>
          </a:p>
        </p:txBody>
      </p:sp>
      <p:grpSp>
        <p:nvGrpSpPr>
          <p:cNvPr id="3" name="Group 2">
            <a:extLst>
              <a:ext uri="{FF2B5EF4-FFF2-40B4-BE49-F238E27FC236}">
                <a16:creationId xmlns:a16="http://schemas.microsoft.com/office/drawing/2014/main" id="{DB827D14-78B1-463C-B24B-14287D19EF25}"/>
              </a:ext>
            </a:extLst>
          </p:cNvPr>
          <p:cNvGrpSpPr/>
          <p:nvPr/>
        </p:nvGrpSpPr>
        <p:grpSpPr>
          <a:xfrm>
            <a:off x="-3689" y="4772026"/>
            <a:ext cx="12192000" cy="2085973"/>
            <a:chOff x="-3689" y="4772026"/>
            <a:chExt cx="12192000" cy="2085973"/>
          </a:xfrm>
        </p:grpSpPr>
        <p:pic>
          <p:nvPicPr>
            <p:cNvPr id="4" name="Picture 3" descr="A screenshot of a cell phone&#10;&#10;Description automatically generated">
              <a:extLst>
                <a:ext uri="{FF2B5EF4-FFF2-40B4-BE49-F238E27FC236}">
                  <a16:creationId xmlns:a16="http://schemas.microsoft.com/office/drawing/2014/main" id="{02521F3A-055B-49FD-8F66-B1CF80A823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9" y="4772026"/>
              <a:ext cx="12192000" cy="2085973"/>
            </a:xfrm>
            <a:prstGeom prst="rect">
              <a:avLst/>
            </a:prstGeom>
          </p:spPr>
        </p:pic>
        <p:sp>
          <p:nvSpPr>
            <p:cNvPr id="7" name="Rectangle: Rounded Corners 6">
              <a:extLst>
                <a:ext uri="{FF2B5EF4-FFF2-40B4-BE49-F238E27FC236}">
                  <a16:creationId xmlns:a16="http://schemas.microsoft.com/office/drawing/2014/main" id="{3C33148F-6FB3-401C-A21C-F3E688E110BC}"/>
                </a:ext>
              </a:extLst>
            </p:cNvPr>
            <p:cNvSpPr/>
            <p:nvPr/>
          </p:nvSpPr>
          <p:spPr>
            <a:xfrm>
              <a:off x="318161" y="5632925"/>
              <a:ext cx="1624965" cy="304800"/>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SG" dirty="0"/>
            </a:p>
          </p:txBody>
        </p:sp>
        <p:sp>
          <p:nvSpPr>
            <p:cNvPr id="8" name="Rectangle: Rounded Corners 7">
              <a:extLst>
                <a:ext uri="{FF2B5EF4-FFF2-40B4-BE49-F238E27FC236}">
                  <a16:creationId xmlns:a16="http://schemas.microsoft.com/office/drawing/2014/main" id="{220C37B0-225A-4B35-9DC2-964DDAA1BCEA}"/>
                </a:ext>
              </a:extLst>
            </p:cNvPr>
            <p:cNvSpPr/>
            <p:nvPr/>
          </p:nvSpPr>
          <p:spPr>
            <a:xfrm>
              <a:off x="5600700" y="5937725"/>
              <a:ext cx="5543549" cy="625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SG" dirty="0"/>
                <a:t>You should have a folder named .vscode which contains task.json file</a:t>
              </a:r>
            </a:p>
          </p:txBody>
        </p:sp>
        <p:cxnSp>
          <p:nvCxnSpPr>
            <p:cNvPr id="9" name="Connector: Elbow 8">
              <a:extLst>
                <a:ext uri="{FF2B5EF4-FFF2-40B4-BE49-F238E27FC236}">
                  <a16:creationId xmlns:a16="http://schemas.microsoft.com/office/drawing/2014/main" id="{0765C76A-C9B9-4C1D-A899-269749C15EBE}"/>
                </a:ext>
              </a:extLst>
            </p:cNvPr>
            <p:cNvCxnSpPr>
              <a:cxnSpLocks/>
              <a:stCxn id="7" idx="3"/>
              <a:endCxn id="8" idx="0"/>
            </p:cNvCxnSpPr>
            <p:nvPr/>
          </p:nvCxnSpPr>
          <p:spPr>
            <a:xfrm>
              <a:off x="1943126" y="5785325"/>
              <a:ext cx="6429349" cy="152400"/>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8114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Compile &amp; run (part 2) – Commands by task</a:t>
            </a: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1262028" y="1609869"/>
            <a:ext cx="9660566" cy="3701963"/>
          </a:xfrm>
          <a:prstGeom prst="rect">
            <a:avLst/>
          </a:prstGeom>
          <a:noFill/>
          <a:ln>
            <a:noFill/>
          </a:ln>
        </p:spPr>
        <p:txBody>
          <a:bodyPr spcFirstLastPara="1" wrap="square" lIns="91425" tIns="45700" rIns="91425" bIns="45700" anchor="t" anchorCtr="0">
            <a:noAutofit/>
          </a:bodyPr>
          <a:lstStyle/>
          <a:p>
            <a:pPr>
              <a:lnSpc>
                <a:spcPct val="90000"/>
              </a:lnSpc>
              <a:buClr>
                <a:schemeClr val="lt1"/>
              </a:buClr>
              <a:buSzPts val="4950"/>
            </a:pPr>
            <a:r>
              <a:rPr lang="en-SG" sz="2200" dirty="0">
                <a:solidFill>
                  <a:schemeClr val="lt1"/>
                </a:solidFill>
                <a:latin typeface="Iceland"/>
                <a:ea typeface="Iceland"/>
                <a:cs typeface="Iceland"/>
                <a:sym typeface="Iceland"/>
              </a:rPr>
              <a:t>Now, you may follow the following step to compile and run the </a:t>
            </a:r>
            <a:r>
              <a:rPr lang="en-SG" sz="2200" i="1" dirty="0" err="1">
                <a:solidFill>
                  <a:schemeClr val="lt1"/>
                </a:solidFill>
                <a:latin typeface="Iceland"/>
                <a:ea typeface="Iceland"/>
                <a:cs typeface="Iceland"/>
                <a:sym typeface="Iceland"/>
              </a:rPr>
              <a:t>filename</a:t>
            </a:r>
            <a:r>
              <a:rPr lang="en-SG" sz="2200" dirty="0" err="1">
                <a:solidFill>
                  <a:schemeClr val="lt1"/>
                </a:solidFill>
                <a:latin typeface="Iceland"/>
                <a:ea typeface="Iceland"/>
                <a:cs typeface="Iceland"/>
                <a:sym typeface="Iceland"/>
              </a:rPr>
              <a:t>.c</a:t>
            </a:r>
            <a:r>
              <a:rPr lang="en-SG" sz="2200" dirty="0">
                <a:solidFill>
                  <a:schemeClr val="lt1"/>
                </a:solidFill>
                <a:latin typeface="Iceland"/>
                <a:ea typeface="Iceland"/>
                <a:cs typeface="Iceland"/>
                <a:sym typeface="Iceland"/>
              </a:rPr>
              <a:t> again!</a:t>
            </a:r>
          </a:p>
          <a:p>
            <a:pPr marL="457200" indent="-457200">
              <a:lnSpc>
                <a:spcPct val="90000"/>
              </a:lnSpc>
              <a:buClr>
                <a:schemeClr val="lt1"/>
              </a:buClr>
              <a:buSzPct val="100000"/>
              <a:buAutoNum type="arabicParenR"/>
            </a:pPr>
            <a:r>
              <a:rPr lang="en-SG" sz="2200" dirty="0">
                <a:solidFill>
                  <a:schemeClr val="lt1"/>
                </a:solidFill>
                <a:latin typeface="Iceland"/>
                <a:ea typeface="Iceland"/>
                <a:cs typeface="Iceland"/>
                <a:sym typeface="Iceland"/>
              </a:rPr>
              <a:t>Click on the </a:t>
            </a:r>
            <a:r>
              <a:rPr lang="en-SG" sz="2200" i="1" dirty="0" err="1">
                <a:solidFill>
                  <a:schemeClr val="lt1"/>
                </a:solidFill>
                <a:latin typeface="Iceland"/>
                <a:ea typeface="Iceland"/>
                <a:cs typeface="Iceland"/>
                <a:sym typeface="Iceland"/>
              </a:rPr>
              <a:t>filename.c</a:t>
            </a:r>
            <a:r>
              <a:rPr lang="en-SG" sz="2200" dirty="0">
                <a:solidFill>
                  <a:schemeClr val="lt1"/>
                </a:solidFill>
                <a:latin typeface="Iceland"/>
                <a:ea typeface="Iceland"/>
                <a:cs typeface="Iceland"/>
                <a:sym typeface="Iceland"/>
              </a:rPr>
              <a:t> to open the editor.</a:t>
            </a:r>
          </a:p>
          <a:p>
            <a:pPr marL="457200" indent="-457200">
              <a:lnSpc>
                <a:spcPct val="90000"/>
              </a:lnSpc>
              <a:buClr>
                <a:schemeClr val="lt1"/>
              </a:buClr>
              <a:buSzPct val="100000"/>
              <a:buAutoNum type="arabicParenR"/>
            </a:pPr>
            <a:r>
              <a:rPr lang="en-SG" sz="2200" dirty="0">
                <a:solidFill>
                  <a:schemeClr val="lt1"/>
                </a:solidFill>
                <a:latin typeface="Iceland"/>
                <a:ea typeface="Iceland"/>
                <a:cs typeface="Iceland"/>
                <a:sym typeface="Iceland"/>
              </a:rPr>
              <a:t>Click on “Terminal” on the upper left corner of the screen and select</a:t>
            </a:r>
          </a:p>
          <a:p>
            <a:pPr algn="ctr">
              <a:lnSpc>
                <a:spcPct val="90000"/>
              </a:lnSpc>
              <a:buClr>
                <a:schemeClr val="lt1"/>
              </a:buClr>
              <a:buSzPct val="100000"/>
            </a:pPr>
            <a:r>
              <a:rPr lang="en-SG" sz="2200" dirty="0">
                <a:solidFill>
                  <a:srgbClr val="00B050"/>
                </a:solidFill>
                <a:latin typeface="Iceland"/>
                <a:ea typeface="Iceland"/>
                <a:cs typeface="Iceland"/>
                <a:sym typeface="Iceland"/>
              </a:rPr>
              <a:t>“Run Task -&gt; compile C file -&gt; Continue without scanning for tasks output”</a:t>
            </a:r>
          </a:p>
          <a:p>
            <a:pPr marL="457200" indent="-457200">
              <a:lnSpc>
                <a:spcPct val="90000"/>
              </a:lnSpc>
              <a:buClr>
                <a:schemeClr val="lt1"/>
              </a:buClr>
              <a:buSzPct val="100000"/>
              <a:buFont typeface="+mj-lt"/>
              <a:buAutoNum type="arabicParenR" startAt="3"/>
            </a:pPr>
            <a:r>
              <a:rPr lang="en-SG" sz="2200" dirty="0">
                <a:solidFill>
                  <a:schemeClr val="lt1"/>
                </a:solidFill>
                <a:latin typeface="Iceland"/>
                <a:ea typeface="Iceland"/>
                <a:cs typeface="Iceland"/>
                <a:sym typeface="Iceland"/>
              </a:rPr>
              <a:t>You should see the .exe file created on the left of your display. </a:t>
            </a:r>
          </a:p>
          <a:p>
            <a:pPr marL="457200" indent="-457200">
              <a:lnSpc>
                <a:spcPct val="90000"/>
              </a:lnSpc>
              <a:buClr>
                <a:schemeClr val="lt1"/>
              </a:buClr>
              <a:buSzPct val="100000"/>
              <a:buFont typeface="+mj-lt"/>
              <a:buAutoNum type="arabicParenR" startAt="3"/>
            </a:pPr>
            <a:r>
              <a:rPr lang="en-SG" sz="2200" dirty="0">
                <a:solidFill>
                  <a:schemeClr val="lt1"/>
                </a:solidFill>
                <a:latin typeface="Iceland"/>
                <a:ea typeface="Iceland"/>
                <a:cs typeface="Iceland"/>
                <a:sym typeface="Iceland"/>
              </a:rPr>
              <a:t>Next, Click on “Terminal” on the upper left corner of the screen and select</a:t>
            </a:r>
          </a:p>
          <a:p>
            <a:pPr algn="ctr">
              <a:lnSpc>
                <a:spcPct val="90000"/>
              </a:lnSpc>
              <a:buClr>
                <a:schemeClr val="lt1"/>
              </a:buClr>
              <a:buSzPct val="100000"/>
            </a:pPr>
            <a:r>
              <a:rPr lang="en-SG" sz="2200" dirty="0">
                <a:solidFill>
                  <a:srgbClr val="00B050"/>
                </a:solidFill>
                <a:latin typeface="Iceland"/>
                <a:ea typeface="Iceland"/>
                <a:cs typeface="Iceland"/>
                <a:sym typeface="Iceland"/>
              </a:rPr>
              <a:t>“Run Task -&gt; run C file”</a:t>
            </a:r>
          </a:p>
          <a:p>
            <a:pPr marL="457200" indent="-457200">
              <a:lnSpc>
                <a:spcPct val="90000"/>
              </a:lnSpc>
              <a:buClr>
                <a:schemeClr val="lt1"/>
              </a:buClr>
              <a:buSzPct val="100000"/>
              <a:buFont typeface="+mj-lt"/>
              <a:buAutoNum type="arabicParenR" startAt="5"/>
            </a:pPr>
            <a:r>
              <a:rPr lang="en-SG" sz="2200" dirty="0">
                <a:solidFill>
                  <a:schemeClr val="lt1"/>
                </a:solidFill>
                <a:latin typeface="Iceland"/>
                <a:ea typeface="Iceland"/>
                <a:cs typeface="Iceland"/>
                <a:sym typeface="Iceland"/>
              </a:rPr>
              <a:t>You should see the output of the file on the terminal</a:t>
            </a:r>
          </a:p>
          <a:p>
            <a:pPr marL="457200" indent="-457200">
              <a:lnSpc>
                <a:spcPct val="90000"/>
              </a:lnSpc>
              <a:buClr>
                <a:schemeClr val="lt1"/>
              </a:buClr>
              <a:buSzPct val="100000"/>
              <a:buAutoNum type="arabicParenR" startAt="5"/>
            </a:pPr>
            <a:endParaRPr lang="en-SG" sz="2200" dirty="0">
              <a:solidFill>
                <a:schemeClr val="lt1"/>
              </a:solidFill>
              <a:latin typeface="Iceland"/>
              <a:ea typeface="Iceland"/>
              <a:cs typeface="Iceland"/>
              <a:sym typeface="Iceland"/>
            </a:endParaRPr>
          </a:p>
        </p:txBody>
      </p:sp>
    </p:spTree>
    <p:extLst>
      <p:ext uri="{BB962C8B-B14F-4D97-AF65-F5344CB8AC3E}">
        <p14:creationId xmlns:p14="http://schemas.microsoft.com/office/powerpoint/2010/main" val="3185063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9D8BBA7-5CF7-40E6-BC6A-3188432A3A2D}"/>
              </a:ext>
            </a:extLst>
          </p:cNvPr>
          <p:cNvGrpSpPr/>
          <p:nvPr/>
        </p:nvGrpSpPr>
        <p:grpSpPr>
          <a:xfrm>
            <a:off x="499534" y="239718"/>
            <a:ext cx="11257906" cy="6237282"/>
            <a:chOff x="499534" y="239718"/>
            <a:chExt cx="11257906" cy="6237282"/>
          </a:xfrm>
        </p:grpSpPr>
        <p:sp>
          <p:nvSpPr>
            <p:cNvPr id="4" name="Rectangle: Rounded Corners 3">
              <a:extLst>
                <a:ext uri="{FF2B5EF4-FFF2-40B4-BE49-F238E27FC236}">
                  <a16:creationId xmlns:a16="http://schemas.microsoft.com/office/drawing/2014/main" id="{0831367D-446A-444E-A8C7-5CBA0F3B32AF}"/>
                </a:ext>
              </a:extLst>
            </p:cNvPr>
            <p:cNvSpPr/>
            <p:nvPr/>
          </p:nvSpPr>
          <p:spPr>
            <a:xfrm>
              <a:off x="2650067" y="4749800"/>
              <a:ext cx="9000066" cy="905933"/>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SG" dirty="0"/>
            </a:p>
          </p:txBody>
        </p:sp>
        <p:sp>
          <p:nvSpPr>
            <p:cNvPr id="5" name="Rectangle: Rounded Corners 4">
              <a:extLst>
                <a:ext uri="{FF2B5EF4-FFF2-40B4-BE49-F238E27FC236}">
                  <a16:creationId xmlns:a16="http://schemas.microsoft.com/office/drawing/2014/main" id="{D8AB9384-BF1A-40F6-8324-720738EB9B7C}"/>
                </a:ext>
              </a:extLst>
            </p:cNvPr>
            <p:cNvSpPr/>
            <p:nvPr/>
          </p:nvSpPr>
          <p:spPr>
            <a:xfrm>
              <a:off x="4535768" y="3557561"/>
              <a:ext cx="5228663" cy="38474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SG" dirty="0"/>
                <a:t>3</a:t>
              </a:r>
              <a:r>
                <a:rPr lang="de-DE" dirty="0"/>
                <a:t>) Output after compile file using task</a:t>
              </a:r>
              <a:endParaRPr lang="en-SG" dirty="0"/>
            </a:p>
          </p:txBody>
        </p:sp>
        <p:sp>
          <p:nvSpPr>
            <p:cNvPr id="11" name="Rectangle: Rounded Corners 10">
              <a:extLst>
                <a:ext uri="{FF2B5EF4-FFF2-40B4-BE49-F238E27FC236}">
                  <a16:creationId xmlns:a16="http://schemas.microsoft.com/office/drawing/2014/main" id="{4E268377-C3E0-4414-866B-B84A648530EE}"/>
                </a:ext>
              </a:extLst>
            </p:cNvPr>
            <p:cNvSpPr/>
            <p:nvPr/>
          </p:nvSpPr>
          <p:spPr>
            <a:xfrm>
              <a:off x="2650067" y="5705919"/>
              <a:ext cx="4500033" cy="771081"/>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SG" dirty="0"/>
            </a:p>
          </p:txBody>
        </p:sp>
        <p:sp>
          <p:nvSpPr>
            <p:cNvPr id="12" name="Rectangle: Rounded Corners 11">
              <a:extLst>
                <a:ext uri="{FF2B5EF4-FFF2-40B4-BE49-F238E27FC236}">
                  <a16:creationId xmlns:a16="http://schemas.microsoft.com/office/drawing/2014/main" id="{68E11BB6-E832-476D-8736-AFEB481270EA}"/>
                </a:ext>
              </a:extLst>
            </p:cNvPr>
            <p:cNvSpPr/>
            <p:nvPr/>
          </p:nvSpPr>
          <p:spPr>
            <a:xfrm>
              <a:off x="7903137" y="6023497"/>
              <a:ext cx="3668036" cy="38474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SG" dirty="0"/>
                <a:t>5</a:t>
              </a:r>
              <a:r>
                <a:rPr lang="de-DE" dirty="0"/>
                <a:t>) Output after run file using task</a:t>
              </a:r>
              <a:endParaRPr lang="en-SG" dirty="0"/>
            </a:p>
          </p:txBody>
        </p:sp>
        <p:cxnSp>
          <p:nvCxnSpPr>
            <p:cNvPr id="13" name="Connector: Elbow 12">
              <a:extLst>
                <a:ext uri="{FF2B5EF4-FFF2-40B4-BE49-F238E27FC236}">
                  <a16:creationId xmlns:a16="http://schemas.microsoft.com/office/drawing/2014/main" id="{DDA584C2-93BF-426F-83AB-DBA5F4C516C3}"/>
                </a:ext>
              </a:extLst>
            </p:cNvPr>
            <p:cNvCxnSpPr>
              <a:cxnSpLocks/>
              <a:stCxn id="11" idx="2"/>
              <a:endCxn id="12" idx="1"/>
            </p:cNvCxnSpPr>
            <p:nvPr/>
          </p:nvCxnSpPr>
          <p:spPr>
            <a:xfrm rot="5400000" flipH="1" flipV="1">
              <a:off x="6271044" y="4844907"/>
              <a:ext cx="261132" cy="3003053"/>
            </a:xfrm>
            <a:prstGeom prst="bentConnector4">
              <a:avLst>
                <a:gd name="adj1" fmla="val -58361"/>
                <a:gd name="adj2" fmla="val 8746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A9FE5F5D-1CAF-4E37-BA6B-94474D575773}"/>
                </a:ext>
              </a:extLst>
            </p:cNvPr>
            <p:cNvSpPr/>
            <p:nvPr/>
          </p:nvSpPr>
          <p:spPr>
            <a:xfrm>
              <a:off x="499534" y="1478222"/>
              <a:ext cx="1303865" cy="182919"/>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SG" dirty="0"/>
            </a:p>
          </p:txBody>
        </p:sp>
        <p:cxnSp>
          <p:nvCxnSpPr>
            <p:cNvPr id="17" name="Connector: Elbow 16">
              <a:extLst>
                <a:ext uri="{FF2B5EF4-FFF2-40B4-BE49-F238E27FC236}">
                  <a16:creationId xmlns:a16="http://schemas.microsoft.com/office/drawing/2014/main" id="{20FCD704-1559-4F0B-9752-9F78C6875D9C}"/>
                </a:ext>
              </a:extLst>
            </p:cNvPr>
            <p:cNvCxnSpPr>
              <a:cxnSpLocks/>
              <a:stCxn id="16" idx="2"/>
              <a:endCxn id="5" idx="2"/>
            </p:cNvCxnSpPr>
            <p:nvPr/>
          </p:nvCxnSpPr>
          <p:spPr>
            <a:xfrm rot="16200000" flipH="1">
              <a:off x="3010202" y="-197595"/>
              <a:ext cx="2281162" cy="5998633"/>
            </a:xfrm>
            <a:prstGeom prst="bentConnector3">
              <a:avLst>
                <a:gd name="adj1" fmla="val 11818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D5A91DD-AEAE-4F64-9419-A87696EA819D}"/>
                </a:ext>
              </a:extLst>
            </p:cNvPr>
            <p:cNvSpPr/>
            <p:nvPr/>
          </p:nvSpPr>
          <p:spPr>
            <a:xfrm>
              <a:off x="8089404" y="1903230"/>
              <a:ext cx="3668036" cy="38474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SG" dirty="0"/>
                <a:t>1</a:t>
              </a:r>
              <a:r>
                <a:rPr lang="de-DE" dirty="0"/>
                <a:t>) Click on </a:t>
              </a:r>
              <a:r>
                <a:rPr lang="de-DE" i="1" dirty="0"/>
                <a:t>filename</a:t>
              </a:r>
              <a:r>
                <a:rPr lang="de-DE" dirty="0"/>
                <a:t>.c to open editor</a:t>
              </a:r>
              <a:endParaRPr lang="en-SG" dirty="0"/>
            </a:p>
          </p:txBody>
        </p:sp>
        <p:sp>
          <p:nvSpPr>
            <p:cNvPr id="22" name="Rectangle: Rounded Corners 21">
              <a:extLst>
                <a:ext uri="{FF2B5EF4-FFF2-40B4-BE49-F238E27FC236}">
                  <a16:creationId xmlns:a16="http://schemas.microsoft.com/office/drawing/2014/main" id="{07EE6987-6709-4E1C-AB0B-AEEE06D25C83}"/>
                </a:ext>
              </a:extLst>
            </p:cNvPr>
            <p:cNvSpPr/>
            <p:nvPr/>
          </p:nvSpPr>
          <p:spPr>
            <a:xfrm>
              <a:off x="499534" y="1295303"/>
              <a:ext cx="1303866" cy="182919"/>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SG" dirty="0"/>
            </a:p>
          </p:txBody>
        </p:sp>
        <p:cxnSp>
          <p:nvCxnSpPr>
            <p:cNvPr id="23" name="Connector: Elbow 22">
              <a:extLst>
                <a:ext uri="{FF2B5EF4-FFF2-40B4-BE49-F238E27FC236}">
                  <a16:creationId xmlns:a16="http://schemas.microsoft.com/office/drawing/2014/main" id="{3B8F26C8-64BE-485D-AD0B-8D7EECEBB739}"/>
                </a:ext>
              </a:extLst>
            </p:cNvPr>
            <p:cNvCxnSpPr>
              <a:cxnSpLocks/>
              <a:stCxn id="22" idx="3"/>
              <a:endCxn id="21" idx="1"/>
            </p:cNvCxnSpPr>
            <p:nvPr/>
          </p:nvCxnSpPr>
          <p:spPr>
            <a:xfrm>
              <a:off x="1803400" y="1386763"/>
              <a:ext cx="6286004" cy="708838"/>
            </a:xfrm>
            <a:prstGeom prst="bentConnector3">
              <a:avLst>
                <a:gd name="adj1" fmla="val 986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64539E51-91C3-4FF7-AF5D-1B2BD47B36C0}"/>
                </a:ext>
              </a:extLst>
            </p:cNvPr>
            <p:cNvSpPr/>
            <p:nvPr/>
          </p:nvSpPr>
          <p:spPr>
            <a:xfrm>
              <a:off x="2650067" y="239718"/>
              <a:ext cx="1430867" cy="226036"/>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SG" dirty="0"/>
            </a:p>
          </p:txBody>
        </p:sp>
        <p:cxnSp>
          <p:nvCxnSpPr>
            <p:cNvPr id="28" name="Connector: Elbow 27">
              <a:extLst>
                <a:ext uri="{FF2B5EF4-FFF2-40B4-BE49-F238E27FC236}">
                  <a16:creationId xmlns:a16="http://schemas.microsoft.com/office/drawing/2014/main" id="{ED945587-1BED-4963-A0DE-DB986E4E62AB}"/>
                </a:ext>
              </a:extLst>
            </p:cNvPr>
            <p:cNvCxnSpPr>
              <a:cxnSpLocks/>
              <a:stCxn id="26" idx="1"/>
              <a:endCxn id="21" idx="1"/>
            </p:cNvCxnSpPr>
            <p:nvPr/>
          </p:nvCxnSpPr>
          <p:spPr>
            <a:xfrm rot="10800000" flipH="1" flipV="1">
              <a:off x="2650066" y="352735"/>
              <a:ext cx="5439337" cy="1742865"/>
            </a:xfrm>
            <a:prstGeom prst="bentConnector3">
              <a:avLst>
                <a:gd name="adj1" fmla="val -420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B2F061-9FFE-4764-8FC9-DCADBD45C581}"/>
                </a:ext>
              </a:extLst>
            </p:cNvPr>
            <p:cNvCxnSpPr>
              <a:cxnSpLocks/>
              <a:stCxn id="4" idx="0"/>
              <a:endCxn id="5" idx="2"/>
            </p:cNvCxnSpPr>
            <p:nvPr/>
          </p:nvCxnSpPr>
          <p:spPr>
            <a:xfrm flipV="1">
              <a:off x="7150100" y="3942303"/>
              <a:ext cx="0" cy="807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19AC463B-4804-436D-8E31-F8C122A357F2}"/>
              </a:ext>
            </a:extLst>
          </p:cNvPr>
          <p:cNvSpPr txBox="1"/>
          <p:nvPr/>
        </p:nvSpPr>
        <p:spPr>
          <a:xfrm>
            <a:off x="7227846" y="-3958"/>
            <a:ext cx="4953001" cy="923330"/>
          </a:xfrm>
          <a:prstGeom prst="rect">
            <a:avLst/>
          </a:prstGeom>
          <a:solidFill>
            <a:schemeClr val="tx1">
              <a:alpha val="80000"/>
            </a:schemeClr>
          </a:solidFill>
        </p:spPr>
        <p:txBody>
          <a:bodyPr wrap="square" rtlCol="0">
            <a:spAutoFit/>
          </a:bodyPr>
          <a:lstStyle/>
          <a:p>
            <a:r>
              <a:rPr lang="en-SG" dirty="0">
                <a:solidFill>
                  <a:schemeClr val="bg1"/>
                </a:solidFill>
              </a:rPr>
              <a:t>Click </a:t>
            </a:r>
            <a:r>
              <a:rPr lang="en-SG" dirty="0">
                <a:solidFill>
                  <a:schemeClr val="bg1"/>
                </a:solidFill>
                <a:hlinkClick r:id="rId3" action="ppaction://hlinksldjump"/>
              </a:rPr>
              <a:t>here</a:t>
            </a:r>
            <a:r>
              <a:rPr lang="en-SG" dirty="0">
                <a:solidFill>
                  <a:schemeClr val="bg1"/>
                </a:solidFill>
              </a:rPr>
              <a:t> to return to Table of content</a:t>
            </a:r>
          </a:p>
          <a:p>
            <a:r>
              <a:rPr lang="en-SG" dirty="0">
                <a:solidFill>
                  <a:schemeClr val="bg1"/>
                </a:solidFill>
              </a:rPr>
              <a:t>Click </a:t>
            </a:r>
            <a:r>
              <a:rPr lang="en-SG" dirty="0">
                <a:solidFill>
                  <a:schemeClr val="bg1"/>
                </a:solidFill>
                <a:hlinkClick r:id="rId4" action="ppaction://hlinksldjump"/>
              </a:rPr>
              <a:t>here</a:t>
            </a:r>
            <a:r>
              <a:rPr lang="en-SG" dirty="0">
                <a:solidFill>
                  <a:schemeClr val="bg1"/>
                </a:solidFill>
              </a:rPr>
              <a:t> to return to Installation and setup guide content page</a:t>
            </a:r>
          </a:p>
        </p:txBody>
      </p:sp>
    </p:spTree>
    <p:extLst>
      <p:ext uri="{BB962C8B-B14F-4D97-AF65-F5344CB8AC3E}">
        <p14:creationId xmlns:p14="http://schemas.microsoft.com/office/powerpoint/2010/main" val="2548036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698975"/>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3600" u="sng" dirty="0">
                <a:solidFill>
                  <a:schemeClr val="lt1"/>
                </a:solidFill>
                <a:latin typeface="Iceland"/>
                <a:ea typeface="Iceland"/>
                <a:cs typeface="Iceland"/>
                <a:sym typeface="Iceland"/>
              </a:rPr>
              <a:t>Compile &amp; run (part 3) – Keyboard shortcut for tasks</a:t>
            </a: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952500" y="1557337"/>
            <a:ext cx="10201275" cy="3743325"/>
          </a:xfrm>
          <a:prstGeom prst="rect">
            <a:avLst/>
          </a:prstGeom>
          <a:noFill/>
          <a:ln>
            <a:noFill/>
          </a:ln>
        </p:spPr>
        <p:txBody>
          <a:bodyPr spcFirstLastPara="1" wrap="square" lIns="91425" tIns="45700" rIns="91425" bIns="45700" anchor="t" anchorCtr="0">
            <a:noAutofit/>
          </a:bodyPr>
          <a:lstStyle/>
          <a:p>
            <a:pPr>
              <a:lnSpc>
                <a:spcPct val="90000"/>
              </a:lnSpc>
              <a:buClr>
                <a:schemeClr val="lt1"/>
              </a:buClr>
              <a:buSzPts val="4950"/>
            </a:pPr>
            <a:r>
              <a:rPr lang="en-SG" sz="2200" dirty="0">
                <a:solidFill>
                  <a:schemeClr val="lt1"/>
                </a:solidFill>
                <a:latin typeface="Iceland"/>
                <a:ea typeface="Iceland"/>
                <a:cs typeface="Iceland"/>
                <a:sym typeface="Iceland"/>
              </a:rPr>
              <a:t>Well, we have simplify the compile and run process by include the </a:t>
            </a:r>
            <a:r>
              <a:rPr lang="en-SG" sz="2200" dirty="0" err="1">
                <a:solidFill>
                  <a:schemeClr val="lt1"/>
                </a:solidFill>
                <a:latin typeface="Iceland"/>
                <a:ea typeface="Iceland"/>
                <a:cs typeface="Iceland"/>
                <a:sym typeface="Iceland"/>
              </a:rPr>
              <a:t>tasks.json</a:t>
            </a:r>
            <a:r>
              <a:rPr lang="en-SG" sz="2200" dirty="0">
                <a:solidFill>
                  <a:schemeClr val="lt1"/>
                </a:solidFill>
                <a:latin typeface="Iceland"/>
                <a:ea typeface="Iceland"/>
                <a:cs typeface="Iceland"/>
                <a:sym typeface="Iceland"/>
              </a:rPr>
              <a:t> file. Wouldn’t it be nice if these task can be execute using keyboard shortcut instead of clicking of mouse? Of course you can! Follow the following steps to create the shortcuts for both “Compile C file” and “Run C file”.</a:t>
            </a:r>
          </a:p>
          <a:p>
            <a:pPr>
              <a:lnSpc>
                <a:spcPct val="90000"/>
              </a:lnSpc>
              <a:buClr>
                <a:schemeClr val="lt1"/>
              </a:buClr>
              <a:buSzPts val="4950"/>
            </a:pPr>
            <a:r>
              <a:rPr lang="en-SG" sz="2200" u="sng" dirty="0">
                <a:solidFill>
                  <a:schemeClr val="lt1"/>
                </a:solidFill>
                <a:latin typeface="Iceland"/>
                <a:ea typeface="Iceland"/>
                <a:cs typeface="Iceland"/>
                <a:sym typeface="Iceland"/>
              </a:rPr>
              <a:t>Steps:</a:t>
            </a:r>
          </a:p>
          <a:p>
            <a:pPr marL="457200" indent="-457200">
              <a:lnSpc>
                <a:spcPct val="90000"/>
              </a:lnSpc>
              <a:buClr>
                <a:schemeClr val="lt1"/>
              </a:buClr>
              <a:buSzPct val="100000"/>
              <a:buFont typeface="+mj-lt"/>
              <a:buAutoNum type="arabicParenR"/>
            </a:pPr>
            <a:r>
              <a:rPr lang="en-SG" sz="2200" dirty="0">
                <a:solidFill>
                  <a:schemeClr val="lt1"/>
                </a:solidFill>
                <a:latin typeface="Iceland"/>
                <a:ea typeface="Iceland"/>
                <a:cs typeface="Iceland"/>
                <a:sym typeface="Iceland"/>
              </a:rPr>
              <a:t>We need to access the “Keyboard Shortcuts” tab. To get there, on the top left of the display, click the following </a:t>
            </a:r>
          </a:p>
          <a:p>
            <a:pPr algn="ctr">
              <a:lnSpc>
                <a:spcPct val="90000"/>
              </a:lnSpc>
              <a:buClr>
                <a:schemeClr val="lt1"/>
              </a:buClr>
              <a:buSzPct val="100000"/>
            </a:pPr>
            <a:r>
              <a:rPr lang="en-SG" sz="2200" dirty="0">
                <a:solidFill>
                  <a:srgbClr val="00B050"/>
                </a:solidFill>
                <a:latin typeface="Iceland"/>
                <a:ea typeface="Iceland"/>
                <a:cs typeface="Iceland"/>
                <a:sym typeface="Iceland"/>
              </a:rPr>
              <a:t>“File -&gt; Preferences -&gt; Keyboard Shortcuts”</a:t>
            </a:r>
          </a:p>
          <a:p>
            <a:pPr marL="457200" indent="-457200">
              <a:lnSpc>
                <a:spcPct val="90000"/>
              </a:lnSpc>
              <a:buClr>
                <a:schemeClr val="lt1"/>
              </a:buClr>
              <a:buSzPct val="100000"/>
              <a:buFont typeface="+mj-lt"/>
              <a:buAutoNum type="arabicParenR" startAt="2"/>
            </a:pPr>
            <a:r>
              <a:rPr lang="en-SG" sz="2200" dirty="0">
                <a:solidFill>
                  <a:schemeClr val="lt1"/>
                </a:solidFill>
                <a:latin typeface="Iceland"/>
                <a:ea typeface="Iceland"/>
                <a:cs typeface="Iceland"/>
                <a:sym typeface="Iceland"/>
              </a:rPr>
              <a:t>Now we have access the “Keyboard Shortcuts” tab. On the top right of the display, hover the mouse over the icon that indicate “Open Keyboard Shortcut(JSON)”</a:t>
            </a:r>
          </a:p>
          <a:p>
            <a:pPr marL="457200" indent="-457200">
              <a:lnSpc>
                <a:spcPct val="90000"/>
              </a:lnSpc>
              <a:buClr>
                <a:schemeClr val="lt1"/>
              </a:buClr>
              <a:buSzPct val="100000"/>
              <a:buFont typeface="+mj-lt"/>
              <a:buAutoNum type="arabicParenR" startAt="2"/>
            </a:pPr>
            <a:r>
              <a:rPr lang="en-SG" sz="2200" dirty="0">
                <a:solidFill>
                  <a:schemeClr val="lt1"/>
                </a:solidFill>
                <a:latin typeface="Iceland"/>
                <a:ea typeface="Iceland"/>
                <a:cs typeface="Iceland"/>
                <a:sym typeface="Iceland"/>
              </a:rPr>
              <a:t>This will open a new tab which is called </a:t>
            </a:r>
            <a:r>
              <a:rPr lang="en-SG" sz="2200" dirty="0" err="1">
                <a:solidFill>
                  <a:schemeClr val="lt1"/>
                </a:solidFill>
                <a:latin typeface="Iceland"/>
                <a:ea typeface="Iceland"/>
                <a:cs typeface="Iceland"/>
                <a:sym typeface="Iceland"/>
              </a:rPr>
              <a:t>keybindings.json</a:t>
            </a:r>
            <a:endParaRPr lang="en-SG" sz="2200" dirty="0">
              <a:solidFill>
                <a:schemeClr val="lt1"/>
              </a:solidFill>
              <a:latin typeface="Iceland"/>
              <a:ea typeface="Iceland"/>
              <a:cs typeface="Iceland"/>
              <a:sym typeface="Iceland"/>
            </a:endParaRPr>
          </a:p>
          <a:p>
            <a:pPr marL="457200" indent="-457200">
              <a:lnSpc>
                <a:spcPct val="90000"/>
              </a:lnSpc>
              <a:buClr>
                <a:schemeClr val="lt1"/>
              </a:buClr>
              <a:buSzPct val="100000"/>
              <a:buFont typeface="+mj-lt"/>
              <a:buAutoNum type="arabicParenR" startAt="2"/>
            </a:pPr>
            <a:r>
              <a:rPr lang="en-SG" sz="2200" dirty="0">
                <a:solidFill>
                  <a:schemeClr val="lt1"/>
                </a:solidFill>
                <a:latin typeface="Iceland"/>
                <a:ea typeface="Iceland"/>
                <a:cs typeface="Iceland"/>
                <a:sym typeface="Iceland"/>
              </a:rPr>
              <a:t>copy the code on the next slide to your </a:t>
            </a:r>
            <a:r>
              <a:rPr lang="en-SG" sz="2200" dirty="0" err="1">
                <a:solidFill>
                  <a:schemeClr val="lt1"/>
                </a:solidFill>
                <a:latin typeface="Iceland"/>
                <a:ea typeface="Iceland"/>
                <a:cs typeface="Iceland"/>
                <a:sym typeface="Iceland"/>
              </a:rPr>
              <a:t>keybindings.json</a:t>
            </a:r>
            <a:r>
              <a:rPr lang="en-SG" sz="2200" dirty="0">
                <a:solidFill>
                  <a:schemeClr val="lt1"/>
                </a:solidFill>
                <a:latin typeface="Iceland"/>
                <a:ea typeface="Iceland"/>
                <a:cs typeface="Iceland"/>
                <a:sym typeface="Iceland"/>
              </a:rPr>
              <a:t> tab and save the file</a:t>
            </a:r>
          </a:p>
          <a:p>
            <a:pPr marL="457200" indent="-457200">
              <a:lnSpc>
                <a:spcPct val="90000"/>
              </a:lnSpc>
              <a:buClr>
                <a:schemeClr val="lt1"/>
              </a:buClr>
              <a:buSzPct val="100000"/>
              <a:buFont typeface="+mj-lt"/>
              <a:buAutoNum type="arabicParenR" startAt="2"/>
            </a:pPr>
            <a:endParaRPr lang="en-SG" sz="2200" dirty="0">
              <a:solidFill>
                <a:schemeClr val="lt1"/>
              </a:solidFill>
              <a:latin typeface="Iceland"/>
              <a:ea typeface="Iceland"/>
              <a:cs typeface="Iceland"/>
              <a:sym typeface="Iceland"/>
            </a:endParaRPr>
          </a:p>
          <a:p>
            <a:pPr marL="457200" indent="-457200">
              <a:lnSpc>
                <a:spcPct val="90000"/>
              </a:lnSpc>
              <a:buClr>
                <a:schemeClr val="lt1"/>
              </a:buClr>
              <a:buSzPct val="100000"/>
              <a:buFont typeface="+mj-lt"/>
              <a:buAutoNum type="arabicParenR" startAt="2"/>
            </a:pPr>
            <a:endParaRPr lang="en-SG" sz="2200" dirty="0">
              <a:solidFill>
                <a:schemeClr val="lt1"/>
              </a:solidFill>
              <a:latin typeface="Iceland"/>
              <a:ea typeface="Iceland"/>
              <a:cs typeface="Iceland"/>
              <a:sym typeface="Iceland"/>
            </a:endParaRPr>
          </a:p>
          <a:p>
            <a:pPr>
              <a:lnSpc>
                <a:spcPct val="90000"/>
              </a:lnSpc>
              <a:buClr>
                <a:schemeClr val="lt1"/>
              </a:buClr>
              <a:buSzPct val="100000"/>
            </a:pPr>
            <a:endParaRPr lang="en-SG" sz="2200" dirty="0">
              <a:solidFill>
                <a:schemeClr val="lt1"/>
              </a:solidFill>
              <a:latin typeface="Iceland"/>
              <a:ea typeface="Iceland"/>
              <a:cs typeface="Iceland"/>
              <a:sym typeface="Iceland"/>
            </a:endParaRPr>
          </a:p>
        </p:txBody>
      </p:sp>
    </p:spTree>
    <p:extLst>
      <p:ext uri="{BB962C8B-B14F-4D97-AF65-F5344CB8AC3E}">
        <p14:creationId xmlns:p14="http://schemas.microsoft.com/office/powerpoint/2010/main" val="354154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F7018A6-2139-480A-A092-CA0DED0EDE41}"/>
              </a:ext>
            </a:extLst>
          </p:cNvPr>
          <p:cNvGrpSpPr/>
          <p:nvPr/>
        </p:nvGrpSpPr>
        <p:grpSpPr>
          <a:xfrm>
            <a:off x="144993" y="184150"/>
            <a:ext cx="11711930" cy="6020107"/>
            <a:chOff x="144993" y="184150"/>
            <a:chExt cx="11711930" cy="6020107"/>
          </a:xfrm>
        </p:grpSpPr>
        <p:sp>
          <p:nvSpPr>
            <p:cNvPr id="4" name="Rectangle: Rounded Corners 3">
              <a:extLst>
                <a:ext uri="{FF2B5EF4-FFF2-40B4-BE49-F238E27FC236}">
                  <a16:creationId xmlns:a16="http://schemas.microsoft.com/office/drawing/2014/main" id="{D397494B-BCAC-46D3-95AB-7E29A4F4919A}"/>
                </a:ext>
              </a:extLst>
            </p:cNvPr>
            <p:cNvSpPr/>
            <p:nvPr/>
          </p:nvSpPr>
          <p:spPr>
            <a:xfrm>
              <a:off x="144993" y="190500"/>
              <a:ext cx="1816176" cy="3476625"/>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SG" dirty="0"/>
            </a:p>
          </p:txBody>
        </p:sp>
        <p:sp>
          <p:nvSpPr>
            <p:cNvPr id="5" name="Rectangle: Rounded Corners 4">
              <a:extLst>
                <a:ext uri="{FF2B5EF4-FFF2-40B4-BE49-F238E27FC236}">
                  <a16:creationId xmlns:a16="http://schemas.microsoft.com/office/drawing/2014/main" id="{74958E66-BA6C-4622-A845-0C114AAB20E8}"/>
                </a:ext>
              </a:extLst>
            </p:cNvPr>
            <p:cNvSpPr/>
            <p:nvPr/>
          </p:nvSpPr>
          <p:spPr>
            <a:xfrm>
              <a:off x="1464237" y="5819515"/>
              <a:ext cx="3668036" cy="38474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SG" dirty="0"/>
                <a:t>1) To access “Keyboard Shortcut” tab </a:t>
              </a:r>
            </a:p>
          </p:txBody>
        </p:sp>
        <p:cxnSp>
          <p:nvCxnSpPr>
            <p:cNvPr id="6" name="Connector: Elbow 5">
              <a:extLst>
                <a:ext uri="{FF2B5EF4-FFF2-40B4-BE49-F238E27FC236}">
                  <a16:creationId xmlns:a16="http://schemas.microsoft.com/office/drawing/2014/main" id="{86D4913A-34B9-40A6-9F1E-C773D6363CFD}"/>
                </a:ext>
              </a:extLst>
            </p:cNvPr>
            <p:cNvCxnSpPr>
              <a:cxnSpLocks/>
              <a:stCxn id="4" idx="2"/>
              <a:endCxn id="5" idx="1"/>
            </p:cNvCxnSpPr>
            <p:nvPr/>
          </p:nvCxnSpPr>
          <p:spPr>
            <a:xfrm rot="16200000" flipH="1">
              <a:off x="86279" y="4633927"/>
              <a:ext cx="2344761" cy="411156"/>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C383D861-993B-446C-8807-874778DA44C1}"/>
                </a:ext>
              </a:extLst>
            </p:cNvPr>
            <p:cNvSpPr/>
            <p:nvPr/>
          </p:nvSpPr>
          <p:spPr>
            <a:xfrm>
              <a:off x="2038350" y="446136"/>
              <a:ext cx="4057650" cy="1581373"/>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SG" dirty="0"/>
            </a:p>
          </p:txBody>
        </p:sp>
        <p:sp>
          <p:nvSpPr>
            <p:cNvPr id="8" name="Rectangle: Rounded Corners 7">
              <a:extLst>
                <a:ext uri="{FF2B5EF4-FFF2-40B4-BE49-F238E27FC236}">
                  <a16:creationId xmlns:a16="http://schemas.microsoft.com/office/drawing/2014/main" id="{F07B7516-09C3-4544-B0E0-16699A57437F}"/>
                </a:ext>
              </a:extLst>
            </p:cNvPr>
            <p:cNvSpPr/>
            <p:nvPr/>
          </p:nvSpPr>
          <p:spPr>
            <a:xfrm>
              <a:off x="9003893" y="3571875"/>
              <a:ext cx="2567280" cy="90278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SG" dirty="0"/>
                <a:t>4) Copy these codes on your “</a:t>
              </a:r>
              <a:r>
                <a:rPr lang="en-SG" dirty="0" err="1"/>
                <a:t>keybindings.json</a:t>
              </a:r>
              <a:r>
                <a:rPr lang="en-SG" dirty="0"/>
                <a:t>” tab</a:t>
              </a:r>
            </a:p>
          </p:txBody>
        </p:sp>
        <p:cxnSp>
          <p:nvCxnSpPr>
            <p:cNvPr id="9" name="Connector: Elbow 8">
              <a:extLst>
                <a:ext uri="{FF2B5EF4-FFF2-40B4-BE49-F238E27FC236}">
                  <a16:creationId xmlns:a16="http://schemas.microsoft.com/office/drawing/2014/main" id="{20231180-7A37-46BE-B8F0-8A8FEEBB0E04}"/>
                </a:ext>
              </a:extLst>
            </p:cNvPr>
            <p:cNvCxnSpPr>
              <a:cxnSpLocks/>
              <a:stCxn id="7" idx="2"/>
              <a:endCxn id="8" idx="1"/>
            </p:cNvCxnSpPr>
            <p:nvPr/>
          </p:nvCxnSpPr>
          <p:spPr>
            <a:xfrm rot="16200000" flipH="1">
              <a:off x="5537654" y="557030"/>
              <a:ext cx="1995761" cy="4936718"/>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DE513AB2-7693-46D4-B78A-0C80C1B7919F}"/>
                </a:ext>
              </a:extLst>
            </p:cNvPr>
            <p:cNvSpPr/>
            <p:nvPr/>
          </p:nvSpPr>
          <p:spPr>
            <a:xfrm>
              <a:off x="11552122" y="190501"/>
              <a:ext cx="173283" cy="228600"/>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SG" dirty="0"/>
            </a:p>
          </p:txBody>
        </p:sp>
        <p:sp>
          <p:nvSpPr>
            <p:cNvPr id="11" name="Rectangle: Rounded Corners 10">
              <a:extLst>
                <a:ext uri="{FF2B5EF4-FFF2-40B4-BE49-F238E27FC236}">
                  <a16:creationId xmlns:a16="http://schemas.microsoft.com/office/drawing/2014/main" id="{FE68D124-44E4-4797-8B0D-A32EC79FC878}"/>
                </a:ext>
              </a:extLst>
            </p:cNvPr>
            <p:cNvSpPr/>
            <p:nvPr/>
          </p:nvSpPr>
          <p:spPr>
            <a:xfrm>
              <a:off x="9817591" y="1028072"/>
              <a:ext cx="2039332" cy="90278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SG" dirty="0"/>
                <a:t>2 &amp; 3) To open “</a:t>
              </a:r>
              <a:r>
                <a:rPr lang="en-SG" dirty="0" err="1"/>
                <a:t>keybindings.json</a:t>
              </a:r>
              <a:r>
                <a:rPr lang="en-SG" dirty="0"/>
                <a:t>” tab</a:t>
              </a:r>
            </a:p>
          </p:txBody>
        </p:sp>
        <p:cxnSp>
          <p:nvCxnSpPr>
            <p:cNvPr id="12" name="Connector: Elbow 11">
              <a:extLst>
                <a:ext uri="{FF2B5EF4-FFF2-40B4-BE49-F238E27FC236}">
                  <a16:creationId xmlns:a16="http://schemas.microsoft.com/office/drawing/2014/main" id="{FB7823F5-B995-47FE-A309-B323C3B360A2}"/>
                </a:ext>
              </a:extLst>
            </p:cNvPr>
            <p:cNvCxnSpPr>
              <a:cxnSpLocks/>
              <a:stCxn id="10" idx="1"/>
              <a:endCxn id="11" idx="0"/>
            </p:cNvCxnSpPr>
            <p:nvPr/>
          </p:nvCxnSpPr>
          <p:spPr>
            <a:xfrm rot="10800000" flipV="1">
              <a:off x="10837258" y="304800"/>
              <a:ext cx="714865" cy="723271"/>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E7965A66-2A81-4941-9F69-EB093446CC5B}"/>
                </a:ext>
              </a:extLst>
            </p:cNvPr>
            <p:cNvSpPr/>
            <p:nvPr/>
          </p:nvSpPr>
          <p:spPr>
            <a:xfrm>
              <a:off x="3073399" y="190500"/>
              <a:ext cx="1022351" cy="228600"/>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SG" dirty="0"/>
            </a:p>
          </p:txBody>
        </p:sp>
        <p:cxnSp>
          <p:nvCxnSpPr>
            <p:cNvPr id="24" name="Connector: Elbow 23">
              <a:extLst>
                <a:ext uri="{FF2B5EF4-FFF2-40B4-BE49-F238E27FC236}">
                  <a16:creationId xmlns:a16="http://schemas.microsoft.com/office/drawing/2014/main" id="{B380C76D-2BAE-4E76-9BC3-96BDB57ABFCB}"/>
                </a:ext>
              </a:extLst>
            </p:cNvPr>
            <p:cNvCxnSpPr>
              <a:cxnSpLocks/>
              <a:stCxn id="16" idx="0"/>
              <a:endCxn id="4" idx="0"/>
            </p:cNvCxnSpPr>
            <p:nvPr/>
          </p:nvCxnSpPr>
          <p:spPr>
            <a:xfrm rot="16200000" flipV="1">
              <a:off x="2318828" y="-1075247"/>
              <a:ext cx="12700" cy="2531494"/>
            </a:xfrm>
            <a:prstGeom prst="bentConnector3">
              <a:avLst>
                <a:gd name="adj1" fmla="val 13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2A405A63-4ED7-4013-B2B9-5AA00A03C85A}"/>
                </a:ext>
              </a:extLst>
            </p:cNvPr>
            <p:cNvSpPr/>
            <p:nvPr/>
          </p:nvSpPr>
          <p:spPr>
            <a:xfrm>
              <a:off x="4119447" y="190499"/>
              <a:ext cx="1022351" cy="228600"/>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SG" dirty="0"/>
            </a:p>
          </p:txBody>
        </p:sp>
        <p:cxnSp>
          <p:nvCxnSpPr>
            <p:cNvPr id="43" name="Connector: Elbow 42">
              <a:extLst>
                <a:ext uri="{FF2B5EF4-FFF2-40B4-BE49-F238E27FC236}">
                  <a16:creationId xmlns:a16="http://schemas.microsoft.com/office/drawing/2014/main" id="{5305D8D9-EC95-442B-92D0-BCDB3F4B12AD}"/>
                </a:ext>
              </a:extLst>
            </p:cNvPr>
            <p:cNvCxnSpPr>
              <a:cxnSpLocks/>
              <a:stCxn id="39" idx="3"/>
              <a:endCxn id="11" idx="0"/>
            </p:cNvCxnSpPr>
            <p:nvPr/>
          </p:nvCxnSpPr>
          <p:spPr>
            <a:xfrm>
              <a:off x="5141798" y="304799"/>
              <a:ext cx="5695459" cy="723273"/>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60970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698975"/>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3600" u="sng" dirty="0">
                <a:solidFill>
                  <a:schemeClr val="lt1"/>
                </a:solidFill>
                <a:latin typeface="Iceland"/>
                <a:ea typeface="Iceland"/>
                <a:cs typeface="Iceland"/>
                <a:sym typeface="Iceland"/>
              </a:rPr>
              <a:t>Compile &amp; run (part 3) – Keyboard shortcut for tasks</a:t>
            </a: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952500" y="1557337"/>
            <a:ext cx="10201275" cy="3743325"/>
          </a:xfrm>
          <a:prstGeom prst="rect">
            <a:avLst/>
          </a:prstGeom>
          <a:noFill/>
          <a:ln>
            <a:noFill/>
          </a:ln>
        </p:spPr>
        <p:txBody>
          <a:bodyPr spcFirstLastPara="1" wrap="square" lIns="91425" tIns="45700" rIns="91425" bIns="45700" anchor="t" anchorCtr="0">
            <a:noAutofit/>
          </a:bodyPr>
          <a:lstStyle/>
          <a:p>
            <a:pPr>
              <a:lnSpc>
                <a:spcPct val="90000"/>
              </a:lnSpc>
              <a:buClr>
                <a:schemeClr val="lt1"/>
              </a:buClr>
              <a:buSzPts val="4950"/>
            </a:pPr>
            <a:r>
              <a:rPr lang="en-SG" sz="2200" dirty="0">
                <a:solidFill>
                  <a:schemeClr val="lt1"/>
                </a:solidFill>
                <a:latin typeface="Iceland"/>
                <a:ea typeface="Iceland"/>
                <a:cs typeface="Iceland"/>
                <a:sym typeface="Iceland"/>
              </a:rPr>
              <a:t>Now you may leave the </a:t>
            </a:r>
            <a:r>
              <a:rPr lang="en-SG" sz="2200" i="1" dirty="0" err="1">
                <a:solidFill>
                  <a:schemeClr val="lt1"/>
                </a:solidFill>
                <a:latin typeface="Iceland"/>
                <a:ea typeface="Iceland"/>
                <a:cs typeface="Iceland"/>
                <a:sym typeface="Iceland"/>
              </a:rPr>
              <a:t>filename</a:t>
            </a:r>
            <a:r>
              <a:rPr lang="en-SG" sz="2200" dirty="0" err="1">
                <a:solidFill>
                  <a:schemeClr val="lt1"/>
                </a:solidFill>
                <a:latin typeface="Iceland"/>
                <a:ea typeface="Iceland"/>
                <a:cs typeface="Iceland"/>
                <a:sym typeface="Iceland"/>
              </a:rPr>
              <a:t>.c</a:t>
            </a:r>
            <a:r>
              <a:rPr lang="en-SG" sz="2200" dirty="0">
                <a:solidFill>
                  <a:schemeClr val="lt1"/>
                </a:solidFill>
                <a:latin typeface="Iceland"/>
                <a:ea typeface="Iceland"/>
                <a:cs typeface="Iceland"/>
                <a:sym typeface="Iceland"/>
              </a:rPr>
              <a:t> open and close the rest of the tabs. What you have done is to create shortcut for:</a:t>
            </a:r>
          </a:p>
          <a:p>
            <a:pPr>
              <a:lnSpc>
                <a:spcPct val="90000"/>
              </a:lnSpc>
              <a:buClr>
                <a:schemeClr val="lt1"/>
              </a:buClr>
              <a:buSzPts val="4950"/>
            </a:pPr>
            <a:endParaRPr lang="en-SG" sz="2200" dirty="0">
              <a:solidFill>
                <a:schemeClr val="lt1"/>
              </a:solidFill>
              <a:latin typeface="Iceland"/>
              <a:ea typeface="Iceland"/>
              <a:cs typeface="Iceland"/>
              <a:sym typeface="Iceland"/>
            </a:endParaRPr>
          </a:p>
          <a:p>
            <a:pPr algn="ctr">
              <a:lnSpc>
                <a:spcPct val="90000"/>
              </a:lnSpc>
              <a:buClr>
                <a:schemeClr val="lt1"/>
              </a:buClr>
              <a:buSzPts val="4950"/>
            </a:pPr>
            <a:r>
              <a:rPr lang="en-SG" sz="2200" dirty="0">
                <a:solidFill>
                  <a:schemeClr val="lt1"/>
                </a:solidFill>
                <a:latin typeface="Iceland"/>
                <a:ea typeface="Iceland"/>
                <a:cs typeface="Iceland"/>
                <a:sym typeface="Iceland"/>
              </a:rPr>
              <a:t>( “Compile C file” ==  alt + f9 ) and ( “Run C file” == ctrl + f9 )</a:t>
            </a:r>
          </a:p>
          <a:p>
            <a:pPr algn="ctr">
              <a:lnSpc>
                <a:spcPct val="90000"/>
              </a:lnSpc>
              <a:buClr>
                <a:schemeClr val="lt1"/>
              </a:buClr>
              <a:buSzPts val="4950"/>
            </a:pPr>
            <a:endParaRPr lang="en-SG" sz="2200" dirty="0">
              <a:solidFill>
                <a:schemeClr val="lt1"/>
              </a:solidFill>
              <a:latin typeface="Iceland"/>
              <a:ea typeface="Iceland"/>
              <a:cs typeface="Iceland"/>
              <a:sym typeface="Iceland"/>
            </a:endParaRPr>
          </a:p>
          <a:p>
            <a:pPr>
              <a:lnSpc>
                <a:spcPct val="90000"/>
              </a:lnSpc>
              <a:buClr>
                <a:schemeClr val="lt1"/>
              </a:buClr>
              <a:buSzPts val="4950"/>
            </a:pPr>
            <a:r>
              <a:rPr lang="en-SG" sz="2200" dirty="0">
                <a:solidFill>
                  <a:schemeClr val="lt1"/>
                </a:solidFill>
                <a:latin typeface="Iceland"/>
                <a:ea typeface="Iceland"/>
                <a:cs typeface="Iceland"/>
                <a:sym typeface="Iceland"/>
              </a:rPr>
              <a:t>Delete the </a:t>
            </a:r>
            <a:r>
              <a:rPr lang="en-SG" sz="2200" i="1" dirty="0">
                <a:solidFill>
                  <a:schemeClr val="lt1"/>
                </a:solidFill>
                <a:latin typeface="Iceland"/>
                <a:ea typeface="Iceland"/>
                <a:cs typeface="Iceland"/>
                <a:sym typeface="Iceland"/>
              </a:rPr>
              <a:t>filename</a:t>
            </a:r>
            <a:r>
              <a:rPr lang="en-SG" sz="2200" dirty="0">
                <a:solidFill>
                  <a:schemeClr val="lt1"/>
                </a:solidFill>
                <a:latin typeface="Iceland"/>
                <a:ea typeface="Iceland"/>
                <a:cs typeface="Iceland"/>
                <a:sym typeface="Iceland"/>
              </a:rPr>
              <a:t>.exe which can be found on the left of the display and try to compile and run using keyboard shortcut! Try these before proceeding to the next section.</a:t>
            </a:r>
          </a:p>
          <a:p>
            <a:pPr>
              <a:lnSpc>
                <a:spcPct val="90000"/>
              </a:lnSpc>
              <a:buClr>
                <a:schemeClr val="lt1"/>
              </a:buClr>
              <a:buSzPct val="100000"/>
            </a:pPr>
            <a:endParaRPr lang="en-SG" sz="2200" dirty="0">
              <a:solidFill>
                <a:schemeClr val="lt1"/>
              </a:solidFill>
              <a:latin typeface="Iceland"/>
              <a:ea typeface="Iceland"/>
              <a:cs typeface="Iceland"/>
              <a:sym typeface="Iceland"/>
            </a:endParaRPr>
          </a:p>
        </p:txBody>
      </p:sp>
      <p:sp>
        <p:nvSpPr>
          <p:cNvPr id="4" name="TextBox 3">
            <a:extLst>
              <a:ext uri="{FF2B5EF4-FFF2-40B4-BE49-F238E27FC236}">
                <a16:creationId xmlns:a16="http://schemas.microsoft.com/office/drawing/2014/main" id="{E63DF61E-BE05-4B82-9F66-43D6A72482D3}"/>
              </a:ext>
            </a:extLst>
          </p:cNvPr>
          <p:cNvSpPr txBox="1"/>
          <p:nvPr/>
        </p:nvSpPr>
        <p:spPr>
          <a:xfrm>
            <a:off x="4343400" y="6211669"/>
            <a:ext cx="6206068" cy="646331"/>
          </a:xfrm>
          <a:prstGeom prst="rect">
            <a:avLst/>
          </a:prstGeom>
          <a:noFill/>
        </p:spPr>
        <p:txBody>
          <a:bodyPr wrap="square" rtlCol="0">
            <a:spAutoFit/>
          </a:bodyPr>
          <a:lstStyle/>
          <a:p>
            <a:r>
              <a:rPr lang="en-SG" dirty="0">
                <a:solidFill>
                  <a:schemeClr val="bg1"/>
                </a:solidFill>
              </a:rPr>
              <a:t>Click </a:t>
            </a:r>
            <a:r>
              <a:rPr lang="en-SG" dirty="0">
                <a:solidFill>
                  <a:schemeClr val="bg1"/>
                </a:solidFill>
                <a:hlinkClick r:id="rId2" action="ppaction://hlinksldjump"/>
              </a:rPr>
              <a:t>here</a:t>
            </a:r>
            <a:r>
              <a:rPr lang="en-SG" dirty="0">
                <a:solidFill>
                  <a:schemeClr val="bg1"/>
                </a:solidFill>
              </a:rPr>
              <a:t> to return to Table of content</a:t>
            </a:r>
          </a:p>
          <a:p>
            <a:r>
              <a:rPr lang="en-SG" dirty="0">
                <a:solidFill>
                  <a:schemeClr val="bg1"/>
                </a:solidFill>
              </a:rPr>
              <a:t>Click </a:t>
            </a:r>
            <a:r>
              <a:rPr lang="en-SG" dirty="0">
                <a:solidFill>
                  <a:schemeClr val="bg1"/>
                </a:solidFill>
                <a:hlinkClick r:id="rId3" action="ppaction://hlinksldjump"/>
              </a:rPr>
              <a:t>here</a:t>
            </a:r>
            <a:r>
              <a:rPr lang="en-SG" dirty="0">
                <a:solidFill>
                  <a:schemeClr val="bg1"/>
                </a:solidFill>
              </a:rPr>
              <a:t> to return to Installation and setup guide content page</a:t>
            </a:r>
          </a:p>
        </p:txBody>
      </p:sp>
    </p:spTree>
    <p:extLst>
      <p:ext uri="{BB962C8B-B14F-4D97-AF65-F5344CB8AC3E}">
        <p14:creationId xmlns:p14="http://schemas.microsoft.com/office/powerpoint/2010/main" val="2624662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Introduction to C</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1262028" y="1609870"/>
            <a:ext cx="9660566" cy="3693650"/>
          </a:xfrm>
          <a:prstGeom prst="rect">
            <a:avLst/>
          </a:prstGeom>
          <a:noFill/>
          <a:ln>
            <a:noFill/>
          </a:ln>
        </p:spPr>
        <p:txBody>
          <a:bodyPr spcFirstLastPara="1" wrap="square" lIns="91425" tIns="45700" rIns="91425" bIns="45700" anchor="t" anchorCtr="0">
            <a:noAutofit/>
          </a:bodyPr>
          <a:lstStyle/>
          <a:p>
            <a:pPr>
              <a:lnSpc>
                <a:spcPct val="90000"/>
              </a:lnSpc>
              <a:buClr>
                <a:schemeClr val="lt1"/>
              </a:buClr>
              <a:buSzPts val="4950"/>
            </a:pPr>
            <a:r>
              <a:rPr lang="en-SG" sz="2400" dirty="0">
                <a:solidFill>
                  <a:schemeClr val="lt1"/>
                </a:solidFill>
                <a:latin typeface="Iceland"/>
                <a:ea typeface="Iceland"/>
                <a:cs typeface="Iceland"/>
                <a:sym typeface="Iceland"/>
                <a:hlinkClick r:id="rId2"/>
              </a:rPr>
              <a:t>Why learn C programming</a:t>
            </a:r>
            <a:r>
              <a:rPr lang="en-SG" sz="2400" dirty="0">
                <a:solidFill>
                  <a:schemeClr val="lt1"/>
                </a:solidFill>
                <a:latin typeface="Iceland"/>
                <a:ea typeface="Iceland"/>
                <a:cs typeface="Iceland"/>
                <a:sym typeface="Iceland"/>
              </a:rPr>
              <a:t>?</a:t>
            </a:r>
          </a:p>
          <a:p>
            <a:pPr marL="571500" indent="-571500">
              <a:lnSpc>
                <a:spcPct val="90000"/>
              </a:lnSpc>
              <a:buClr>
                <a:schemeClr val="lt1"/>
              </a:buClr>
              <a:buSzPct val="100000"/>
              <a:buFontTx/>
              <a:buChar char="-"/>
            </a:pPr>
            <a:r>
              <a:rPr lang="en-SG" sz="2400" dirty="0">
                <a:solidFill>
                  <a:schemeClr val="lt1"/>
                </a:solidFill>
                <a:latin typeface="Iceland"/>
                <a:ea typeface="Iceland"/>
                <a:cs typeface="Iceland"/>
                <a:sym typeface="Iceland"/>
              </a:rPr>
              <a:t>It is a general-purpose programming language that is simple and flexible.</a:t>
            </a:r>
          </a:p>
          <a:p>
            <a:pPr marL="571500" indent="-571500">
              <a:lnSpc>
                <a:spcPct val="90000"/>
              </a:lnSpc>
              <a:buClr>
                <a:schemeClr val="lt1"/>
              </a:buClr>
              <a:buSzPct val="100000"/>
              <a:buFontTx/>
              <a:buChar char="-"/>
            </a:pPr>
            <a:r>
              <a:rPr lang="en-SG" sz="2400" dirty="0">
                <a:solidFill>
                  <a:schemeClr val="lt1"/>
                </a:solidFill>
                <a:latin typeface="Iceland"/>
                <a:ea typeface="Iceland"/>
                <a:cs typeface="Iceland"/>
                <a:sym typeface="Iceland"/>
              </a:rPr>
              <a:t>C had a huge influence on modern-day language which borrow heavily on it. </a:t>
            </a:r>
          </a:p>
          <a:p>
            <a:pPr marL="1485900" lvl="2" indent="-571500">
              <a:lnSpc>
                <a:spcPct val="90000"/>
              </a:lnSpc>
              <a:buClr>
                <a:schemeClr val="lt1"/>
              </a:buClr>
              <a:buSzPct val="100000"/>
              <a:buFont typeface="Arial" panose="020B0604020202020204" pitchFamily="34" charset="0"/>
              <a:buChar char="•"/>
            </a:pPr>
            <a:r>
              <a:rPr lang="en-SG" sz="2400" dirty="0">
                <a:solidFill>
                  <a:schemeClr val="lt1"/>
                </a:solidFill>
                <a:latin typeface="Iceland"/>
                <a:ea typeface="Iceland"/>
                <a:cs typeface="Iceland"/>
                <a:sym typeface="Iceland"/>
              </a:rPr>
              <a:t>C++ includes all features of C, but adds classes and other features to support object-oriented programming(OOP).</a:t>
            </a:r>
          </a:p>
          <a:p>
            <a:pPr marL="1485900" lvl="2" indent="-571500">
              <a:lnSpc>
                <a:spcPct val="90000"/>
              </a:lnSpc>
              <a:buClr>
                <a:schemeClr val="lt1"/>
              </a:buClr>
              <a:buSzPct val="100000"/>
              <a:buFont typeface="Arial" panose="020B0604020202020204" pitchFamily="34" charset="0"/>
              <a:buChar char="•"/>
            </a:pPr>
            <a:r>
              <a:rPr lang="en-SG" sz="2400" dirty="0">
                <a:solidFill>
                  <a:schemeClr val="lt1"/>
                </a:solidFill>
                <a:latin typeface="Iceland"/>
                <a:ea typeface="Iceland"/>
                <a:cs typeface="Iceland"/>
                <a:sym typeface="Iceland"/>
              </a:rPr>
              <a:t>Java is based on C++ and therefore inherits many features of C.</a:t>
            </a:r>
          </a:p>
          <a:p>
            <a:pPr marL="1485900" lvl="2" indent="-571500">
              <a:lnSpc>
                <a:spcPct val="90000"/>
              </a:lnSpc>
              <a:buClr>
                <a:schemeClr val="lt1"/>
              </a:buClr>
              <a:buSzPct val="100000"/>
              <a:buFont typeface="Arial" panose="020B0604020202020204" pitchFamily="34" charset="0"/>
              <a:buChar char="•"/>
            </a:pPr>
            <a:r>
              <a:rPr lang="en-SG" sz="2400" dirty="0">
                <a:solidFill>
                  <a:schemeClr val="lt1"/>
                </a:solidFill>
                <a:latin typeface="Iceland"/>
                <a:ea typeface="Iceland"/>
                <a:cs typeface="Iceland"/>
                <a:sym typeface="Iceland"/>
              </a:rPr>
              <a:t>C# is derived from java and C++	</a:t>
            </a:r>
          </a:p>
          <a:p>
            <a:pPr marL="571500" indent="-571500">
              <a:lnSpc>
                <a:spcPct val="90000"/>
              </a:lnSpc>
              <a:buClr>
                <a:schemeClr val="lt1"/>
              </a:buClr>
              <a:buSzPct val="100000"/>
              <a:buFontTx/>
              <a:buChar char="-"/>
            </a:pPr>
            <a:r>
              <a:rPr lang="en-SG" sz="2400" dirty="0">
                <a:solidFill>
                  <a:schemeClr val="lt1"/>
                </a:solidFill>
                <a:latin typeface="Iceland"/>
                <a:ea typeface="Iceland"/>
                <a:cs typeface="Iceland"/>
                <a:sym typeface="Iceland"/>
              </a:rPr>
              <a:t>In other words, if you know C; you can grasp the knowledge of other programming languages that adopt the concept of C.</a:t>
            </a:r>
          </a:p>
        </p:txBody>
      </p:sp>
    </p:spTree>
    <p:extLst>
      <p:ext uri="{BB962C8B-B14F-4D97-AF65-F5344CB8AC3E}">
        <p14:creationId xmlns:p14="http://schemas.microsoft.com/office/powerpoint/2010/main" val="1065360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3802" y="567850"/>
            <a:ext cx="9884395" cy="698975"/>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3600" u="sng" dirty="0">
                <a:solidFill>
                  <a:schemeClr val="lt1"/>
                </a:solidFill>
                <a:latin typeface="Iceland"/>
                <a:ea typeface="Iceland"/>
                <a:cs typeface="Iceland"/>
                <a:sym typeface="Iceland"/>
              </a:rPr>
              <a:t>Debugging setup</a:t>
            </a: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952500" y="1214437"/>
            <a:ext cx="10201275" cy="3743325"/>
          </a:xfrm>
          <a:prstGeom prst="rect">
            <a:avLst/>
          </a:prstGeom>
          <a:noFill/>
          <a:ln>
            <a:noFill/>
          </a:ln>
        </p:spPr>
        <p:txBody>
          <a:bodyPr spcFirstLastPara="1" wrap="square" lIns="91425" tIns="45700" rIns="91425" bIns="45700" anchor="t" anchorCtr="0">
            <a:noAutofit/>
          </a:bodyPr>
          <a:lstStyle/>
          <a:p>
            <a:pPr>
              <a:lnSpc>
                <a:spcPct val="90000"/>
              </a:lnSpc>
              <a:buClr>
                <a:schemeClr val="lt1"/>
              </a:buClr>
              <a:buSzPct val="100000"/>
            </a:pPr>
            <a:r>
              <a:rPr lang="en-SG" sz="2200" dirty="0">
                <a:solidFill>
                  <a:schemeClr val="lt1"/>
                </a:solidFill>
                <a:latin typeface="Iceland"/>
                <a:ea typeface="Iceland"/>
                <a:cs typeface="Iceland"/>
                <a:sym typeface="Iceland"/>
              </a:rPr>
              <a:t>Now we left one last and important step for C programming which is the debugging setup. It is very important setup especially when you want to find which line of code that makes your program doesn’t behave the way you intended it to be.</a:t>
            </a:r>
          </a:p>
          <a:p>
            <a:pPr>
              <a:lnSpc>
                <a:spcPct val="90000"/>
              </a:lnSpc>
              <a:buClr>
                <a:schemeClr val="lt1"/>
              </a:buClr>
              <a:buSzPct val="100000"/>
            </a:pPr>
            <a:endParaRPr lang="en-SG" sz="2200" dirty="0">
              <a:solidFill>
                <a:schemeClr val="lt1"/>
              </a:solidFill>
              <a:latin typeface="Iceland"/>
              <a:ea typeface="Iceland"/>
              <a:cs typeface="Iceland"/>
              <a:sym typeface="Iceland"/>
            </a:endParaRPr>
          </a:p>
          <a:p>
            <a:pPr>
              <a:lnSpc>
                <a:spcPct val="90000"/>
              </a:lnSpc>
              <a:buClr>
                <a:schemeClr val="lt1"/>
              </a:buClr>
              <a:buSzPts val="4950"/>
            </a:pPr>
            <a:r>
              <a:rPr lang="en-SG" sz="2200" dirty="0">
                <a:solidFill>
                  <a:schemeClr val="lt1"/>
                </a:solidFill>
                <a:latin typeface="Iceland"/>
                <a:ea typeface="Iceland"/>
                <a:cs typeface="Iceland"/>
                <a:sym typeface="Iceland"/>
              </a:rPr>
              <a:t>Click here to download these debugging configuration files. </a:t>
            </a:r>
            <a:r>
              <a:rPr lang="en-SG" sz="2200" dirty="0">
                <a:solidFill>
                  <a:srgbClr val="FFFF00"/>
                </a:solidFill>
                <a:latin typeface="Iceland"/>
                <a:ea typeface="Iceland"/>
                <a:cs typeface="Iceland"/>
                <a:sym typeface="Iceland"/>
              </a:rPr>
              <a:t>Extract the .zip folder into your </a:t>
            </a:r>
            <a:r>
              <a:rPr lang="en-SG" sz="2200" dirty="0">
                <a:solidFill>
                  <a:srgbClr val="FFFF00"/>
                </a:solidFill>
                <a:latin typeface="Iceland"/>
                <a:ea typeface="Iceland"/>
                <a:cs typeface="Iceland"/>
                <a:sym typeface="Iceland"/>
                <a:hlinkClick r:id="rId2" action="ppaction://hlinksldjump"/>
              </a:rPr>
              <a:t>workspace folder</a:t>
            </a:r>
            <a:r>
              <a:rPr lang="en-SG" sz="2200" dirty="0">
                <a:solidFill>
                  <a:srgbClr val="FFFF00"/>
                </a:solidFill>
                <a:latin typeface="Iceland"/>
                <a:ea typeface="Iceland"/>
                <a:cs typeface="Iceland"/>
                <a:sym typeface="Iceland"/>
              </a:rPr>
              <a:t>. </a:t>
            </a:r>
            <a:r>
              <a:rPr lang="en-SG" sz="2200" dirty="0">
                <a:solidFill>
                  <a:schemeClr val="bg1"/>
                </a:solidFill>
                <a:latin typeface="Iceland"/>
                <a:ea typeface="Iceland"/>
                <a:cs typeface="Iceland"/>
                <a:sym typeface="Iceland"/>
              </a:rPr>
              <a:t>When you are prompt to override the folder, click “yes” to overwrite.</a:t>
            </a:r>
            <a:r>
              <a:rPr lang="en-SG" sz="2200" dirty="0">
                <a:solidFill>
                  <a:srgbClr val="FFFF00"/>
                </a:solidFill>
                <a:latin typeface="Iceland"/>
                <a:ea typeface="Iceland"/>
                <a:cs typeface="Iceland"/>
                <a:sym typeface="Iceland"/>
              </a:rPr>
              <a:t> </a:t>
            </a:r>
            <a:r>
              <a:rPr lang="en-SG" sz="2200" dirty="0">
                <a:solidFill>
                  <a:srgbClr val="FF0000"/>
                </a:solidFill>
                <a:latin typeface="Iceland"/>
                <a:ea typeface="Iceland"/>
                <a:cs typeface="Iceland"/>
                <a:sym typeface="Iceland"/>
              </a:rPr>
              <a:t>NOTE: Do not modify anything on these files! </a:t>
            </a:r>
            <a:r>
              <a:rPr lang="en-SG" sz="2200" dirty="0">
                <a:solidFill>
                  <a:schemeClr val="lt1"/>
                </a:solidFill>
                <a:latin typeface="Iceland"/>
                <a:ea typeface="Iceland"/>
                <a:cs typeface="Iceland"/>
                <a:sym typeface="Iceland"/>
              </a:rPr>
              <a:t>This file is build according to what you require for this course. IF you wish to learn more, click </a:t>
            </a:r>
            <a:r>
              <a:rPr lang="en-SG" sz="2200" dirty="0">
                <a:solidFill>
                  <a:schemeClr val="lt1"/>
                </a:solidFill>
                <a:latin typeface="Iceland"/>
                <a:ea typeface="Iceland"/>
                <a:cs typeface="Iceland"/>
                <a:sym typeface="Iceland"/>
                <a:hlinkClick r:id="rId3"/>
              </a:rPr>
              <a:t>here</a:t>
            </a:r>
            <a:r>
              <a:rPr lang="en-SG" sz="2200" dirty="0">
                <a:solidFill>
                  <a:schemeClr val="lt1"/>
                </a:solidFill>
                <a:latin typeface="Iceland"/>
                <a:ea typeface="Iceland"/>
                <a:cs typeface="Iceland"/>
                <a:sym typeface="Iceland"/>
              </a:rPr>
              <a:t> on tutorial to setup debugging configuration file. </a:t>
            </a:r>
            <a:r>
              <a:rPr lang="en-SG" sz="2200" dirty="0">
                <a:solidFill>
                  <a:schemeClr val="bg1"/>
                </a:solidFill>
                <a:latin typeface="Iceland"/>
                <a:ea typeface="Iceland"/>
                <a:cs typeface="Iceland"/>
                <a:sym typeface="Iceland"/>
              </a:rPr>
              <a:t>Delete .zip once you have done with extraction.</a:t>
            </a:r>
            <a:r>
              <a:rPr lang="en-SG" sz="2200" dirty="0">
                <a:solidFill>
                  <a:srgbClr val="FFFF00"/>
                </a:solidFill>
                <a:latin typeface="Iceland"/>
                <a:ea typeface="Iceland"/>
                <a:cs typeface="Iceland"/>
                <a:sym typeface="Iceland"/>
              </a:rPr>
              <a:t> </a:t>
            </a:r>
            <a:r>
              <a:rPr lang="en-SG" sz="2200" dirty="0">
                <a:solidFill>
                  <a:schemeClr val="bg1"/>
                </a:solidFill>
                <a:latin typeface="Iceland"/>
                <a:ea typeface="Iceland"/>
                <a:cs typeface="Iceland"/>
                <a:sym typeface="Iceland"/>
              </a:rPr>
              <a:t>Next, click here to download the .c file for this section</a:t>
            </a:r>
          </a:p>
        </p:txBody>
      </p:sp>
      <p:pic>
        <p:nvPicPr>
          <p:cNvPr id="7" name="Picture 6">
            <a:extLst>
              <a:ext uri="{FF2B5EF4-FFF2-40B4-BE49-F238E27FC236}">
                <a16:creationId xmlns:a16="http://schemas.microsoft.com/office/drawing/2014/main" id="{5BEBE785-4D1B-4481-AEAC-E9EA37827D91}"/>
              </a:ext>
            </a:extLst>
          </p:cNvPr>
          <p:cNvPicPr>
            <a:picLocks noChangeAspect="1"/>
          </p:cNvPicPr>
          <p:nvPr/>
        </p:nvPicPr>
        <p:blipFill rotWithShape="1">
          <a:blip r:embed="rId4">
            <a:extLst>
              <a:ext uri="{28A0092B-C50C-407E-A947-70E740481C1C}">
                <a14:useLocalDpi xmlns:a14="http://schemas.microsoft.com/office/drawing/2010/main" val="0"/>
              </a:ext>
            </a:extLst>
          </a:blip>
          <a:srcRect b="58201"/>
          <a:stretch/>
        </p:blipFill>
        <p:spPr>
          <a:xfrm>
            <a:off x="1" y="4332514"/>
            <a:ext cx="12191999" cy="2525486"/>
          </a:xfrm>
          <a:prstGeom prst="rect">
            <a:avLst/>
          </a:prstGeom>
        </p:spPr>
      </p:pic>
    </p:spTree>
    <p:extLst>
      <p:ext uri="{BB962C8B-B14F-4D97-AF65-F5344CB8AC3E}">
        <p14:creationId xmlns:p14="http://schemas.microsoft.com/office/powerpoint/2010/main" val="2945603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3802" y="587334"/>
            <a:ext cx="9884395" cy="698975"/>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3600" u="sng" dirty="0">
                <a:solidFill>
                  <a:schemeClr val="lt1"/>
                </a:solidFill>
                <a:latin typeface="Iceland"/>
                <a:ea typeface="Iceland"/>
                <a:cs typeface="Iceland"/>
                <a:sym typeface="Iceland"/>
              </a:rPr>
              <a:t>Debugging process</a:t>
            </a: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930186" y="1290962"/>
            <a:ext cx="10201275" cy="365806"/>
          </a:xfrm>
          <a:prstGeom prst="rect">
            <a:avLst/>
          </a:prstGeom>
          <a:noFill/>
          <a:ln>
            <a:noFill/>
          </a:ln>
        </p:spPr>
        <p:txBody>
          <a:bodyPr spcFirstLastPara="1" wrap="square" lIns="91425" tIns="45700" rIns="91425" bIns="45700" anchor="t" anchorCtr="0">
            <a:noAutofit/>
          </a:bodyPr>
          <a:lstStyle/>
          <a:p>
            <a:pPr>
              <a:lnSpc>
                <a:spcPct val="90000"/>
              </a:lnSpc>
              <a:buClr>
                <a:schemeClr val="lt1"/>
              </a:buClr>
              <a:buSzPct val="100000"/>
            </a:pPr>
            <a:r>
              <a:rPr lang="de-DE" sz="2200" dirty="0">
                <a:solidFill>
                  <a:schemeClr val="lt1"/>
                </a:solidFill>
                <a:latin typeface="Iceland"/>
                <a:ea typeface="Iceland"/>
                <a:cs typeface="Iceland"/>
                <a:sym typeface="Iceland"/>
              </a:rPr>
              <a:t>Here are some explaination on the tools which will be frequently use for debugging. For further details on debugging with visual studio code, please visit </a:t>
            </a:r>
            <a:r>
              <a:rPr lang="de-DE" sz="2200" dirty="0">
                <a:solidFill>
                  <a:schemeClr val="lt1"/>
                </a:solidFill>
                <a:latin typeface="Iceland"/>
                <a:ea typeface="Iceland"/>
                <a:cs typeface="Iceland"/>
                <a:sym typeface="Iceland"/>
                <a:hlinkClick r:id="rId2"/>
              </a:rPr>
              <a:t>here</a:t>
            </a:r>
            <a:r>
              <a:rPr lang="de-DE" sz="2200" dirty="0">
                <a:solidFill>
                  <a:schemeClr val="lt1"/>
                </a:solidFill>
                <a:latin typeface="Iceland"/>
                <a:ea typeface="Iceland"/>
                <a:cs typeface="Iceland"/>
                <a:sym typeface="Iceland"/>
              </a:rPr>
              <a:t> and </a:t>
            </a:r>
            <a:r>
              <a:rPr lang="de-DE" sz="2200" dirty="0">
                <a:solidFill>
                  <a:schemeClr val="lt1"/>
                </a:solidFill>
                <a:latin typeface="Iceland"/>
                <a:ea typeface="Iceland"/>
                <a:cs typeface="Iceland"/>
                <a:sym typeface="Iceland"/>
                <a:hlinkClick r:id="rId3"/>
              </a:rPr>
              <a:t>here</a:t>
            </a:r>
            <a:r>
              <a:rPr lang="de-DE" sz="2200" dirty="0">
                <a:solidFill>
                  <a:schemeClr val="lt1"/>
                </a:solidFill>
                <a:latin typeface="Iceland"/>
                <a:ea typeface="Iceland"/>
                <a:cs typeface="Iceland"/>
                <a:sym typeface="Iceland"/>
              </a:rPr>
              <a:t>.</a:t>
            </a:r>
          </a:p>
        </p:txBody>
      </p:sp>
      <p:grpSp>
        <p:nvGrpSpPr>
          <p:cNvPr id="21" name="Group 20">
            <a:extLst>
              <a:ext uri="{FF2B5EF4-FFF2-40B4-BE49-F238E27FC236}">
                <a16:creationId xmlns:a16="http://schemas.microsoft.com/office/drawing/2014/main" id="{2104CD0F-6A13-4B5D-808F-70D63FF4677F}"/>
              </a:ext>
            </a:extLst>
          </p:cNvPr>
          <p:cNvGrpSpPr/>
          <p:nvPr/>
        </p:nvGrpSpPr>
        <p:grpSpPr>
          <a:xfrm>
            <a:off x="374228" y="2079368"/>
            <a:ext cx="3890727" cy="4538156"/>
            <a:chOff x="767421" y="2494542"/>
            <a:chExt cx="3303902" cy="4211931"/>
          </a:xfrm>
        </p:grpSpPr>
        <p:sp>
          <p:nvSpPr>
            <p:cNvPr id="19" name="Rectangle 18">
              <a:extLst>
                <a:ext uri="{FF2B5EF4-FFF2-40B4-BE49-F238E27FC236}">
                  <a16:creationId xmlns:a16="http://schemas.microsoft.com/office/drawing/2014/main" id="{06BB14C2-BB0E-4118-A4A4-AE25430C70B2}"/>
                </a:ext>
              </a:extLst>
            </p:cNvPr>
            <p:cNvSpPr/>
            <p:nvPr/>
          </p:nvSpPr>
          <p:spPr>
            <a:xfrm>
              <a:off x="767421" y="2494542"/>
              <a:ext cx="3303902" cy="4211931"/>
            </a:xfrm>
            <a:prstGeom prst="rect">
              <a:avLst/>
            </a:prstGeom>
            <a:solidFill>
              <a:schemeClr val="tx1">
                <a:alpha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dirty="0">
                  <a:latin typeface="Iceland"/>
                  <a:ea typeface="Iceland"/>
                  <a:cs typeface="Iceland"/>
                  <a:sym typeface="Iceland"/>
                </a:rPr>
                <a:t>Variables and watch</a:t>
              </a:r>
            </a:p>
            <a:p>
              <a:pPr algn="ctr"/>
              <a:endParaRPr lang="de-DE" dirty="0">
                <a:latin typeface="Iceland"/>
                <a:ea typeface="Iceland"/>
                <a:cs typeface="Iceland"/>
                <a:sym typeface="Iceland"/>
              </a:endParaRPr>
            </a:p>
            <a:p>
              <a:pPr algn="ctr"/>
              <a:endParaRPr lang="de-DE" dirty="0">
                <a:latin typeface="Iceland"/>
                <a:ea typeface="Iceland"/>
                <a:cs typeface="Iceland"/>
                <a:sym typeface="Iceland"/>
              </a:endParaRPr>
            </a:p>
            <a:p>
              <a:pPr algn="ctr"/>
              <a:endParaRPr lang="de-DE" dirty="0">
                <a:latin typeface="Iceland"/>
                <a:ea typeface="Iceland"/>
                <a:cs typeface="Iceland"/>
                <a:sym typeface="Iceland"/>
              </a:endParaRPr>
            </a:p>
            <a:p>
              <a:pPr algn="ctr"/>
              <a:endParaRPr lang="de-DE" dirty="0">
                <a:latin typeface="Iceland"/>
                <a:ea typeface="Iceland"/>
                <a:cs typeface="Iceland"/>
                <a:sym typeface="Iceland"/>
              </a:endParaRPr>
            </a:p>
            <a:p>
              <a:pPr algn="ctr"/>
              <a:endParaRPr lang="de-DE" dirty="0">
                <a:latin typeface="Iceland"/>
                <a:ea typeface="Iceland"/>
                <a:cs typeface="Iceland"/>
                <a:sym typeface="Iceland"/>
              </a:endParaRPr>
            </a:p>
            <a:p>
              <a:pPr algn="ctr"/>
              <a:endParaRPr lang="de-DE" dirty="0">
                <a:latin typeface="Iceland"/>
                <a:ea typeface="Iceland"/>
                <a:cs typeface="Iceland"/>
                <a:sym typeface="Iceland"/>
              </a:endParaRPr>
            </a:p>
            <a:p>
              <a:pPr algn="ctr"/>
              <a:endParaRPr lang="de-DE" dirty="0">
                <a:latin typeface="Iceland"/>
                <a:ea typeface="Iceland"/>
                <a:cs typeface="Iceland"/>
                <a:sym typeface="Iceland"/>
              </a:endParaRPr>
            </a:p>
            <a:p>
              <a:r>
                <a:rPr lang="de-DE" b="1" u="sng" dirty="0">
                  <a:latin typeface="Iceland"/>
                  <a:ea typeface="Iceland"/>
                  <a:cs typeface="Iceland"/>
                  <a:sym typeface="Iceland"/>
                </a:rPr>
                <a:t>Variables</a:t>
              </a:r>
              <a:r>
                <a:rPr lang="de-DE" dirty="0">
                  <a:latin typeface="Iceland"/>
                  <a:ea typeface="Iceland"/>
                  <a:cs typeface="Iceland"/>
                  <a:sym typeface="Iceland"/>
                </a:rPr>
                <a:t>  displays the variables  in a program and its values can be changed by right click -&gt; “Set Value“</a:t>
              </a:r>
            </a:p>
            <a:p>
              <a:r>
                <a:rPr lang="de-DE" b="1" u="sng" dirty="0">
                  <a:latin typeface="Iceland"/>
                  <a:ea typeface="Iceland"/>
                  <a:cs typeface="Iceland"/>
                  <a:sym typeface="Iceland"/>
                </a:rPr>
                <a:t>Watch</a:t>
              </a:r>
              <a:r>
                <a:rPr lang="de-DE" dirty="0">
                  <a:latin typeface="Iceland"/>
                  <a:ea typeface="Iceland"/>
                  <a:cs typeface="Iceland"/>
                  <a:sym typeface="Iceland"/>
                </a:rPr>
                <a:t> evaluates the variables and expression to show an event happen either  0 (false) or 1 (true)</a:t>
              </a:r>
            </a:p>
            <a:p>
              <a:pPr algn="ctr"/>
              <a:endParaRPr lang="de-DE" dirty="0">
                <a:latin typeface="Iceland"/>
                <a:ea typeface="Iceland"/>
                <a:cs typeface="Iceland"/>
                <a:sym typeface="Iceland"/>
              </a:endParaRPr>
            </a:p>
            <a:p>
              <a:pPr algn="ctr"/>
              <a:endParaRPr lang="de-DE" dirty="0">
                <a:latin typeface="Iceland"/>
                <a:ea typeface="Iceland"/>
                <a:cs typeface="Iceland"/>
                <a:sym typeface="Iceland"/>
              </a:endParaRPr>
            </a:p>
            <a:p>
              <a:pPr algn="ctr"/>
              <a:endParaRPr lang="de-DE" dirty="0">
                <a:latin typeface="Iceland"/>
                <a:ea typeface="Iceland"/>
                <a:cs typeface="Iceland"/>
                <a:sym typeface="Iceland"/>
              </a:endParaRPr>
            </a:p>
            <a:p>
              <a:pPr algn="ctr"/>
              <a:endParaRPr lang="de-DE" dirty="0">
                <a:latin typeface="Iceland"/>
                <a:ea typeface="Iceland"/>
                <a:cs typeface="Iceland"/>
                <a:sym typeface="Iceland"/>
              </a:endParaRPr>
            </a:p>
          </p:txBody>
        </p:sp>
        <p:pic>
          <p:nvPicPr>
            <p:cNvPr id="16" name="Picture 15" descr="A screenshot of a cell phone&#10;&#10;Description automatically generated">
              <a:extLst>
                <a:ext uri="{FF2B5EF4-FFF2-40B4-BE49-F238E27FC236}">
                  <a16:creationId xmlns:a16="http://schemas.microsoft.com/office/drawing/2014/main" id="{02A7F18E-7A7B-464F-A66D-7ABF9561B83E}"/>
                </a:ext>
              </a:extLst>
            </p:cNvPr>
            <p:cNvPicPr>
              <a:picLocks noChangeAspect="1"/>
            </p:cNvPicPr>
            <p:nvPr/>
          </p:nvPicPr>
          <p:blipFill rotWithShape="1">
            <a:blip r:embed="rId4">
              <a:extLst>
                <a:ext uri="{28A0092B-C50C-407E-A947-70E740481C1C}">
                  <a14:useLocalDpi xmlns:a14="http://schemas.microsoft.com/office/drawing/2010/main" val="0"/>
                </a:ext>
              </a:extLst>
            </a:blip>
            <a:srcRect l="3152" t="6773" r="76164" b="68254"/>
            <a:stretch/>
          </p:blipFill>
          <p:spPr>
            <a:xfrm>
              <a:off x="1318399" y="2758520"/>
              <a:ext cx="2220233" cy="1712686"/>
            </a:xfrm>
            <a:prstGeom prst="rect">
              <a:avLst/>
            </a:prstGeom>
            <a:solidFill>
              <a:schemeClr val="tx1">
                <a:alpha val="80000"/>
              </a:schemeClr>
            </a:solidFill>
          </p:spPr>
        </p:pic>
      </p:grpSp>
      <p:grpSp>
        <p:nvGrpSpPr>
          <p:cNvPr id="23" name="Group 22">
            <a:extLst>
              <a:ext uri="{FF2B5EF4-FFF2-40B4-BE49-F238E27FC236}">
                <a16:creationId xmlns:a16="http://schemas.microsoft.com/office/drawing/2014/main" id="{AB79ED25-5D67-420D-99F4-8D7C56BC4D8D}"/>
              </a:ext>
            </a:extLst>
          </p:cNvPr>
          <p:cNvGrpSpPr/>
          <p:nvPr/>
        </p:nvGrpSpPr>
        <p:grpSpPr>
          <a:xfrm>
            <a:off x="8220454" y="2079368"/>
            <a:ext cx="3597315" cy="4531744"/>
            <a:chOff x="8043476" y="3429000"/>
            <a:chExt cx="2994720" cy="3643085"/>
          </a:xfrm>
        </p:grpSpPr>
        <p:sp>
          <p:nvSpPr>
            <p:cNvPr id="5" name="Rectangle 4">
              <a:extLst>
                <a:ext uri="{FF2B5EF4-FFF2-40B4-BE49-F238E27FC236}">
                  <a16:creationId xmlns:a16="http://schemas.microsoft.com/office/drawing/2014/main" id="{CF0F9BA1-52AB-4EB9-BBDA-198D18187D3F}"/>
                </a:ext>
              </a:extLst>
            </p:cNvPr>
            <p:cNvSpPr/>
            <p:nvPr/>
          </p:nvSpPr>
          <p:spPr>
            <a:xfrm>
              <a:off x="8043476" y="3429000"/>
              <a:ext cx="2994720" cy="3643085"/>
            </a:xfrm>
            <a:prstGeom prst="rect">
              <a:avLst/>
            </a:prstGeom>
            <a:solidFill>
              <a:schemeClr val="tx1">
                <a:alpha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dirty="0">
                  <a:latin typeface="Iceland"/>
                  <a:ea typeface="Iceland"/>
                  <a:cs typeface="Iceland"/>
                  <a:sym typeface="Iceland"/>
                </a:rPr>
                <a:t>Debug actions</a:t>
              </a:r>
            </a:p>
            <a:p>
              <a:pPr algn="ctr"/>
              <a:endParaRPr lang="de-DE" dirty="0">
                <a:latin typeface="Iceland"/>
                <a:ea typeface="Iceland"/>
                <a:cs typeface="Iceland"/>
                <a:sym typeface="Iceland"/>
              </a:endParaRPr>
            </a:p>
            <a:p>
              <a:pPr algn="ctr"/>
              <a:endParaRPr lang="de-DE" dirty="0">
                <a:latin typeface="Iceland"/>
                <a:ea typeface="Iceland"/>
                <a:cs typeface="Iceland"/>
                <a:sym typeface="Iceland"/>
              </a:endParaRPr>
            </a:p>
            <a:p>
              <a:r>
                <a:rPr lang="de-DE" b="1" u="sng" dirty="0">
                  <a:latin typeface="Iceland"/>
                  <a:ea typeface="Iceland"/>
                  <a:cs typeface="Iceland"/>
                  <a:sym typeface="Iceland"/>
                </a:rPr>
                <a:t>Continue/Pause </a:t>
              </a:r>
              <a:r>
                <a:rPr lang="de-DE" dirty="0">
                  <a:latin typeface="Iceland"/>
                  <a:ea typeface="Iceland"/>
                  <a:cs typeface="Iceland"/>
                  <a:sym typeface="Iceland"/>
                </a:rPr>
                <a:t>program will run until meets breakpoint.</a:t>
              </a:r>
            </a:p>
            <a:p>
              <a:r>
                <a:rPr lang="de-DE" dirty="0">
                  <a:latin typeface="Iceland"/>
                  <a:ea typeface="Iceland"/>
                  <a:cs typeface="Iceland"/>
                  <a:sym typeface="Iceland"/>
                </a:rPr>
                <a:t>When a programs runs on a line of code that is a function call,</a:t>
              </a:r>
            </a:p>
            <a:p>
              <a:r>
                <a:rPr lang="de-DE" b="1" u="sng" dirty="0">
                  <a:latin typeface="Iceland"/>
                  <a:ea typeface="Iceland"/>
                  <a:cs typeface="Iceland"/>
                  <a:sym typeface="Iceland"/>
                </a:rPr>
                <a:t>Step Over</a:t>
              </a:r>
              <a:r>
                <a:rPr lang="de-DE" dirty="0">
                  <a:latin typeface="Iceland"/>
                  <a:ea typeface="Iceland"/>
                  <a:cs typeface="Iceland"/>
                  <a:sym typeface="Iceland"/>
                </a:rPr>
                <a:t> </a:t>
              </a:r>
              <a:r>
                <a:rPr lang="de-DE" dirty="0">
                  <a:solidFill>
                    <a:srgbClr val="FF0000"/>
                  </a:solidFill>
                  <a:latin typeface="Iceland"/>
                  <a:ea typeface="Iceland"/>
                  <a:cs typeface="Iceland"/>
                  <a:sym typeface="Iceland"/>
                </a:rPr>
                <a:t>executes</a:t>
              </a:r>
              <a:r>
                <a:rPr lang="de-DE" dirty="0">
                  <a:latin typeface="Iceland"/>
                  <a:ea typeface="Iceland"/>
                  <a:cs typeface="Iceland"/>
                  <a:sym typeface="Iceland"/>
                </a:rPr>
                <a:t> the function and breaks after the function return.</a:t>
              </a:r>
            </a:p>
            <a:p>
              <a:r>
                <a:rPr lang="de-DE" b="1" u="sng" dirty="0">
                  <a:latin typeface="Iceland"/>
                  <a:ea typeface="Iceland"/>
                  <a:cs typeface="Iceland"/>
                  <a:sym typeface="Iceland"/>
                </a:rPr>
                <a:t>Step Into</a:t>
              </a:r>
              <a:r>
                <a:rPr lang="de-DE" dirty="0">
                  <a:latin typeface="Iceland"/>
                  <a:ea typeface="Iceland"/>
                  <a:cs typeface="Iceland"/>
                  <a:sym typeface="Iceland"/>
                </a:rPr>
                <a:t> will  executes nested functions and run one line at a time. </a:t>
              </a:r>
            </a:p>
            <a:p>
              <a:r>
                <a:rPr lang="de-DE" b="1" u="sng" dirty="0">
                  <a:latin typeface="Iceland"/>
                  <a:ea typeface="Iceland"/>
                  <a:cs typeface="Iceland"/>
                  <a:sym typeface="Iceland"/>
                </a:rPr>
                <a:t>Step Out</a:t>
              </a:r>
              <a:r>
                <a:rPr lang="de-DE" dirty="0">
                  <a:latin typeface="Iceland"/>
                  <a:ea typeface="Iceland"/>
                  <a:cs typeface="Iceland"/>
                  <a:sym typeface="Iceland"/>
                </a:rPr>
                <a:t> </a:t>
              </a:r>
              <a:r>
                <a:rPr lang="de-DE" dirty="0">
                  <a:solidFill>
                    <a:srgbClr val="FF0000"/>
                  </a:solidFill>
                  <a:latin typeface="Iceland"/>
                  <a:ea typeface="Iceland"/>
                  <a:cs typeface="Iceland"/>
                  <a:sym typeface="Iceland"/>
                </a:rPr>
                <a:t>will skip </a:t>
              </a:r>
              <a:r>
                <a:rPr lang="de-DE" dirty="0">
                  <a:latin typeface="Iceland"/>
                  <a:ea typeface="Iceland"/>
                  <a:cs typeface="Iceland"/>
                  <a:sym typeface="Iceland"/>
                </a:rPr>
                <a:t>function call and breaks after the function returns</a:t>
              </a:r>
            </a:p>
            <a:p>
              <a:r>
                <a:rPr lang="de-DE" b="1" u="sng" dirty="0">
                  <a:latin typeface="Iceland"/>
                  <a:ea typeface="Iceland"/>
                  <a:cs typeface="Iceland"/>
                  <a:sym typeface="Iceland"/>
                </a:rPr>
                <a:t>Restart</a:t>
              </a:r>
              <a:r>
                <a:rPr lang="de-DE" dirty="0">
                  <a:latin typeface="Iceland"/>
                  <a:ea typeface="Iceland"/>
                  <a:cs typeface="Iceland"/>
                  <a:sym typeface="Iceland"/>
                </a:rPr>
                <a:t> will revert debugging from start of the program</a:t>
              </a:r>
            </a:p>
            <a:p>
              <a:r>
                <a:rPr lang="de-DE" b="1" u="sng" dirty="0">
                  <a:latin typeface="Iceland"/>
                  <a:ea typeface="Iceland"/>
                  <a:cs typeface="Iceland"/>
                  <a:sym typeface="Iceland"/>
                </a:rPr>
                <a:t>Stop</a:t>
              </a:r>
              <a:r>
                <a:rPr lang="de-DE" dirty="0">
                  <a:latin typeface="Iceland"/>
                  <a:ea typeface="Iceland"/>
                  <a:cs typeface="Iceland"/>
                  <a:sym typeface="Iceland"/>
                </a:rPr>
                <a:t> ends debugging process</a:t>
              </a:r>
            </a:p>
          </p:txBody>
        </p:sp>
        <p:pic>
          <p:nvPicPr>
            <p:cNvPr id="4" name="Picture 3">
              <a:extLst>
                <a:ext uri="{FF2B5EF4-FFF2-40B4-BE49-F238E27FC236}">
                  <a16:creationId xmlns:a16="http://schemas.microsoft.com/office/drawing/2014/main" id="{8AD736FD-50A4-4C5A-A689-9CC26C42A2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4267" y="3748315"/>
              <a:ext cx="2057400" cy="304800"/>
            </a:xfrm>
            <a:prstGeom prst="rect">
              <a:avLst/>
            </a:prstGeom>
            <a:solidFill>
              <a:schemeClr val="tx1">
                <a:alpha val="80000"/>
              </a:schemeClr>
            </a:solidFill>
          </p:spPr>
        </p:pic>
      </p:grpSp>
      <p:grpSp>
        <p:nvGrpSpPr>
          <p:cNvPr id="27" name="Group 26">
            <a:extLst>
              <a:ext uri="{FF2B5EF4-FFF2-40B4-BE49-F238E27FC236}">
                <a16:creationId xmlns:a16="http://schemas.microsoft.com/office/drawing/2014/main" id="{AACE1D4D-760E-4906-8DA9-0D2AB1DDBDF9}"/>
              </a:ext>
            </a:extLst>
          </p:cNvPr>
          <p:cNvGrpSpPr/>
          <p:nvPr/>
        </p:nvGrpSpPr>
        <p:grpSpPr>
          <a:xfrm>
            <a:off x="4444048" y="2079368"/>
            <a:ext cx="3597314" cy="4538156"/>
            <a:chOff x="4646452" y="2079368"/>
            <a:chExt cx="3303902" cy="4538156"/>
          </a:xfrm>
        </p:grpSpPr>
        <p:sp>
          <p:nvSpPr>
            <p:cNvPr id="10" name="Rectangle 9">
              <a:extLst>
                <a:ext uri="{FF2B5EF4-FFF2-40B4-BE49-F238E27FC236}">
                  <a16:creationId xmlns:a16="http://schemas.microsoft.com/office/drawing/2014/main" id="{7604EDC8-0966-4F10-9080-C1F75767F013}"/>
                </a:ext>
              </a:extLst>
            </p:cNvPr>
            <p:cNvSpPr/>
            <p:nvPr/>
          </p:nvSpPr>
          <p:spPr>
            <a:xfrm>
              <a:off x="4646452" y="2079368"/>
              <a:ext cx="3303902" cy="4538156"/>
            </a:xfrm>
            <a:prstGeom prst="rect">
              <a:avLst/>
            </a:prstGeom>
            <a:solidFill>
              <a:schemeClr val="tx1">
                <a:alpha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dirty="0">
                  <a:latin typeface="Iceland"/>
                  <a:ea typeface="Iceland"/>
                  <a:cs typeface="Iceland"/>
                  <a:sym typeface="Iceland"/>
                </a:rPr>
                <a:t>Breakpoints</a:t>
              </a:r>
            </a:p>
            <a:p>
              <a:pPr algn="ctr"/>
              <a:endParaRPr lang="de-DE" dirty="0">
                <a:latin typeface="Iceland"/>
                <a:ea typeface="Iceland"/>
                <a:cs typeface="Iceland"/>
                <a:sym typeface="Iceland"/>
              </a:endParaRPr>
            </a:p>
            <a:p>
              <a:pPr algn="ctr"/>
              <a:endParaRPr lang="de-DE" dirty="0">
                <a:latin typeface="Iceland"/>
                <a:ea typeface="Iceland"/>
                <a:cs typeface="Iceland"/>
                <a:sym typeface="Iceland"/>
              </a:endParaRPr>
            </a:p>
            <a:p>
              <a:endParaRPr lang="de-DE" dirty="0">
                <a:latin typeface="Iceland"/>
                <a:ea typeface="Iceland"/>
                <a:cs typeface="Iceland"/>
                <a:sym typeface="Iceland"/>
              </a:endParaRPr>
            </a:p>
            <a:p>
              <a:r>
                <a:rPr lang="de-DE" dirty="0">
                  <a:latin typeface="Iceland"/>
                  <a:ea typeface="Iceland"/>
                  <a:cs typeface="Iceland"/>
                  <a:sym typeface="Iceland"/>
                </a:rPr>
                <a:t>It pauses the program when the program run into the “red dot“ in the program. </a:t>
              </a:r>
            </a:p>
            <a:p>
              <a:r>
                <a:rPr lang="de-DE" dirty="0">
                  <a:latin typeface="Iceland"/>
                  <a:ea typeface="Iceland"/>
                  <a:cs typeface="Iceland"/>
                  <a:sym typeface="Iceland"/>
                </a:rPr>
                <a:t>You can add breakpoints by clicking the red dot on the left side of the code line number.</a:t>
              </a:r>
            </a:p>
          </p:txBody>
        </p:sp>
        <p:pic>
          <p:nvPicPr>
            <p:cNvPr id="9" name="Picture 8" descr="A screenshot of a computer screen&#10;&#10;Description automatically generated">
              <a:extLst>
                <a:ext uri="{FF2B5EF4-FFF2-40B4-BE49-F238E27FC236}">
                  <a16:creationId xmlns:a16="http://schemas.microsoft.com/office/drawing/2014/main" id="{3B29BF9C-F0BB-45CC-867F-7557C39656F5}"/>
                </a:ext>
              </a:extLst>
            </p:cNvPr>
            <p:cNvPicPr>
              <a:picLocks noChangeAspect="1"/>
            </p:cNvPicPr>
            <p:nvPr/>
          </p:nvPicPr>
          <p:blipFill rotWithShape="1">
            <a:blip r:embed="rId6">
              <a:extLst>
                <a:ext uri="{28A0092B-C50C-407E-A947-70E740481C1C}">
                  <a14:useLocalDpi xmlns:a14="http://schemas.microsoft.com/office/drawing/2010/main" val="0"/>
                </a:ext>
              </a:extLst>
            </a:blip>
            <a:srcRect l="3284" t="93226" r="74641" b="2286"/>
            <a:stretch/>
          </p:blipFill>
          <p:spPr>
            <a:xfrm>
              <a:off x="4971591" y="2549787"/>
              <a:ext cx="2373086" cy="383360"/>
            </a:xfrm>
            <a:prstGeom prst="rect">
              <a:avLst/>
            </a:prstGeom>
            <a:solidFill>
              <a:schemeClr val="tx1">
                <a:alpha val="80000"/>
              </a:schemeClr>
            </a:solidFill>
          </p:spPr>
        </p:pic>
        <p:pic>
          <p:nvPicPr>
            <p:cNvPr id="25" name="Picture 24">
              <a:extLst>
                <a:ext uri="{FF2B5EF4-FFF2-40B4-BE49-F238E27FC236}">
                  <a16:creationId xmlns:a16="http://schemas.microsoft.com/office/drawing/2014/main" id="{72A9FE3E-56F2-4E03-8795-448CBD44C4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75880" y="4995509"/>
              <a:ext cx="3245046" cy="571529"/>
            </a:xfrm>
            <a:prstGeom prst="rect">
              <a:avLst/>
            </a:prstGeom>
          </p:spPr>
        </p:pic>
      </p:grpSp>
    </p:spTree>
    <p:extLst>
      <p:ext uri="{BB962C8B-B14F-4D97-AF65-F5344CB8AC3E}">
        <p14:creationId xmlns:p14="http://schemas.microsoft.com/office/powerpoint/2010/main" val="2304302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screen&#10;&#10;Description automatically generated">
            <a:extLst>
              <a:ext uri="{FF2B5EF4-FFF2-40B4-BE49-F238E27FC236}">
                <a16:creationId xmlns:a16="http://schemas.microsoft.com/office/drawing/2014/main" id="{F4C2CF5C-B9F8-4E67-8D5D-296DE3AB79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60698"/>
          </a:xfrm>
        </p:spPr>
      </p:pic>
    </p:spTree>
    <p:extLst>
      <p:ext uri="{BB962C8B-B14F-4D97-AF65-F5344CB8AC3E}">
        <p14:creationId xmlns:p14="http://schemas.microsoft.com/office/powerpoint/2010/main" val="505080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641825"/>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C Basics content</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1150113" y="1618336"/>
            <a:ext cx="10373019" cy="3523640"/>
          </a:xfrm>
          <a:prstGeom prst="rect">
            <a:avLst/>
          </a:prstGeom>
          <a:noFill/>
          <a:ln>
            <a:noFill/>
          </a:ln>
        </p:spPr>
        <p:txBody>
          <a:bodyPr spcFirstLastPara="1" wrap="square" lIns="91425" tIns="45700" rIns="91425" bIns="45700" anchor="t" anchorCtr="0">
            <a:noAutofit/>
          </a:bodyPr>
          <a:lstStyle/>
          <a:p>
            <a:pPr marL="571500" indent="-571500">
              <a:lnSpc>
                <a:spcPct val="90000"/>
              </a:lnSpc>
              <a:buClr>
                <a:schemeClr val="lt1"/>
              </a:buClr>
              <a:buSzPct val="100000"/>
              <a:buFont typeface="Courier New" panose="02070309020205020404" pitchFamily="49" charset="0"/>
              <a:buChar char="o"/>
            </a:pPr>
            <a:r>
              <a:rPr lang="en-SG" sz="3600" dirty="0">
                <a:solidFill>
                  <a:schemeClr val="lt1"/>
                </a:solidFill>
                <a:latin typeface="Iceland"/>
                <a:ea typeface="Iceland"/>
                <a:cs typeface="Iceland"/>
                <a:sym typeface="Iceland"/>
                <a:hlinkClick r:id="rId2" action="ppaction://hlinksldjump"/>
              </a:rPr>
              <a:t>C Fundamentals</a:t>
            </a:r>
            <a:endParaRPr lang="en-SG" sz="3600" dirty="0">
              <a:solidFill>
                <a:schemeClr val="lt1"/>
              </a:solidFill>
              <a:latin typeface="Iceland"/>
              <a:ea typeface="Iceland"/>
              <a:cs typeface="Iceland"/>
              <a:sym typeface="Iceland"/>
            </a:endParaRPr>
          </a:p>
          <a:p>
            <a:pPr marL="571500" indent="-571500">
              <a:lnSpc>
                <a:spcPct val="90000"/>
              </a:lnSpc>
              <a:buClr>
                <a:schemeClr val="lt1"/>
              </a:buClr>
              <a:buSzPct val="100000"/>
              <a:buFont typeface="Courier New" panose="02070309020205020404" pitchFamily="49" charset="0"/>
              <a:buChar char="o"/>
            </a:pPr>
            <a:r>
              <a:rPr lang="en-SG" sz="3600" dirty="0">
                <a:solidFill>
                  <a:schemeClr val="lt1"/>
                </a:solidFill>
                <a:latin typeface="Iceland"/>
                <a:ea typeface="Iceland"/>
                <a:cs typeface="Iceland"/>
                <a:sym typeface="Iceland"/>
                <a:hlinkClick r:id="rId3" action="ppaction://hlinksldjump"/>
              </a:rPr>
              <a:t>Statements;</a:t>
            </a:r>
            <a:endParaRPr lang="en-SG" sz="3600" dirty="0">
              <a:solidFill>
                <a:schemeClr val="lt1"/>
              </a:solidFill>
              <a:latin typeface="Iceland"/>
              <a:ea typeface="Iceland"/>
              <a:cs typeface="Iceland"/>
              <a:sym typeface="Iceland"/>
            </a:endParaRPr>
          </a:p>
          <a:p>
            <a:pPr marL="571500" indent="-571500">
              <a:lnSpc>
                <a:spcPct val="90000"/>
              </a:lnSpc>
              <a:buClr>
                <a:schemeClr val="lt1"/>
              </a:buClr>
              <a:buSzPct val="100000"/>
              <a:buFont typeface="Courier New" panose="02070309020205020404" pitchFamily="49" charset="0"/>
              <a:buChar char="o"/>
            </a:pPr>
            <a:r>
              <a:rPr lang="en-SG" sz="3600" dirty="0">
                <a:solidFill>
                  <a:schemeClr val="lt1"/>
                </a:solidFill>
                <a:latin typeface="Iceland"/>
                <a:ea typeface="Iceland"/>
                <a:cs typeface="Iceland"/>
                <a:sym typeface="Iceland"/>
                <a:hlinkClick r:id="rId4" action="ppaction://hlinksldjump"/>
              </a:rPr>
              <a:t>Functions()</a:t>
            </a:r>
            <a:endParaRPr lang="en-SG" sz="3600" dirty="0">
              <a:solidFill>
                <a:schemeClr val="lt1"/>
              </a:solidFill>
              <a:latin typeface="Iceland"/>
              <a:ea typeface="Iceland"/>
              <a:cs typeface="Iceland"/>
              <a:sym typeface="Iceland"/>
            </a:endParaRPr>
          </a:p>
          <a:p>
            <a:pPr marL="571500" indent="-571500">
              <a:lnSpc>
                <a:spcPct val="90000"/>
              </a:lnSpc>
              <a:buClr>
                <a:schemeClr val="lt1"/>
              </a:buClr>
              <a:buSzPct val="100000"/>
              <a:buFont typeface="Courier New" panose="02070309020205020404" pitchFamily="49" charset="0"/>
              <a:buChar char="o"/>
            </a:pPr>
            <a:r>
              <a:rPr lang="en-SG" sz="3600" dirty="0">
                <a:solidFill>
                  <a:schemeClr val="lt1"/>
                </a:solidFill>
                <a:latin typeface="Iceland"/>
                <a:ea typeface="Iceland"/>
                <a:cs typeface="Iceland"/>
                <a:sym typeface="Iceland"/>
                <a:hlinkClick r:id="rId5" action="ppaction://hlinksldjump"/>
              </a:rPr>
              <a:t>#Directives</a:t>
            </a:r>
            <a:endParaRPr lang="en-SG" sz="3600" dirty="0">
              <a:solidFill>
                <a:schemeClr val="lt1"/>
              </a:solidFill>
              <a:latin typeface="Iceland"/>
              <a:ea typeface="Iceland"/>
              <a:cs typeface="Iceland"/>
              <a:sym typeface="Iceland"/>
            </a:endParaRPr>
          </a:p>
          <a:p>
            <a:pPr marL="571500" indent="-571500">
              <a:lnSpc>
                <a:spcPct val="90000"/>
              </a:lnSpc>
              <a:buClr>
                <a:schemeClr val="lt1"/>
              </a:buClr>
              <a:buSzPct val="100000"/>
              <a:buFont typeface="Courier New" panose="02070309020205020404" pitchFamily="49" charset="0"/>
              <a:buChar char="o"/>
            </a:pPr>
            <a:endParaRPr lang="en-SG" sz="3600" dirty="0">
              <a:solidFill>
                <a:schemeClr val="lt1"/>
              </a:solidFill>
              <a:latin typeface="Iceland"/>
              <a:ea typeface="Iceland"/>
              <a:cs typeface="Iceland"/>
              <a:sym typeface="Iceland"/>
            </a:endParaRPr>
          </a:p>
          <a:p>
            <a:pPr marL="571500" indent="-571500">
              <a:lnSpc>
                <a:spcPct val="90000"/>
              </a:lnSpc>
              <a:buClr>
                <a:schemeClr val="lt1"/>
              </a:buClr>
              <a:buSzPct val="100000"/>
              <a:buFont typeface="Courier New" panose="02070309020205020404" pitchFamily="49" charset="0"/>
              <a:buChar char="o"/>
            </a:pPr>
            <a:endParaRPr lang="en-SG" sz="3600" dirty="0">
              <a:solidFill>
                <a:schemeClr val="lt1"/>
              </a:solidFill>
              <a:latin typeface="Iceland"/>
              <a:ea typeface="Iceland"/>
              <a:cs typeface="Iceland"/>
              <a:sym typeface="Iceland"/>
            </a:endParaRPr>
          </a:p>
          <a:p>
            <a:pPr marL="571500" indent="-571500">
              <a:lnSpc>
                <a:spcPct val="90000"/>
              </a:lnSpc>
              <a:buClr>
                <a:schemeClr val="lt1"/>
              </a:buClr>
              <a:buSzPct val="100000"/>
              <a:buFont typeface="Courier New" panose="02070309020205020404" pitchFamily="49" charset="0"/>
              <a:buChar char="o"/>
            </a:pPr>
            <a:endParaRPr lang="en-SG" sz="3600" dirty="0">
              <a:solidFill>
                <a:schemeClr val="lt1"/>
              </a:solidFill>
              <a:latin typeface="Iceland"/>
              <a:ea typeface="Iceland"/>
              <a:cs typeface="Iceland"/>
              <a:sym typeface="Iceland"/>
            </a:endParaRPr>
          </a:p>
        </p:txBody>
      </p:sp>
    </p:spTree>
    <p:extLst>
      <p:ext uri="{BB962C8B-B14F-4D97-AF65-F5344CB8AC3E}">
        <p14:creationId xmlns:p14="http://schemas.microsoft.com/office/powerpoint/2010/main" val="2305595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C Fundamentals</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1262028" y="1609870"/>
            <a:ext cx="9660566" cy="3693650"/>
          </a:xfrm>
          <a:prstGeom prst="rect">
            <a:avLst/>
          </a:prstGeom>
          <a:noFill/>
          <a:ln>
            <a:noFill/>
          </a:ln>
        </p:spPr>
        <p:txBody>
          <a:bodyPr spcFirstLastPara="1" wrap="square" lIns="91425" tIns="45700" rIns="91425" bIns="45700" anchor="t" anchorCtr="0">
            <a:noAutofit/>
          </a:bodyPr>
          <a:lstStyle/>
          <a:p>
            <a:pPr>
              <a:lnSpc>
                <a:spcPct val="90000"/>
              </a:lnSpc>
              <a:buClr>
                <a:schemeClr val="lt1"/>
              </a:buClr>
              <a:buSzPts val="4950"/>
            </a:pPr>
            <a:r>
              <a:rPr lang="en-SG" sz="2200" dirty="0">
                <a:solidFill>
                  <a:schemeClr val="lt1"/>
                </a:solidFill>
                <a:latin typeface="Iceland"/>
                <a:ea typeface="Iceland"/>
                <a:cs typeface="Iceland"/>
                <a:sym typeface="Iceland"/>
              </a:rPr>
              <a:t>By now you have seen 2 .c file (which are </a:t>
            </a:r>
            <a:r>
              <a:rPr lang="en-SG" sz="2200" dirty="0" err="1">
                <a:solidFill>
                  <a:schemeClr val="lt1"/>
                </a:solidFill>
                <a:latin typeface="Iceland"/>
                <a:ea typeface="Iceland"/>
                <a:cs typeface="Iceland"/>
                <a:sym typeface="Iceland"/>
              </a:rPr>
              <a:t>SimpleHelloWorld.c</a:t>
            </a:r>
            <a:r>
              <a:rPr lang="en-SG" sz="2200" dirty="0">
                <a:solidFill>
                  <a:schemeClr val="lt1"/>
                </a:solidFill>
                <a:latin typeface="Iceland"/>
                <a:ea typeface="Iceland"/>
                <a:cs typeface="Iceland"/>
                <a:sym typeface="Iceland"/>
              </a:rPr>
              <a:t> and </a:t>
            </a:r>
            <a:r>
              <a:rPr lang="en-SG" sz="2200" dirty="0" err="1">
                <a:solidFill>
                  <a:schemeClr val="lt1"/>
                </a:solidFill>
                <a:latin typeface="Iceland"/>
                <a:ea typeface="Iceland"/>
                <a:cs typeface="Iceland"/>
                <a:sym typeface="Iceland"/>
              </a:rPr>
              <a:t>countdown.c</a:t>
            </a:r>
            <a:r>
              <a:rPr lang="en-SG" sz="2200" dirty="0">
                <a:solidFill>
                  <a:schemeClr val="lt1"/>
                </a:solidFill>
                <a:latin typeface="Iceland"/>
                <a:ea typeface="Iceland"/>
                <a:cs typeface="Iceland"/>
                <a:sym typeface="Iceland"/>
              </a:rPr>
              <a:t>). However, there is no explanation on the fundamentals of a C program. In this section, the basics of c will be explained to a point that is required for this program. There will be links for you to learn more on each topic. Before we begin, I would like to share a very important quote regarding learning programming.</a:t>
            </a:r>
          </a:p>
          <a:p>
            <a:pPr>
              <a:lnSpc>
                <a:spcPct val="90000"/>
              </a:lnSpc>
              <a:buClr>
                <a:schemeClr val="lt1"/>
              </a:buClr>
              <a:buSzPts val="4950"/>
            </a:pPr>
            <a:endParaRPr lang="en-SG" sz="2200" dirty="0">
              <a:solidFill>
                <a:schemeClr val="lt1"/>
              </a:solidFill>
              <a:latin typeface="Iceland"/>
              <a:ea typeface="Iceland"/>
              <a:cs typeface="Iceland"/>
              <a:sym typeface="Iceland"/>
            </a:endParaRPr>
          </a:p>
          <a:p>
            <a:pPr algn="ctr">
              <a:lnSpc>
                <a:spcPct val="90000"/>
              </a:lnSpc>
              <a:buClr>
                <a:schemeClr val="lt1"/>
              </a:buClr>
              <a:buSzPts val="4950"/>
            </a:pPr>
            <a:r>
              <a:rPr lang="en-US" sz="2800" b="1" i="1" dirty="0">
                <a:solidFill>
                  <a:srgbClr val="FFFF00"/>
                </a:solidFill>
                <a:latin typeface="+mj-lt"/>
              </a:rPr>
              <a:t>"The only way to learn a new programming language is by writing programs in it."</a:t>
            </a:r>
            <a:r>
              <a:rPr lang="en-US" sz="2800" i="1" dirty="0">
                <a:solidFill>
                  <a:srgbClr val="FFFF00"/>
                </a:solidFill>
                <a:latin typeface="+mj-lt"/>
              </a:rPr>
              <a:t> </a:t>
            </a:r>
            <a:r>
              <a:rPr lang="en-US" dirty="0">
                <a:solidFill>
                  <a:schemeClr val="bg1"/>
                </a:solidFill>
              </a:rPr>
              <a:t>- </a:t>
            </a:r>
            <a:r>
              <a:rPr lang="en-US" i="1" dirty="0">
                <a:solidFill>
                  <a:schemeClr val="bg1"/>
                </a:solidFill>
                <a:hlinkClick r:id="rId2"/>
              </a:rPr>
              <a:t>Dennis Ritchie</a:t>
            </a:r>
            <a:endParaRPr lang="en-SG" sz="2200" dirty="0">
              <a:solidFill>
                <a:schemeClr val="bg1"/>
              </a:solidFill>
              <a:latin typeface="Iceland"/>
              <a:ea typeface="Iceland"/>
              <a:cs typeface="Iceland"/>
              <a:sym typeface="Iceland"/>
            </a:endParaRPr>
          </a:p>
          <a:p>
            <a:pPr>
              <a:lnSpc>
                <a:spcPct val="90000"/>
              </a:lnSpc>
              <a:buClr>
                <a:schemeClr val="lt1"/>
              </a:buClr>
              <a:buSzPts val="4950"/>
            </a:pPr>
            <a:endParaRPr lang="en-SG" sz="2200" dirty="0">
              <a:solidFill>
                <a:schemeClr val="lt1"/>
              </a:solidFill>
              <a:latin typeface="Iceland"/>
              <a:ea typeface="Iceland"/>
              <a:cs typeface="Iceland"/>
              <a:sym typeface="Iceland"/>
            </a:endParaRPr>
          </a:p>
          <a:p>
            <a:pPr>
              <a:lnSpc>
                <a:spcPct val="90000"/>
              </a:lnSpc>
              <a:buClr>
                <a:schemeClr val="lt1"/>
              </a:buClr>
              <a:buSzPts val="4950"/>
            </a:pPr>
            <a:r>
              <a:rPr lang="en-SG" sz="2200" dirty="0">
                <a:solidFill>
                  <a:schemeClr val="lt1"/>
                </a:solidFill>
                <a:latin typeface="Iceland"/>
                <a:ea typeface="Iceland"/>
                <a:cs typeface="Iceland"/>
                <a:sym typeface="Iceland"/>
              </a:rPr>
              <a:t>In order words, to be confident writing a program; you need to keep practicing! So without further a do, Let’s start learn the very basics of C which is the layout!</a:t>
            </a:r>
          </a:p>
          <a:p>
            <a:pPr>
              <a:lnSpc>
                <a:spcPct val="90000"/>
              </a:lnSpc>
              <a:buClr>
                <a:schemeClr val="lt1"/>
              </a:buClr>
              <a:buSzPts val="4950"/>
            </a:pPr>
            <a:endParaRPr lang="en-SG" sz="2200" dirty="0">
              <a:solidFill>
                <a:schemeClr val="lt1"/>
              </a:solidFill>
              <a:latin typeface="Iceland"/>
              <a:ea typeface="Iceland"/>
              <a:cs typeface="Iceland"/>
              <a:sym typeface="Iceland"/>
            </a:endParaRPr>
          </a:p>
        </p:txBody>
      </p:sp>
    </p:spTree>
    <p:extLst>
      <p:ext uri="{BB962C8B-B14F-4D97-AF65-F5344CB8AC3E}">
        <p14:creationId xmlns:p14="http://schemas.microsoft.com/office/powerpoint/2010/main" val="3437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2" y="470237"/>
            <a:ext cx="9884395" cy="656304"/>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C Fundamentals</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841248" y="1175683"/>
            <a:ext cx="10680192" cy="5212080"/>
          </a:xfrm>
          <a:prstGeom prst="rect">
            <a:avLst/>
          </a:prstGeom>
          <a:solidFill>
            <a:schemeClr val="tx1">
              <a:alpha val="80000"/>
            </a:schemeClr>
          </a:solidFill>
          <a:ln>
            <a:noFill/>
          </a:ln>
        </p:spPr>
        <p:txBody>
          <a:bodyPr spcFirstLastPara="1" wrap="square" lIns="91425" tIns="45700" rIns="91425" bIns="45700" anchor="t" anchorCtr="0">
            <a:noAutofit/>
          </a:bodyPr>
          <a:lstStyle/>
          <a:p>
            <a:pPr>
              <a:lnSpc>
                <a:spcPct val="90000"/>
              </a:lnSpc>
              <a:buClr>
                <a:schemeClr val="lt1"/>
              </a:buClr>
              <a:buSzPts val="4950"/>
            </a:pPr>
            <a:r>
              <a:rPr lang="en-SG" sz="2200" dirty="0">
                <a:solidFill>
                  <a:schemeClr val="lt1"/>
                </a:solidFill>
                <a:latin typeface="Iceland"/>
                <a:ea typeface="Iceland"/>
                <a:cs typeface="Iceland"/>
                <a:sym typeface="Iceland"/>
              </a:rPr>
              <a:t>The general form of C consists of the following:</a:t>
            </a:r>
          </a:p>
          <a:p>
            <a:pPr marL="342900" indent="-342900">
              <a:lnSpc>
                <a:spcPct val="90000"/>
              </a:lnSpc>
              <a:buClr>
                <a:schemeClr val="lt1"/>
              </a:buClr>
              <a:buSzPct val="100000"/>
              <a:buFont typeface="Arial" panose="020B0604020202020204" pitchFamily="34" charset="0"/>
              <a:buChar char="•"/>
            </a:pPr>
            <a:r>
              <a:rPr lang="en-SG" sz="2200" dirty="0">
                <a:solidFill>
                  <a:srgbClr val="D919BE"/>
                </a:solidFill>
                <a:latin typeface="Iceland"/>
                <a:ea typeface="Iceland"/>
                <a:cs typeface="Iceland"/>
                <a:sym typeface="Iceland"/>
              </a:rPr>
              <a:t>#Directives </a:t>
            </a:r>
            <a:endParaRPr lang="en-SG" sz="2200" dirty="0">
              <a:solidFill>
                <a:schemeClr val="lt1"/>
              </a:solidFill>
              <a:latin typeface="Iceland"/>
              <a:ea typeface="Iceland"/>
              <a:cs typeface="Iceland"/>
              <a:sym typeface="Iceland"/>
            </a:endParaRPr>
          </a:p>
          <a:p>
            <a:pPr marL="357188" lvl="1">
              <a:lnSpc>
                <a:spcPct val="90000"/>
              </a:lnSpc>
              <a:buClr>
                <a:schemeClr val="lt1"/>
              </a:buClr>
              <a:buSzPct val="100000"/>
            </a:pPr>
            <a:r>
              <a:rPr lang="en-SG" sz="2200" dirty="0">
                <a:solidFill>
                  <a:schemeClr val="lt1"/>
                </a:solidFill>
                <a:latin typeface="Iceland"/>
                <a:ea typeface="Iceland"/>
                <a:cs typeface="Iceland"/>
                <a:sym typeface="Iceland"/>
              </a:rPr>
              <a:t>These are commands intended for the preprocessing. Directives always begin with #. </a:t>
            </a:r>
            <a:r>
              <a:rPr lang="en-SG" sz="2200" dirty="0">
                <a:solidFill>
                  <a:schemeClr val="lt1"/>
                </a:solidFill>
                <a:latin typeface="Iceland"/>
                <a:ea typeface="Iceland"/>
                <a:cs typeface="Iceland"/>
                <a:sym typeface="Iceland"/>
                <a:hlinkClick r:id="rId2" action="ppaction://hlinksldjump"/>
              </a:rPr>
              <a:t>More…</a:t>
            </a:r>
            <a:endParaRPr lang="en-SG" sz="2200" dirty="0">
              <a:solidFill>
                <a:schemeClr val="lt1"/>
              </a:solidFill>
              <a:latin typeface="Iceland"/>
              <a:ea typeface="Iceland"/>
              <a:cs typeface="Iceland"/>
              <a:sym typeface="Iceland"/>
            </a:endParaRPr>
          </a:p>
          <a:p>
            <a:pPr marL="342900" indent="-342900">
              <a:lnSpc>
                <a:spcPct val="90000"/>
              </a:lnSpc>
              <a:buClr>
                <a:schemeClr val="lt1"/>
              </a:buClr>
              <a:buSzPct val="100000"/>
              <a:buFont typeface="Arial" panose="020B0604020202020204" pitchFamily="34" charset="0"/>
              <a:buChar char="•"/>
            </a:pPr>
            <a:r>
              <a:rPr lang="en-SG" sz="2200" dirty="0">
                <a:solidFill>
                  <a:srgbClr val="FFFF00"/>
                </a:solidFill>
                <a:latin typeface="Iceland"/>
                <a:ea typeface="Iceland"/>
                <a:cs typeface="Iceland"/>
                <a:sym typeface="Iceland"/>
              </a:rPr>
              <a:t>Functions</a:t>
            </a:r>
            <a:r>
              <a:rPr lang="en-SG" sz="2200" dirty="0">
                <a:solidFill>
                  <a:schemeClr val="bg1"/>
                </a:solidFill>
                <a:latin typeface="Iceland"/>
                <a:ea typeface="Iceland"/>
                <a:cs typeface="Iceland"/>
                <a:sym typeface="Iceland"/>
              </a:rPr>
              <a:t>() {}</a:t>
            </a:r>
          </a:p>
          <a:p>
            <a:pPr marL="357188" lvl="1">
              <a:lnSpc>
                <a:spcPct val="90000"/>
              </a:lnSpc>
              <a:buClr>
                <a:schemeClr val="lt1"/>
              </a:buClr>
              <a:buSzPct val="100000"/>
            </a:pPr>
            <a:r>
              <a:rPr lang="en-SG" sz="2200" dirty="0">
                <a:solidFill>
                  <a:schemeClr val="lt1"/>
                </a:solidFill>
                <a:latin typeface="Iceland"/>
                <a:ea typeface="Iceland"/>
                <a:cs typeface="Iceland"/>
                <a:sym typeface="Iceland"/>
              </a:rPr>
              <a:t>They are like “procedures” or “subroutine” or even building blocks. A function comes with open and close brackets. </a:t>
            </a:r>
            <a:r>
              <a:rPr lang="en-SG" sz="2200" dirty="0">
                <a:solidFill>
                  <a:schemeClr val="lt1"/>
                </a:solidFill>
                <a:latin typeface="Iceland"/>
                <a:ea typeface="Iceland"/>
                <a:cs typeface="Iceland"/>
                <a:sym typeface="Iceland"/>
                <a:hlinkClick r:id="rId3" action="ppaction://hlinksldjump"/>
              </a:rPr>
              <a:t>More…</a:t>
            </a:r>
            <a:endParaRPr lang="en-SG" sz="2200" dirty="0">
              <a:solidFill>
                <a:schemeClr val="lt1"/>
              </a:solidFill>
              <a:latin typeface="Iceland"/>
              <a:ea typeface="Iceland"/>
              <a:cs typeface="Iceland"/>
              <a:sym typeface="Iceland"/>
            </a:endParaRPr>
          </a:p>
          <a:p>
            <a:pPr marL="342900" indent="-342900">
              <a:lnSpc>
                <a:spcPct val="90000"/>
              </a:lnSpc>
              <a:buClr>
                <a:schemeClr val="lt1"/>
              </a:buClr>
              <a:buSzPct val="100000"/>
              <a:buFont typeface="Arial" panose="020B0604020202020204" pitchFamily="34" charset="0"/>
              <a:buChar char="•"/>
            </a:pPr>
            <a:r>
              <a:rPr lang="en-SG" sz="2200" dirty="0">
                <a:solidFill>
                  <a:schemeClr val="lt1"/>
                </a:solidFill>
                <a:latin typeface="Iceland"/>
                <a:ea typeface="Iceland"/>
                <a:cs typeface="Iceland"/>
                <a:sym typeface="Iceland"/>
              </a:rPr>
              <a:t>Statements; </a:t>
            </a:r>
          </a:p>
          <a:p>
            <a:pPr marL="357188" lvl="1">
              <a:lnSpc>
                <a:spcPct val="90000"/>
              </a:lnSpc>
              <a:buClr>
                <a:schemeClr val="lt1"/>
              </a:buClr>
              <a:buSzPct val="100000"/>
            </a:pPr>
            <a:r>
              <a:rPr lang="en-SG" sz="2200" dirty="0">
                <a:solidFill>
                  <a:schemeClr val="lt1"/>
                </a:solidFill>
                <a:latin typeface="Iceland"/>
                <a:ea typeface="Iceland"/>
                <a:cs typeface="Iceland"/>
                <a:sym typeface="Iceland"/>
              </a:rPr>
              <a:t>These are commands to be executed when the program runs. Each statement in a programs ends with a semicolon. </a:t>
            </a:r>
            <a:r>
              <a:rPr lang="en-SG" sz="2200" dirty="0">
                <a:solidFill>
                  <a:schemeClr val="lt1"/>
                </a:solidFill>
                <a:latin typeface="Iceland"/>
                <a:ea typeface="Iceland"/>
                <a:cs typeface="Iceland"/>
                <a:sym typeface="Iceland"/>
                <a:hlinkClick r:id="rId4" action="ppaction://hlinksldjump"/>
              </a:rPr>
              <a:t>More…</a:t>
            </a:r>
            <a:endParaRPr lang="en-SG" sz="2200" dirty="0">
              <a:solidFill>
                <a:schemeClr val="lt1"/>
              </a:solidFill>
              <a:latin typeface="Iceland"/>
              <a:ea typeface="Iceland"/>
              <a:cs typeface="Iceland"/>
              <a:sym typeface="Iceland"/>
            </a:endParaRPr>
          </a:p>
          <a:p>
            <a:pPr marL="342900" indent="-342900">
              <a:lnSpc>
                <a:spcPct val="90000"/>
              </a:lnSpc>
              <a:buClr>
                <a:schemeClr val="lt1"/>
              </a:buClr>
              <a:buSzPct val="100000"/>
              <a:buFont typeface="Arial" panose="020B0604020202020204" pitchFamily="34" charset="0"/>
              <a:buChar char="•"/>
            </a:pPr>
            <a:r>
              <a:rPr lang="en-SG" sz="2200" dirty="0">
                <a:solidFill>
                  <a:schemeClr val="accent6">
                    <a:lumMod val="75000"/>
                  </a:schemeClr>
                </a:solidFill>
                <a:latin typeface="Iceland"/>
                <a:ea typeface="Iceland"/>
                <a:cs typeface="Iceland"/>
                <a:sym typeface="Iceland"/>
              </a:rPr>
              <a:t>/*Comments*/  </a:t>
            </a:r>
            <a:r>
              <a:rPr lang="en-SG" sz="2200" dirty="0">
                <a:solidFill>
                  <a:schemeClr val="bg1"/>
                </a:solidFill>
                <a:latin typeface="Iceland"/>
                <a:ea typeface="Iceland"/>
                <a:cs typeface="Iceland"/>
                <a:sym typeface="Iceland"/>
              </a:rPr>
              <a:t>or</a:t>
            </a:r>
            <a:r>
              <a:rPr lang="en-SG" sz="2200" dirty="0">
                <a:solidFill>
                  <a:schemeClr val="accent6">
                    <a:lumMod val="75000"/>
                  </a:schemeClr>
                </a:solidFill>
                <a:latin typeface="Iceland"/>
                <a:ea typeface="Iceland"/>
                <a:cs typeface="Iceland"/>
                <a:sym typeface="Iceland"/>
              </a:rPr>
              <a:t> // Comments</a:t>
            </a:r>
            <a:endParaRPr lang="en-SG" sz="2200" dirty="0">
              <a:solidFill>
                <a:schemeClr val="lt1"/>
              </a:solidFill>
              <a:latin typeface="Iceland"/>
              <a:ea typeface="Iceland"/>
              <a:cs typeface="Iceland"/>
              <a:sym typeface="Iceland"/>
            </a:endParaRPr>
          </a:p>
          <a:p>
            <a:pPr marL="357188" lvl="1">
              <a:lnSpc>
                <a:spcPct val="90000"/>
              </a:lnSpc>
              <a:buClr>
                <a:schemeClr val="lt1"/>
              </a:buClr>
              <a:buSzPct val="100000"/>
            </a:pPr>
            <a:r>
              <a:rPr lang="en-SG" sz="2200" dirty="0">
                <a:solidFill>
                  <a:schemeClr val="lt1"/>
                </a:solidFill>
                <a:latin typeface="Iceland"/>
                <a:ea typeface="Iceland"/>
                <a:cs typeface="Iceland"/>
                <a:sym typeface="Iceland"/>
              </a:rPr>
              <a:t>It is a form of documentation so the program can be maintain not only by original author of the program by other programmers as well. </a:t>
            </a:r>
          </a:p>
          <a:p>
            <a:pPr marL="357188" lvl="1">
              <a:lnSpc>
                <a:spcPct val="90000"/>
              </a:lnSpc>
              <a:buClr>
                <a:schemeClr val="lt1"/>
              </a:buClr>
              <a:buSzPct val="100000"/>
            </a:pPr>
            <a:endParaRPr lang="en-SG" sz="2200" dirty="0">
              <a:solidFill>
                <a:schemeClr val="lt1"/>
              </a:solidFill>
              <a:latin typeface="Iceland"/>
              <a:ea typeface="Iceland"/>
              <a:cs typeface="Iceland"/>
              <a:sym typeface="Iceland"/>
            </a:endParaRPr>
          </a:p>
          <a:p>
            <a:pPr marL="0" lvl="1">
              <a:lnSpc>
                <a:spcPct val="90000"/>
              </a:lnSpc>
              <a:buClr>
                <a:schemeClr val="lt1"/>
              </a:buClr>
              <a:buSzPct val="100000"/>
            </a:pPr>
            <a:r>
              <a:rPr lang="en-SG" sz="2200" dirty="0">
                <a:solidFill>
                  <a:schemeClr val="lt1"/>
                </a:solidFill>
                <a:latin typeface="Iceland"/>
                <a:ea typeface="Iceland"/>
                <a:cs typeface="Iceland"/>
                <a:sym typeface="Iceland"/>
              </a:rPr>
              <a:t>If you notice, the colour convections above are similar to MSVC’s program colour convections.</a:t>
            </a:r>
          </a:p>
        </p:txBody>
      </p:sp>
      <p:sp>
        <p:nvSpPr>
          <p:cNvPr id="4" name="TextBox 3">
            <a:extLst>
              <a:ext uri="{FF2B5EF4-FFF2-40B4-BE49-F238E27FC236}">
                <a16:creationId xmlns:a16="http://schemas.microsoft.com/office/drawing/2014/main" id="{5FCAE5F3-29B6-421C-8364-DF8136D8945B}"/>
              </a:ext>
            </a:extLst>
          </p:cNvPr>
          <p:cNvSpPr txBox="1"/>
          <p:nvPr/>
        </p:nvSpPr>
        <p:spPr>
          <a:xfrm>
            <a:off x="6241543" y="6211669"/>
            <a:ext cx="4328922" cy="646331"/>
          </a:xfrm>
          <a:prstGeom prst="rect">
            <a:avLst/>
          </a:prstGeom>
          <a:noFill/>
        </p:spPr>
        <p:txBody>
          <a:bodyPr wrap="square" rtlCol="0">
            <a:spAutoFit/>
          </a:bodyPr>
          <a:lstStyle/>
          <a:p>
            <a:r>
              <a:rPr lang="en-SG" dirty="0">
                <a:solidFill>
                  <a:schemeClr val="bg1"/>
                </a:solidFill>
              </a:rPr>
              <a:t>Click </a:t>
            </a:r>
            <a:r>
              <a:rPr lang="en-SG" dirty="0">
                <a:solidFill>
                  <a:schemeClr val="bg1"/>
                </a:solidFill>
                <a:hlinkClick r:id="rId5" action="ppaction://hlinksldjump"/>
              </a:rPr>
              <a:t>here</a:t>
            </a:r>
            <a:r>
              <a:rPr lang="en-SG" dirty="0">
                <a:solidFill>
                  <a:schemeClr val="bg1"/>
                </a:solidFill>
              </a:rPr>
              <a:t> to return to Table of content</a:t>
            </a:r>
          </a:p>
          <a:p>
            <a:r>
              <a:rPr lang="en-SG" dirty="0">
                <a:solidFill>
                  <a:schemeClr val="bg1"/>
                </a:solidFill>
              </a:rPr>
              <a:t>Click </a:t>
            </a:r>
            <a:r>
              <a:rPr lang="en-SG" dirty="0">
                <a:solidFill>
                  <a:schemeClr val="bg1"/>
                </a:solidFill>
                <a:hlinkClick r:id="rId6" action="ppaction://hlinksldjump"/>
              </a:rPr>
              <a:t>here</a:t>
            </a:r>
            <a:r>
              <a:rPr lang="en-SG" dirty="0">
                <a:solidFill>
                  <a:schemeClr val="bg1"/>
                </a:solidFill>
              </a:rPr>
              <a:t> to return to C Basics content page</a:t>
            </a:r>
          </a:p>
        </p:txBody>
      </p:sp>
    </p:spTree>
    <p:extLst>
      <p:ext uri="{BB962C8B-B14F-4D97-AF65-F5344CB8AC3E}">
        <p14:creationId xmlns:p14="http://schemas.microsoft.com/office/powerpoint/2010/main" val="2123385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3" y="516601"/>
            <a:ext cx="9884395" cy="593742"/>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bg1"/>
                </a:solidFill>
                <a:latin typeface="Iceland"/>
                <a:ea typeface="Iceland"/>
                <a:cs typeface="Iceland"/>
                <a:sym typeface="Iceland"/>
              </a:rPr>
              <a:t>Statement;</a:t>
            </a:r>
            <a:endParaRPr sz="4000" u="sng" dirty="0">
              <a:solidFill>
                <a:schemeClr val="bg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866274" y="1110342"/>
            <a:ext cx="10414534" cy="4098079"/>
          </a:xfrm>
          <a:prstGeom prst="rect">
            <a:avLst/>
          </a:prstGeom>
          <a:noFill/>
          <a:ln>
            <a:noFill/>
          </a:ln>
        </p:spPr>
        <p:txBody>
          <a:bodyPr spcFirstLastPara="1" wrap="square" lIns="91425" tIns="45700" rIns="91425" bIns="45700" anchor="t" anchorCtr="0">
            <a:noAutofit/>
          </a:bodyPr>
          <a:lstStyle/>
          <a:p>
            <a:pPr>
              <a:lnSpc>
                <a:spcPct val="90000"/>
              </a:lnSpc>
              <a:buClr>
                <a:schemeClr val="lt1"/>
              </a:buClr>
              <a:buSzPct val="100000"/>
            </a:pPr>
            <a:r>
              <a:rPr lang="en-SG" sz="2200" dirty="0">
                <a:solidFill>
                  <a:schemeClr val="lt1"/>
                </a:solidFill>
                <a:latin typeface="Iceland"/>
                <a:ea typeface="Iceland"/>
                <a:cs typeface="Iceland"/>
                <a:sym typeface="Iceland"/>
              </a:rPr>
              <a:t>Wow! Finally we’ve reached the simple but the biggest topic of the C programming. Statements are basically commands to be executed by the program. Statement can fall into the following:</a:t>
            </a:r>
          </a:p>
          <a:p>
            <a:pPr>
              <a:lnSpc>
                <a:spcPct val="90000"/>
              </a:lnSpc>
              <a:buClr>
                <a:schemeClr val="lt1"/>
              </a:buClr>
              <a:buSzPct val="100000"/>
            </a:pPr>
            <a:endParaRPr lang="en-SG" sz="2200" dirty="0">
              <a:solidFill>
                <a:schemeClr val="lt1"/>
              </a:solidFill>
              <a:latin typeface="Iceland"/>
              <a:ea typeface="Iceland"/>
              <a:cs typeface="Iceland"/>
              <a:sym typeface="Iceland"/>
            </a:endParaRPr>
          </a:p>
          <a:p>
            <a:pPr marL="342900" indent="-342900">
              <a:lnSpc>
                <a:spcPct val="90000"/>
              </a:lnSpc>
              <a:buClr>
                <a:schemeClr val="lt1"/>
              </a:buClr>
              <a:buSzPct val="100000"/>
              <a:buFont typeface="Wingdings" panose="05000000000000000000" pitchFamily="2" charset="2"/>
              <a:buChar char="Ø"/>
            </a:pPr>
            <a:r>
              <a:rPr lang="en-SG" sz="2200" dirty="0">
                <a:solidFill>
                  <a:schemeClr val="lt1"/>
                </a:solidFill>
                <a:latin typeface="Iceland"/>
                <a:ea typeface="Iceland"/>
                <a:cs typeface="Iceland"/>
                <a:sym typeface="Iceland"/>
                <a:hlinkClick r:id="rId2" action="ppaction://hlinksldjump"/>
              </a:rPr>
              <a:t>Expression;</a:t>
            </a:r>
            <a:r>
              <a:rPr lang="en-SG" sz="2200" dirty="0">
                <a:solidFill>
                  <a:schemeClr val="lt1"/>
                </a:solidFill>
                <a:latin typeface="Iceland"/>
                <a:ea typeface="Iceland"/>
                <a:cs typeface="Iceland"/>
                <a:sym typeface="Iceland"/>
              </a:rPr>
              <a:t> </a:t>
            </a:r>
          </a:p>
          <a:p>
            <a:pPr marL="342900" indent="-342900">
              <a:lnSpc>
                <a:spcPct val="90000"/>
              </a:lnSpc>
              <a:buClr>
                <a:schemeClr val="lt1"/>
              </a:buClr>
              <a:buSzPct val="100000"/>
              <a:buFont typeface="Wingdings" panose="05000000000000000000" pitchFamily="2" charset="2"/>
              <a:buChar char="Ø"/>
            </a:pPr>
            <a:r>
              <a:rPr lang="en-SG" sz="2200" dirty="0">
                <a:solidFill>
                  <a:schemeClr val="lt1"/>
                </a:solidFill>
                <a:latin typeface="Iceland"/>
                <a:ea typeface="Iceland"/>
                <a:cs typeface="Iceland"/>
                <a:sym typeface="Iceland"/>
                <a:hlinkClick r:id="rId3" action="ppaction://hlinksldjump"/>
              </a:rPr>
              <a:t>Selection statements</a:t>
            </a:r>
            <a:r>
              <a:rPr lang="en-SG" sz="2200" dirty="0">
                <a:solidFill>
                  <a:schemeClr val="lt1"/>
                </a:solidFill>
                <a:latin typeface="Iceland"/>
                <a:ea typeface="Iceland"/>
                <a:cs typeface="Iceland"/>
                <a:sym typeface="Iceland"/>
              </a:rPr>
              <a:t>;</a:t>
            </a:r>
          </a:p>
          <a:p>
            <a:pPr marL="342900" indent="-342900">
              <a:lnSpc>
                <a:spcPct val="90000"/>
              </a:lnSpc>
              <a:buClr>
                <a:schemeClr val="lt1"/>
              </a:buClr>
              <a:buSzPct val="100000"/>
              <a:buFont typeface="Wingdings" panose="05000000000000000000" pitchFamily="2" charset="2"/>
              <a:buChar char="Ø"/>
            </a:pPr>
            <a:r>
              <a:rPr lang="en-SG" sz="2200" dirty="0">
                <a:solidFill>
                  <a:schemeClr val="lt1"/>
                </a:solidFill>
                <a:latin typeface="Iceland"/>
                <a:ea typeface="Iceland"/>
                <a:cs typeface="Iceland"/>
                <a:sym typeface="Iceland"/>
                <a:hlinkClick r:id="rId4" action="ppaction://hlinksldjump"/>
              </a:rPr>
              <a:t>Iteration statements</a:t>
            </a:r>
            <a:r>
              <a:rPr lang="en-SG" sz="2200" dirty="0">
                <a:solidFill>
                  <a:schemeClr val="lt1"/>
                </a:solidFill>
                <a:latin typeface="Iceland"/>
                <a:ea typeface="Iceland"/>
                <a:cs typeface="Iceland"/>
                <a:sym typeface="Iceland"/>
              </a:rPr>
              <a:t>;</a:t>
            </a:r>
          </a:p>
          <a:p>
            <a:pPr marL="342900" indent="-342900">
              <a:lnSpc>
                <a:spcPct val="90000"/>
              </a:lnSpc>
              <a:buClr>
                <a:schemeClr val="lt1"/>
              </a:buClr>
              <a:buSzPct val="100000"/>
              <a:buFont typeface="Wingdings" panose="05000000000000000000" pitchFamily="2" charset="2"/>
              <a:buChar char="Ø"/>
            </a:pPr>
            <a:r>
              <a:rPr lang="en-SG" sz="2200" dirty="0">
                <a:solidFill>
                  <a:schemeClr val="lt1"/>
                </a:solidFill>
                <a:latin typeface="Iceland"/>
                <a:ea typeface="Iceland"/>
                <a:cs typeface="Iceland"/>
                <a:sym typeface="Iceland"/>
                <a:hlinkClick r:id="rId5" action="ppaction://hlinksldjump"/>
              </a:rPr>
              <a:t>Jump statements</a:t>
            </a:r>
            <a:r>
              <a:rPr lang="en-SG" sz="2200" dirty="0">
                <a:solidFill>
                  <a:schemeClr val="lt1"/>
                </a:solidFill>
                <a:latin typeface="Iceland"/>
                <a:ea typeface="Iceland"/>
                <a:cs typeface="Iceland"/>
                <a:sym typeface="Iceland"/>
              </a:rPr>
              <a:t>;</a:t>
            </a:r>
          </a:p>
          <a:p>
            <a:pPr marL="342900" indent="-342900">
              <a:lnSpc>
                <a:spcPct val="90000"/>
              </a:lnSpc>
              <a:buClr>
                <a:schemeClr val="lt1"/>
              </a:buClr>
              <a:buSzPct val="100000"/>
              <a:buFont typeface="Wingdings" panose="05000000000000000000" pitchFamily="2" charset="2"/>
              <a:buChar char="Ø"/>
            </a:pPr>
            <a:r>
              <a:rPr lang="en-SG" sz="2200" dirty="0">
                <a:solidFill>
                  <a:schemeClr val="lt1"/>
                </a:solidFill>
                <a:latin typeface="Iceland"/>
                <a:ea typeface="Iceland"/>
                <a:cs typeface="Iceland"/>
                <a:sym typeface="Iceland"/>
                <a:hlinkClick r:id="rId6" action="ppaction://hlinksldjump"/>
              </a:rPr>
              <a:t>Function calls</a:t>
            </a:r>
            <a:r>
              <a:rPr lang="de-DE" sz="2200" dirty="0">
                <a:solidFill>
                  <a:schemeClr val="lt1"/>
                </a:solidFill>
                <a:latin typeface="Iceland"/>
                <a:ea typeface="Iceland"/>
                <a:cs typeface="Iceland"/>
                <a:sym typeface="Iceland"/>
              </a:rPr>
              <a:t>;</a:t>
            </a:r>
          </a:p>
          <a:p>
            <a:pPr marL="342900" indent="-342900">
              <a:lnSpc>
                <a:spcPct val="90000"/>
              </a:lnSpc>
              <a:buClr>
                <a:schemeClr val="lt1"/>
              </a:buClr>
              <a:buSzPct val="100000"/>
              <a:buFont typeface="Wingdings" panose="05000000000000000000" pitchFamily="2" charset="2"/>
              <a:buChar char="Ø"/>
            </a:pPr>
            <a:r>
              <a:rPr lang="en-SG" sz="2200" dirty="0">
                <a:solidFill>
                  <a:schemeClr val="lt1"/>
                </a:solidFill>
                <a:latin typeface="Iceland"/>
                <a:ea typeface="Iceland"/>
                <a:cs typeface="Iceland"/>
                <a:sym typeface="Iceland"/>
                <a:hlinkClick r:id="rId7" action="ppaction://hlinksldjump"/>
              </a:rPr>
              <a:t>Data structures</a:t>
            </a:r>
            <a:r>
              <a:rPr lang="en-SG" sz="2200" dirty="0">
                <a:solidFill>
                  <a:schemeClr val="lt1"/>
                </a:solidFill>
                <a:latin typeface="Iceland"/>
                <a:ea typeface="Iceland"/>
                <a:cs typeface="Iceland"/>
                <a:sym typeface="Iceland"/>
              </a:rPr>
              <a:t>;</a:t>
            </a:r>
          </a:p>
          <a:p>
            <a:pPr marL="342900" indent="-342900">
              <a:lnSpc>
                <a:spcPct val="90000"/>
              </a:lnSpc>
              <a:buClr>
                <a:schemeClr val="lt1"/>
              </a:buClr>
              <a:buSzPct val="100000"/>
              <a:buFont typeface="Wingdings" panose="05000000000000000000" pitchFamily="2" charset="2"/>
              <a:buChar char="Ø"/>
            </a:pPr>
            <a:endParaRPr lang="en-SG" sz="2200" dirty="0">
              <a:solidFill>
                <a:schemeClr val="lt1"/>
              </a:solidFill>
              <a:latin typeface="Iceland"/>
              <a:ea typeface="Iceland"/>
              <a:cs typeface="Iceland"/>
              <a:sym typeface="Iceland"/>
            </a:endParaRPr>
          </a:p>
        </p:txBody>
      </p:sp>
    </p:spTree>
    <p:extLst>
      <p:ext uri="{BB962C8B-B14F-4D97-AF65-F5344CB8AC3E}">
        <p14:creationId xmlns:p14="http://schemas.microsoft.com/office/powerpoint/2010/main" val="1531359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3" y="516601"/>
            <a:ext cx="9884395" cy="593742"/>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bg1"/>
                </a:solidFill>
                <a:latin typeface="Iceland"/>
                <a:ea typeface="Iceland"/>
                <a:cs typeface="Iceland"/>
                <a:sym typeface="Iceland"/>
              </a:rPr>
              <a:t>Statement - Expression;</a:t>
            </a:r>
            <a:endParaRPr sz="4000" u="sng" dirty="0">
              <a:solidFill>
                <a:schemeClr val="bg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866274" y="1110342"/>
            <a:ext cx="10414534" cy="5231057"/>
          </a:xfrm>
          <a:prstGeom prst="rect">
            <a:avLst/>
          </a:prstGeom>
          <a:solidFill>
            <a:schemeClr val="tx1">
              <a:alpha val="80000"/>
            </a:schemeClr>
          </a:solidFill>
          <a:ln>
            <a:noFill/>
          </a:ln>
        </p:spPr>
        <p:txBody>
          <a:bodyPr spcFirstLastPara="1" wrap="square" lIns="91425" tIns="45700" rIns="91425" bIns="45700" anchor="t" anchorCtr="0">
            <a:noAutofit/>
          </a:bodyPr>
          <a:lstStyle/>
          <a:p>
            <a:pPr>
              <a:lnSpc>
                <a:spcPct val="90000"/>
              </a:lnSpc>
              <a:buClr>
                <a:schemeClr val="lt1"/>
              </a:buClr>
              <a:buSzPct val="100000"/>
            </a:pPr>
            <a:r>
              <a:rPr lang="en-SG" dirty="0">
                <a:solidFill>
                  <a:schemeClr val="lt1"/>
                </a:solidFill>
                <a:latin typeface="Iceland"/>
                <a:ea typeface="Iceland"/>
                <a:cs typeface="Iceland"/>
                <a:sym typeface="Iceland"/>
              </a:rPr>
              <a:t>Operators are the basic tools for building expression. There are so many operators in C but we will touch on the following which will be sufficient for the course. They are: </a:t>
            </a:r>
          </a:p>
          <a:p>
            <a:pPr>
              <a:lnSpc>
                <a:spcPct val="90000"/>
              </a:lnSpc>
              <a:buClr>
                <a:schemeClr val="lt1"/>
              </a:buClr>
              <a:buSzPct val="100000"/>
            </a:pPr>
            <a:endParaRPr lang="en-SG" dirty="0">
              <a:solidFill>
                <a:schemeClr val="lt1"/>
              </a:solidFill>
              <a:latin typeface="Iceland"/>
              <a:ea typeface="Iceland"/>
              <a:cs typeface="Iceland"/>
              <a:sym typeface="Iceland"/>
            </a:endParaRPr>
          </a:p>
          <a:p>
            <a:pPr marL="342900" indent="-342900">
              <a:lnSpc>
                <a:spcPct val="90000"/>
              </a:lnSpc>
              <a:buClr>
                <a:schemeClr val="lt1"/>
              </a:buClr>
              <a:buSzPct val="100000"/>
              <a:buFont typeface="Wingdings" panose="05000000000000000000" pitchFamily="2" charset="2"/>
              <a:buChar char="Ø"/>
            </a:pPr>
            <a:r>
              <a:rPr lang="en-SG" b="1" i="1" dirty="0">
                <a:solidFill>
                  <a:schemeClr val="lt1"/>
                </a:solidFill>
                <a:latin typeface="Iceland"/>
                <a:ea typeface="Iceland"/>
                <a:cs typeface="Iceland"/>
                <a:sym typeface="Iceland"/>
                <a:hlinkClick r:id="rId2" action="ppaction://hlinksldjump"/>
              </a:rPr>
              <a:t>Declaration</a:t>
            </a:r>
            <a:endParaRPr lang="en-SG" b="1" i="1" dirty="0">
              <a:solidFill>
                <a:schemeClr val="lt1"/>
              </a:solidFill>
              <a:latin typeface="Iceland"/>
              <a:ea typeface="Iceland"/>
              <a:cs typeface="Iceland"/>
              <a:sym typeface="Iceland"/>
            </a:endParaRPr>
          </a:p>
          <a:p>
            <a:pPr marL="361950">
              <a:lnSpc>
                <a:spcPct val="90000"/>
              </a:lnSpc>
              <a:buClr>
                <a:schemeClr val="lt1"/>
              </a:buClr>
              <a:buSzPct val="100000"/>
            </a:pPr>
            <a:r>
              <a:rPr lang="en-SG" dirty="0">
                <a:solidFill>
                  <a:schemeClr val="lt1"/>
                </a:solidFill>
                <a:latin typeface="Iceland"/>
                <a:ea typeface="Iceland"/>
                <a:cs typeface="Iceland"/>
                <a:sym typeface="Iceland"/>
              </a:rPr>
              <a:t>Furnish information to the compiler the meaning of identifiers in the program.</a:t>
            </a:r>
          </a:p>
          <a:p>
            <a:pPr marL="342900" indent="-342900">
              <a:lnSpc>
                <a:spcPct val="90000"/>
              </a:lnSpc>
              <a:buClr>
                <a:schemeClr val="lt1"/>
              </a:buClr>
              <a:buSzPct val="100000"/>
              <a:buFont typeface="Wingdings" panose="05000000000000000000" pitchFamily="2" charset="2"/>
              <a:buChar char="Ø"/>
            </a:pPr>
            <a:r>
              <a:rPr lang="en-SG" b="1" i="1" dirty="0">
                <a:solidFill>
                  <a:schemeClr val="lt1"/>
                </a:solidFill>
                <a:latin typeface="Iceland"/>
                <a:ea typeface="Iceland"/>
                <a:cs typeface="Iceland"/>
                <a:sym typeface="Iceland"/>
                <a:hlinkClick r:id="rId3"/>
              </a:rPr>
              <a:t>Operators</a:t>
            </a:r>
            <a:endParaRPr lang="en-SG" b="1" i="1" dirty="0">
              <a:solidFill>
                <a:schemeClr val="lt1"/>
              </a:solidFill>
              <a:latin typeface="Iceland"/>
              <a:ea typeface="Iceland"/>
              <a:cs typeface="Iceland"/>
              <a:sym typeface="Iceland"/>
            </a:endParaRPr>
          </a:p>
          <a:p>
            <a:pPr marL="800100" lvl="1" indent="-342900">
              <a:lnSpc>
                <a:spcPct val="90000"/>
              </a:lnSpc>
              <a:buClr>
                <a:schemeClr val="lt1"/>
              </a:buClr>
              <a:buSzPct val="100000"/>
              <a:buFont typeface="Wingdings" panose="05000000000000000000" pitchFamily="2" charset="2"/>
              <a:buChar char="v"/>
            </a:pPr>
            <a:r>
              <a:rPr lang="en-SG" b="1" i="1" dirty="0">
                <a:solidFill>
                  <a:schemeClr val="lt1"/>
                </a:solidFill>
                <a:latin typeface="Iceland"/>
                <a:ea typeface="Iceland"/>
                <a:cs typeface="Iceland"/>
                <a:sym typeface="Iceland"/>
                <a:hlinkClick r:id="rId4"/>
              </a:rPr>
              <a:t>Assignment</a:t>
            </a:r>
            <a:endParaRPr lang="en-SG" b="1" i="1" dirty="0">
              <a:solidFill>
                <a:schemeClr val="lt1"/>
              </a:solidFill>
              <a:latin typeface="Iceland"/>
              <a:ea typeface="Iceland"/>
              <a:cs typeface="Iceland"/>
              <a:sym typeface="Iceland"/>
            </a:endParaRPr>
          </a:p>
          <a:p>
            <a:pPr marL="809625" lvl="1">
              <a:lnSpc>
                <a:spcPct val="90000"/>
              </a:lnSpc>
              <a:buClr>
                <a:schemeClr val="lt1"/>
              </a:buClr>
              <a:buSzPct val="100000"/>
            </a:pPr>
            <a:r>
              <a:rPr lang="en-SG" dirty="0">
                <a:solidFill>
                  <a:schemeClr val="lt1"/>
                </a:solidFill>
                <a:latin typeface="Iceland"/>
                <a:ea typeface="Iceland"/>
                <a:cs typeface="Iceland"/>
                <a:sym typeface="Iceland"/>
              </a:rPr>
              <a:t>Assign a value to a memory/variable.</a:t>
            </a:r>
            <a:endParaRPr lang="en-SG" b="1" i="1" dirty="0">
              <a:solidFill>
                <a:schemeClr val="lt1"/>
              </a:solidFill>
              <a:latin typeface="Iceland"/>
              <a:ea typeface="Iceland"/>
              <a:cs typeface="Iceland"/>
              <a:sym typeface="Iceland"/>
            </a:endParaRPr>
          </a:p>
          <a:p>
            <a:pPr marL="800100" lvl="1" indent="-342900">
              <a:lnSpc>
                <a:spcPct val="90000"/>
              </a:lnSpc>
              <a:buClr>
                <a:schemeClr val="lt1"/>
              </a:buClr>
              <a:buSzPct val="100000"/>
              <a:buFont typeface="Wingdings" panose="05000000000000000000" pitchFamily="2" charset="2"/>
              <a:buChar char="v"/>
            </a:pPr>
            <a:r>
              <a:rPr lang="en-SG" b="1" i="1" dirty="0">
                <a:solidFill>
                  <a:schemeClr val="lt1"/>
                </a:solidFill>
                <a:latin typeface="Iceland"/>
                <a:ea typeface="Iceland"/>
                <a:cs typeface="Iceland"/>
                <a:sym typeface="Iceland"/>
                <a:hlinkClick r:id="rId5"/>
              </a:rPr>
              <a:t>Arithmetic</a:t>
            </a:r>
            <a:endParaRPr lang="en-SG" b="1" i="1" dirty="0">
              <a:solidFill>
                <a:schemeClr val="lt1"/>
              </a:solidFill>
              <a:latin typeface="Iceland"/>
              <a:ea typeface="Iceland"/>
              <a:cs typeface="Iceland"/>
              <a:sym typeface="Iceland"/>
            </a:endParaRPr>
          </a:p>
          <a:p>
            <a:pPr marL="809625" lvl="1">
              <a:lnSpc>
                <a:spcPct val="90000"/>
              </a:lnSpc>
              <a:buClr>
                <a:schemeClr val="lt1"/>
              </a:buClr>
              <a:buSzPct val="100000"/>
            </a:pPr>
            <a:r>
              <a:rPr lang="en-SG" dirty="0">
                <a:solidFill>
                  <a:schemeClr val="lt1"/>
                </a:solidFill>
                <a:latin typeface="Iceland"/>
                <a:ea typeface="Iceland"/>
                <a:cs typeface="Iceland"/>
                <a:sym typeface="Iceland"/>
              </a:rPr>
              <a:t>Performs addition, subtraction, multiplication and division.</a:t>
            </a:r>
          </a:p>
          <a:p>
            <a:pPr marL="800100" lvl="1" indent="-342900">
              <a:lnSpc>
                <a:spcPct val="90000"/>
              </a:lnSpc>
              <a:buClr>
                <a:schemeClr val="lt1"/>
              </a:buClr>
              <a:buSzPct val="100000"/>
              <a:buFont typeface="Wingdings" panose="05000000000000000000" pitchFamily="2" charset="2"/>
              <a:buChar char="v"/>
            </a:pPr>
            <a:r>
              <a:rPr lang="en-SG" b="1" i="1" dirty="0">
                <a:solidFill>
                  <a:schemeClr val="lt1"/>
                </a:solidFill>
                <a:latin typeface="Iceland"/>
                <a:ea typeface="Iceland"/>
                <a:cs typeface="Iceland"/>
                <a:sym typeface="Iceland"/>
                <a:hlinkClick r:id="rId6"/>
              </a:rPr>
              <a:t>Relational</a:t>
            </a:r>
            <a:endParaRPr lang="en-SG" b="1" i="1" dirty="0">
              <a:solidFill>
                <a:schemeClr val="lt1"/>
              </a:solidFill>
              <a:latin typeface="Iceland"/>
              <a:ea typeface="Iceland"/>
              <a:cs typeface="Iceland"/>
              <a:sym typeface="Iceland"/>
            </a:endParaRPr>
          </a:p>
          <a:p>
            <a:pPr marL="809625" lvl="1">
              <a:lnSpc>
                <a:spcPct val="90000"/>
              </a:lnSpc>
              <a:buClr>
                <a:schemeClr val="lt1"/>
              </a:buClr>
              <a:buSzPct val="100000"/>
            </a:pPr>
            <a:r>
              <a:rPr lang="en-SG" dirty="0">
                <a:solidFill>
                  <a:schemeClr val="lt1"/>
                </a:solidFill>
                <a:latin typeface="Iceland"/>
                <a:ea typeface="Iceland"/>
                <a:cs typeface="Iceland"/>
                <a:sym typeface="Iceland"/>
              </a:rPr>
              <a:t>Test the relation between two variables and returns a value of “true” or “false”.</a:t>
            </a:r>
          </a:p>
          <a:p>
            <a:pPr marL="800100" lvl="1" indent="-342900">
              <a:lnSpc>
                <a:spcPct val="90000"/>
              </a:lnSpc>
              <a:buClr>
                <a:schemeClr val="lt1"/>
              </a:buClr>
              <a:buSzPct val="100000"/>
              <a:buFont typeface="Wingdings" panose="05000000000000000000" pitchFamily="2" charset="2"/>
              <a:buChar char="v"/>
            </a:pPr>
            <a:r>
              <a:rPr lang="en-SG" b="1" i="1" dirty="0">
                <a:solidFill>
                  <a:schemeClr val="lt1"/>
                </a:solidFill>
                <a:latin typeface="Iceland"/>
                <a:ea typeface="Iceland"/>
                <a:cs typeface="Iceland"/>
                <a:sym typeface="Iceland"/>
                <a:hlinkClick r:id="rId7"/>
              </a:rPr>
              <a:t>Bitwise</a:t>
            </a:r>
            <a:endParaRPr lang="en-SG" b="1" i="1" dirty="0">
              <a:solidFill>
                <a:schemeClr val="lt1"/>
              </a:solidFill>
              <a:latin typeface="Iceland"/>
              <a:ea typeface="Iceland"/>
              <a:cs typeface="Iceland"/>
              <a:sym typeface="Iceland"/>
            </a:endParaRPr>
          </a:p>
          <a:p>
            <a:pPr marL="809625" lvl="1">
              <a:lnSpc>
                <a:spcPct val="90000"/>
              </a:lnSpc>
              <a:buClr>
                <a:schemeClr val="lt1"/>
              </a:buClr>
              <a:buSzPct val="100000"/>
            </a:pPr>
            <a:r>
              <a:rPr lang="en-SG" dirty="0">
                <a:solidFill>
                  <a:schemeClr val="lt1"/>
                </a:solidFill>
                <a:latin typeface="Iceland"/>
                <a:ea typeface="Iceland"/>
                <a:cs typeface="Iceland"/>
                <a:sym typeface="Iceland"/>
              </a:rPr>
              <a:t>Performs bit by bit operations. For more information click </a:t>
            </a:r>
            <a:r>
              <a:rPr lang="en-SG" dirty="0">
                <a:solidFill>
                  <a:schemeClr val="lt1"/>
                </a:solidFill>
                <a:latin typeface="Iceland"/>
                <a:ea typeface="Iceland"/>
                <a:cs typeface="Iceland"/>
                <a:sym typeface="Iceland"/>
                <a:hlinkClick r:id="rId8"/>
              </a:rPr>
              <a:t>here</a:t>
            </a:r>
            <a:r>
              <a:rPr lang="en-SG" dirty="0">
                <a:solidFill>
                  <a:schemeClr val="lt1"/>
                </a:solidFill>
                <a:latin typeface="Iceland"/>
                <a:ea typeface="Iceland"/>
                <a:cs typeface="Iceland"/>
                <a:sym typeface="Iceland"/>
              </a:rPr>
              <a:t>.</a:t>
            </a:r>
            <a:endParaRPr lang="en-SG" b="1" i="1" dirty="0">
              <a:solidFill>
                <a:schemeClr val="lt1"/>
              </a:solidFill>
              <a:latin typeface="Iceland"/>
              <a:ea typeface="Iceland"/>
              <a:cs typeface="Iceland"/>
              <a:sym typeface="Iceland"/>
            </a:endParaRPr>
          </a:p>
          <a:p>
            <a:pPr marL="800100" lvl="1" indent="-342900">
              <a:lnSpc>
                <a:spcPct val="90000"/>
              </a:lnSpc>
              <a:buClr>
                <a:schemeClr val="lt1"/>
              </a:buClr>
              <a:buSzPct val="100000"/>
              <a:buFont typeface="Wingdings" panose="05000000000000000000" pitchFamily="2" charset="2"/>
              <a:buChar char="v"/>
            </a:pPr>
            <a:r>
              <a:rPr lang="en-SG" b="1" i="1" dirty="0">
                <a:solidFill>
                  <a:schemeClr val="lt1"/>
                </a:solidFill>
                <a:latin typeface="Iceland"/>
                <a:ea typeface="Iceland"/>
                <a:cs typeface="Iceland"/>
                <a:sym typeface="Iceland"/>
                <a:hlinkClick r:id="rId9"/>
              </a:rPr>
              <a:t>Logical</a:t>
            </a:r>
            <a:endParaRPr lang="en-SG" b="1" i="1" dirty="0">
              <a:solidFill>
                <a:schemeClr val="lt1"/>
              </a:solidFill>
              <a:latin typeface="Iceland"/>
              <a:ea typeface="Iceland"/>
              <a:cs typeface="Iceland"/>
              <a:sym typeface="Iceland"/>
            </a:endParaRPr>
          </a:p>
          <a:p>
            <a:pPr marL="804863" lvl="1">
              <a:lnSpc>
                <a:spcPct val="90000"/>
              </a:lnSpc>
              <a:buClr>
                <a:schemeClr val="lt1"/>
              </a:buClr>
              <a:buSzPct val="100000"/>
            </a:pPr>
            <a:r>
              <a:rPr lang="en-SG" dirty="0">
                <a:solidFill>
                  <a:schemeClr val="lt1"/>
                </a:solidFill>
                <a:latin typeface="Iceland"/>
                <a:ea typeface="Iceland"/>
                <a:cs typeface="Iceland"/>
                <a:sym typeface="Iceland"/>
              </a:rPr>
              <a:t>Test the value of an expression and returns a value of “true” or “false”.</a:t>
            </a:r>
            <a:endParaRPr lang="en-SG" b="1" i="1" dirty="0">
              <a:solidFill>
                <a:schemeClr val="lt1"/>
              </a:solidFill>
              <a:latin typeface="Iceland"/>
              <a:ea typeface="Iceland"/>
              <a:cs typeface="Iceland"/>
              <a:sym typeface="Iceland"/>
            </a:endParaRPr>
          </a:p>
          <a:p>
            <a:pPr marL="800100" lvl="1" indent="-342900">
              <a:lnSpc>
                <a:spcPct val="90000"/>
              </a:lnSpc>
              <a:buClr>
                <a:schemeClr val="lt1"/>
              </a:buClr>
              <a:buSzPct val="100000"/>
              <a:buFont typeface="Wingdings" panose="05000000000000000000" pitchFamily="2" charset="2"/>
              <a:buChar char="v"/>
            </a:pPr>
            <a:r>
              <a:rPr lang="en-SG" b="1" i="1" dirty="0">
                <a:solidFill>
                  <a:schemeClr val="lt1"/>
                </a:solidFill>
                <a:latin typeface="Iceland"/>
                <a:ea typeface="Iceland"/>
                <a:cs typeface="Iceland"/>
                <a:sym typeface="Iceland"/>
              </a:rPr>
              <a:t>Miscellaneous</a:t>
            </a:r>
          </a:p>
          <a:p>
            <a:pPr marL="809625" lvl="1">
              <a:lnSpc>
                <a:spcPct val="90000"/>
              </a:lnSpc>
              <a:buClr>
                <a:schemeClr val="lt1"/>
              </a:buClr>
              <a:buSzPct val="100000"/>
            </a:pPr>
            <a:r>
              <a:rPr lang="en-SG" dirty="0">
                <a:solidFill>
                  <a:schemeClr val="lt1"/>
                </a:solidFill>
                <a:latin typeface="Iceland"/>
                <a:ea typeface="Iceland"/>
                <a:cs typeface="Iceland"/>
                <a:sym typeface="Iceland"/>
                <a:hlinkClick r:id="rId10"/>
              </a:rPr>
              <a:t>sizeof</a:t>
            </a:r>
            <a:r>
              <a:rPr lang="en-SG" dirty="0">
                <a:solidFill>
                  <a:schemeClr val="lt1"/>
                </a:solidFill>
                <a:latin typeface="Iceland"/>
                <a:ea typeface="Iceland"/>
                <a:cs typeface="Iceland"/>
                <a:sym typeface="Iceland"/>
              </a:rPr>
              <a:t>, </a:t>
            </a:r>
            <a:r>
              <a:rPr lang="en-SG" dirty="0">
                <a:solidFill>
                  <a:schemeClr val="lt1"/>
                </a:solidFill>
                <a:latin typeface="Iceland"/>
                <a:ea typeface="Iceland"/>
                <a:cs typeface="Iceland"/>
                <a:sym typeface="Iceland"/>
                <a:hlinkClick r:id="rId11"/>
              </a:rPr>
              <a:t>reference</a:t>
            </a:r>
            <a:r>
              <a:rPr lang="en-SG" dirty="0">
                <a:solidFill>
                  <a:schemeClr val="lt1"/>
                </a:solidFill>
                <a:latin typeface="Iceland"/>
                <a:ea typeface="Iceland"/>
                <a:cs typeface="Iceland"/>
                <a:sym typeface="Iceland"/>
              </a:rPr>
              <a:t>, </a:t>
            </a:r>
            <a:r>
              <a:rPr lang="en-SG" dirty="0">
                <a:solidFill>
                  <a:schemeClr val="lt1"/>
                </a:solidFill>
                <a:latin typeface="Iceland"/>
                <a:ea typeface="Iceland"/>
                <a:cs typeface="Iceland"/>
                <a:sym typeface="Iceland"/>
                <a:hlinkClick r:id="rId12"/>
              </a:rPr>
              <a:t>dereference</a:t>
            </a:r>
            <a:r>
              <a:rPr lang="en-SG" dirty="0">
                <a:solidFill>
                  <a:schemeClr val="lt1"/>
                </a:solidFill>
                <a:latin typeface="Iceland"/>
                <a:ea typeface="Iceland"/>
                <a:cs typeface="Iceland"/>
                <a:sym typeface="Iceland"/>
              </a:rPr>
              <a:t>, </a:t>
            </a:r>
            <a:r>
              <a:rPr lang="en-SG" dirty="0">
                <a:solidFill>
                  <a:schemeClr val="lt1"/>
                </a:solidFill>
                <a:latin typeface="Iceland"/>
                <a:ea typeface="Iceland"/>
                <a:cs typeface="Iceland"/>
                <a:sym typeface="Iceland"/>
                <a:hlinkClick r:id="rId13"/>
              </a:rPr>
              <a:t>ternary</a:t>
            </a:r>
            <a:r>
              <a:rPr lang="en-SG" dirty="0">
                <a:solidFill>
                  <a:schemeClr val="lt1"/>
                </a:solidFill>
                <a:latin typeface="Iceland"/>
                <a:ea typeface="Iceland"/>
                <a:cs typeface="Iceland"/>
                <a:sym typeface="Iceland"/>
              </a:rPr>
              <a:t> , </a:t>
            </a:r>
            <a:r>
              <a:rPr lang="en-SG" dirty="0">
                <a:solidFill>
                  <a:schemeClr val="lt1"/>
                </a:solidFill>
                <a:latin typeface="Iceland"/>
                <a:ea typeface="Iceland"/>
                <a:cs typeface="Iceland"/>
                <a:sym typeface="Iceland"/>
                <a:hlinkClick r:id="rId14"/>
              </a:rPr>
              <a:t>cast(known as type casting)</a:t>
            </a:r>
            <a:r>
              <a:rPr lang="en-SG" dirty="0">
                <a:solidFill>
                  <a:schemeClr val="lt1"/>
                </a:solidFill>
                <a:latin typeface="Iceland"/>
                <a:ea typeface="Iceland"/>
                <a:cs typeface="Iceland"/>
                <a:sym typeface="Iceland"/>
              </a:rPr>
              <a:t> and </a:t>
            </a:r>
            <a:r>
              <a:rPr lang="en-SG" dirty="0">
                <a:solidFill>
                  <a:schemeClr val="lt1"/>
                </a:solidFill>
                <a:latin typeface="Iceland"/>
                <a:ea typeface="Iceland"/>
                <a:cs typeface="Iceland"/>
                <a:sym typeface="Iceland"/>
                <a:hlinkClick r:id="rId15"/>
              </a:rPr>
              <a:t>comma</a:t>
            </a:r>
            <a:r>
              <a:rPr lang="en-SG" dirty="0">
                <a:solidFill>
                  <a:schemeClr val="lt1"/>
                </a:solidFill>
                <a:latin typeface="Iceland"/>
                <a:ea typeface="Iceland"/>
                <a:cs typeface="Iceland"/>
                <a:sym typeface="Iceland"/>
              </a:rPr>
              <a:t> operators.</a:t>
            </a:r>
          </a:p>
          <a:p>
            <a:pPr>
              <a:lnSpc>
                <a:spcPct val="90000"/>
              </a:lnSpc>
              <a:buClr>
                <a:schemeClr val="lt1"/>
              </a:buClr>
              <a:buSzPct val="100000"/>
            </a:pPr>
            <a:endParaRPr lang="en-SG" dirty="0">
              <a:solidFill>
                <a:schemeClr val="lt1"/>
              </a:solidFill>
              <a:latin typeface="Iceland"/>
              <a:ea typeface="Iceland"/>
              <a:cs typeface="Iceland"/>
              <a:sym typeface="Iceland"/>
            </a:endParaRPr>
          </a:p>
          <a:p>
            <a:pPr>
              <a:lnSpc>
                <a:spcPct val="90000"/>
              </a:lnSpc>
              <a:buClr>
                <a:schemeClr val="lt1"/>
              </a:buClr>
              <a:buSzPct val="100000"/>
            </a:pPr>
            <a:r>
              <a:rPr lang="en-SG" dirty="0">
                <a:solidFill>
                  <a:schemeClr val="lt1"/>
                </a:solidFill>
                <a:latin typeface="Iceland"/>
                <a:ea typeface="Iceland"/>
                <a:cs typeface="Iceland"/>
                <a:sym typeface="Iceland"/>
              </a:rPr>
              <a:t>Let’s look at each of these operators and what kind of result to expect when these operators are executed. </a:t>
            </a:r>
          </a:p>
        </p:txBody>
      </p:sp>
    </p:spTree>
    <p:extLst>
      <p:ext uri="{BB962C8B-B14F-4D97-AF65-F5344CB8AC3E}">
        <p14:creationId xmlns:p14="http://schemas.microsoft.com/office/powerpoint/2010/main" val="3589909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2" y="598897"/>
            <a:ext cx="9884395" cy="593742"/>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3600" u="sng" dirty="0">
                <a:solidFill>
                  <a:schemeClr val="bg1"/>
                </a:solidFill>
                <a:latin typeface="Iceland"/>
                <a:ea typeface="Iceland"/>
                <a:cs typeface="Iceland"/>
                <a:sym typeface="Iceland"/>
              </a:rPr>
              <a:t>Statement – Expression (Declaration);</a:t>
            </a:r>
          </a:p>
        </p:txBody>
      </p:sp>
      <p:grpSp>
        <p:nvGrpSpPr>
          <p:cNvPr id="22" name="Group 21">
            <a:extLst>
              <a:ext uri="{FF2B5EF4-FFF2-40B4-BE49-F238E27FC236}">
                <a16:creationId xmlns:a16="http://schemas.microsoft.com/office/drawing/2014/main" id="{9DADEFE8-C2A2-4FD4-9C81-56E68A945E52}"/>
              </a:ext>
            </a:extLst>
          </p:cNvPr>
          <p:cNvGrpSpPr/>
          <p:nvPr/>
        </p:nvGrpSpPr>
        <p:grpSpPr>
          <a:xfrm>
            <a:off x="885043" y="1232873"/>
            <a:ext cx="10414534" cy="5225077"/>
            <a:chOff x="885043" y="1232873"/>
            <a:chExt cx="10414534" cy="5225077"/>
          </a:xfrm>
        </p:grpSpPr>
        <p:sp>
          <p:nvSpPr>
            <p:cNvPr id="6" name="Google Shape;102;p1">
              <a:extLst>
                <a:ext uri="{FF2B5EF4-FFF2-40B4-BE49-F238E27FC236}">
                  <a16:creationId xmlns:a16="http://schemas.microsoft.com/office/drawing/2014/main" id="{4A4D8514-3760-416C-9BA0-F6D67E27A2E4}"/>
                </a:ext>
              </a:extLst>
            </p:cNvPr>
            <p:cNvSpPr txBox="1"/>
            <p:nvPr/>
          </p:nvSpPr>
          <p:spPr>
            <a:xfrm>
              <a:off x="885043" y="1232873"/>
              <a:ext cx="10414534" cy="5225077"/>
            </a:xfrm>
            <a:prstGeom prst="rect">
              <a:avLst/>
            </a:prstGeom>
            <a:solidFill>
              <a:schemeClr val="tx1">
                <a:alpha val="80000"/>
              </a:schemeClr>
            </a:solidFill>
            <a:ln>
              <a:noFill/>
            </a:ln>
          </p:spPr>
          <p:txBody>
            <a:bodyPr spcFirstLastPara="1" wrap="square" lIns="91425" tIns="45700" rIns="91425" bIns="45700" anchor="t" anchorCtr="0">
              <a:noAutofit/>
            </a:bodyPr>
            <a:lstStyle/>
            <a:p>
              <a:pPr>
                <a:lnSpc>
                  <a:spcPct val="90000"/>
                </a:lnSpc>
                <a:buClr>
                  <a:schemeClr val="lt1"/>
                </a:buClr>
                <a:buSzPct val="100000"/>
              </a:pPr>
              <a:r>
                <a:rPr lang="en-SG" sz="2000" dirty="0">
                  <a:solidFill>
                    <a:schemeClr val="lt1"/>
                  </a:solidFill>
                  <a:latin typeface="Iceland"/>
                  <a:ea typeface="Iceland"/>
                  <a:cs typeface="Iceland"/>
                  <a:sym typeface="Iceland"/>
                </a:rPr>
                <a:t>Any operator commands that requires assigning a value to a variable, requires the variable to be declared first. A general form of declaring a variable is:</a:t>
              </a:r>
            </a:p>
            <a:p>
              <a:pPr algn="ctr">
                <a:lnSpc>
                  <a:spcPct val="90000"/>
                </a:lnSpc>
                <a:buClr>
                  <a:schemeClr val="lt1"/>
                </a:buClr>
                <a:buSzPct val="100000"/>
              </a:pPr>
              <a:r>
                <a:rPr lang="en-SG" sz="2000" i="1" dirty="0">
                  <a:solidFill>
                    <a:srgbClr val="0070C0"/>
                  </a:solidFill>
                  <a:latin typeface="Iceland"/>
                  <a:ea typeface="Iceland"/>
                  <a:cs typeface="Iceland"/>
                  <a:sym typeface="Iceland"/>
                </a:rPr>
                <a:t>declaration specifier</a:t>
              </a:r>
              <a:r>
                <a:rPr lang="en-SG" sz="2000" i="1" dirty="0">
                  <a:solidFill>
                    <a:schemeClr val="lt1"/>
                  </a:solidFill>
                  <a:latin typeface="Iceland"/>
                  <a:ea typeface="Iceland"/>
                  <a:cs typeface="Iceland"/>
                  <a:sym typeface="Iceland"/>
                </a:rPr>
                <a:t> </a:t>
              </a:r>
              <a:r>
                <a:rPr lang="en-SG" sz="2000" i="1" dirty="0">
                  <a:solidFill>
                    <a:srgbClr val="00B0F0"/>
                  </a:solidFill>
                  <a:latin typeface="Iceland"/>
                  <a:ea typeface="Iceland"/>
                  <a:cs typeface="Iceland"/>
                  <a:sym typeface="Iceland"/>
                </a:rPr>
                <a:t>declarator</a:t>
              </a:r>
              <a:r>
                <a:rPr lang="en-SG" sz="2000" i="1" dirty="0">
                  <a:solidFill>
                    <a:schemeClr val="lt1"/>
                  </a:solidFill>
                  <a:latin typeface="Iceland"/>
                  <a:ea typeface="Iceland"/>
                  <a:cs typeface="Iceland"/>
                  <a:sym typeface="Iceland"/>
                </a:rPr>
                <a:t> = </a:t>
              </a:r>
              <a:r>
                <a:rPr lang="en-SG" sz="2000" i="1" dirty="0">
                  <a:solidFill>
                    <a:srgbClr val="92D050"/>
                  </a:solidFill>
                  <a:latin typeface="Iceland"/>
                  <a:ea typeface="Iceland"/>
                  <a:cs typeface="Iceland"/>
                  <a:sym typeface="Iceland"/>
                </a:rPr>
                <a:t>initializer</a:t>
              </a:r>
              <a:r>
                <a:rPr lang="en-SG" sz="2000" i="1" dirty="0">
                  <a:solidFill>
                    <a:schemeClr val="lt1"/>
                  </a:solidFill>
                  <a:latin typeface="Iceland"/>
                  <a:ea typeface="Iceland"/>
                  <a:cs typeface="Iceland"/>
                  <a:sym typeface="Iceland"/>
                </a:rPr>
                <a:t>;</a:t>
              </a:r>
            </a:p>
            <a:p>
              <a:pPr algn="r">
                <a:lnSpc>
                  <a:spcPct val="90000"/>
                </a:lnSpc>
                <a:buClr>
                  <a:schemeClr val="lt1"/>
                </a:buClr>
                <a:buSzPct val="100000"/>
              </a:pPr>
              <a:r>
                <a:rPr lang="en-SG" sz="1200" dirty="0">
                  <a:solidFill>
                    <a:schemeClr val="lt1"/>
                  </a:solidFill>
                  <a:latin typeface="Iceland"/>
                  <a:ea typeface="Iceland"/>
                  <a:cs typeface="Iceland"/>
                  <a:sym typeface="Iceland"/>
                </a:rPr>
                <a:t>For a detail form and information on declaring variables, click </a:t>
              </a:r>
              <a:r>
                <a:rPr lang="en-SG" sz="1200" dirty="0">
                  <a:solidFill>
                    <a:schemeClr val="lt1"/>
                  </a:solidFill>
                  <a:latin typeface="Iceland"/>
                  <a:ea typeface="Iceland"/>
                  <a:cs typeface="Iceland"/>
                  <a:sym typeface="Iceland"/>
                  <a:hlinkClick r:id="rId2"/>
                </a:rPr>
                <a:t>here</a:t>
              </a:r>
              <a:r>
                <a:rPr lang="en-SG" sz="1200" dirty="0">
                  <a:solidFill>
                    <a:schemeClr val="lt1"/>
                  </a:solidFill>
                  <a:latin typeface="Iceland"/>
                  <a:ea typeface="Iceland"/>
                  <a:cs typeface="Iceland"/>
                  <a:sym typeface="Iceland"/>
                </a:rPr>
                <a:t>.</a:t>
              </a:r>
            </a:p>
            <a:p>
              <a:pPr>
                <a:lnSpc>
                  <a:spcPct val="90000"/>
                </a:lnSpc>
                <a:buClr>
                  <a:schemeClr val="lt1"/>
                </a:buClr>
                <a:buSzPct val="100000"/>
              </a:pPr>
              <a:endParaRPr lang="en-SG" sz="2000" i="1" dirty="0">
                <a:solidFill>
                  <a:srgbClr val="0070C0"/>
                </a:solidFill>
                <a:latin typeface="Iceland"/>
                <a:ea typeface="Iceland"/>
                <a:cs typeface="Iceland"/>
                <a:sym typeface="Iceland"/>
              </a:endParaRPr>
            </a:p>
            <a:p>
              <a:pPr>
                <a:lnSpc>
                  <a:spcPct val="90000"/>
                </a:lnSpc>
                <a:buClr>
                  <a:schemeClr val="lt1"/>
                </a:buClr>
                <a:buSzPct val="100000"/>
              </a:pPr>
              <a:r>
                <a:rPr lang="en-SG" sz="2000" i="1" dirty="0">
                  <a:solidFill>
                    <a:srgbClr val="0070C0"/>
                  </a:solidFill>
                  <a:latin typeface="Iceland"/>
                  <a:ea typeface="Iceland"/>
                  <a:cs typeface="Iceland"/>
                  <a:sym typeface="Iceland"/>
                </a:rPr>
                <a:t>Declaration specifier</a:t>
              </a:r>
              <a:r>
                <a:rPr lang="en-SG" sz="2000" i="1" dirty="0">
                  <a:solidFill>
                    <a:schemeClr val="lt1"/>
                  </a:solidFill>
                  <a:latin typeface="Iceland"/>
                  <a:ea typeface="Iceland"/>
                  <a:cs typeface="Iceland"/>
                  <a:sym typeface="Iceland"/>
                </a:rPr>
                <a:t> </a:t>
              </a:r>
              <a:r>
                <a:rPr lang="en-SG" sz="2000" dirty="0">
                  <a:solidFill>
                    <a:schemeClr val="lt1"/>
                  </a:solidFill>
                  <a:latin typeface="Iceland"/>
                  <a:ea typeface="Iceland"/>
                  <a:cs typeface="Iceland"/>
                  <a:sym typeface="Iceland"/>
                </a:rPr>
                <a:t>describe the properties of the variable or function being declared and it falls into three categories </a:t>
              </a:r>
              <a:r>
                <a:rPr lang="en-SG" sz="2000" dirty="0">
                  <a:solidFill>
                    <a:schemeClr val="lt1"/>
                  </a:solidFill>
                  <a:latin typeface="Iceland"/>
                  <a:ea typeface="Iceland"/>
                  <a:cs typeface="Iceland"/>
                  <a:sym typeface="Iceland"/>
                  <a:hlinkClick r:id="rId3"/>
                </a:rPr>
                <a:t>Storage classes</a:t>
              </a:r>
              <a:r>
                <a:rPr lang="en-SG" sz="2000" dirty="0">
                  <a:solidFill>
                    <a:schemeClr val="lt1"/>
                  </a:solidFill>
                  <a:latin typeface="Iceland"/>
                  <a:ea typeface="Iceland"/>
                  <a:cs typeface="Iceland"/>
                  <a:sym typeface="Iceland"/>
                </a:rPr>
                <a:t>, </a:t>
              </a:r>
              <a:r>
                <a:rPr lang="en-SG" sz="2000" dirty="0">
                  <a:solidFill>
                    <a:schemeClr val="lt1"/>
                  </a:solidFill>
                  <a:latin typeface="Iceland"/>
                  <a:ea typeface="Iceland"/>
                  <a:cs typeface="Iceland"/>
                  <a:sym typeface="Iceland"/>
                  <a:hlinkClick r:id="rId4"/>
                </a:rPr>
                <a:t>Type qualifiers</a:t>
              </a:r>
              <a:r>
                <a:rPr lang="en-SG" sz="2000" dirty="0">
                  <a:solidFill>
                    <a:schemeClr val="lt1"/>
                  </a:solidFill>
                  <a:latin typeface="Iceland"/>
                  <a:ea typeface="Iceland"/>
                  <a:cs typeface="Iceland"/>
                  <a:sym typeface="Iceland"/>
                </a:rPr>
                <a:t>	and </a:t>
              </a:r>
              <a:r>
                <a:rPr lang="en-SG" sz="2000" dirty="0">
                  <a:solidFill>
                    <a:schemeClr val="lt1"/>
                  </a:solidFill>
                  <a:latin typeface="Iceland"/>
                  <a:ea typeface="Iceland"/>
                  <a:cs typeface="Iceland"/>
                  <a:sym typeface="Iceland"/>
                  <a:hlinkClick r:id="rId5"/>
                </a:rPr>
                <a:t>Type specifiers</a:t>
              </a:r>
              <a:r>
                <a:rPr lang="en-SG" sz="2000" dirty="0">
                  <a:solidFill>
                    <a:schemeClr val="lt1"/>
                  </a:solidFill>
                  <a:latin typeface="Iceland"/>
                  <a:ea typeface="Iceland"/>
                  <a:cs typeface="Iceland"/>
                  <a:sym typeface="Iceland"/>
                </a:rPr>
                <a:t>. In this course, you will commonly come across type specifiers with basic types and type void. You may define your own type using a feature known as  a </a:t>
              </a:r>
              <a:r>
                <a:rPr lang="en-SG" sz="2000" dirty="0">
                  <a:solidFill>
                    <a:schemeClr val="lt1"/>
                  </a:solidFill>
                  <a:latin typeface="Iceland"/>
                  <a:ea typeface="Iceland"/>
                  <a:cs typeface="Iceland"/>
                  <a:sym typeface="Iceland"/>
                  <a:hlinkClick r:id="rId6"/>
                </a:rPr>
                <a:t>type definition</a:t>
              </a:r>
              <a:r>
                <a:rPr lang="en-SG" sz="2000" dirty="0">
                  <a:solidFill>
                    <a:schemeClr val="lt1"/>
                  </a:solidFill>
                  <a:latin typeface="Iceland"/>
                  <a:ea typeface="Iceland"/>
                  <a:cs typeface="Iceland"/>
                  <a:sym typeface="Iceland"/>
                </a:rPr>
                <a:t>. Do note that C allows conversion of basic types, this is known as </a:t>
              </a:r>
              <a:r>
                <a:rPr lang="en-SG" sz="2000" dirty="0">
                  <a:solidFill>
                    <a:schemeClr val="lt1"/>
                  </a:solidFill>
                  <a:latin typeface="Iceland"/>
                  <a:ea typeface="Iceland"/>
                  <a:cs typeface="Iceland"/>
                  <a:sym typeface="Iceland"/>
                  <a:hlinkClick r:id="rId7"/>
                </a:rPr>
                <a:t>type casting</a:t>
              </a:r>
              <a:r>
                <a:rPr lang="en-SG" sz="2000" dirty="0">
                  <a:solidFill>
                    <a:schemeClr val="lt1"/>
                  </a:solidFill>
                  <a:latin typeface="Iceland"/>
                  <a:ea typeface="Iceland"/>
                  <a:cs typeface="Iceland"/>
                  <a:sym typeface="Iceland"/>
                </a:rPr>
                <a:t>.</a:t>
              </a:r>
            </a:p>
            <a:p>
              <a:pPr>
                <a:lnSpc>
                  <a:spcPct val="90000"/>
                </a:lnSpc>
                <a:buClr>
                  <a:schemeClr val="lt1"/>
                </a:buClr>
                <a:buSzPct val="100000"/>
              </a:pPr>
              <a:r>
                <a:rPr lang="en-SG" sz="2000" i="1" dirty="0">
                  <a:solidFill>
                    <a:srgbClr val="00B0F0"/>
                  </a:solidFill>
                  <a:latin typeface="Iceland"/>
                  <a:ea typeface="Iceland"/>
                  <a:cs typeface="Iceland"/>
                  <a:sym typeface="Iceland"/>
                </a:rPr>
                <a:t>Declarator</a:t>
              </a:r>
              <a:r>
                <a:rPr lang="en-SG" sz="2000" dirty="0">
                  <a:solidFill>
                    <a:schemeClr val="lt1"/>
                  </a:solidFill>
                  <a:latin typeface="Iceland"/>
                  <a:ea typeface="Iceland"/>
                  <a:cs typeface="Iceland"/>
                  <a:sym typeface="Iceland"/>
                </a:rPr>
                <a:t> is basically identifiers(labels) for the storage location. There are rules to naming the declarator, click </a:t>
              </a:r>
              <a:r>
                <a:rPr lang="en-SG" sz="2000" dirty="0">
                  <a:solidFill>
                    <a:schemeClr val="lt1"/>
                  </a:solidFill>
                  <a:latin typeface="Iceland"/>
                  <a:ea typeface="Iceland"/>
                  <a:cs typeface="Iceland"/>
                  <a:sym typeface="Iceland"/>
                  <a:hlinkClick r:id="rId8"/>
                </a:rPr>
                <a:t>here</a:t>
              </a:r>
              <a:r>
                <a:rPr lang="en-SG" sz="2000" dirty="0">
                  <a:solidFill>
                    <a:schemeClr val="lt1"/>
                  </a:solidFill>
                  <a:latin typeface="Iceland"/>
                  <a:ea typeface="Iceland"/>
                  <a:cs typeface="Iceland"/>
                  <a:sym typeface="Iceland"/>
                </a:rPr>
                <a:t> to know more. The simple rule for naming your declarator is that if on MSVC defines your declarator as colour convection for </a:t>
              </a:r>
              <a:r>
                <a:rPr lang="en-SG" sz="2000" i="1" dirty="0">
                  <a:solidFill>
                    <a:srgbClr val="0070C0"/>
                  </a:solidFill>
                  <a:latin typeface="Iceland"/>
                  <a:ea typeface="Iceland"/>
                  <a:cs typeface="Iceland"/>
                  <a:sym typeface="Iceland"/>
                </a:rPr>
                <a:t>declaration specifier</a:t>
              </a:r>
              <a:r>
                <a:rPr lang="en-SG" sz="2000" dirty="0">
                  <a:solidFill>
                    <a:schemeClr val="lt1"/>
                  </a:solidFill>
                  <a:latin typeface="Iceland"/>
                  <a:ea typeface="Iceland"/>
                  <a:cs typeface="Iceland"/>
                  <a:sym typeface="Iceland"/>
                </a:rPr>
                <a:t>, that declarator(label) is a no go or basically is an illegal declarator.</a:t>
              </a:r>
            </a:p>
            <a:p>
              <a:pPr>
                <a:lnSpc>
                  <a:spcPct val="90000"/>
                </a:lnSpc>
                <a:buClr>
                  <a:schemeClr val="lt1"/>
                </a:buClr>
                <a:buSzPct val="100000"/>
              </a:pPr>
              <a:endParaRPr lang="en-SG" sz="2000" dirty="0">
                <a:solidFill>
                  <a:schemeClr val="lt1"/>
                </a:solidFill>
                <a:latin typeface="Iceland"/>
                <a:ea typeface="Iceland"/>
                <a:cs typeface="Iceland"/>
                <a:sym typeface="Iceland"/>
              </a:endParaRPr>
            </a:p>
            <a:p>
              <a:pPr>
                <a:lnSpc>
                  <a:spcPct val="90000"/>
                </a:lnSpc>
                <a:buClr>
                  <a:schemeClr val="lt1"/>
                </a:buClr>
                <a:buSzPct val="100000"/>
              </a:pPr>
              <a:r>
                <a:rPr lang="en-SG" sz="2000" dirty="0">
                  <a:solidFill>
                    <a:srgbClr val="92D050"/>
                  </a:solidFill>
                  <a:latin typeface="Iceland"/>
                  <a:ea typeface="Iceland"/>
                  <a:cs typeface="Iceland"/>
                  <a:sym typeface="Iceland"/>
                </a:rPr>
                <a:t>Initializer</a:t>
              </a:r>
              <a:r>
                <a:rPr lang="en-SG" sz="2000" dirty="0">
                  <a:solidFill>
                    <a:schemeClr val="lt1"/>
                  </a:solidFill>
                  <a:latin typeface="Iceland"/>
                  <a:ea typeface="Iceland"/>
                  <a:cs typeface="Iceland"/>
                  <a:sym typeface="Iceland"/>
                </a:rPr>
                <a:t> specifies the initial value for the variables we declare. This is optional but beware of its pitfall if its not initialize. Without initializer, the content in the variable contains garbage value and your code may not behave as it’s intended to be.</a:t>
              </a:r>
            </a:p>
          </p:txBody>
        </p:sp>
        <p:sp>
          <p:nvSpPr>
            <p:cNvPr id="3" name="Rectangle: Rounded Corners 2">
              <a:extLst>
                <a:ext uri="{FF2B5EF4-FFF2-40B4-BE49-F238E27FC236}">
                  <a16:creationId xmlns:a16="http://schemas.microsoft.com/office/drawing/2014/main" id="{04B4BB8C-25CF-47FC-B1B2-9AE88E7BBAF2}"/>
                </a:ext>
              </a:extLst>
            </p:cNvPr>
            <p:cNvSpPr/>
            <p:nvPr/>
          </p:nvSpPr>
          <p:spPr>
            <a:xfrm>
              <a:off x="9032366" y="1756318"/>
              <a:ext cx="2194560" cy="31194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Assignment operator</a:t>
              </a:r>
              <a:endParaRPr lang="en-SG" dirty="0"/>
            </a:p>
          </p:txBody>
        </p:sp>
        <p:cxnSp>
          <p:nvCxnSpPr>
            <p:cNvPr id="5" name="Straight Arrow Connector 4">
              <a:extLst>
                <a:ext uri="{FF2B5EF4-FFF2-40B4-BE49-F238E27FC236}">
                  <a16:creationId xmlns:a16="http://schemas.microsoft.com/office/drawing/2014/main" id="{FCF4497C-97A9-4A1C-AA68-9776BACB8582}"/>
                </a:ext>
              </a:extLst>
            </p:cNvPr>
            <p:cNvCxnSpPr>
              <a:cxnSpLocks/>
              <a:stCxn id="3" idx="0"/>
            </p:cNvCxnSpPr>
            <p:nvPr/>
          </p:nvCxnSpPr>
          <p:spPr>
            <a:xfrm rot="16200000" flipH="1" flipV="1">
              <a:off x="8581407" y="356761"/>
              <a:ext cx="148682" cy="2947796"/>
            </a:xfrm>
            <a:prstGeom prst="bentConnector4">
              <a:avLst>
                <a:gd name="adj1" fmla="val -76875"/>
                <a:gd name="adj2" fmla="val 99955"/>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7959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2" y="598897"/>
            <a:ext cx="9884395" cy="593742"/>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3600" u="sng" dirty="0">
                <a:solidFill>
                  <a:schemeClr val="bg1"/>
                </a:solidFill>
                <a:latin typeface="Iceland"/>
                <a:ea typeface="Iceland"/>
                <a:cs typeface="Iceland"/>
                <a:sym typeface="Iceland"/>
              </a:rPr>
              <a:t>Statement – Expression (Declaration);</a:t>
            </a: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885043" y="1284078"/>
            <a:ext cx="10414534" cy="4419138"/>
          </a:xfrm>
          <a:prstGeom prst="rect">
            <a:avLst/>
          </a:prstGeom>
          <a:solidFill>
            <a:schemeClr val="tx1">
              <a:alpha val="80000"/>
            </a:schemeClr>
          </a:solidFill>
          <a:ln>
            <a:noFill/>
          </a:ln>
        </p:spPr>
        <p:txBody>
          <a:bodyPr spcFirstLastPara="1" wrap="square" lIns="91425" tIns="45700" rIns="91425" bIns="45700" anchor="t" anchorCtr="0">
            <a:noAutofit/>
          </a:bodyPr>
          <a:lstStyle/>
          <a:p>
            <a:pPr>
              <a:lnSpc>
                <a:spcPct val="90000"/>
              </a:lnSpc>
              <a:buClr>
                <a:schemeClr val="lt1"/>
              </a:buClr>
              <a:buSzPct val="100000"/>
            </a:pPr>
            <a:r>
              <a:rPr lang="en-SG" sz="2200" dirty="0">
                <a:solidFill>
                  <a:schemeClr val="lt1"/>
                </a:solidFill>
                <a:latin typeface="Iceland"/>
                <a:ea typeface="Iceland"/>
                <a:cs typeface="Iceland"/>
                <a:sym typeface="Iceland"/>
              </a:rPr>
              <a:t>One must take note that </a:t>
            </a:r>
            <a:r>
              <a:rPr lang="en-SG" sz="2200" dirty="0">
                <a:solidFill>
                  <a:schemeClr val="lt1"/>
                </a:solidFill>
                <a:latin typeface="Iceland"/>
                <a:ea typeface="Iceland"/>
                <a:cs typeface="Iceland"/>
                <a:sym typeface="Iceland"/>
                <a:hlinkClick r:id="rId2"/>
              </a:rPr>
              <a:t>file scope</a:t>
            </a:r>
            <a:r>
              <a:rPr lang="en-SG" sz="2200" dirty="0">
                <a:solidFill>
                  <a:schemeClr val="lt1"/>
                </a:solidFill>
                <a:latin typeface="Iceland"/>
                <a:ea typeface="Iceland"/>
                <a:cs typeface="Iceland"/>
                <a:sym typeface="Iceland"/>
              </a:rPr>
              <a:t> of a variable determines the existence of the variable when the program runs. File scope of a variables can fall into two categories:</a:t>
            </a:r>
          </a:p>
          <a:p>
            <a:pPr marL="342900" indent="-342900">
              <a:lnSpc>
                <a:spcPct val="90000"/>
              </a:lnSpc>
              <a:buClr>
                <a:schemeClr val="lt1"/>
              </a:buClr>
              <a:buSzPct val="100000"/>
              <a:buFont typeface="Wingdings" panose="05000000000000000000" pitchFamily="2" charset="2"/>
              <a:buChar char="Ø"/>
            </a:pPr>
            <a:r>
              <a:rPr lang="en-SG" sz="2200" b="1" dirty="0">
                <a:solidFill>
                  <a:schemeClr val="lt1"/>
                </a:solidFill>
                <a:latin typeface="Iceland"/>
                <a:ea typeface="Iceland"/>
                <a:cs typeface="Iceland"/>
                <a:sym typeface="Iceland"/>
              </a:rPr>
              <a:t>Local</a:t>
            </a:r>
          </a:p>
          <a:p>
            <a:pPr marL="357188">
              <a:lnSpc>
                <a:spcPct val="90000"/>
              </a:lnSpc>
              <a:buClr>
                <a:schemeClr val="lt1"/>
              </a:buClr>
              <a:buSzPct val="100000"/>
            </a:pPr>
            <a:r>
              <a:rPr lang="en-SG" sz="2200" dirty="0">
                <a:solidFill>
                  <a:schemeClr val="lt1"/>
                </a:solidFill>
                <a:latin typeface="Iceland"/>
                <a:ea typeface="Iceland"/>
                <a:cs typeface="Iceland"/>
                <a:sym typeface="Iceland"/>
              </a:rPr>
              <a:t>These are variables that are declare in the functions and it’s values does not retain once the program exit out from the function. At the same time the variable can’t be access by other variables unless the usage of pointers.</a:t>
            </a:r>
          </a:p>
          <a:p>
            <a:pPr marL="342900" indent="-342900">
              <a:lnSpc>
                <a:spcPct val="90000"/>
              </a:lnSpc>
              <a:buClr>
                <a:schemeClr val="lt1"/>
              </a:buClr>
              <a:buSzPct val="100000"/>
              <a:buFont typeface="Wingdings" panose="05000000000000000000" pitchFamily="2" charset="2"/>
              <a:buChar char="Ø"/>
            </a:pPr>
            <a:r>
              <a:rPr lang="en-SG" sz="2200" b="1" dirty="0">
                <a:solidFill>
                  <a:schemeClr val="lt1"/>
                </a:solidFill>
                <a:latin typeface="Iceland"/>
                <a:ea typeface="Iceland"/>
                <a:cs typeface="Iceland"/>
                <a:sym typeface="Iceland"/>
              </a:rPr>
              <a:t>Global</a:t>
            </a:r>
          </a:p>
          <a:p>
            <a:pPr marL="357188">
              <a:lnSpc>
                <a:spcPct val="90000"/>
              </a:lnSpc>
              <a:buClr>
                <a:schemeClr val="lt1"/>
              </a:buClr>
              <a:buSzPct val="100000"/>
            </a:pPr>
            <a:r>
              <a:rPr lang="en-SG" sz="2200" dirty="0">
                <a:solidFill>
                  <a:schemeClr val="lt1"/>
                </a:solidFill>
                <a:latin typeface="Iceland"/>
                <a:ea typeface="Iceland"/>
                <a:cs typeface="Iceland"/>
                <a:sym typeface="Iceland"/>
              </a:rPr>
              <a:t>These are variables that are declare outside of functions. Meaning they do not belong to any function. It’s value retain through out the program and can be access on all function in the program.</a:t>
            </a:r>
          </a:p>
          <a:p>
            <a:pPr marL="357188">
              <a:lnSpc>
                <a:spcPct val="90000"/>
              </a:lnSpc>
              <a:buClr>
                <a:schemeClr val="lt1"/>
              </a:buClr>
              <a:buSzPct val="100000"/>
            </a:pPr>
            <a:endParaRPr lang="en-SG" sz="2200" dirty="0">
              <a:solidFill>
                <a:schemeClr val="lt1"/>
              </a:solidFill>
              <a:latin typeface="Iceland"/>
              <a:ea typeface="Iceland"/>
              <a:cs typeface="Iceland"/>
              <a:sym typeface="Iceland"/>
            </a:endParaRPr>
          </a:p>
          <a:p>
            <a:pPr>
              <a:lnSpc>
                <a:spcPct val="90000"/>
              </a:lnSpc>
              <a:buClr>
                <a:schemeClr val="lt1"/>
              </a:buClr>
              <a:buSzPct val="100000"/>
            </a:pPr>
            <a:r>
              <a:rPr lang="en-SG" sz="2200" dirty="0">
                <a:solidFill>
                  <a:schemeClr val="lt1"/>
                </a:solidFill>
                <a:latin typeface="Iceland"/>
                <a:ea typeface="Iceland"/>
                <a:cs typeface="Iceland"/>
                <a:sym typeface="Iceland"/>
              </a:rPr>
              <a:t>Therefore, with the explanation done earlier, Let’s try see some example to understand the better</a:t>
            </a:r>
          </a:p>
          <a:p>
            <a:pPr algn="ctr">
              <a:lnSpc>
                <a:spcPct val="90000"/>
              </a:lnSpc>
              <a:buClr>
                <a:schemeClr val="lt1"/>
              </a:buClr>
              <a:buSzPct val="100000"/>
            </a:pPr>
            <a:r>
              <a:rPr lang="en-SG" sz="2200" dirty="0">
                <a:solidFill>
                  <a:schemeClr val="lt1"/>
                </a:solidFill>
                <a:latin typeface="Iceland"/>
                <a:ea typeface="Iceland"/>
                <a:cs typeface="Iceland"/>
                <a:sym typeface="Iceland"/>
              </a:rPr>
              <a:t>Example1	Example2	Example3	Example4</a:t>
            </a:r>
          </a:p>
        </p:txBody>
      </p:sp>
      <p:sp>
        <p:nvSpPr>
          <p:cNvPr id="4" name="TextBox 3">
            <a:extLst>
              <a:ext uri="{FF2B5EF4-FFF2-40B4-BE49-F238E27FC236}">
                <a16:creationId xmlns:a16="http://schemas.microsoft.com/office/drawing/2014/main" id="{C5814486-21C4-4965-813B-632BD91DCCDF}"/>
              </a:ext>
            </a:extLst>
          </p:cNvPr>
          <p:cNvSpPr txBox="1"/>
          <p:nvPr/>
        </p:nvSpPr>
        <p:spPr>
          <a:xfrm>
            <a:off x="6241543" y="6211669"/>
            <a:ext cx="4328922" cy="646331"/>
          </a:xfrm>
          <a:prstGeom prst="rect">
            <a:avLst/>
          </a:prstGeom>
          <a:noFill/>
        </p:spPr>
        <p:txBody>
          <a:bodyPr wrap="square" rtlCol="0">
            <a:spAutoFit/>
          </a:bodyPr>
          <a:lstStyle/>
          <a:p>
            <a:r>
              <a:rPr lang="en-SG" dirty="0">
                <a:solidFill>
                  <a:schemeClr val="bg1"/>
                </a:solidFill>
              </a:rPr>
              <a:t>Click </a:t>
            </a:r>
            <a:r>
              <a:rPr lang="en-SG" dirty="0">
                <a:solidFill>
                  <a:schemeClr val="bg1"/>
                </a:solidFill>
                <a:hlinkClick r:id="rId3" action="ppaction://hlinksldjump"/>
              </a:rPr>
              <a:t>here</a:t>
            </a:r>
            <a:r>
              <a:rPr lang="en-SG" dirty="0">
                <a:solidFill>
                  <a:schemeClr val="bg1"/>
                </a:solidFill>
              </a:rPr>
              <a:t> to return to Table of content</a:t>
            </a:r>
          </a:p>
          <a:p>
            <a:r>
              <a:rPr lang="en-SG" dirty="0">
                <a:solidFill>
                  <a:schemeClr val="bg1"/>
                </a:solidFill>
              </a:rPr>
              <a:t>Click </a:t>
            </a:r>
            <a:r>
              <a:rPr lang="en-SG" dirty="0">
                <a:solidFill>
                  <a:schemeClr val="bg1"/>
                </a:solidFill>
                <a:hlinkClick r:id="rId4" action="ppaction://hlinksldjump"/>
              </a:rPr>
              <a:t>here</a:t>
            </a:r>
            <a:r>
              <a:rPr lang="en-SG" dirty="0">
                <a:solidFill>
                  <a:schemeClr val="bg1"/>
                </a:solidFill>
              </a:rPr>
              <a:t> to return to C Basics content page</a:t>
            </a:r>
          </a:p>
        </p:txBody>
      </p:sp>
    </p:spTree>
    <p:extLst>
      <p:ext uri="{BB962C8B-B14F-4D97-AF65-F5344CB8AC3E}">
        <p14:creationId xmlns:p14="http://schemas.microsoft.com/office/powerpoint/2010/main" val="2897239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574252"/>
            <a:ext cx="9884395" cy="625099"/>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Introduction to C</a:t>
            </a:r>
            <a:endParaRPr sz="4000" u="sng" dirty="0">
              <a:solidFill>
                <a:schemeClr val="lt1"/>
              </a:solidFill>
              <a:latin typeface="Iceland"/>
              <a:ea typeface="Iceland"/>
              <a:cs typeface="Iceland"/>
              <a:sym typeface="Iceland"/>
            </a:endParaRPr>
          </a:p>
        </p:txBody>
      </p:sp>
      <p:sp>
        <p:nvSpPr>
          <p:cNvPr id="4" name="Text Placeholder 3">
            <a:extLst>
              <a:ext uri="{FF2B5EF4-FFF2-40B4-BE49-F238E27FC236}">
                <a16:creationId xmlns:a16="http://schemas.microsoft.com/office/drawing/2014/main" id="{3E289A5E-C0AF-48DE-BF0E-8074D055437B}"/>
              </a:ext>
            </a:extLst>
          </p:cNvPr>
          <p:cNvSpPr>
            <a:spLocks noGrp="1"/>
          </p:cNvSpPr>
          <p:nvPr>
            <p:ph type="body" idx="1"/>
          </p:nvPr>
        </p:nvSpPr>
        <p:spPr>
          <a:xfrm>
            <a:off x="836610" y="1332182"/>
            <a:ext cx="5157787" cy="342101"/>
          </a:xfrm>
        </p:spPr>
        <p:txBody>
          <a:bodyPr anchor="t" anchorCtr="0">
            <a:normAutofit fontScale="92500" lnSpcReduction="20000"/>
          </a:bodyPr>
          <a:lstStyle/>
          <a:p>
            <a:pPr algn="ctr"/>
            <a:r>
              <a:rPr lang="en-SG" dirty="0">
                <a:solidFill>
                  <a:srgbClr val="92D050"/>
                </a:solidFill>
              </a:rPr>
              <a:t>Advantages</a:t>
            </a:r>
          </a:p>
        </p:txBody>
      </p:sp>
      <p:sp>
        <p:nvSpPr>
          <p:cNvPr id="5" name="Content Placeholder 4">
            <a:extLst>
              <a:ext uri="{FF2B5EF4-FFF2-40B4-BE49-F238E27FC236}">
                <a16:creationId xmlns:a16="http://schemas.microsoft.com/office/drawing/2014/main" id="{F6C5A854-CC57-433B-9E5C-60FBDE148867}"/>
              </a:ext>
            </a:extLst>
          </p:cNvPr>
          <p:cNvSpPr>
            <a:spLocks noGrp="1"/>
          </p:cNvSpPr>
          <p:nvPr>
            <p:ph sz="half" idx="2"/>
          </p:nvPr>
        </p:nvSpPr>
        <p:spPr>
          <a:xfrm>
            <a:off x="836611" y="1841230"/>
            <a:ext cx="5157787" cy="3684588"/>
          </a:xfrm>
        </p:spPr>
        <p:txBody>
          <a:bodyPr>
            <a:normAutofit fontScale="77500" lnSpcReduction="20000"/>
          </a:bodyPr>
          <a:lstStyle/>
          <a:p>
            <a:r>
              <a:rPr lang="en-SG" dirty="0">
                <a:solidFill>
                  <a:srgbClr val="92D050"/>
                </a:solidFill>
              </a:rPr>
              <a:t>Efficient</a:t>
            </a:r>
            <a:r>
              <a:rPr lang="en-SG" dirty="0">
                <a:solidFill>
                  <a:schemeClr val="bg1">
                    <a:lumMod val="95000"/>
                  </a:schemeClr>
                </a:solidFill>
              </a:rPr>
              <a:t> – It can run quickly and in limited amount of memory</a:t>
            </a:r>
          </a:p>
          <a:p>
            <a:r>
              <a:rPr lang="en-SG" dirty="0">
                <a:solidFill>
                  <a:srgbClr val="92D050"/>
                </a:solidFill>
              </a:rPr>
              <a:t>Portability</a:t>
            </a:r>
            <a:r>
              <a:rPr lang="en-SG" dirty="0">
                <a:solidFill>
                  <a:schemeClr val="bg1">
                    <a:lumMod val="95000"/>
                  </a:schemeClr>
                </a:solidFill>
              </a:rPr>
              <a:t> – when a program must run on computer from PC to supercomputer, it is often written in C.</a:t>
            </a:r>
          </a:p>
          <a:p>
            <a:r>
              <a:rPr lang="en-SG" dirty="0">
                <a:solidFill>
                  <a:srgbClr val="92D050"/>
                </a:solidFill>
              </a:rPr>
              <a:t>Flexibility</a:t>
            </a:r>
            <a:r>
              <a:rPr lang="en-SG" dirty="0">
                <a:solidFill>
                  <a:schemeClr val="bg1">
                    <a:lumMod val="95000"/>
                  </a:schemeClr>
                </a:solidFill>
              </a:rPr>
              <a:t> – C imposes very few restrictions such that operations would be illegal in other language but often permitted in C (for example a char data type add with a integer data type).</a:t>
            </a:r>
          </a:p>
        </p:txBody>
      </p:sp>
      <p:sp>
        <p:nvSpPr>
          <p:cNvPr id="7" name="Text Placeholder 6">
            <a:extLst>
              <a:ext uri="{FF2B5EF4-FFF2-40B4-BE49-F238E27FC236}">
                <a16:creationId xmlns:a16="http://schemas.microsoft.com/office/drawing/2014/main" id="{8F318D28-A4C8-49A6-8BF0-659C3FC95963}"/>
              </a:ext>
            </a:extLst>
          </p:cNvPr>
          <p:cNvSpPr>
            <a:spLocks noGrp="1"/>
          </p:cNvSpPr>
          <p:nvPr>
            <p:ph type="body" sz="quarter" idx="3"/>
          </p:nvPr>
        </p:nvSpPr>
        <p:spPr>
          <a:xfrm>
            <a:off x="6164823" y="1332181"/>
            <a:ext cx="5183188" cy="342101"/>
          </a:xfrm>
        </p:spPr>
        <p:txBody>
          <a:bodyPr anchor="t" anchorCtr="0">
            <a:normAutofit fontScale="92500" lnSpcReduction="20000"/>
          </a:bodyPr>
          <a:lstStyle/>
          <a:p>
            <a:pPr algn="ctr"/>
            <a:r>
              <a:rPr lang="en-SG" dirty="0">
                <a:solidFill>
                  <a:srgbClr val="FF0000"/>
                </a:solidFill>
              </a:rPr>
              <a:t>Disadvantages</a:t>
            </a:r>
          </a:p>
        </p:txBody>
      </p:sp>
      <p:sp>
        <p:nvSpPr>
          <p:cNvPr id="8" name="Content Placeholder 7">
            <a:extLst>
              <a:ext uri="{FF2B5EF4-FFF2-40B4-BE49-F238E27FC236}">
                <a16:creationId xmlns:a16="http://schemas.microsoft.com/office/drawing/2014/main" id="{4C5F277B-55D3-4ED5-91DE-89F41E6F0AAE}"/>
              </a:ext>
            </a:extLst>
          </p:cNvPr>
          <p:cNvSpPr>
            <a:spLocks noGrp="1"/>
          </p:cNvSpPr>
          <p:nvPr>
            <p:ph sz="quarter" idx="4"/>
          </p:nvPr>
        </p:nvSpPr>
        <p:spPr>
          <a:xfrm>
            <a:off x="6164823" y="1841230"/>
            <a:ext cx="5183188" cy="3684588"/>
          </a:xfrm>
        </p:spPr>
        <p:txBody>
          <a:bodyPr>
            <a:normAutofit fontScale="77500" lnSpcReduction="20000"/>
          </a:bodyPr>
          <a:lstStyle/>
          <a:p>
            <a:r>
              <a:rPr lang="en-SG" dirty="0">
                <a:solidFill>
                  <a:srgbClr val="FF0000"/>
                </a:solidFill>
              </a:rPr>
              <a:t>Error prone </a:t>
            </a:r>
            <a:r>
              <a:rPr lang="en-SG" dirty="0">
                <a:solidFill>
                  <a:schemeClr val="bg1">
                    <a:lumMod val="95000"/>
                  </a:schemeClr>
                </a:solidFill>
              </a:rPr>
              <a:t>– C’s flexibility makes it error prone language such that programming mistake that would caught by other languages can’t be detect by C compiler.</a:t>
            </a:r>
          </a:p>
          <a:p>
            <a:r>
              <a:rPr lang="en-SG" dirty="0">
                <a:solidFill>
                  <a:srgbClr val="FF0000"/>
                </a:solidFill>
              </a:rPr>
              <a:t>Difficult to understand </a:t>
            </a:r>
            <a:r>
              <a:rPr lang="en-SG" dirty="0">
                <a:solidFill>
                  <a:schemeClr val="bg1">
                    <a:lumMod val="95000"/>
                  </a:schemeClr>
                </a:solidFill>
              </a:rPr>
              <a:t>– it has a number of features that aren’t found in all programming language. These features can be combined in variety ways which a program can be simple to the original program author but can be hard for others to understand.</a:t>
            </a:r>
          </a:p>
          <a:p>
            <a:r>
              <a:rPr lang="en-SG" dirty="0">
                <a:solidFill>
                  <a:srgbClr val="FF0000"/>
                </a:solidFill>
              </a:rPr>
              <a:t>Difficult to modify </a:t>
            </a:r>
            <a:r>
              <a:rPr lang="en-SG" dirty="0">
                <a:solidFill>
                  <a:schemeClr val="bg1">
                    <a:lumMod val="95000"/>
                  </a:schemeClr>
                </a:solidFill>
              </a:rPr>
              <a:t>– Large C program can be hard to modify if it’s designed didn’t consider maintenance in mind.</a:t>
            </a:r>
          </a:p>
        </p:txBody>
      </p:sp>
    </p:spTree>
    <p:extLst>
      <p:ext uri="{BB962C8B-B14F-4D97-AF65-F5344CB8AC3E}">
        <p14:creationId xmlns:p14="http://schemas.microsoft.com/office/powerpoint/2010/main" val="3110880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3" y="516601"/>
            <a:ext cx="9884395" cy="593742"/>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bg1"/>
                </a:solidFill>
                <a:latin typeface="Iceland"/>
                <a:ea typeface="Iceland"/>
                <a:cs typeface="Iceland"/>
                <a:sym typeface="Iceland"/>
              </a:rPr>
              <a:t>Statement - Selection;</a:t>
            </a:r>
            <a:endParaRPr sz="4000" u="sng" dirty="0">
              <a:solidFill>
                <a:schemeClr val="bg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866274" y="1110342"/>
            <a:ext cx="10414534" cy="4771984"/>
          </a:xfrm>
          <a:prstGeom prst="rect">
            <a:avLst/>
          </a:prstGeom>
          <a:solidFill>
            <a:schemeClr val="tx1">
              <a:alpha val="80000"/>
            </a:schemeClr>
          </a:solidFill>
          <a:ln>
            <a:noFill/>
          </a:ln>
        </p:spPr>
        <p:txBody>
          <a:bodyPr spcFirstLastPara="1" wrap="square" lIns="91425" tIns="45700" rIns="91425" bIns="45700" anchor="t" anchorCtr="0">
            <a:noAutofit/>
          </a:bodyPr>
          <a:lstStyle/>
          <a:p>
            <a:pPr>
              <a:lnSpc>
                <a:spcPct val="90000"/>
              </a:lnSpc>
              <a:buClr>
                <a:schemeClr val="lt1"/>
              </a:buClr>
              <a:buSzPct val="100000"/>
            </a:pPr>
            <a:r>
              <a:rPr lang="en-SG" sz="2000" dirty="0">
                <a:solidFill>
                  <a:schemeClr val="lt1"/>
                </a:solidFill>
                <a:latin typeface="Iceland"/>
                <a:ea typeface="Iceland"/>
                <a:cs typeface="Iceland"/>
                <a:sym typeface="Iceland"/>
                <a:hlinkClick r:id="rId2"/>
              </a:rPr>
              <a:t>Selection statements </a:t>
            </a:r>
            <a:r>
              <a:rPr lang="en-SG" sz="2000" dirty="0">
                <a:solidFill>
                  <a:schemeClr val="lt1"/>
                </a:solidFill>
                <a:latin typeface="Iceland"/>
                <a:ea typeface="Iceland"/>
                <a:cs typeface="Iceland"/>
                <a:sym typeface="Iceland"/>
              </a:rPr>
              <a:t>are paths of the program to execute if the conditions are met. There are generally two types of selection statements:</a:t>
            </a:r>
          </a:p>
          <a:p>
            <a:pPr>
              <a:lnSpc>
                <a:spcPct val="90000"/>
              </a:lnSpc>
              <a:buClr>
                <a:schemeClr val="lt1"/>
              </a:buClr>
              <a:buSzPct val="100000"/>
            </a:pPr>
            <a:endParaRPr lang="en-SG" sz="2000" dirty="0">
              <a:solidFill>
                <a:schemeClr val="lt1"/>
              </a:solidFill>
              <a:latin typeface="Iceland"/>
              <a:ea typeface="Iceland"/>
              <a:cs typeface="Iceland"/>
              <a:sym typeface="Iceland"/>
            </a:endParaRPr>
          </a:p>
          <a:p>
            <a:pPr marL="342900" indent="-342900">
              <a:lnSpc>
                <a:spcPct val="90000"/>
              </a:lnSpc>
              <a:buClr>
                <a:schemeClr val="lt1"/>
              </a:buClr>
              <a:buSzPct val="100000"/>
              <a:buFont typeface="Wingdings" panose="05000000000000000000" pitchFamily="2" charset="2"/>
              <a:buChar char="Ø"/>
            </a:pPr>
            <a:r>
              <a:rPr lang="en-SG" sz="2000" dirty="0">
                <a:solidFill>
                  <a:schemeClr val="lt1"/>
                </a:solidFill>
                <a:latin typeface="Iceland"/>
                <a:ea typeface="Iceland"/>
                <a:cs typeface="Iceland"/>
                <a:sym typeface="Iceland"/>
                <a:hlinkClick r:id="rId3"/>
              </a:rPr>
              <a:t>If…else</a:t>
            </a:r>
            <a:r>
              <a:rPr lang="en-SG" sz="2000" dirty="0">
                <a:solidFill>
                  <a:schemeClr val="lt1"/>
                </a:solidFill>
                <a:latin typeface="Iceland"/>
                <a:ea typeface="Iceland"/>
                <a:cs typeface="Iceland"/>
                <a:sym typeface="Iceland"/>
              </a:rPr>
              <a:t> statement</a:t>
            </a:r>
          </a:p>
          <a:p>
            <a:pPr>
              <a:lnSpc>
                <a:spcPct val="90000"/>
              </a:lnSpc>
              <a:buClr>
                <a:schemeClr val="lt1"/>
              </a:buClr>
              <a:buSzPct val="100000"/>
            </a:pPr>
            <a:r>
              <a:rPr lang="en-SG" sz="2000" dirty="0">
                <a:solidFill>
                  <a:schemeClr val="lt1"/>
                </a:solidFill>
                <a:latin typeface="Iceland"/>
                <a:ea typeface="Iceland"/>
                <a:cs typeface="Iceland"/>
                <a:sym typeface="Iceland"/>
              </a:rPr>
              <a:t>It has a form of </a:t>
            </a:r>
          </a:p>
          <a:p>
            <a:pPr algn="ctr">
              <a:lnSpc>
                <a:spcPct val="90000"/>
              </a:lnSpc>
              <a:buClr>
                <a:schemeClr val="lt1"/>
              </a:buClr>
              <a:buSzPct val="100000"/>
            </a:pPr>
            <a:r>
              <a:rPr lang="en-SG" sz="2000" dirty="0">
                <a:solidFill>
                  <a:srgbClr val="D919BE"/>
                </a:solidFill>
                <a:latin typeface="Iceland"/>
                <a:ea typeface="Iceland"/>
                <a:cs typeface="Iceland"/>
                <a:sym typeface="Iceland"/>
              </a:rPr>
              <a:t>if</a:t>
            </a:r>
            <a:r>
              <a:rPr lang="en-SG" sz="2000" dirty="0">
                <a:solidFill>
                  <a:schemeClr val="lt1"/>
                </a:solidFill>
                <a:latin typeface="Iceland"/>
                <a:ea typeface="Iceland"/>
                <a:cs typeface="Iceland"/>
                <a:sym typeface="Iceland"/>
              </a:rPr>
              <a:t>( relational / logical operator expression ) {statements} </a:t>
            </a:r>
          </a:p>
          <a:p>
            <a:pPr marL="2243138">
              <a:lnSpc>
                <a:spcPct val="90000"/>
              </a:lnSpc>
              <a:buClr>
                <a:schemeClr val="lt1"/>
              </a:buClr>
              <a:buSzPct val="100000"/>
            </a:pPr>
            <a:r>
              <a:rPr lang="en-SG" sz="2000" dirty="0">
                <a:solidFill>
                  <a:srgbClr val="D919BE"/>
                </a:solidFill>
                <a:latin typeface="Iceland"/>
                <a:ea typeface="Iceland"/>
                <a:cs typeface="Iceland"/>
                <a:sym typeface="Iceland"/>
              </a:rPr>
              <a:t>else</a:t>
            </a:r>
            <a:r>
              <a:rPr lang="en-SG" sz="2000" dirty="0">
                <a:solidFill>
                  <a:schemeClr val="lt1"/>
                </a:solidFill>
                <a:latin typeface="Iceland"/>
                <a:ea typeface="Iceland"/>
                <a:cs typeface="Iceland"/>
                <a:sym typeface="Iceland"/>
              </a:rPr>
              <a:t> {statements}</a:t>
            </a:r>
          </a:p>
          <a:p>
            <a:pPr marL="342900" indent="-342900">
              <a:lnSpc>
                <a:spcPct val="90000"/>
              </a:lnSpc>
              <a:buClr>
                <a:schemeClr val="lt1"/>
              </a:buClr>
              <a:buSzPct val="100000"/>
              <a:buFont typeface="Wingdings" panose="05000000000000000000" pitchFamily="2" charset="2"/>
              <a:buChar char="Ø"/>
            </a:pPr>
            <a:r>
              <a:rPr lang="en-SG" sz="2000" dirty="0">
                <a:solidFill>
                  <a:schemeClr val="lt1"/>
                </a:solidFill>
                <a:latin typeface="Iceland"/>
                <a:ea typeface="Iceland"/>
                <a:cs typeface="Iceland"/>
                <a:sym typeface="Iceland"/>
                <a:hlinkClick r:id="rId4"/>
              </a:rPr>
              <a:t>switch</a:t>
            </a:r>
            <a:r>
              <a:rPr lang="en-SG" sz="2000" dirty="0">
                <a:solidFill>
                  <a:schemeClr val="lt1"/>
                </a:solidFill>
                <a:latin typeface="Iceland"/>
                <a:ea typeface="Iceland"/>
                <a:cs typeface="Iceland"/>
                <a:sym typeface="Iceland"/>
              </a:rPr>
              <a:t> statement</a:t>
            </a:r>
          </a:p>
          <a:p>
            <a:pPr>
              <a:lnSpc>
                <a:spcPct val="90000"/>
              </a:lnSpc>
              <a:buClr>
                <a:schemeClr val="lt1"/>
              </a:buClr>
              <a:buSzPct val="100000"/>
            </a:pPr>
            <a:r>
              <a:rPr lang="en-SG" sz="2000" dirty="0">
                <a:solidFill>
                  <a:schemeClr val="lt1"/>
                </a:solidFill>
                <a:latin typeface="Iceland"/>
                <a:ea typeface="Iceland"/>
                <a:cs typeface="Iceland"/>
                <a:sym typeface="Iceland"/>
              </a:rPr>
              <a:t>It has a form of </a:t>
            </a:r>
          </a:p>
          <a:p>
            <a:pPr marL="1974850">
              <a:lnSpc>
                <a:spcPct val="90000"/>
              </a:lnSpc>
              <a:buClr>
                <a:schemeClr val="lt1"/>
              </a:buClr>
              <a:buSzPct val="100000"/>
            </a:pPr>
            <a:r>
              <a:rPr lang="en-SG" sz="2000" dirty="0">
                <a:solidFill>
                  <a:srgbClr val="D919BE"/>
                </a:solidFill>
                <a:latin typeface="Iceland"/>
                <a:ea typeface="Iceland"/>
                <a:cs typeface="Iceland"/>
                <a:sym typeface="Iceland"/>
              </a:rPr>
              <a:t>switch</a:t>
            </a:r>
            <a:r>
              <a:rPr lang="en-SG" sz="2000" dirty="0">
                <a:solidFill>
                  <a:schemeClr val="lt1"/>
                </a:solidFill>
                <a:latin typeface="Iceland"/>
                <a:ea typeface="Iceland"/>
                <a:cs typeface="Iceland"/>
                <a:sym typeface="Iceland"/>
              </a:rPr>
              <a:t>( integer / char expression ) </a:t>
            </a:r>
          </a:p>
          <a:p>
            <a:pPr marL="2514600">
              <a:lnSpc>
                <a:spcPct val="90000"/>
              </a:lnSpc>
              <a:buClr>
                <a:schemeClr val="lt1"/>
              </a:buClr>
              <a:buSzPct val="100000"/>
            </a:pPr>
            <a:r>
              <a:rPr lang="en-SG" sz="2000" dirty="0">
                <a:solidFill>
                  <a:schemeClr val="lt1"/>
                </a:solidFill>
                <a:latin typeface="Iceland"/>
                <a:ea typeface="Iceland"/>
                <a:cs typeface="Iceland"/>
                <a:sym typeface="Iceland"/>
              </a:rPr>
              <a:t>{</a:t>
            </a:r>
            <a:r>
              <a:rPr lang="en-SG" sz="2000" dirty="0">
                <a:solidFill>
                  <a:srgbClr val="D919BE"/>
                </a:solidFill>
                <a:latin typeface="Iceland"/>
                <a:ea typeface="Iceland"/>
                <a:cs typeface="Iceland"/>
                <a:sym typeface="Iceland"/>
              </a:rPr>
              <a:t>case</a:t>
            </a:r>
            <a:r>
              <a:rPr lang="en-SG" sz="2000" dirty="0">
                <a:solidFill>
                  <a:schemeClr val="lt1"/>
                </a:solidFill>
                <a:latin typeface="Iceland"/>
                <a:ea typeface="Iceland"/>
                <a:cs typeface="Iceland"/>
                <a:sym typeface="Iceland"/>
              </a:rPr>
              <a:t> </a:t>
            </a:r>
            <a:r>
              <a:rPr lang="en-SG" sz="2000" dirty="0">
                <a:solidFill>
                  <a:srgbClr val="92D050"/>
                </a:solidFill>
                <a:latin typeface="Iceland"/>
                <a:ea typeface="Iceland"/>
                <a:cs typeface="Iceland"/>
                <a:sym typeface="Iceland"/>
              </a:rPr>
              <a:t>constant expression</a:t>
            </a:r>
            <a:r>
              <a:rPr lang="en-SG" sz="2000" dirty="0">
                <a:solidFill>
                  <a:schemeClr val="lt1"/>
                </a:solidFill>
                <a:latin typeface="Iceland"/>
                <a:ea typeface="Iceland"/>
                <a:cs typeface="Iceland"/>
                <a:sym typeface="Iceland"/>
              </a:rPr>
              <a:t>: statements; </a:t>
            </a:r>
            <a:r>
              <a:rPr lang="en-SG" sz="2000" dirty="0">
                <a:solidFill>
                  <a:srgbClr val="D919BE"/>
                </a:solidFill>
                <a:latin typeface="Iceland"/>
                <a:ea typeface="Iceland"/>
                <a:cs typeface="Iceland"/>
                <a:sym typeface="Iceland"/>
              </a:rPr>
              <a:t>default</a:t>
            </a:r>
            <a:r>
              <a:rPr lang="en-SG" sz="2000" dirty="0">
                <a:solidFill>
                  <a:schemeClr val="lt1"/>
                </a:solidFill>
                <a:latin typeface="Iceland"/>
                <a:ea typeface="Iceland"/>
                <a:cs typeface="Iceland"/>
                <a:sym typeface="Iceland"/>
              </a:rPr>
              <a:t>: statements;}</a:t>
            </a:r>
          </a:p>
          <a:p>
            <a:pPr algn="ctr">
              <a:lnSpc>
                <a:spcPct val="90000"/>
              </a:lnSpc>
              <a:buClr>
                <a:schemeClr val="lt1"/>
              </a:buClr>
              <a:buSzPct val="100000"/>
            </a:pPr>
            <a:endParaRPr lang="en-SG" sz="2000" dirty="0">
              <a:solidFill>
                <a:schemeClr val="lt1"/>
              </a:solidFill>
              <a:latin typeface="Iceland"/>
              <a:ea typeface="Iceland"/>
              <a:cs typeface="Iceland"/>
              <a:sym typeface="Iceland"/>
            </a:endParaRPr>
          </a:p>
          <a:p>
            <a:pPr>
              <a:lnSpc>
                <a:spcPct val="90000"/>
              </a:lnSpc>
              <a:buClr>
                <a:schemeClr val="lt1"/>
              </a:buClr>
              <a:buSzPct val="100000"/>
            </a:pPr>
            <a:r>
              <a:rPr lang="en-SG" sz="2000" dirty="0">
                <a:solidFill>
                  <a:schemeClr val="lt1"/>
                </a:solidFill>
                <a:latin typeface="Iceland"/>
                <a:ea typeface="Iceland"/>
                <a:cs typeface="Iceland"/>
                <a:sym typeface="Iceland"/>
              </a:rPr>
              <a:t>The above are the basic form of the selection statement. However, you can nested these statements such as </a:t>
            </a:r>
            <a:r>
              <a:rPr lang="en-SG" sz="2000" dirty="0">
                <a:solidFill>
                  <a:schemeClr val="lt1"/>
                </a:solidFill>
                <a:latin typeface="Iceland"/>
                <a:ea typeface="Iceland"/>
                <a:cs typeface="Iceland"/>
                <a:sym typeface="Iceland"/>
                <a:hlinkClick r:id="rId5"/>
              </a:rPr>
              <a:t>nested if…else</a:t>
            </a:r>
            <a:r>
              <a:rPr lang="en-SG" sz="2000" dirty="0">
                <a:solidFill>
                  <a:schemeClr val="lt1"/>
                </a:solidFill>
                <a:latin typeface="Iceland"/>
                <a:ea typeface="Iceland"/>
                <a:cs typeface="Iceland"/>
                <a:sym typeface="Iceland"/>
              </a:rPr>
              <a:t> and </a:t>
            </a:r>
            <a:r>
              <a:rPr lang="en-SG" sz="2000" dirty="0">
                <a:solidFill>
                  <a:schemeClr val="lt1"/>
                </a:solidFill>
                <a:latin typeface="Iceland"/>
                <a:ea typeface="Iceland"/>
                <a:cs typeface="Iceland"/>
                <a:sym typeface="Iceland"/>
                <a:hlinkClick r:id="rId6"/>
              </a:rPr>
              <a:t>nested switch</a:t>
            </a:r>
            <a:r>
              <a:rPr lang="en-SG" sz="2000" dirty="0">
                <a:solidFill>
                  <a:schemeClr val="lt1"/>
                </a:solidFill>
                <a:latin typeface="Iceland"/>
                <a:ea typeface="Iceland"/>
                <a:cs typeface="Iceland"/>
                <a:sym typeface="Iceland"/>
              </a:rPr>
              <a:t>.</a:t>
            </a:r>
          </a:p>
          <a:p>
            <a:pPr>
              <a:lnSpc>
                <a:spcPct val="90000"/>
              </a:lnSpc>
              <a:buClr>
                <a:schemeClr val="lt1"/>
              </a:buClr>
              <a:buSzPct val="100000"/>
            </a:pPr>
            <a:endParaRPr lang="en-SG" sz="2000" dirty="0">
              <a:solidFill>
                <a:schemeClr val="lt1"/>
              </a:solidFill>
              <a:latin typeface="Iceland"/>
              <a:ea typeface="Iceland"/>
              <a:cs typeface="Iceland"/>
              <a:sym typeface="Iceland"/>
            </a:endParaRPr>
          </a:p>
          <a:p>
            <a:pPr>
              <a:lnSpc>
                <a:spcPct val="90000"/>
              </a:lnSpc>
              <a:buClr>
                <a:schemeClr val="lt1"/>
              </a:buClr>
              <a:buSzPct val="100000"/>
            </a:pPr>
            <a:r>
              <a:rPr lang="en-SG" sz="2000" dirty="0">
                <a:solidFill>
                  <a:schemeClr val="lt1"/>
                </a:solidFill>
                <a:latin typeface="Iceland"/>
                <a:ea typeface="Iceland"/>
                <a:cs typeface="Iceland"/>
                <a:sym typeface="Iceland"/>
              </a:rPr>
              <a:t>Therefore, with the explanation done earlier, Let’s try see some example to understand the better</a:t>
            </a:r>
          </a:p>
          <a:p>
            <a:pPr algn="ctr">
              <a:lnSpc>
                <a:spcPct val="90000"/>
              </a:lnSpc>
              <a:buClr>
                <a:schemeClr val="lt1"/>
              </a:buClr>
              <a:buSzPct val="100000"/>
            </a:pPr>
            <a:r>
              <a:rPr lang="en-SG" sz="2000" dirty="0">
                <a:solidFill>
                  <a:schemeClr val="lt1"/>
                </a:solidFill>
                <a:latin typeface="Iceland"/>
                <a:ea typeface="Iceland"/>
                <a:cs typeface="Iceland"/>
                <a:sym typeface="Iceland"/>
              </a:rPr>
              <a:t>Example1</a:t>
            </a:r>
            <a:r>
              <a:rPr lang="en-SG" sz="2000">
                <a:solidFill>
                  <a:schemeClr val="lt1"/>
                </a:solidFill>
                <a:latin typeface="Iceland"/>
                <a:ea typeface="Iceland"/>
                <a:cs typeface="Iceland"/>
                <a:sym typeface="Iceland"/>
              </a:rPr>
              <a:t>	Example2</a:t>
            </a:r>
            <a:endParaRPr lang="en-SG" sz="2000" dirty="0">
              <a:solidFill>
                <a:schemeClr val="lt1"/>
              </a:solidFill>
              <a:latin typeface="Iceland"/>
              <a:ea typeface="Iceland"/>
              <a:cs typeface="Iceland"/>
              <a:sym typeface="Iceland"/>
            </a:endParaRPr>
          </a:p>
          <a:p>
            <a:pPr>
              <a:lnSpc>
                <a:spcPct val="90000"/>
              </a:lnSpc>
              <a:buClr>
                <a:schemeClr val="lt1"/>
              </a:buClr>
              <a:buSzPct val="100000"/>
            </a:pPr>
            <a:endParaRPr lang="en-SG" sz="2200" dirty="0">
              <a:solidFill>
                <a:schemeClr val="lt1"/>
              </a:solidFill>
              <a:latin typeface="Iceland"/>
              <a:ea typeface="Iceland"/>
              <a:cs typeface="Iceland"/>
              <a:sym typeface="Iceland"/>
            </a:endParaRPr>
          </a:p>
        </p:txBody>
      </p:sp>
      <p:sp>
        <p:nvSpPr>
          <p:cNvPr id="4" name="TextBox 3">
            <a:extLst>
              <a:ext uri="{FF2B5EF4-FFF2-40B4-BE49-F238E27FC236}">
                <a16:creationId xmlns:a16="http://schemas.microsoft.com/office/drawing/2014/main" id="{2E49C260-55F1-40D1-A657-F471CB0B9D79}"/>
              </a:ext>
            </a:extLst>
          </p:cNvPr>
          <p:cNvSpPr txBox="1"/>
          <p:nvPr/>
        </p:nvSpPr>
        <p:spPr>
          <a:xfrm>
            <a:off x="6241543" y="6211669"/>
            <a:ext cx="4328922" cy="646331"/>
          </a:xfrm>
          <a:prstGeom prst="rect">
            <a:avLst/>
          </a:prstGeom>
          <a:noFill/>
        </p:spPr>
        <p:txBody>
          <a:bodyPr wrap="square" rtlCol="0">
            <a:spAutoFit/>
          </a:bodyPr>
          <a:lstStyle/>
          <a:p>
            <a:r>
              <a:rPr lang="en-SG" dirty="0">
                <a:solidFill>
                  <a:schemeClr val="bg1"/>
                </a:solidFill>
              </a:rPr>
              <a:t>Click </a:t>
            </a:r>
            <a:r>
              <a:rPr lang="en-SG" dirty="0">
                <a:solidFill>
                  <a:schemeClr val="bg1"/>
                </a:solidFill>
                <a:hlinkClick r:id="rId7" action="ppaction://hlinksldjump"/>
              </a:rPr>
              <a:t>here</a:t>
            </a:r>
            <a:r>
              <a:rPr lang="en-SG" dirty="0">
                <a:solidFill>
                  <a:schemeClr val="bg1"/>
                </a:solidFill>
              </a:rPr>
              <a:t> to return to Table of content</a:t>
            </a:r>
          </a:p>
          <a:p>
            <a:r>
              <a:rPr lang="en-SG" dirty="0">
                <a:solidFill>
                  <a:schemeClr val="bg1"/>
                </a:solidFill>
              </a:rPr>
              <a:t>Click </a:t>
            </a:r>
            <a:r>
              <a:rPr lang="en-SG" dirty="0">
                <a:solidFill>
                  <a:schemeClr val="bg1"/>
                </a:solidFill>
                <a:hlinkClick r:id="rId8" action="ppaction://hlinksldjump"/>
              </a:rPr>
              <a:t>here</a:t>
            </a:r>
            <a:r>
              <a:rPr lang="en-SG" dirty="0">
                <a:solidFill>
                  <a:schemeClr val="bg1"/>
                </a:solidFill>
              </a:rPr>
              <a:t> to return to C Basics content page</a:t>
            </a:r>
          </a:p>
        </p:txBody>
      </p:sp>
    </p:spTree>
    <p:extLst>
      <p:ext uri="{BB962C8B-B14F-4D97-AF65-F5344CB8AC3E}">
        <p14:creationId xmlns:p14="http://schemas.microsoft.com/office/powerpoint/2010/main" val="2039374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3" y="516601"/>
            <a:ext cx="9884395" cy="593742"/>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bg1"/>
                </a:solidFill>
                <a:latin typeface="Iceland"/>
                <a:ea typeface="Iceland"/>
                <a:cs typeface="Iceland"/>
                <a:sym typeface="Iceland"/>
              </a:rPr>
              <a:t>Statement - Iteration;</a:t>
            </a:r>
            <a:endParaRPr sz="4000" u="sng" dirty="0">
              <a:solidFill>
                <a:schemeClr val="bg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866274" y="1110343"/>
            <a:ext cx="10414534" cy="4988800"/>
          </a:xfrm>
          <a:prstGeom prst="rect">
            <a:avLst/>
          </a:prstGeom>
          <a:solidFill>
            <a:schemeClr val="tx1">
              <a:alpha val="80000"/>
            </a:schemeClr>
          </a:solidFill>
          <a:ln>
            <a:noFill/>
          </a:ln>
        </p:spPr>
        <p:txBody>
          <a:bodyPr spcFirstLastPara="1" wrap="square" lIns="91425" tIns="45700" rIns="91425" bIns="45700" anchor="t" anchorCtr="0">
            <a:noAutofit/>
          </a:bodyPr>
          <a:lstStyle/>
          <a:p>
            <a:pPr>
              <a:lnSpc>
                <a:spcPct val="90000"/>
              </a:lnSpc>
              <a:buClr>
                <a:schemeClr val="lt1"/>
              </a:buClr>
              <a:buSzPct val="100000"/>
            </a:pPr>
            <a:r>
              <a:rPr lang="en-SG" sz="2000" dirty="0">
                <a:solidFill>
                  <a:schemeClr val="lt1"/>
                </a:solidFill>
                <a:latin typeface="Iceland"/>
                <a:ea typeface="Iceland"/>
                <a:cs typeface="Iceland"/>
                <a:sym typeface="Iceland"/>
              </a:rPr>
              <a:t>The purpose of </a:t>
            </a:r>
            <a:r>
              <a:rPr lang="en-SG" sz="2000" dirty="0">
                <a:solidFill>
                  <a:schemeClr val="lt1"/>
                </a:solidFill>
                <a:latin typeface="Iceland"/>
                <a:ea typeface="Iceland"/>
                <a:cs typeface="Iceland"/>
                <a:sym typeface="Iceland"/>
                <a:hlinkClick r:id="rId2"/>
              </a:rPr>
              <a:t>loop statements</a:t>
            </a:r>
            <a:r>
              <a:rPr lang="en-SG" sz="2000" dirty="0">
                <a:solidFill>
                  <a:schemeClr val="lt1"/>
                </a:solidFill>
                <a:latin typeface="Iceland"/>
                <a:ea typeface="Iceland"/>
                <a:cs typeface="Iceland"/>
                <a:sym typeface="Iceland"/>
              </a:rPr>
              <a:t> is to perform repeated statements over a certain interval. There are generally three types of loop statements:</a:t>
            </a:r>
          </a:p>
          <a:p>
            <a:pPr>
              <a:lnSpc>
                <a:spcPct val="90000"/>
              </a:lnSpc>
              <a:buClr>
                <a:schemeClr val="lt1"/>
              </a:buClr>
              <a:buSzPct val="100000"/>
            </a:pPr>
            <a:endParaRPr lang="en-SG" sz="2000" dirty="0">
              <a:solidFill>
                <a:schemeClr val="lt1"/>
              </a:solidFill>
              <a:latin typeface="Iceland"/>
              <a:ea typeface="Iceland"/>
              <a:cs typeface="Iceland"/>
              <a:sym typeface="Iceland"/>
            </a:endParaRPr>
          </a:p>
          <a:p>
            <a:pPr marL="342900" indent="-342900">
              <a:lnSpc>
                <a:spcPct val="90000"/>
              </a:lnSpc>
              <a:buClr>
                <a:schemeClr val="lt1"/>
              </a:buClr>
              <a:buSzPct val="100000"/>
              <a:buFont typeface="Wingdings" panose="05000000000000000000" pitchFamily="2" charset="2"/>
              <a:buChar char="Ø"/>
            </a:pPr>
            <a:r>
              <a:rPr lang="en-SG" sz="2000" dirty="0">
                <a:solidFill>
                  <a:schemeClr val="lt1"/>
                </a:solidFill>
                <a:latin typeface="Iceland"/>
                <a:ea typeface="Iceland"/>
                <a:cs typeface="Iceland"/>
                <a:sym typeface="Iceland"/>
                <a:hlinkClick r:id="rId3"/>
              </a:rPr>
              <a:t>while</a:t>
            </a:r>
            <a:r>
              <a:rPr lang="en-SG" sz="2000" dirty="0">
                <a:solidFill>
                  <a:schemeClr val="lt1"/>
                </a:solidFill>
                <a:latin typeface="Iceland"/>
                <a:ea typeface="Iceland"/>
                <a:cs typeface="Iceland"/>
                <a:sym typeface="Iceland"/>
              </a:rPr>
              <a:t> statement which has a form of</a:t>
            </a:r>
          </a:p>
          <a:p>
            <a:pPr algn="ctr">
              <a:lnSpc>
                <a:spcPct val="90000"/>
              </a:lnSpc>
              <a:buClr>
                <a:schemeClr val="lt1"/>
              </a:buClr>
              <a:buSzPct val="100000"/>
            </a:pPr>
            <a:r>
              <a:rPr lang="en-SG" sz="2000" dirty="0">
                <a:solidFill>
                  <a:srgbClr val="D919BE"/>
                </a:solidFill>
                <a:latin typeface="Iceland"/>
                <a:ea typeface="Iceland"/>
                <a:cs typeface="Iceland"/>
                <a:sym typeface="Iceland"/>
              </a:rPr>
              <a:t>while</a:t>
            </a:r>
            <a:r>
              <a:rPr lang="en-SG" sz="2000" dirty="0">
                <a:solidFill>
                  <a:schemeClr val="bg1"/>
                </a:solidFill>
                <a:latin typeface="Iceland"/>
                <a:ea typeface="Iceland"/>
                <a:cs typeface="Iceland"/>
                <a:sym typeface="Iceland"/>
              </a:rPr>
              <a:t>(</a:t>
            </a:r>
            <a:r>
              <a:rPr lang="en-SG" sz="2000" dirty="0">
                <a:solidFill>
                  <a:schemeClr val="lt1"/>
                </a:solidFill>
                <a:latin typeface="Iceland"/>
                <a:ea typeface="Iceland"/>
                <a:cs typeface="Iceland"/>
                <a:sym typeface="Iceland"/>
              </a:rPr>
              <a:t>relational / logical operator expression</a:t>
            </a:r>
            <a:r>
              <a:rPr lang="en-SG" sz="2000" dirty="0">
                <a:solidFill>
                  <a:schemeClr val="bg1"/>
                </a:solidFill>
                <a:latin typeface="Iceland"/>
                <a:ea typeface="Iceland"/>
                <a:cs typeface="Iceland"/>
                <a:sym typeface="Iceland"/>
              </a:rPr>
              <a:t>){statements;}</a:t>
            </a:r>
          </a:p>
          <a:p>
            <a:pPr algn="ctr">
              <a:lnSpc>
                <a:spcPct val="90000"/>
              </a:lnSpc>
              <a:buClr>
                <a:schemeClr val="lt1"/>
              </a:buClr>
              <a:buSzPct val="100000"/>
            </a:pPr>
            <a:endParaRPr lang="en-SG" sz="2000" dirty="0">
              <a:solidFill>
                <a:srgbClr val="D919BE"/>
              </a:solidFill>
              <a:latin typeface="Iceland"/>
              <a:ea typeface="Iceland"/>
              <a:cs typeface="Iceland"/>
              <a:sym typeface="Iceland"/>
            </a:endParaRPr>
          </a:p>
          <a:p>
            <a:pPr marL="342900" indent="-342900">
              <a:lnSpc>
                <a:spcPct val="90000"/>
              </a:lnSpc>
              <a:buClr>
                <a:schemeClr val="lt1"/>
              </a:buClr>
              <a:buSzPct val="100000"/>
              <a:buFont typeface="Wingdings" panose="05000000000000000000" pitchFamily="2" charset="2"/>
              <a:buChar char="Ø"/>
            </a:pPr>
            <a:r>
              <a:rPr lang="en-SG" sz="2000" dirty="0">
                <a:solidFill>
                  <a:schemeClr val="lt1"/>
                </a:solidFill>
                <a:latin typeface="Iceland"/>
                <a:ea typeface="Iceland"/>
                <a:cs typeface="Iceland"/>
                <a:sym typeface="Iceland"/>
                <a:hlinkClick r:id="rId4"/>
              </a:rPr>
              <a:t>do while</a:t>
            </a:r>
            <a:r>
              <a:rPr lang="en-SG" sz="2000" dirty="0">
                <a:solidFill>
                  <a:schemeClr val="lt1"/>
                </a:solidFill>
                <a:latin typeface="Iceland"/>
                <a:ea typeface="Iceland"/>
                <a:cs typeface="Iceland"/>
                <a:sym typeface="Iceland"/>
              </a:rPr>
              <a:t> statement unlike while statement, the statements in the loop is executed once before check condition. It has a form of</a:t>
            </a:r>
          </a:p>
          <a:p>
            <a:pPr algn="ctr">
              <a:lnSpc>
                <a:spcPct val="90000"/>
              </a:lnSpc>
              <a:buClr>
                <a:schemeClr val="lt1"/>
              </a:buClr>
              <a:buSzPct val="100000"/>
            </a:pPr>
            <a:r>
              <a:rPr lang="en-SG" sz="2000" dirty="0">
                <a:solidFill>
                  <a:srgbClr val="D919BE"/>
                </a:solidFill>
                <a:latin typeface="Iceland"/>
                <a:ea typeface="Iceland"/>
                <a:cs typeface="Iceland"/>
                <a:sym typeface="Iceland"/>
              </a:rPr>
              <a:t>do </a:t>
            </a:r>
            <a:r>
              <a:rPr lang="en-SG" sz="2000" dirty="0">
                <a:solidFill>
                  <a:schemeClr val="bg1"/>
                </a:solidFill>
                <a:latin typeface="Iceland"/>
                <a:ea typeface="Iceland"/>
                <a:cs typeface="Iceland"/>
                <a:sym typeface="Iceland"/>
              </a:rPr>
              <a:t>{statements;}</a:t>
            </a:r>
            <a:r>
              <a:rPr lang="en-SG" sz="2000" dirty="0">
                <a:solidFill>
                  <a:srgbClr val="D919BE"/>
                </a:solidFill>
                <a:latin typeface="Iceland"/>
                <a:ea typeface="Iceland"/>
                <a:cs typeface="Iceland"/>
                <a:sym typeface="Iceland"/>
              </a:rPr>
              <a:t> while</a:t>
            </a:r>
            <a:r>
              <a:rPr lang="en-SG" sz="2000" dirty="0">
                <a:solidFill>
                  <a:schemeClr val="bg1"/>
                </a:solidFill>
                <a:latin typeface="Iceland"/>
                <a:ea typeface="Iceland"/>
                <a:cs typeface="Iceland"/>
                <a:sym typeface="Iceland"/>
              </a:rPr>
              <a:t>(</a:t>
            </a:r>
            <a:r>
              <a:rPr lang="en-SG" sz="2000" dirty="0">
                <a:solidFill>
                  <a:schemeClr val="lt1"/>
                </a:solidFill>
                <a:latin typeface="Iceland"/>
                <a:ea typeface="Iceland"/>
                <a:cs typeface="Iceland"/>
                <a:sym typeface="Iceland"/>
              </a:rPr>
              <a:t>relational / logical operator expression</a:t>
            </a:r>
            <a:r>
              <a:rPr lang="en-SG" sz="2000" dirty="0">
                <a:solidFill>
                  <a:schemeClr val="bg1"/>
                </a:solidFill>
                <a:latin typeface="Iceland"/>
                <a:ea typeface="Iceland"/>
                <a:cs typeface="Iceland"/>
                <a:sym typeface="Iceland"/>
              </a:rPr>
              <a:t>);</a:t>
            </a:r>
          </a:p>
          <a:p>
            <a:pPr algn="ctr">
              <a:lnSpc>
                <a:spcPct val="90000"/>
              </a:lnSpc>
              <a:buClr>
                <a:schemeClr val="lt1"/>
              </a:buClr>
              <a:buSzPct val="100000"/>
            </a:pPr>
            <a:endParaRPr lang="en-SG" sz="2000" dirty="0">
              <a:solidFill>
                <a:schemeClr val="lt1"/>
              </a:solidFill>
              <a:latin typeface="Iceland"/>
              <a:ea typeface="Iceland"/>
              <a:cs typeface="Iceland"/>
              <a:sym typeface="Iceland"/>
            </a:endParaRPr>
          </a:p>
          <a:p>
            <a:pPr marL="342900" indent="-342900">
              <a:lnSpc>
                <a:spcPct val="90000"/>
              </a:lnSpc>
              <a:buClr>
                <a:schemeClr val="lt1"/>
              </a:buClr>
              <a:buSzPct val="100000"/>
              <a:buFont typeface="Wingdings" panose="05000000000000000000" pitchFamily="2" charset="2"/>
              <a:buChar char="Ø"/>
            </a:pPr>
            <a:r>
              <a:rPr lang="en-SG" sz="2000" dirty="0">
                <a:solidFill>
                  <a:schemeClr val="lt1"/>
                </a:solidFill>
                <a:latin typeface="Iceland"/>
                <a:ea typeface="Iceland"/>
                <a:cs typeface="Iceland"/>
                <a:sym typeface="Iceland"/>
                <a:hlinkClick r:id="rId5"/>
              </a:rPr>
              <a:t>for</a:t>
            </a:r>
            <a:r>
              <a:rPr lang="en-SG" sz="2000" dirty="0">
                <a:solidFill>
                  <a:schemeClr val="lt1"/>
                </a:solidFill>
                <a:latin typeface="Iceland"/>
                <a:ea typeface="Iceland"/>
                <a:cs typeface="Iceland"/>
                <a:sym typeface="Iceland"/>
              </a:rPr>
              <a:t> statement which has a form of</a:t>
            </a:r>
          </a:p>
          <a:p>
            <a:pPr algn="ctr">
              <a:lnSpc>
                <a:spcPct val="90000"/>
              </a:lnSpc>
              <a:buClr>
                <a:schemeClr val="lt1"/>
              </a:buClr>
              <a:buSzPct val="100000"/>
            </a:pPr>
            <a:r>
              <a:rPr lang="en-SG" sz="2000" dirty="0">
                <a:solidFill>
                  <a:srgbClr val="D919BE"/>
                </a:solidFill>
                <a:latin typeface="Iceland"/>
                <a:ea typeface="Iceland"/>
                <a:cs typeface="Iceland"/>
                <a:sym typeface="Iceland"/>
              </a:rPr>
              <a:t>for</a:t>
            </a:r>
            <a:r>
              <a:rPr lang="en-SG" sz="2000" dirty="0">
                <a:solidFill>
                  <a:schemeClr val="bg1"/>
                </a:solidFill>
                <a:latin typeface="Iceland"/>
                <a:ea typeface="Iceland"/>
                <a:cs typeface="Iceland"/>
                <a:sym typeface="Iceland"/>
              </a:rPr>
              <a:t>( initialization; </a:t>
            </a:r>
            <a:r>
              <a:rPr lang="en-SG" sz="2000" dirty="0">
                <a:solidFill>
                  <a:schemeClr val="lt1"/>
                </a:solidFill>
                <a:latin typeface="Iceland"/>
                <a:ea typeface="Iceland"/>
                <a:cs typeface="Iceland"/>
                <a:sym typeface="Iceland"/>
              </a:rPr>
              <a:t>control loop termination ; commands/end loop</a:t>
            </a:r>
            <a:r>
              <a:rPr lang="en-SG" sz="2000" dirty="0">
                <a:solidFill>
                  <a:schemeClr val="bg1"/>
                </a:solidFill>
                <a:latin typeface="Iceland"/>
                <a:ea typeface="Iceland"/>
                <a:cs typeface="Iceland"/>
                <a:sym typeface="Iceland"/>
              </a:rPr>
              <a:t> ){statements;}</a:t>
            </a:r>
            <a:endParaRPr lang="en-SG" sz="2000" dirty="0">
              <a:solidFill>
                <a:srgbClr val="D919BE"/>
              </a:solidFill>
              <a:latin typeface="Iceland"/>
              <a:ea typeface="Iceland"/>
              <a:cs typeface="Iceland"/>
              <a:sym typeface="Iceland"/>
            </a:endParaRPr>
          </a:p>
          <a:p>
            <a:pPr>
              <a:lnSpc>
                <a:spcPct val="90000"/>
              </a:lnSpc>
              <a:buClr>
                <a:schemeClr val="lt1"/>
              </a:buClr>
              <a:buSzPct val="100000"/>
            </a:pPr>
            <a:endParaRPr lang="en-SG" sz="2000" dirty="0">
              <a:solidFill>
                <a:schemeClr val="lt1"/>
              </a:solidFill>
              <a:latin typeface="Iceland"/>
              <a:ea typeface="Iceland"/>
              <a:cs typeface="Iceland"/>
              <a:sym typeface="Iceland"/>
            </a:endParaRPr>
          </a:p>
          <a:p>
            <a:pPr>
              <a:lnSpc>
                <a:spcPct val="90000"/>
              </a:lnSpc>
              <a:buClr>
                <a:schemeClr val="lt1"/>
              </a:buClr>
              <a:buSzPct val="100000"/>
            </a:pPr>
            <a:r>
              <a:rPr lang="en-SG" sz="2000" dirty="0">
                <a:solidFill>
                  <a:schemeClr val="lt1"/>
                </a:solidFill>
                <a:latin typeface="Iceland"/>
                <a:ea typeface="Iceland"/>
                <a:cs typeface="Iceland"/>
                <a:sym typeface="Iceland"/>
              </a:rPr>
              <a:t>The above are the basic form of the loop statement. Just like the previous topic, </a:t>
            </a:r>
            <a:r>
              <a:rPr lang="en-SG" sz="2000" dirty="0">
                <a:solidFill>
                  <a:schemeClr val="lt1"/>
                </a:solidFill>
                <a:latin typeface="Iceland"/>
                <a:ea typeface="Iceland"/>
                <a:cs typeface="Iceland"/>
                <a:sym typeface="Iceland"/>
                <a:hlinkClick r:id="rId6"/>
              </a:rPr>
              <a:t>nested</a:t>
            </a:r>
            <a:r>
              <a:rPr lang="en-SG" sz="2000" dirty="0">
                <a:solidFill>
                  <a:schemeClr val="lt1"/>
                </a:solidFill>
                <a:latin typeface="Iceland"/>
                <a:ea typeface="Iceland"/>
                <a:cs typeface="Iceland"/>
                <a:sym typeface="Iceland"/>
              </a:rPr>
              <a:t> loop statement are legal in C. Depending on your application, it is possible to perform infinite loops by making the controlling expression true. Let’s try some example to understand iteration statements!</a:t>
            </a:r>
          </a:p>
          <a:p>
            <a:pPr algn="ctr">
              <a:lnSpc>
                <a:spcPct val="90000"/>
              </a:lnSpc>
              <a:buClr>
                <a:schemeClr val="lt1"/>
              </a:buClr>
              <a:buSzPct val="100000"/>
            </a:pPr>
            <a:r>
              <a:rPr lang="en-SG" sz="2000" dirty="0">
                <a:solidFill>
                  <a:schemeClr val="lt1"/>
                </a:solidFill>
                <a:latin typeface="Iceland"/>
                <a:ea typeface="Iceland"/>
                <a:cs typeface="Iceland"/>
                <a:sym typeface="Iceland"/>
              </a:rPr>
              <a:t>Example1</a:t>
            </a:r>
          </a:p>
        </p:txBody>
      </p:sp>
      <p:sp>
        <p:nvSpPr>
          <p:cNvPr id="4" name="TextBox 3">
            <a:extLst>
              <a:ext uri="{FF2B5EF4-FFF2-40B4-BE49-F238E27FC236}">
                <a16:creationId xmlns:a16="http://schemas.microsoft.com/office/drawing/2014/main" id="{4AE6FCB7-654E-4C21-A099-7EAA6344E3C7}"/>
              </a:ext>
            </a:extLst>
          </p:cNvPr>
          <p:cNvSpPr txBox="1"/>
          <p:nvPr/>
        </p:nvSpPr>
        <p:spPr>
          <a:xfrm>
            <a:off x="6241543" y="6211669"/>
            <a:ext cx="4328922" cy="646331"/>
          </a:xfrm>
          <a:prstGeom prst="rect">
            <a:avLst/>
          </a:prstGeom>
          <a:noFill/>
        </p:spPr>
        <p:txBody>
          <a:bodyPr wrap="square" rtlCol="0">
            <a:spAutoFit/>
          </a:bodyPr>
          <a:lstStyle/>
          <a:p>
            <a:r>
              <a:rPr lang="en-SG" dirty="0">
                <a:solidFill>
                  <a:schemeClr val="bg1"/>
                </a:solidFill>
              </a:rPr>
              <a:t>Click </a:t>
            </a:r>
            <a:r>
              <a:rPr lang="en-SG" dirty="0">
                <a:solidFill>
                  <a:schemeClr val="bg1"/>
                </a:solidFill>
                <a:hlinkClick r:id="rId7" action="ppaction://hlinksldjump"/>
              </a:rPr>
              <a:t>here</a:t>
            </a:r>
            <a:r>
              <a:rPr lang="en-SG" dirty="0">
                <a:solidFill>
                  <a:schemeClr val="bg1"/>
                </a:solidFill>
              </a:rPr>
              <a:t> to return to Table of content</a:t>
            </a:r>
          </a:p>
          <a:p>
            <a:r>
              <a:rPr lang="en-SG" dirty="0">
                <a:solidFill>
                  <a:schemeClr val="bg1"/>
                </a:solidFill>
              </a:rPr>
              <a:t>Click </a:t>
            </a:r>
            <a:r>
              <a:rPr lang="en-SG" dirty="0">
                <a:solidFill>
                  <a:schemeClr val="bg1"/>
                </a:solidFill>
                <a:hlinkClick r:id="rId8" action="ppaction://hlinksldjump"/>
              </a:rPr>
              <a:t>here</a:t>
            </a:r>
            <a:r>
              <a:rPr lang="en-SG" dirty="0">
                <a:solidFill>
                  <a:schemeClr val="bg1"/>
                </a:solidFill>
              </a:rPr>
              <a:t> to return to C Basics content page</a:t>
            </a:r>
          </a:p>
        </p:txBody>
      </p:sp>
    </p:spTree>
    <p:extLst>
      <p:ext uri="{BB962C8B-B14F-4D97-AF65-F5344CB8AC3E}">
        <p14:creationId xmlns:p14="http://schemas.microsoft.com/office/powerpoint/2010/main" val="494404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3" y="516601"/>
            <a:ext cx="9884395" cy="593742"/>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bg1"/>
                </a:solidFill>
                <a:latin typeface="Iceland"/>
                <a:ea typeface="Iceland"/>
                <a:cs typeface="Iceland"/>
                <a:sym typeface="Iceland"/>
              </a:rPr>
              <a:t>Statement - Jump;</a:t>
            </a:r>
            <a:endParaRPr sz="4000" u="sng" dirty="0">
              <a:solidFill>
                <a:schemeClr val="bg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866274" y="1110343"/>
            <a:ext cx="10414534" cy="4988800"/>
          </a:xfrm>
          <a:prstGeom prst="rect">
            <a:avLst/>
          </a:prstGeom>
          <a:solidFill>
            <a:schemeClr val="tx1">
              <a:alpha val="80000"/>
            </a:schemeClr>
          </a:solidFill>
          <a:ln>
            <a:noFill/>
          </a:ln>
        </p:spPr>
        <p:txBody>
          <a:bodyPr spcFirstLastPara="1" wrap="square" lIns="91425" tIns="45700" rIns="91425" bIns="45700" anchor="t" anchorCtr="0">
            <a:noAutofit/>
          </a:bodyPr>
          <a:lstStyle/>
          <a:p>
            <a:pPr>
              <a:lnSpc>
                <a:spcPct val="90000"/>
              </a:lnSpc>
              <a:buClr>
                <a:schemeClr val="lt1"/>
              </a:buClr>
              <a:buSzPct val="100000"/>
            </a:pPr>
            <a:r>
              <a:rPr lang="en-SG" sz="2000" dirty="0">
                <a:solidFill>
                  <a:schemeClr val="lt1"/>
                </a:solidFill>
                <a:latin typeface="Iceland"/>
                <a:ea typeface="Iceland"/>
                <a:cs typeface="Iceland"/>
                <a:sym typeface="Iceland"/>
              </a:rPr>
              <a:t>These statements are capable of change the execution from the normal sequence. </a:t>
            </a:r>
          </a:p>
          <a:p>
            <a:pPr>
              <a:lnSpc>
                <a:spcPct val="90000"/>
              </a:lnSpc>
              <a:buClr>
                <a:schemeClr val="lt1"/>
              </a:buClr>
              <a:buSzPct val="100000"/>
            </a:pPr>
            <a:endParaRPr lang="en-SG" sz="2000" dirty="0">
              <a:solidFill>
                <a:schemeClr val="lt1"/>
              </a:solidFill>
              <a:latin typeface="Iceland"/>
              <a:ea typeface="Iceland"/>
              <a:cs typeface="Iceland"/>
              <a:sym typeface="Iceland"/>
            </a:endParaRPr>
          </a:p>
          <a:p>
            <a:pPr marL="342900" indent="-342900">
              <a:lnSpc>
                <a:spcPct val="90000"/>
              </a:lnSpc>
              <a:buClr>
                <a:schemeClr val="lt1"/>
              </a:buClr>
              <a:buSzPct val="100000"/>
              <a:buFont typeface="Wingdings" panose="05000000000000000000" pitchFamily="2" charset="2"/>
              <a:buChar char="Ø"/>
            </a:pPr>
            <a:r>
              <a:rPr lang="en-SG" sz="2000" dirty="0">
                <a:solidFill>
                  <a:schemeClr val="lt1"/>
                </a:solidFill>
                <a:latin typeface="Iceland"/>
                <a:ea typeface="Iceland"/>
                <a:cs typeface="Iceland"/>
                <a:sym typeface="Iceland"/>
                <a:hlinkClick r:id="rId2"/>
              </a:rPr>
              <a:t>break</a:t>
            </a:r>
            <a:r>
              <a:rPr lang="en-SG" sz="2000" dirty="0">
                <a:solidFill>
                  <a:schemeClr val="lt1"/>
                </a:solidFill>
                <a:latin typeface="Iceland"/>
                <a:ea typeface="Iceland"/>
                <a:cs typeface="Iceland"/>
                <a:sym typeface="Iceland"/>
              </a:rPr>
              <a:t> statement it is used to exit the body of the loop</a:t>
            </a:r>
          </a:p>
          <a:p>
            <a:pPr marL="342900" indent="-342900">
              <a:lnSpc>
                <a:spcPct val="90000"/>
              </a:lnSpc>
              <a:buClr>
                <a:schemeClr val="lt1"/>
              </a:buClr>
              <a:buSzPct val="100000"/>
              <a:buFont typeface="Wingdings" panose="05000000000000000000" pitchFamily="2" charset="2"/>
              <a:buChar char="Ø"/>
            </a:pPr>
            <a:r>
              <a:rPr lang="en-SG" sz="2000" dirty="0">
                <a:solidFill>
                  <a:schemeClr val="lt1"/>
                </a:solidFill>
                <a:latin typeface="Iceland"/>
                <a:ea typeface="Iceland"/>
                <a:cs typeface="Iceland"/>
                <a:sym typeface="Iceland"/>
                <a:hlinkClick r:id="rId3"/>
              </a:rPr>
              <a:t>continue</a:t>
            </a:r>
            <a:r>
              <a:rPr lang="en-SG" sz="2000" dirty="0">
                <a:solidFill>
                  <a:schemeClr val="lt1"/>
                </a:solidFill>
                <a:latin typeface="Iceland"/>
                <a:ea typeface="Iceland"/>
                <a:cs typeface="Iceland"/>
                <a:sym typeface="Iceland"/>
              </a:rPr>
              <a:t> statement although it doesn’t exit the loop, it skips commands after  the statement until the end of the body loop.</a:t>
            </a:r>
          </a:p>
          <a:p>
            <a:pPr marL="342900" indent="-342900">
              <a:lnSpc>
                <a:spcPct val="90000"/>
              </a:lnSpc>
              <a:buClr>
                <a:schemeClr val="lt1"/>
              </a:buClr>
              <a:buSzPct val="100000"/>
              <a:buFont typeface="Wingdings" panose="05000000000000000000" pitchFamily="2" charset="2"/>
              <a:buChar char="Ø"/>
            </a:pPr>
            <a:r>
              <a:rPr lang="en-SG" sz="2000" dirty="0">
                <a:solidFill>
                  <a:schemeClr val="lt1"/>
                </a:solidFill>
                <a:latin typeface="Iceland"/>
                <a:ea typeface="Iceland"/>
                <a:cs typeface="Iceland"/>
                <a:sym typeface="Iceland"/>
                <a:hlinkClick r:id="rId4"/>
              </a:rPr>
              <a:t>goto</a:t>
            </a:r>
            <a:r>
              <a:rPr lang="en-SG" sz="2000" dirty="0">
                <a:solidFill>
                  <a:schemeClr val="lt1"/>
                </a:solidFill>
                <a:latin typeface="Iceland"/>
                <a:ea typeface="Iceland"/>
                <a:cs typeface="Iceland"/>
                <a:sym typeface="Iceland"/>
              </a:rPr>
              <a:t> statement is capable to jump any statement in a function provided the statement has a label. </a:t>
            </a:r>
          </a:p>
          <a:p>
            <a:pPr marL="342900" indent="-342900">
              <a:lnSpc>
                <a:spcPct val="90000"/>
              </a:lnSpc>
              <a:buClr>
                <a:schemeClr val="lt1"/>
              </a:buClr>
              <a:buSzPct val="100000"/>
              <a:buFont typeface="Wingdings" panose="05000000000000000000" pitchFamily="2" charset="2"/>
              <a:buChar char="Ø"/>
            </a:pPr>
            <a:endParaRPr lang="en-SG" sz="2000" dirty="0">
              <a:solidFill>
                <a:schemeClr val="lt1"/>
              </a:solidFill>
              <a:latin typeface="Iceland"/>
              <a:ea typeface="Iceland"/>
              <a:cs typeface="Iceland"/>
              <a:sym typeface="Iceland"/>
            </a:endParaRPr>
          </a:p>
          <a:p>
            <a:pPr marL="342900" indent="-342900">
              <a:lnSpc>
                <a:spcPct val="90000"/>
              </a:lnSpc>
              <a:buClr>
                <a:schemeClr val="lt1"/>
              </a:buClr>
              <a:buSzPct val="100000"/>
              <a:buFont typeface="Wingdings" panose="05000000000000000000" pitchFamily="2" charset="2"/>
              <a:buChar char="Ø"/>
            </a:pPr>
            <a:endParaRPr lang="en-SG" sz="2000" dirty="0">
              <a:solidFill>
                <a:schemeClr val="lt1"/>
              </a:solidFill>
              <a:latin typeface="Iceland"/>
              <a:ea typeface="Iceland"/>
              <a:cs typeface="Iceland"/>
              <a:sym typeface="Iceland"/>
            </a:endParaRPr>
          </a:p>
          <a:p>
            <a:pPr marL="342900" indent="-342900">
              <a:lnSpc>
                <a:spcPct val="90000"/>
              </a:lnSpc>
              <a:buClr>
                <a:schemeClr val="lt1"/>
              </a:buClr>
              <a:buSzPct val="100000"/>
              <a:buFont typeface="Wingdings" panose="05000000000000000000" pitchFamily="2" charset="2"/>
              <a:buChar char="Ø"/>
            </a:pPr>
            <a:endParaRPr lang="en-SG" sz="2000" dirty="0">
              <a:solidFill>
                <a:schemeClr val="lt1"/>
              </a:solidFill>
              <a:latin typeface="Iceland"/>
              <a:ea typeface="Iceland"/>
              <a:cs typeface="Iceland"/>
              <a:sym typeface="Iceland"/>
            </a:endParaRPr>
          </a:p>
          <a:p>
            <a:pPr>
              <a:lnSpc>
                <a:spcPct val="90000"/>
              </a:lnSpc>
              <a:buClr>
                <a:schemeClr val="lt1"/>
              </a:buClr>
              <a:buSzPct val="100000"/>
            </a:pPr>
            <a:r>
              <a:rPr lang="en-SG" sz="2000" dirty="0">
                <a:solidFill>
                  <a:schemeClr val="lt1"/>
                </a:solidFill>
                <a:latin typeface="Iceland"/>
                <a:ea typeface="Iceland"/>
                <a:cs typeface="Iceland"/>
                <a:sym typeface="Iceland"/>
              </a:rPr>
              <a:t>Lets see examples to understand the concept of jump statements.</a:t>
            </a:r>
          </a:p>
          <a:p>
            <a:pPr algn="ctr">
              <a:lnSpc>
                <a:spcPct val="90000"/>
              </a:lnSpc>
              <a:buClr>
                <a:schemeClr val="lt1"/>
              </a:buClr>
              <a:buSzPct val="100000"/>
            </a:pPr>
            <a:r>
              <a:rPr lang="en-SG" sz="2000">
                <a:solidFill>
                  <a:schemeClr val="lt1"/>
                </a:solidFill>
                <a:latin typeface="Iceland"/>
                <a:ea typeface="Iceland"/>
                <a:cs typeface="Iceland"/>
                <a:sym typeface="Iceland"/>
              </a:rPr>
              <a:t>Example1</a:t>
            </a:r>
            <a:endParaRPr lang="en-SG" sz="2000" dirty="0">
              <a:solidFill>
                <a:schemeClr val="lt1"/>
              </a:solidFill>
              <a:latin typeface="Iceland"/>
              <a:ea typeface="Iceland"/>
              <a:cs typeface="Iceland"/>
              <a:sym typeface="Iceland"/>
            </a:endParaRPr>
          </a:p>
        </p:txBody>
      </p:sp>
      <p:sp>
        <p:nvSpPr>
          <p:cNvPr id="4" name="TextBox 3">
            <a:extLst>
              <a:ext uri="{FF2B5EF4-FFF2-40B4-BE49-F238E27FC236}">
                <a16:creationId xmlns:a16="http://schemas.microsoft.com/office/drawing/2014/main" id="{4AE6FCB7-654E-4C21-A099-7EAA6344E3C7}"/>
              </a:ext>
            </a:extLst>
          </p:cNvPr>
          <p:cNvSpPr txBox="1"/>
          <p:nvPr/>
        </p:nvSpPr>
        <p:spPr>
          <a:xfrm>
            <a:off x="6241543" y="6211669"/>
            <a:ext cx="4328922" cy="646331"/>
          </a:xfrm>
          <a:prstGeom prst="rect">
            <a:avLst/>
          </a:prstGeom>
          <a:noFill/>
        </p:spPr>
        <p:txBody>
          <a:bodyPr wrap="square" rtlCol="0">
            <a:spAutoFit/>
          </a:bodyPr>
          <a:lstStyle/>
          <a:p>
            <a:r>
              <a:rPr lang="en-SG" dirty="0">
                <a:solidFill>
                  <a:schemeClr val="bg1"/>
                </a:solidFill>
              </a:rPr>
              <a:t>Click </a:t>
            </a:r>
            <a:r>
              <a:rPr lang="en-SG" dirty="0">
                <a:solidFill>
                  <a:schemeClr val="bg1"/>
                </a:solidFill>
                <a:hlinkClick r:id="rId5" action="ppaction://hlinksldjump"/>
              </a:rPr>
              <a:t>here</a:t>
            </a:r>
            <a:r>
              <a:rPr lang="en-SG" dirty="0">
                <a:solidFill>
                  <a:schemeClr val="bg1"/>
                </a:solidFill>
              </a:rPr>
              <a:t> to return to Table of content</a:t>
            </a:r>
          </a:p>
          <a:p>
            <a:r>
              <a:rPr lang="en-SG" dirty="0">
                <a:solidFill>
                  <a:schemeClr val="bg1"/>
                </a:solidFill>
              </a:rPr>
              <a:t>Click </a:t>
            </a:r>
            <a:r>
              <a:rPr lang="en-SG" dirty="0">
                <a:solidFill>
                  <a:schemeClr val="bg1"/>
                </a:solidFill>
                <a:hlinkClick r:id="rId6" action="ppaction://hlinksldjump"/>
              </a:rPr>
              <a:t>here</a:t>
            </a:r>
            <a:r>
              <a:rPr lang="en-SG" dirty="0">
                <a:solidFill>
                  <a:schemeClr val="bg1"/>
                </a:solidFill>
              </a:rPr>
              <a:t> to return to C Basics content page</a:t>
            </a:r>
          </a:p>
        </p:txBody>
      </p:sp>
      <p:graphicFrame>
        <p:nvGraphicFramePr>
          <p:cNvPr id="3" name="Table 4">
            <a:extLst>
              <a:ext uri="{FF2B5EF4-FFF2-40B4-BE49-F238E27FC236}">
                <a16:creationId xmlns:a16="http://schemas.microsoft.com/office/drawing/2014/main" id="{1DA10A6D-1E9B-4EDC-847D-EAA33CB3792D}"/>
              </a:ext>
            </a:extLst>
          </p:cNvPr>
          <p:cNvGraphicFramePr>
            <a:graphicFrameLocks noGrp="1"/>
          </p:cNvGraphicFramePr>
          <p:nvPr>
            <p:extLst>
              <p:ext uri="{D42A27DB-BD31-4B8C-83A1-F6EECF244321}">
                <p14:modId xmlns:p14="http://schemas.microsoft.com/office/powerpoint/2010/main" val="401087633"/>
              </p:ext>
            </p:extLst>
          </p:nvPr>
        </p:nvGraphicFramePr>
        <p:xfrm>
          <a:off x="2009541" y="2873223"/>
          <a:ext cx="8128000" cy="731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58141387"/>
                    </a:ext>
                  </a:extLst>
                </a:gridCol>
                <a:gridCol w="4064000">
                  <a:extLst>
                    <a:ext uri="{9D8B030D-6E8A-4147-A177-3AD203B41FA5}">
                      <a16:colId xmlns:a16="http://schemas.microsoft.com/office/drawing/2014/main" val="244261607"/>
                    </a:ext>
                  </a:extLst>
                </a:gridCol>
              </a:tblGrid>
              <a:tr h="187362">
                <a:tc>
                  <a:txBody>
                    <a:bodyPr/>
                    <a:lstStyle/>
                    <a:p>
                      <a:pPr algn="ctr"/>
                      <a:r>
                        <a:rPr lang="en-SG" sz="1800" dirty="0">
                          <a:solidFill>
                            <a:schemeClr val="lt1"/>
                          </a:solidFill>
                          <a:latin typeface="Iceland"/>
                          <a:ea typeface="Iceland"/>
                          <a:cs typeface="Iceland"/>
                          <a:sym typeface="Iceland"/>
                        </a:rPr>
                        <a:t>goto statement has a form </a:t>
                      </a:r>
                      <a:endParaRPr lang="en-SG" dirty="0"/>
                    </a:p>
                  </a:txBody>
                  <a:tcPr>
                    <a:noFill/>
                  </a:tcPr>
                </a:tc>
                <a:tc>
                  <a:txBody>
                    <a:bodyPr/>
                    <a:lstStyle/>
                    <a:p>
                      <a:pPr algn="ctr"/>
                      <a:r>
                        <a:rPr lang="en-SG" sz="1800" dirty="0">
                          <a:solidFill>
                            <a:schemeClr val="lt1"/>
                          </a:solidFill>
                          <a:latin typeface="Iceland"/>
                          <a:ea typeface="Iceland"/>
                          <a:cs typeface="Iceland"/>
                          <a:sym typeface="Iceland"/>
                        </a:rPr>
                        <a:t>a label which has a form of </a:t>
                      </a:r>
                      <a:endParaRPr lang="en-SG" dirty="0"/>
                    </a:p>
                  </a:txBody>
                  <a:tcPr>
                    <a:noFill/>
                  </a:tcPr>
                </a:tc>
                <a:extLst>
                  <a:ext uri="{0D108BD9-81ED-4DB2-BD59-A6C34878D82A}">
                    <a16:rowId xmlns:a16="http://schemas.microsoft.com/office/drawing/2014/main" val="3792010678"/>
                  </a:ext>
                </a:extLst>
              </a:tr>
              <a:tr h="327883">
                <a:tc>
                  <a:txBody>
                    <a:bodyPr/>
                    <a:lstStyle/>
                    <a:p>
                      <a:pPr algn="ctr"/>
                      <a:r>
                        <a:rPr lang="en-SG" sz="1800" dirty="0">
                          <a:solidFill>
                            <a:srgbClr val="D919BE"/>
                          </a:solidFill>
                          <a:latin typeface="Iceland"/>
                          <a:ea typeface="Iceland"/>
                          <a:cs typeface="Iceland"/>
                          <a:sym typeface="Iceland"/>
                        </a:rPr>
                        <a:t>goto</a:t>
                      </a:r>
                      <a:r>
                        <a:rPr lang="en-SG" sz="1800" dirty="0">
                          <a:solidFill>
                            <a:schemeClr val="lt1"/>
                          </a:solidFill>
                          <a:latin typeface="Iceland"/>
                          <a:ea typeface="Iceland"/>
                          <a:cs typeface="Iceland"/>
                          <a:sym typeface="Iceland"/>
                        </a:rPr>
                        <a:t> identifier; </a:t>
                      </a:r>
                      <a:endParaRPr lang="en-SG" dirty="0"/>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800" dirty="0">
                          <a:solidFill>
                            <a:schemeClr val="lt1"/>
                          </a:solidFill>
                          <a:latin typeface="Iceland"/>
                          <a:ea typeface="Iceland"/>
                          <a:cs typeface="Iceland"/>
                          <a:sym typeface="Iceland"/>
                        </a:rPr>
                        <a:t>identifier: statements;</a:t>
                      </a:r>
                    </a:p>
                  </a:txBody>
                  <a:tcPr>
                    <a:noFill/>
                  </a:tcPr>
                </a:tc>
                <a:extLst>
                  <a:ext uri="{0D108BD9-81ED-4DB2-BD59-A6C34878D82A}">
                    <a16:rowId xmlns:a16="http://schemas.microsoft.com/office/drawing/2014/main" val="3598680405"/>
                  </a:ext>
                </a:extLst>
              </a:tr>
            </a:tbl>
          </a:graphicData>
        </a:graphic>
      </p:graphicFrame>
    </p:spTree>
    <p:extLst>
      <p:ext uri="{BB962C8B-B14F-4D97-AF65-F5344CB8AC3E}">
        <p14:creationId xmlns:p14="http://schemas.microsoft.com/office/powerpoint/2010/main" val="2496939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2" y="598897"/>
            <a:ext cx="9884395" cy="593742"/>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3600" u="sng" dirty="0">
                <a:solidFill>
                  <a:schemeClr val="bg1"/>
                </a:solidFill>
                <a:latin typeface="Iceland"/>
                <a:ea typeface="Iceland"/>
                <a:cs typeface="Iceland"/>
                <a:sym typeface="Iceland"/>
              </a:rPr>
              <a:t>Statement – Data structures;</a:t>
            </a: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885043" y="1232873"/>
            <a:ext cx="10414534" cy="5225077"/>
          </a:xfrm>
          <a:prstGeom prst="rect">
            <a:avLst/>
          </a:prstGeom>
          <a:solidFill>
            <a:schemeClr val="tx1">
              <a:alpha val="80000"/>
            </a:schemeClr>
          </a:solidFill>
          <a:ln>
            <a:noFill/>
          </a:ln>
        </p:spPr>
        <p:txBody>
          <a:bodyPr spcFirstLastPara="1" wrap="square" lIns="91425" tIns="45700" rIns="91425" bIns="45700" anchor="t" anchorCtr="0">
            <a:noAutofit/>
          </a:bodyPr>
          <a:lstStyle/>
          <a:p>
            <a:pPr>
              <a:lnSpc>
                <a:spcPct val="90000"/>
              </a:lnSpc>
              <a:buClr>
                <a:schemeClr val="lt1"/>
              </a:buClr>
              <a:buSzPct val="100000"/>
            </a:pPr>
            <a:r>
              <a:rPr lang="en-SG" sz="2000" dirty="0">
                <a:solidFill>
                  <a:schemeClr val="bg1"/>
                </a:solidFill>
                <a:latin typeface="Iceland"/>
                <a:ea typeface="Iceland"/>
                <a:cs typeface="Iceland"/>
                <a:sym typeface="Iceland"/>
              </a:rPr>
              <a:t>So far you have come across variables that are scalar, capable of holding single data item. C also support aggregate variables, which can store multiple values. There are two kinds of aggregate:</a:t>
            </a:r>
          </a:p>
          <a:p>
            <a:pPr>
              <a:lnSpc>
                <a:spcPct val="90000"/>
              </a:lnSpc>
              <a:buClr>
                <a:schemeClr val="lt1"/>
              </a:buClr>
              <a:buSzPct val="100000"/>
            </a:pPr>
            <a:endParaRPr lang="en-SG" sz="2000" i="1" dirty="0">
              <a:solidFill>
                <a:schemeClr val="bg1"/>
              </a:solidFill>
              <a:latin typeface="Iceland"/>
              <a:ea typeface="Iceland"/>
              <a:cs typeface="Iceland"/>
              <a:sym typeface="Iceland"/>
            </a:endParaRPr>
          </a:p>
          <a:p>
            <a:pPr marL="342900" indent="-342900">
              <a:lnSpc>
                <a:spcPct val="90000"/>
              </a:lnSpc>
              <a:buClr>
                <a:schemeClr val="lt1"/>
              </a:buClr>
              <a:buSzPct val="100000"/>
              <a:buFont typeface="Wingdings" panose="05000000000000000000" pitchFamily="2" charset="2"/>
              <a:buChar char="Ø"/>
            </a:pPr>
            <a:r>
              <a:rPr lang="en-SG" sz="2000" i="1" dirty="0">
                <a:solidFill>
                  <a:schemeClr val="bg1"/>
                </a:solidFill>
                <a:latin typeface="Iceland"/>
                <a:ea typeface="Iceland"/>
                <a:cs typeface="Iceland"/>
                <a:sym typeface="Iceland"/>
                <a:hlinkClick r:id="rId2"/>
              </a:rPr>
              <a:t>Arrays</a:t>
            </a:r>
            <a:endParaRPr lang="en-SG" sz="2000" i="1" dirty="0">
              <a:solidFill>
                <a:schemeClr val="bg1"/>
              </a:solidFill>
              <a:latin typeface="Iceland"/>
              <a:ea typeface="Iceland"/>
              <a:cs typeface="Iceland"/>
              <a:sym typeface="Iceland"/>
            </a:endParaRPr>
          </a:p>
          <a:p>
            <a:pPr>
              <a:lnSpc>
                <a:spcPct val="90000"/>
              </a:lnSpc>
              <a:buClr>
                <a:schemeClr val="lt1"/>
              </a:buClr>
              <a:buSzPct val="100000"/>
            </a:pPr>
            <a:r>
              <a:rPr lang="en-SG" sz="2000" dirty="0">
                <a:solidFill>
                  <a:schemeClr val="bg1"/>
                </a:solidFill>
                <a:latin typeface="Iceland"/>
                <a:ea typeface="Iceland"/>
                <a:cs typeface="Iceland"/>
                <a:sym typeface="Iceland"/>
              </a:rPr>
              <a:t>Arrays are data structure containing a number of values, all of which have the same data type.</a:t>
            </a:r>
          </a:p>
          <a:p>
            <a:pPr marL="342900" indent="-342900">
              <a:lnSpc>
                <a:spcPct val="90000"/>
              </a:lnSpc>
              <a:buClr>
                <a:schemeClr val="lt1"/>
              </a:buClr>
              <a:buSzPct val="100000"/>
              <a:buFont typeface="Wingdings" panose="05000000000000000000" pitchFamily="2" charset="2"/>
              <a:buChar char="Ø"/>
            </a:pPr>
            <a:r>
              <a:rPr lang="en-SG" sz="2000" i="1" dirty="0">
                <a:solidFill>
                  <a:schemeClr val="bg1"/>
                </a:solidFill>
                <a:latin typeface="Iceland"/>
                <a:ea typeface="Iceland"/>
                <a:cs typeface="Iceland"/>
                <a:sym typeface="Iceland"/>
                <a:hlinkClick r:id="rId3"/>
              </a:rPr>
              <a:t>Structures</a:t>
            </a:r>
            <a:endParaRPr lang="en-SG" sz="2000" i="1" dirty="0">
              <a:solidFill>
                <a:schemeClr val="bg1"/>
              </a:solidFill>
              <a:latin typeface="Iceland"/>
              <a:ea typeface="Iceland"/>
              <a:cs typeface="Iceland"/>
              <a:sym typeface="Iceland"/>
            </a:endParaRPr>
          </a:p>
          <a:p>
            <a:pPr>
              <a:lnSpc>
                <a:spcPct val="90000"/>
              </a:lnSpc>
              <a:buClr>
                <a:schemeClr val="lt1"/>
              </a:buClr>
              <a:buSzPct val="100000"/>
            </a:pPr>
            <a:r>
              <a:rPr lang="en-SG" sz="2000" dirty="0">
                <a:solidFill>
                  <a:schemeClr val="bg1"/>
                </a:solidFill>
                <a:latin typeface="Iceland"/>
                <a:ea typeface="Iceland"/>
                <a:cs typeface="Iceland"/>
                <a:sym typeface="Iceland"/>
              </a:rPr>
              <a:t>Unlike array, structures have members of which they have different data types. To access members are different compared to arrays.</a:t>
            </a:r>
          </a:p>
          <a:p>
            <a:pPr marL="342900" indent="-342900">
              <a:lnSpc>
                <a:spcPct val="90000"/>
              </a:lnSpc>
              <a:buClr>
                <a:schemeClr val="lt1"/>
              </a:buClr>
              <a:buSzPct val="100000"/>
              <a:buFont typeface="Wingdings" panose="05000000000000000000" pitchFamily="2" charset="2"/>
              <a:buChar char="Ø"/>
            </a:pPr>
            <a:r>
              <a:rPr lang="en-SG" sz="2000" i="1" dirty="0">
                <a:solidFill>
                  <a:schemeClr val="bg1"/>
                </a:solidFill>
                <a:latin typeface="Iceland"/>
                <a:ea typeface="Iceland"/>
                <a:cs typeface="Iceland"/>
                <a:sym typeface="Iceland"/>
                <a:hlinkClick r:id="rId4"/>
              </a:rPr>
              <a:t>Unions</a:t>
            </a:r>
            <a:endParaRPr lang="en-SG" sz="2000" i="1" dirty="0">
              <a:solidFill>
                <a:schemeClr val="bg1"/>
              </a:solidFill>
              <a:latin typeface="Iceland"/>
              <a:ea typeface="Iceland"/>
              <a:cs typeface="Iceland"/>
              <a:sym typeface="Iceland"/>
            </a:endParaRPr>
          </a:p>
          <a:p>
            <a:pPr>
              <a:lnSpc>
                <a:spcPct val="90000"/>
              </a:lnSpc>
              <a:buClr>
                <a:schemeClr val="lt1"/>
              </a:buClr>
              <a:buSzPct val="100000"/>
            </a:pPr>
            <a:r>
              <a:rPr lang="en-SG" sz="2000" dirty="0">
                <a:solidFill>
                  <a:schemeClr val="bg1"/>
                </a:solidFill>
                <a:latin typeface="Iceland"/>
                <a:ea typeface="Iceland"/>
                <a:cs typeface="Iceland"/>
                <a:sym typeface="Iceland"/>
              </a:rPr>
              <a:t>Unions are similar to structures. However they have known for better utilizing program space!</a:t>
            </a:r>
          </a:p>
          <a:p>
            <a:pPr marL="342900" indent="-342900">
              <a:lnSpc>
                <a:spcPct val="90000"/>
              </a:lnSpc>
              <a:buClr>
                <a:schemeClr val="lt1"/>
              </a:buClr>
              <a:buSzPct val="100000"/>
              <a:buFont typeface="Wingdings" panose="05000000000000000000" pitchFamily="2" charset="2"/>
              <a:buChar char="Ø"/>
            </a:pPr>
            <a:r>
              <a:rPr lang="en-SG" sz="2000" i="1" dirty="0">
                <a:solidFill>
                  <a:schemeClr val="bg1"/>
                </a:solidFill>
                <a:latin typeface="Iceland"/>
                <a:ea typeface="Iceland"/>
                <a:cs typeface="Iceland"/>
                <a:sym typeface="Iceland"/>
                <a:hlinkClick r:id="rId5"/>
              </a:rPr>
              <a:t>Enumerations</a:t>
            </a:r>
            <a:endParaRPr lang="en-SG" sz="2000" i="1" dirty="0">
              <a:solidFill>
                <a:schemeClr val="bg1"/>
              </a:solidFill>
              <a:latin typeface="Iceland"/>
              <a:ea typeface="Iceland"/>
              <a:cs typeface="Iceland"/>
              <a:sym typeface="Iceland"/>
            </a:endParaRPr>
          </a:p>
          <a:p>
            <a:pPr>
              <a:lnSpc>
                <a:spcPct val="90000"/>
              </a:lnSpc>
              <a:buClr>
                <a:schemeClr val="lt1"/>
              </a:buClr>
              <a:buSzPct val="100000"/>
            </a:pPr>
            <a:r>
              <a:rPr lang="en-SG" sz="2000" dirty="0">
                <a:solidFill>
                  <a:schemeClr val="bg1"/>
                </a:solidFill>
                <a:latin typeface="Iceland"/>
                <a:ea typeface="Iceland"/>
                <a:cs typeface="Iceland"/>
                <a:sym typeface="Iceland"/>
              </a:rPr>
              <a:t>For variables that have unique set of values (of course with the same data type) we will utilize this feature. It is almost similar to Arrays but have a different properties.</a:t>
            </a:r>
          </a:p>
          <a:p>
            <a:pPr>
              <a:lnSpc>
                <a:spcPct val="90000"/>
              </a:lnSpc>
              <a:buClr>
                <a:schemeClr val="lt1"/>
              </a:buClr>
              <a:buSzPct val="100000"/>
            </a:pPr>
            <a:endParaRPr lang="en-SG" sz="2000" i="1" dirty="0">
              <a:solidFill>
                <a:schemeClr val="bg1"/>
              </a:solidFill>
              <a:latin typeface="Iceland"/>
              <a:ea typeface="Iceland"/>
              <a:cs typeface="Iceland"/>
              <a:sym typeface="Iceland"/>
            </a:endParaRPr>
          </a:p>
          <a:p>
            <a:pPr>
              <a:lnSpc>
                <a:spcPct val="90000"/>
              </a:lnSpc>
              <a:buClr>
                <a:schemeClr val="lt1"/>
              </a:buClr>
              <a:buSzPct val="100000"/>
            </a:pPr>
            <a:r>
              <a:rPr lang="en-SG" sz="2000" dirty="0">
                <a:solidFill>
                  <a:schemeClr val="bg1"/>
                </a:solidFill>
                <a:latin typeface="Iceland"/>
                <a:ea typeface="Iceland"/>
                <a:cs typeface="Iceland"/>
                <a:sym typeface="Iceland"/>
              </a:rPr>
              <a:t>Lets observe some example to understand each of these data structures.</a:t>
            </a:r>
          </a:p>
          <a:p>
            <a:pPr algn="ctr">
              <a:lnSpc>
                <a:spcPct val="90000"/>
              </a:lnSpc>
              <a:buClr>
                <a:schemeClr val="lt1"/>
              </a:buClr>
              <a:buSzPct val="100000"/>
            </a:pPr>
            <a:r>
              <a:rPr lang="en-SG" sz="2000" dirty="0">
                <a:solidFill>
                  <a:schemeClr val="bg1"/>
                </a:solidFill>
                <a:latin typeface="Iceland"/>
                <a:ea typeface="Iceland"/>
                <a:cs typeface="Iceland"/>
                <a:sym typeface="Iceland"/>
              </a:rPr>
              <a:t>Example1	Example2	Example3</a:t>
            </a:r>
            <a:r>
              <a:rPr lang="en-SG" sz="2000">
                <a:solidFill>
                  <a:schemeClr val="bg1"/>
                </a:solidFill>
                <a:latin typeface="Iceland"/>
                <a:ea typeface="Iceland"/>
                <a:cs typeface="Iceland"/>
                <a:sym typeface="Iceland"/>
              </a:rPr>
              <a:t>	Example4</a:t>
            </a:r>
            <a:endParaRPr lang="en-SG" sz="2000" dirty="0">
              <a:solidFill>
                <a:schemeClr val="bg1"/>
              </a:solidFill>
              <a:latin typeface="Iceland"/>
              <a:ea typeface="Iceland"/>
              <a:cs typeface="Iceland"/>
              <a:sym typeface="Iceland"/>
            </a:endParaRPr>
          </a:p>
        </p:txBody>
      </p:sp>
      <p:sp>
        <p:nvSpPr>
          <p:cNvPr id="4" name="TextBox 3">
            <a:extLst>
              <a:ext uri="{FF2B5EF4-FFF2-40B4-BE49-F238E27FC236}">
                <a16:creationId xmlns:a16="http://schemas.microsoft.com/office/drawing/2014/main" id="{E5AFAC8D-2D7D-4161-8501-70FB7EBA53F1}"/>
              </a:ext>
            </a:extLst>
          </p:cNvPr>
          <p:cNvSpPr txBox="1"/>
          <p:nvPr/>
        </p:nvSpPr>
        <p:spPr>
          <a:xfrm>
            <a:off x="6241543" y="6211669"/>
            <a:ext cx="4328922" cy="646331"/>
          </a:xfrm>
          <a:prstGeom prst="rect">
            <a:avLst/>
          </a:prstGeom>
          <a:noFill/>
        </p:spPr>
        <p:txBody>
          <a:bodyPr wrap="square" rtlCol="0">
            <a:spAutoFit/>
          </a:bodyPr>
          <a:lstStyle/>
          <a:p>
            <a:r>
              <a:rPr lang="en-SG" dirty="0">
                <a:solidFill>
                  <a:schemeClr val="bg1"/>
                </a:solidFill>
              </a:rPr>
              <a:t>Click </a:t>
            </a:r>
            <a:r>
              <a:rPr lang="en-SG" dirty="0">
                <a:solidFill>
                  <a:schemeClr val="bg1"/>
                </a:solidFill>
                <a:hlinkClick r:id="rId6" action="ppaction://hlinksldjump"/>
              </a:rPr>
              <a:t>here</a:t>
            </a:r>
            <a:r>
              <a:rPr lang="en-SG" dirty="0">
                <a:solidFill>
                  <a:schemeClr val="bg1"/>
                </a:solidFill>
              </a:rPr>
              <a:t> to return to Table of content</a:t>
            </a:r>
          </a:p>
          <a:p>
            <a:r>
              <a:rPr lang="en-SG" dirty="0">
                <a:solidFill>
                  <a:schemeClr val="bg1"/>
                </a:solidFill>
              </a:rPr>
              <a:t>Click </a:t>
            </a:r>
            <a:r>
              <a:rPr lang="en-SG" dirty="0">
                <a:solidFill>
                  <a:schemeClr val="bg1"/>
                </a:solidFill>
                <a:hlinkClick r:id="rId7" action="ppaction://hlinksldjump"/>
              </a:rPr>
              <a:t>here</a:t>
            </a:r>
            <a:r>
              <a:rPr lang="en-SG" dirty="0">
                <a:solidFill>
                  <a:schemeClr val="bg1"/>
                </a:solidFill>
              </a:rPr>
              <a:t> to return to C Basics content page</a:t>
            </a:r>
          </a:p>
        </p:txBody>
      </p:sp>
    </p:spTree>
    <p:extLst>
      <p:ext uri="{BB962C8B-B14F-4D97-AF65-F5344CB8AC3E}">
        <p14:creationId xmlns:p14="http://schemas.microsoft.com/office/powerpoint/2010/main" val="2906552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3" y="516601"/>
            <a:ext cx="9884395" cy="593742"/>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rgbClr val="FFFF00"/>
                </a:solidFill>
                <a:latin typeface="Iceland"/>
                <a:ea typeface="Iceland"/>
                <a:cs typeface="Iceland"/>
                <a:sym typeface="Iceland"/>
              </a:rPr>
              <a:t>Functions()</a:t>
            </a:r>
            <a:endParaRPr sz="4000" u="sng" dirty="0">
              <a:solidFill>
                <a:srgbClr val="FFFF00"/>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885524" y="1110342"/>
            <a:ext cx="10337533" cy="4098079"/>
          </a:xfrm>
          <a:prstGeom prst="rect">
            <a:avLst/>
          </a:prstGeom>
          <a:noFill/>
          <a:ln>
            <a:noFill/>
          </a:ln>
        </p:spPr>
        <p:txBody>
          <a:bodyPr spcFirstLastPara="1" wrap="square" lIns="91425" tIns="45700" rIns="91425" bIns="45700" anchor="t" anchorCtr="0">
            <a:noAutofit/>
          </a:bodyPr>
          <a:lstStyle/>
          <a:p>
            <a:pPr>
              <a:lnSpc>
                <a:spcPct val="90000"/>
              </a:lnSpc>
              <a:buClr>
                <a:schemeClr val="lt1"/>
              </a:buClr>
              <a:buSzPct val="100000"/>
            </a:pPr>
            <a:r>
              <a:rPr lang="en-SG" sz="2200" dirty="0">
                <a:solidFill>
                  <a:schemeClr val="lt1"/>
                </a:solidFill>
                <a:latin typeface="Iceland"/>
                <a:ea typeface="Iceland"/>
                <a:cs typeface="Iceland"/>
                <a:sym typeface="Iceland"/>
              </a:rPr>
              <a:t>What do you think about the three examples provided earlier? Was it easy to read or understand? Let’s keep that thought and see if you think the same after we’ve done with this topic.</a:t>
            </a:r>
          </a:p>
          <a:p>
            <a:pPr>
              <a:lnSpc>
                <a:spcPct val="90000"/>
              </a:lnSpc>
              <a:buClr>
                <a:schemeClr val="lt1"/>
              </a:buClr>
              <a:buSzPct val="100000"/>
            </a:pPr>
            <a:endParaRPr lang="en-SG" sz="2200" dirty="0">
              <a:solidFill>
                <a:schemeClr val="lt1"/>
              </a:solidFill>
              <a:latin typeface="Iceland"/>
              <a:ea typeface="Iceland"/>
              <a:cs typeface="Iceland"/>
              <a:sym typeface="Iceland"/>
            </a:endParaRPr>
          </a:p>
          <a:p>
            <a:pPr>
              <a:lnSpc>
                <a:spcPct val="90000"/>
              </a:lnSpc>
              <a:buClr>
                <a:schemeClr val="lt1"/>
              </a:buClr>
              <a:buSzPct val="100000"/>
            </a:pPr>
            <a:r>
              <a:rPr lang="en-SG" sz="2200" dirty="0">
                <a:solidFill>
                  <a:schemeClr val="lt1"/>
                </a:solidFill>
                <a:latin typeface="Iceland"/>
                <a:ea typeface="Iceland"/>
                <a:cs typeface="Iceland"/>
                <a:sym typeface="Iceland"/>
              </a:rPr>
              <a:t>There are two categories of function:</a:t>
            </a:r>
          </a:p>
          <a:p>
            <a:pPr marL="342900" indent="-342900">
              <a:lnSpc>
                <a:spcPct val="90000"/>
              </a:lnSpc>
              <a:buClr>
                <a:schemeClr val="lt1"/>
              </a:buClr>
              <a:buSzPct val="100000"/>
              <a:buFont typeface="Wingdings" panose="05000000000000000000" pitchFamily="2" charset="2"/>
              <a:buChar char="Ø"/>
            </a:pPr>
            <a:r>
              <a:rPr lang="en-SG" sz="2200" b="1" i="1" dirty="0">
                <a:solidFill>
                  <a:schemeClr val="lt1"/>
                </a:solidFill>
                <a:latin typeface="Iceland"/>
                <a:ea typeface="Iceland"/>
                <a:cs typeface="Iceland"/>
                <a:sym typeface="Iceland"/>
              </a:rPr>
              <a:t>User functions</a:t>
            </a:r>
          </a:p>
          <a:p>
            <a:pPr marL="358775">
              <a:lnSpc>
                <a:spcPct val="90000"/>
              </a:lnSpc>
              <a:buClr>
                <a:schemeClr val="lt1"/>
              </a:buClr>
              <a:buSzPct val="100000"/>
            </a:pPr>
            <a:r>
              <a:rPr lang="en-SG" sz="2200" dirty="0">
                <a:solidFill>
                  <a:schemeClr val="lt1"/>
                </a:solidFill>
                <a:latin typeface="Iceland"/>
                <a:ea typeface="Iceland"/>
                <a:cs typeface="Iceland"/>
                <a:sym typeface="Iceland"/>
              </a:rPr>
              <a:t>These are </a:t>
            </a:r>
            <a:r>
              <a:rPr lang="en-SG" sz="2200" dirty="0">
                <a:solidFill>
                  <a:schemeClr val="lt1"/>
                </a:solidFill>
                <a:latin typeface="Iceland"/>
                <a:ea typeface="Iceland"/>
                <a:cs typeface="Iceland"/>
                <a:sym typeface="Iceland"/>
                <a:hlinkClick r:id="rId2"/>
              </a:rPr>
              <a:t>function</a:t>
            </a:r>
            <a:r>
              <a:rPr lang="en-SG" sz="2200" dirty="0">
                <a:solidFill>
                  <a:schemeClr val="lt1"/>
                </a:solidFill>
                <a:latin typeface="Iceland"/>
                <a:ea typeface="Iceland"/>
                <a:cs typeface="Iceland"/>
                <a:sym typeface="Iceland"/>
              </a:rPr>
              <a:t> written by the programmer.</a:t>
            </a:r>
          </a:p>
          <a:p>
            <a:pPr marL="342900" indent="-342900">
              <a:lnSpc>
                <a:spcPct val="90000"/>
              </a:lnSpc>
              <a:buClr>
                <a:schemeClr val="lt1"/>
              </a:buClr>
              <a:buSzPct val="100000"/>
              <a:buFont typeface="Wingdings" panose="05000000000000000000" pitchFamily="2" charset="2"/>
              <a:buChar char="Ø"/>
            </a:pPr>
            <a:r>
              <a:rPr lang="en-SG" sz="2200" b="1" i="1" dirty="0">
                <a:solidFill>
                  <a:schemeClr val="lt1"/>
                </a:solidFill>
                <a:latin typeface="Iceland"/>
                <a:ea typeface="Iceland"/>
                <a:cs typeface="Iceland"/>
                <a:sym typeface="Iceland"/>
              </a:rPr>
              <a:t>Library functions</a:t>
            </a:r>
          </a:p>
          <a:p>
            <a:pPr marL="358775">
              <a:lnSpc>
                <a:spcPct val="90000"/>
              </a:lnSpc>
              <a:buClr>
                <a:schemeClr val="lt1"/>
              </a:buClr>
              <a:buSzPct val="100000"/>
            </a:pPr>
            <a:r>
              <a:rPr lang="en-SG" sz="2200" dirty="0">
                <a:solidFill>
                  <a:schemeClr val="lt1"/>
                </a:solidFill>
                <a:latin typeface="Iceland"/>
                <a:ea typeface="Iceland"/>
                <a:cs typeface="Iceland"/>
                <a:sym typeface="Iceland"/>
              </a:rPr>
              <a:t>These are functions which are available once it’s header file is include in the program. We have covered C built in libraries </a:t>
            </a:r>
            <a:r>
              <a:rPr lang="en-SG" sz="2200" dirty="0">
                <a:solidFill>
                  <a:schemeClr val="lt1"/>
                </a:solidFill>
                <a:latin typeface="Iceland"/>
                <a:ea typeface="Iceland"/>
                <a:cs typeface="Iceland"/>
                <a:sym typeface="Iceland"/>
                <a:hlinkClick r:id="rId3" action="ppaction://hlinksldjump"/>
              </a:rPr>
              <a:t>here</a:t>
            </a:r>
            <a:r>
              <a:rPr lang="en-SG" sz="2200" dirty="0">
                <a:solidFill>
                  <a:schemeClr val="lt1"/>
                </a:solidFill>
                <a:latin typeface="Iceland"/>
                <a:ea typeface="Iceland"/>
                <a:cs typeface="Iceland"/>
                <a:sym typeface="Iceland"/>
              </a:rPr>
              <a:t>.</a:t>
            </a:r>
          </a:p>
          <a:p>
            <a:pPr>
              <a:lnSpc>
                <a:spcPct val="90000"/>
              </a:lnSpc>
              <a:buClr>
                <a:schemeClr val="lt1"/>
              </a:buClr>
              <a:buSzPct val="100000"/>
            </a:pPr>
            <a:endParaRPr lang="en-SG" sz="2200" dirty="0">
              <a:solidFill>
                <a:schemeClr val="lt1"/>
              </a:solidFill>
              <a:latin typeface="Iceland"/>
              <a:ea typeface="Iceland"/>
              <a:cs typeface="Iceland"/>
              <a:sym typeface="Iceland"/>
            </a:endParaRPr>
          </a:p>
          <a:p>
            <a:pPr>
              <a:lnSpc>
                <a:spcPct val="90000"/>
              </a:lnSpc>
              <a:buClr>
                <a:schemeClr val="lt1"/>
              </a:buClr>
              <a:buSzPct val="100000"/>
            </a:pPr>
            <a:r>
              <a:rPr lang="en-SG" sz="2200" dirty="0">
                <a:solidFill>
                  <a:srgbClr val="FF0000"/>
                </a:solidFill>
                <a:latin typeface="Iceland"/>
                <a:ea typeface="Iceland"/>
                <a:cs typeface="Iceland"/>
                <a:sym typeface="Iceland"/>
              </a:rPr>
              <a:t>NOTE: the int main() or void main() function is unique cause it is the mandatory function. Without it, the program won’t begin or start.</a:t>
            </a:r>
          </a:p>
        </p:txBody>
      </p:sp>
    </p:spTree>
    <p:extLst>
      <p:ext uri="{BB962C8B-B14F-4D97-AF65-F5344CB8AC3E}">
        <p14:creationId xmlns:p14="http://schemas.microsoft.com/office/powerpoint/2010/main" val="2813574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3" y="516601"/>
            <a:ext cx="9884395" cy="593742"/>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rgbClr val="FFFF00"/>
                </a:solidFill>
                <a:latin typeface="Iceland"/>
                <a:ea typeface="Iceland"/>
                <a:cs typeface="Iceland"/>
                <a:sym typeface="Iceland"/>
              </a:rPr>
              <a:t>Functions() – User function</a:t>
            </a:r>
            <a:endParaRPr sz="4000" u="sng" dirty="0">
              <a:solidFill>
                <a:srgbClr val="FFFF00"/>
              </a:solidFill>
              <a:latin typeface="Iceland"/>
              <a:ea typeface="Iceland"/>
              <a:cs typeface="Iceland"/>
              <a:sym typeface="Iceland"/>
            </a:endParaRPr>
          </a:p>
        </p:txBody>
      </p:sp>
      <p:grpSp>
        <p:nvGrpSpPr>
          <p:cNvPr id="27" name="Group 26">
            <a:extLst>
              <a:ext uri="{FF2B5EF4-FFF2-40B4-BE49-F238E27FC236}">
                <a16:creationId xmlns:a16="http://schemas.microsoft.com/office/drawing/2014/main" id="{55B48652-9961-40F5-B6F3-EF4BC6CBC580}"/>
              </a:ext>
            </a:extLst>
          </p:cNvPr>
          <p:cNvGrpSpPr/>
          <p:nvPr/>
        </p:nvGrpSpPr>
        <p:grpSpPr>
          <a:xfrm>
            <a:off x="850392" y="1110342"/>
            <a:ext cx="10587376" cy="5231058"/>
            <a:chOff x="850392" y="1110342"/>
            <a:chExt cx="10587376" cy="5231058"/>
          </a:xfrm>
        </p:grpSpPr>
        <p:sp>
          <p:nvSpPr>
            <p:cNvPr id="6" name="Google Shape;102;p1">
              <a:extLst>
                <a:ext uri="{FF2B5EF4-FFF2-40B4-BE49-F238E27FC236}">
                  <a16:creationId xmlns:a16="http://schemas.microsoft.com/office/drawing/2014/main" id="{4A4D8514-3760-416C-9BA0-F6D67E27A2E4}"/>
                </a:ext>
              </a:extLst>
            </p:cNvPr>
            <p:cNvSpPr txBox="1"/>
            <p:nvPr/>
          </p:nvSpPr>
          <p:spPr>
            <a:xfrm>
              <a:off x="850392" y="1110342"/>
              <a:ext cx="10396728" cy="5231057"/>
            </a:xfrm>
            <a:prstGeom prst="rect">
              <a:avLst/>
            </a:prstGeom>
            <a:solidFill>
              <a:schemeClr val="tx1">
                <a:alpha val="80000"/>
              </a:schemeClr>
            </a:solidFill>
            <a:ln>
              <a:noFill/>
            </a:ln>
          </p:spPr>
          <p:txBody>
            <a:bodyPr spcFirstLastPara="1" wrap="square" lIns="91425" tIns="45700" rIns="91425" bIns="45700" anchor="t" anchorCtr="0">
              <a:noAutofit/>
            </a:bodyPr>
            <a:lstStyle/>
            <a:p>
              <a:pPr>
                <a:lnSpc>
                  <a:spcPct val="90000"/>
                </a:lnSpc>
                <a:buClr>
                  <a:schemeClr val="lt1"/>
                </a:buClr>
                <a:buSzPct val="100000"/>
              </a:pPr>
              <a:r>
                <a:rPr lang="de-DE" sz="2000" dirty="0">
                  <a:solidFill>
                    <a:schemeClr val="lt1"/>
                  </a:solidFill>
                  <a:latin typeface="Iceland"/>
                  <a:ea typeface="Iceland"/>
                  <a:cs typeface="Iceland"/>
                  <a:sym typeface="Iceland"/>
                </a:rPr>
                <a:t>As mention earlier, functions are block of statements that perform once particular task. A general form of a function is as below:</a:t>
              </a:r>
            </a:p>
            <a:p>
              <a:pPr>
                <a:lnSpc>
                  <a:spcPct val="90000"/>
                </a:lnSpc>
                <a:buClr>
                  <a:schemeClr val="lt1"/>
                </a:buClr>
                <a:buSzPct val="100000"/>
              </a:pPr>
              <a:endParaRPr lang="de-DE" sz="2000" dirty="0">
                <a:solidFill>
                  <a:schemeClr val="lt1"/>
                </a:solidFill>
                <a:latin typeface="Iceland"/>
                <a:ea typeface="Iceland"/>
                <a:cs typeface="Iceland"/>
                <a:sym typeface="Iceland"/>
              </a:endParaRPr>
            </a:p>
            <a:p>
              <a:pPr marL="342900" indent="-342900">
                <a:lnSpc>
                  <a:spcPct val="90000"/>
                </a:lnSpc>
                <a:buClr>
                  <a:schemeClr val="lt1"/>
                </a:buClr>
                <a:buSzPct val="100000"/>
                <a:buFont typeface="Arial" panose="020B0604020202020204" pitchFamily="34" charset="0"/>
                <a:buChar char="•"/>
              </a:pPr>
              <a:r>
                <a:rPr lang="de-DE" sz="2000" dirty="0">
                  <a:solidFill>
                    <a:schemeClr val="lt1"/>
                  </a:solidFill>
                  <a:latin typeface="Iceland"/>
                  <a:ea typeface="Iceland"/>
                  <a:cs typeface="Iceland"/>
                  <a:sym typeface="Iceland"/>
                </a:rPr>
                <a:t>Function Definitions (</a:t>
              </a:r>
              <a:r>
                <a:rPr lang="de-DE" sz="2000" dirty="0">
                  <a:solidFill>
                    <a:srgbClr val="FF0000"/>
                  </a:solidFill>
                  <a:latin typeface="Iceland"/>
                  <a:ea typeface="Iceland"/>
                  <a:cs typeface="Iceland"/>
                  <a:sym typeface="Iceland"/>
                </a:rPr>
                <a:t>is done </a:t>
              </a:r>
              <a:r>
                <a:rPr lang="de-DE" sz="2000" u="sng" dirty="0">
                  <a:solidFill>
                    <a:srgbClr val="FF0000"/>
                  </a:solidFill>
                  <a:latin typeface="Iceland"/>
                  <a:ea typeface="Iceland"/>
                  <a:cs typeface="Iceland"/>
                  <a:sym typeface="Iceland"/>
                </a:rPr>
                <a:t>before/after the main()</a:t>
              </a:r>
              <a:r>
                <a:rPr lang="de-DE" sz="2000" dirty="0">
                  <a:solidFill>
                    <a:srgbClr val="FF0000"/>
                  </a:solidFill>
                  <a:latin typeface="Iceland"/>
                  <a:ea typeface="Iceland"/>
                  <a:cs typeface="Iceland"/>
                  <a:sym typeface="Iceland"/>
                </a:rPr>
                <a:t> function</a:t>
              </a:r>
              <a:r>
                <a:rPr lang="de-DE" sz="2000" dirty="0">
                  <a:solidFill>
                    <a:schemeClr val="lt1"/>
                  </a:solidFill>
                  <a:latin typeface="Iceland"/>
                  <a:ea typeface="Iceland"/>
                  <a:cs typeface="Iceland"/>
                  <a:sym typeface="Iceland"/>
                </a:rPr>
                <a:t>):</a:t>
              </a:r>
            </a:p>
            <a:p>
              <a:pPr algn="ctr">
                <a:lnSpc>
                  <a:spcPct val="90000"/>
                </a:lnSpc>
                <a:buClr>
                  <a:schemeClr val="lt1"/>
                </a:buClr>
                <a:buSzPct val="100000"/>
              </a:pPr>
              <a:r>
                <a:rPr lang="de-DE" sz="2000" dirty="0">
                  <a:solidFill>
                    <a:srgbClr val="0070C0"/>
                  </a:solidFill>
                  <a:latin typeface="Iceland"/>
                  <a:ea typeface="Iceland"/>
                  <a:cs typeface="Iceland"/>
                  <a:sym typeface="Iceland"/>
                </a:rPr>
                <a:t>return data type</a:t>
              </a:r>
              <a:r>
                <a:rPr lang="de-DE" sz="2000" dirty="0">
                  <a:solidFill>
                    <a:schemeClr val="lt1"/>
                  </a:solidFill>
                  <a:latin typeface="Iceland"/>
                  <a:ea typeface="Iceland"/>
                  <a:cs typeface="Iceland"/>
                  <a:sym typeface="Iceland"/>
                </a:rPr>
                <a:t> </a:t>
              </a:r>
              <a:r>
                <a:rPr lang="de-DE" sz="2000" dirty="0">
                  <a:solidFill>
                    <a:srgbClr val="FFFF00"/>
                  </a:solidFill>
                  <a:latin typeface="Iceland"/>
                  <a:ea typeface="Iceland"/>
                  <a:cs typeface="Iceland"/>
                  <a:sym typeface="Iceland"/>
                </a:rPr>
                <a:t>function name</a:t>
              </a:r>
              <a:r>
                <a:rPr lang="de-DE" sz="2000" dirty="0">
                  <a:solidFill>
                    <a:schemeClr val="lt1"/>
                  </a:solidFill>
                  <a:latin typeface="Iceland"/>
                  <a:ea typeface="Iceland"/>
                  <a:cs typeface="Iceland"/>
                  <a:sym typeface="Iceland"/>
                </a:rPr>
                <a:t> (</a:t>
              </a:r>
              <a:r>
                <a:rPr lang="de-DE" sz="2000" dirty="0">
                  <a:solidFill>
                    <a:srgbClr val="0070C0"/>
                  </a:solidFill>
                  <a:latin typeface="Iceland"/>
                  <a:ea typeface="Iceland"/>
                  <a:cs typeface="Iceland"/>
                  <a:sym typeface="Iceland"/>
                </a:rPr>
                <a:t>input data type</a:t>
              </a:r>
              <a:r>
                <a:rPr lang="de-DE" sz="2000" dirty="0">
                  <a:solidFill>
                    <a:schemeClr val="lt1"/>
                  </a:solidFill>
                  <a:latin typeface="Iceland"/>
                  <a:ea typeface="Iceland"/>
                  <a:cs typeface="Iceland"/>
                  <a:sym typeface="Iceland"/>
                </a:rPr>
                <a:t> </a:t>
              </a:r>
              <a:r>
                <a:rPr lang="de-DE" sz="2000" dirty="0">
                  <a:solidFill>
                    <a:srgbClr val="00B0F0"/>
                  </a:solidFill>
                  <a:latin typeface="Iceland"/>
                  <a:ea typeface="Iceland"/>
                  <a:cs typeface="Iceland"/>
                  <a:sym typeface="Iceland"/>
                </a:rPr>
                <a:t>input data label</a:t>
              </a:r>
              <a:r>
                <a:rPr lang="de-DE" sz="2000" dirty="0">
                  <a:solidFill>
                    <a:schemeClr val="lt1"/>
                  </a:solidFill>
                  <a:latin typeface="Iceland"/>
                  <a:ea typeface="Iceland"/>
                  <a:cs typeface="Iceland"/>
                  <a:sym typeface="Iceland"/>
                </a:rPr>
                <a:t>)</a:t>
              </a:r>
            </a:p>
            <a:p>
              <a:pPr algn="ctr">
                <a:lnSpc>
                  <a:spcPct val="90000"/>
                </a:lnSpc>
                <a:buClr>
                  <a:schemeClr val="lt1"/>
                </a:buClr>
                <a:buSzPct val="100000"/>
              </a:pPr>
              <a:r>
                <a:rPr lang="de-DE" sz="2000" dirty="0">
                  <a:solidFill>
                    <a:schemeClr val="lt1"/>
                  </a:solidFill>
                  <a:latin typeface="Iceland"/>
                  <a:ea typeface="Iceland"/>
                  <a:cs typeface="Iceland"/>
                  <a:sym typeface="Iceland"/>
                </a:rPr>
                <a:t>{Blocks of declaration and statements;}</a:t>
              </a:r>
            </a:p>
            <a:p>
              <a:pPr>
                <a:lnSpc>
                  <a:spcPct val="90000"/>
                </a:lnSpc>
                <a:buClr>
                  <a:schemeClr val="lt1"/>
                </a:buClr>
                <a:buSzPct val="100000"/>
              </a:pPr>
              <a:r>
                <a:rPr lang="de-DE" sz="2000" dirty="0">
                  <a:solidFill>
                    <a:schemeClr val="accent2">
                      <a:lumMod val="75000"/>
                    </a:schemeClr>
                  </a:solidFill>
                  <a:latin typeface="Iceland"/>
                  <a:ea typeface="Iceland"/>
                  <a:cs typeface="Iceland"/>
                  <a:sym typeface="Iceland"/>
                </a:rPr>
                <a:t>NOTE: If the function definition is done </a:t>
              </a:r>
              <a:r>
                <a:rPr lang="de-DE" sz="2000" u="sng" dirty="0">
                  <a:solidFill>
                    <a:schemeClr val="accent2">
                      <a:lumMod val="75000"/>
                    </a:schemeClr>
                  </a:solidFill>
                  <a:latin typeface="Iceland"/>
                  <a:ea typeface="Iceland"/>
                  <a:cs typeface="Iceland"/>
                  <a:sym typeface="Iceland"/>
                </a:rPr>
                <a:t>after the main() function</a:t>
              </a:r>
              <a:r>
                <a:rPr lang="de-DE" sz="2000" dirty="0">
                  <a:solidFill>
                    <a:schemeClr val="accent2">
                      <a:lumMod val="75000"/>
                    </a:schemeClr>
                  </a:solidFill>
                  <a:latin typeface="Iceland"/>
                  <a:ea typeface="Iceland"/>
                  <a:cs typeface="Iceland"/>
                  <a:sym typeface="Iceland"/>
                </a:rPr>
                <a:t>, it is mandatory to include function declaration before the main() function. </a:t>
              </a:r>
            </a:p>
            <a:p>
              <a:pPr>
                <a:lnSpc>
                  <a:spcPct val="90000"/>
                </a:lnSpc>
                <a:buClr>
                  <a:schemeClr val="lt1"/>
                </a:buClr>
                <a:buSzPct val="100000"/>
              </a:pPr>
              <a:endParaRPr lang="de-DE" sz="2000" dirty="0">
                <a:solidFill>
                  <a:schemeClr val="lt1"/>
                </a:solidFill>
                <a:latin typeface="Iceland"/>
                <a:ea typeface="Iceland"/>
                <a:cs typeface="Iceland"/>
                <a:sym typeface="Iceland"/>
              </a:endParaRPr>
            </a:p>
            <a:p>
              <a:pPr marL="342900" indent="-342900">
                <a:lnSpc>
                  <a:spcPct val="90000"/>
                </a:lnSpc>
                <a:buClr>
                  <a:schemeClr val="lt1"/>
                </a:buClr>
                <a:buSzPct val="100000"/>
                <a:buFont typeface="Arial" panose="020B0604020202020204" pitchFamily="34" charset="0"/>
                <a:buChar char="•"/>
              </a:pPr>
              <a:r>
                <a:rPr lang="de-DE" sz="2000" dirty="0">
                  <a:solidFill>
                    <a:schemeClr val="lt1"/>
                  </a:solidFill>
                  <a:latin typeface="Iceland"/>
                  <a:ea typeface="Iceland"/>
                  <a:cs typeface="Iceland"/>
                  <a:sym typeface="Iceland"/>
                </a:rPr>
                <a:t>Function Declaration (</a:t>
              </a:r>
              <a:r>
                <a:rPr lang="de-DE" sz="2000" dirty="0">
                  <a:solidFill>
                    <a:srgbClr val="FF0000"/>
                  </a:solidFill>
                  <a:latin typeface="Iceland"/>
                  <a:ea typeface="Iceland"/>
                  <a:cs typeface="Iceland"/>
                  <a:sym typeface="Iceland"/>
                </a:rPr>
                <a:t>is done </a:t>
              </a:r>
              <a:r>
                <a:rPr lang="de-DE" sz="2000" u="sng" dirty="0">
                  <a:solidFill>
                    <a:srgbClr val="FF0000"/>
                  </a:solidFill>
                  <a:latin typeface="Iceland"/>
                  <a:ea typeface="Iceland"/>
                  <a:cs typeface="Iceland"/>
                  <a:sym typeface="Iceland"/>
                </a:rPr>
                <a:t>before the main() </a:t>
              </a:r>
              <a:r>
                <a:rPr lang="de-DE" sz="2000" dirty="0">
                  <a:solidFill>
                    <a:srgbClr val="FF0000"/>
                  </a:solidFill>
                  <a:latin typeface="Iceland"/>
                  <a:ea typeface="Iceland"/>
                  <a:cs typeface="Iceland"/>
                  <a:sym typeface="Iceland"/>
                </a:rPr>
                <a:t>function ONLY when the function definition is </a:t>
              </a:r>
              <a:r>
                <a:rPr lang="de-DE" sz="2000" u="sng" dirty="0">
                  <a:solidFill>
                    <a:srgbClr val="FF0000"/>
                  </a:solidFill>
                  <a:latin typeface="Iceland"/>
                  <a:ea typeface="Iceland"/>
                  <a:cs typeface="Iceland"/>
                  <a:sym typeface="Iceland"/>
                </a:rPr>
                <a:t>done after main()</a:t>
              </a:r>
              <a:r>
                <a:rPr lang="de-DE" sz="2000" dirty="0">
                  <a:solidFill>
                    <a:srgbClr val="FF0000"/>
                  </a:solidFill>
                  <a:latin typeface="Iceland"/>
                  <a:ea typeface="Iceland"/>
                  <a:cs typeface="Iceland"/>
                  <a:sym typeface="Iceland"/>
                </a:rPr>
                <a:t> function</a:t>
              </a:r>
              <a:r>
                <a:rPr lang="de-DE" sz="2000" dirty="0">
                  <a:solidFill>
                    <a:schemeClr val="lt1"/>
                  </a:solidFill>
                  <a:latin typeface="Iceland"/>
                  <a:ea typeface="Iceland"/>
                  <a:cs typeface="Iceland"/>
                  <a:sym typeface="Iceland"/>
                </a:rPr>
                <a:t>):</a:t>
              </a:r>
            </a:p>
            <a:p>
              <a:pPr algn="ctr">
                <a:lnSpc>
                  <a:spcPct val="90000"/>
                </a:lnSpc>
                <a:buClr>
                  <a:schemeClr val="lt1"/>
                </a:buClr>
                <a:buSzPct val="100000"/>
              </a:pPr>
              <a:r>
                <a:rPr lang="de-DE" sz="2000" dirty="0">
                  <a:solidFill>
                    <a:srgbClr val="0070C0"/>
                  </a:solidFill>
                  <a:latin typeface="Iceland"/>
                  <a:ea typeface="Iceland"/>
                  <a:cs typeface="Iceland"/>
                  <a:sym typeface="Iceland"/>
                </a:rPr>
                <a:t>return data type</a:t>
              </a:r>
              <a:r>
                <a:rPr lang="de-DE" sz="2000" dirty="0">
                  <a:solidFill>
                    <a:schemeClr val="lt1"/>
                  </a:solidFill>
                  <a:latin typeface="Iceland"/>
                  <a:ea typeface="Iceland"/>
                  <a:cs typeface="Iceland"/>
                  <a:sym typeface="Iceland"/>
                </a:rPr>
                <a:t> </a:t>
              </a:r>
              <a:r>
                <a:rPr lang="de-DE" sz="2000" dirty="0">
                  <a:solidFill>
                    <a:srgbClr val="FFFF00"/>
                  </a:solidFill>
                  <a:latin typeface="Iceland"/>
                  <a:ea typeface="Iceland"/>
                  <a:cs typeface="Iceland"/>
                  <a:sym typeface="Iceland"/>
                </a:rPr>
                <a:t>function name</a:t>
              </a:r>
              <a:r>
                <a:rPr lang="de-DE" sz="2000" dirty="0">
                  <a:solidFill>
                    <a:schemeClr val="lt1"/>
                  </a:solidFill>
                  <a:latin typeface="Iceland"/>
                  <a:ea typeface="Iceland"/>
                  <a:cs typeface="Iceland"/>
                  <a:sym typeface="Iceland"/>
                </a:rPr>
                <a:t> (</a:t>
              </a:r>
              <a:r>
                <a:rPr lang="de-DE" sz="2000" dirty="0">
                  <a:solidFill>
                    <a:srgbClr val="0070C0"/>
                  </a:solidFill>
                  <a:latin typeface="Iceland"/>
                  <a:ea typeface="Iceland"/>
                  <a:cs typeface="Iceland"/>
                  <a:sym typeface="Iceland"/>
                </a:rPr>
                <a:t>input data type</a:t>
              </a:r>
              <a:r>
                <a:rPr lang="de-DE" sz="2000" dirty="0">
                  <a:solidFill>
                    <a:schemeClr val="lt1"/>
                  </a:solidFill>
                  <a:latin typeface="Iceland"/>
                  <a:ea typeface="Iceland"/>
                  <a:cs typeface="Iceland"/>
                  <a:sym typeface="Iceland"/>
                </a:rPr>
                <a:t> </a:t>
              </a:r>
              <a:r>
                <a:rPr lang="de-DE" sz="2000" dirty="0">
                  <a:solidFill>
                    <a:srgbClr val="00B0F0"/>
                  </a:solidFill>
                  <a:latin typeface="Iceland"/>
                  <a:ea typeface="Iceland"/>
                  <a:cs typeface="Iceland"/>
                  <a:sym typeface="Iceland"/>
                </a:rPr>
                <a:t>input data label</a:t>
              </a:r>
              <a:r>
                <a:rPr lang="de-DE" sz="2000" dirty="0">
                  <a:solidFill>
                    <a:schemeClr val="lt1"/>
                  </a:solidFill>
                  <a:latin typeface="Iceland"/>
                  <a:ea typeface="Iceland"/>
                  <a:cs typeface="Iceland"/>
                  <a:sym typeface="Iceland"/>
                </a:rPr>
                <a:t>);</a:t>
              </a:r>
            </a:p>
            <a:p>
              <a:pPr>
                <a:lnSpc>
                  <a:spcPct val="90000"/>
                </a:lnSpc>
                <a:buClr>
                  <a:schemeClr val="lt1"/>
                </a:buClr>
                <a:buSzPct val="100000"/>
              </a:pPr>
              <a:endParaRPr lang="de-DE" sz="2000" dirty="0">
                <a:solidFill>
                  <a:schemeClr val="lt1"/>
                </a:solidFill>
                <a:latin typeface="Iceland"/>
                <a:ea typeface="Iceland"/>
                <a:cs typeface="Iceland"/>
                <a:sym typeface="Iceland"/>
              </a:endParaRPr>
            </a:p>
            <a:p>
              <a:pPr>
                <a:lnSpc>
                  <a:spcPct val="90000"/>
                </a:lnSpc>
                <a:buClr>
                  <a:schemeClr val="lt1"/>
                </a:buClr>
                <a:buSzPct val="100000"/>
              </a:pPr>
              <a:r>
                <a:rPr lang="en-SG" sz="2000" dirty="0">
                  <a:solidFill>
                    <a:schemeClr val="lt1"/>
                  </a:solidFill>
                  <a:latin typeface="Iceland"/>
                  <a:ea typeface="Iceland"/>
                  <a:cs typeface="Iceland"/>
                  <a:sym typeface="Iceland"/>
                </a:rPr>
                <a:t>When the return and/or input is a </a:t>
              </a:r>
              <a:r>
                <a:rPr lang="en-SG" sz="2000" u="sng" dirty="0">
                  <a:solidFill>
                    <a:schemeClr val="lt1"/>
                  </a:solidFill>
                  <a:latin typeface="Iceland"/>
                  <a:ea typeface="Iceland"/>
                  <a:cs typeface="Iceland"/>
                  <a:sym typeface="Iceland"/>
                </a:rPr>
                <a:t>void</a:t>
              </a:r>
              <a:r>
                <a:rPr lang="en-SG" sz="2000" dirty="0">
                  <a:solidFill>
                    <a:schemeClr val="lt1"/>
                  </a:solidFill>
                  <a:latin typeface="Iceland"/>
                  <a:ea typeface="Iceland"/>
                  <a:cs typeface="Iceland"/>
                  <a:sym typeface="Iceland"/>
                </a:rPr>
                <a:t> data type, it refers that the function doesn’t return value and/or require any input.</a:t>
              </a:r>
            </a:p>
            <a:p>
              <a:pPr>
                <a:lnSpc>
                  <a:spcPct val="90000"/>
                </a:lnSpc>
                <a:buClr>
                  <a:schemeClr val="lt1"/>
                </a:buClr>
                <a:buSzPct val="100000"/>
              </a:pPr>
              <a:endParaRPr lang="en-SG" sz="2000" dirty="0">
                <a:solidFill>
                  <a:schemeClr val="lt1"/>
                </a:solidFill>
                <a:latin typeface="Iceland"/>
                <a:ea typeface="Iceland"/>
                <a:cs typeface="Iceland"/>
                <a:sym typeface="Iceland"/>
              </a:endParaRPr>
            </a:p>
            <a:p>
              <a:pPr marL="342900" indent="-342900">
                <a:lnSpc>
                  <a:spcPct val="90000"/>
                </a:lnSpc>
                <a:buClr>
                  <a:schemeClr val="lt1"/>
                </a:buClr>
                <a:buSzPct val="100000"/>
                <a:buFont typeface="Arial" panose="020B0604020202020204" pitchFamily="34" charset="0"/>
                <a:buChar char="•"/>
              </a:pPr>
              <a:r>
                <a:rPr lang="en-SG" sz="2000" dirty="0">
                  <a:solidFill>
                    <a:schemeClr val="lt1"/>
                  </a:solidFill>
                  <a:latin typeface="Iceland"/>
                  <a:ea typeface="Iceland"/>
                  <a:cs typeface="Iceland"/>
                  <a:sym typeface="Iceland"/>
                </a:rPr>
                <a:t>Function call (</a:t>
              </a:r>
              <a:r>
                <a:rPr lang="en-SG" sz="2000" dirty="0">
                  <a:solidFill>
                    <a:srgbClr val="FF0000"/>
                  </a:solidFill>
                  <a:latin typeface="Iceland"/>
                  <a:ea typeface="Iceland"/>
                  <a:cs typeface="Iceland"/>
                  <a:sym typeface="Iceland"/>
                </a:rPr>
                <a:t>call is </a:t>
              </a:r>
              <a:r>
                <a:rPr lang="en-SG" sz="2000" u="sng" dirty="0">
                  <a:solidFill>
                    <a:srgbClr val="FF0000"/>
                  </a:solidFill>
                  <a:latin typeface="Iceland"/>
                  <a:ea typeface="Iceland"/>
                  <a:cs typeface="Iceland"/>
                  <a:sym typeface="Iceland"/>
                </a:rPr>
                <a:t>done in the main()/user defined</a:t>
              </a:r>
              <a:r>
                <a:rPr lang="en-SG" sz="2000" dirty="0">
                  <a:solidFill>
                    <a:srgbClr val="FF0000"/>
                  </a:solidFill>
                  <a:latin typeface="Iceland"/>
                  <a:ea typeface="Iceland"/>
                  <a:cs typeface="Iceland"/>
                  <a:sym typeface="Iceland"/>
                </a:rPr>
                <a:t> function</a:t>
              </a:r>
              <a:r>
                <a:rPr lang="en-SG" sz="2000" dirty="0">
                  <a:solidFill>
                    <a:schemeClr val="lt1"/>
                  </a:solidFill>
                  <a:latin typeface="Iceland"/>
                  <a:ea typeface="Iceland"/>
                  <a:cs typeface="Iceland"/>
                  <a:sym typeface="Iceland"/>
                </a:rPr>
                <a:t>):</a:t>
              </a:r>
            </a:p>
            <a:p>
              <a:pPr algn="ctr">
                <a:lnSpc>
                  <a:spcPct val="90000"/>
                </a:lnSpc>
                <a:buClr>
                  <a:schemeClr val="lt1"/>
                </a:buClr>
                <a:buSzPct val="100000"/>
              </a:pPr>
              <a:r>
                <a:rPr lang="en-SG" sz="2000" dirty="0">
                  <a:solidFill>
                    <a:schemeClr val="lt1"/>
                  </a:solidFill>
                  <a:latin typeface="Iceland"/>
                  <a:ea typeface="Iceland"/>
                  <a:cs typeface="Iceland"/>
                  <a:sym typeface="Iceland"/>
                </a:rPr>
                <a:t> </a:t>
              </a:r>
              <a:r>
                <a:rPr lang="en-SG" sz="2000" dirty="0">
                  <a:solidFill>
                    <a:srgbClr val="FFFF00"/>
                  </a:solidFill>
                  <a:latin typeface="Iceland"/>
                  <a:ea typeface="Iceland"/>
                  <a:cs typeface="Iceland"/>
                  <a:sym typeface="Iceland"/>
                </a:rPr>
                <a:t>function name</a:t>
              </a:r>
              <a:r>
                <a:rPr lang="en-SG" sz="2000" dirty="0">
                  <a:solidFill>
                    <a:schemeClr val="lt1"/>
                  </a:solidFill>
                  <a:latin typeface="Iceland"/>
                  <a:ea typeface="Iceland"/>
                  <a:cs typeface="Iceland"/>
                  <a:sym typeface="Iceland"/>
                </a:rPr>
                <a:t>(input variable/s or leave it empty if it’s a void type);</a:t>
              </a:r>
            </a:p>
            <a:p>
              <a:pPr>
                <a:lnSpc>
                  <a:spcPct val="90000"/>
                </a:lnSpc>
                <a:buClr>
                  <a:schemeClr val="lt1"/>
                </a:buClr>
                <a:buSzPct val="100000"/>
              </a:pPr>
              <a:endParaRPr lang="en-SG" sz="2200" dirty="0">
                <a:solidFill>
                  <a:schemeClr val="lt1"/>
                </a:solidFill>
                <a:latin typeface="Iceland"/>
                <a:ea typeface="Iceland"/>
                <a:cs typeface="Iceland"/>
                <a:sym typeface="Iceland"/>
              </a:endParaRPr>
            </a:p>
            <a:p>
              <a:pPr>
                <a:lnSpc>
                  <a:spcPct val="90000"/>
                </a:lnSpc>
                <a:buClr>
                  <a:schemeClr val="lt1"/>
                </a:buClr>
                <a:buSzPct val="100000"/>
              </a:pPr>
              <a:endParaRPr lang="en-SG" sz="2200" dirty="0">
                <a:solidFill>
                  <a:schemeClr val="lt1"/>
                </a:solidFill>
                <a:latin typeface="Iceland"/>
                <a:ea typeface="Iceland"/>
                <a:cs typeface="Iceland"/>
                <a:sym typeface="Iceland"/>
              </a:endParaRPr>
            </a:p>
            <a:p>
              <a:pPr>
                <a:lnSpc>
                  <a:spcPct val="90000"/>
                </a:lnSpc>
                <a:buClr>
                  <a:schemeClr val="lt1"/>
                </a:buClr>
                <a:buSzPct val="100000"/>
              </a:pPr>
              <a:endParaRPr lang="en-SG" sz="2200" dirty="0">
                <a:solidFill>
                  <a:schemeClr val="lt1"/>
                </a:solidFill>
                <a:latin typeface="Iceland"/>
                <a:ea typeface="Iceland"/>
                <a:cs typeface="Iceland"/>
                <a:sym typeface="Iceland"/>
              </a:endParaRPr>
            </a:p>
          </p:txBody>
        </p:sp>
        <p:sp>
          <p:nvSpPr>
            <p:cNvPr id="3" name="Left Brace 2">
              <a:extLst>
                <a:ext uri="{FF2B5EF4-FFF2-40B4-BE49-F238E27FC236}">
                  <a16:creationId xmlns:a16="http://schemas.microsoft.com/office/drawing/2014/main" id="{2FCA8B6E-9B62-4F21-97B7-4C61BB4C2135}"/>
                </a:ext>
              </a:extLst>
            </p:cNvPr>
            <p:cNvSpPr/>
            <p:nvPr/>
          </p:nvSpPr>
          <p:spPr>
            <a:xfrm rot="5400000">
              <a:off x="7577715" y="609026"/>
              <a:ext cx="258705" cy="3316625"/>
            </a:xfrm>
            <a:prstGeom prst="leftBrace">
              <a:avLst>
                <a:gd name="adj1" fmla="val 8333"/>
                <a:gd name="adj2" fmla="val 20781"/>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 name="Rectangle: Rounded Corners 3">
              <a:extLst>
                <a:ext uri="{FF2B5EF4-FFF2-40B4-BE49-F238E27FC236}">
                  <a16:creationId xmlns:a16="http://schemas.microsoft.com/office/drawing/2014/main" id="{F34E3887-0B8A-4B87-BA8D-164F4294ADE9}"/>
                </a:ext>
              </a:extLst>
            </p:cNvPr>
            <p:cNvSpPr/>
            <p:nvPr/>
          </p:nvSpPr>
          <p:spPr>
            <a:xfrm>
              <a:off x="9835437" y="1761805"/>
              <a:ext cx="1423679" cy="2895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parameters</a:t>
              </a:r>
            </a:p>
          </p:txBody>
        </p:sp>
        <p:cxnSp>
          <p:nvCxnSpPr>
            <p:cNvPr id="8" name="Connector: Elbow 7">
              <a:extLst>
                <a:ext uri="{FF2B5EF4-FFF2-40B4-BE49-F238E27FC236}">
                  <a16:creationId xmlns:a16="http://schemas.microsoft.com/office/drawing/2014/main" id="{B443235E-7F77-49B2-A56B-9A57B2FB36C0}"/>
                </a:ext>
              </a:extLst>
            </p:cNvPr>
            <p:cNvCxnSpPr>
              <a:cxnSpLocks/>
              <a:stCxn id="3" idx="1"/>
              <a:endCxn id="4" idx="1"/>
            </p:cNvCxnSpPr>
            <p:nvPr/>
          </p:nvCxnSpPr>
          <p:spPr>
            <a:xfrm rot="5400000" flipH="1" flipV="1">
              <a:off x="9140093" y="1442643"/>
              <a:ext cx="231403" cy="1159285"/>
            </a:xfrm>
            <a:prstGeom prst="bentConnector4">
              <a:avLst>
                <a:gd name="adj1" fmla="val 98789"/>
                <a:gd name="adj2" fmla="val 1378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Left Brace 20">
              <a:extLst>
                <a:ext uri="{FF2B5EF4-FFF2-40B4-BE49-F238E27FC236}">
                  <a16:creationId xmlns:a16="http://schemas.microsoft.com/office/drawing/2014/main" id="{2525C75C-E4A2-4DA8-A637-C311BC2FB850}"/>
                </a:ext>
              </a:extLst>
            </p:cNvPr>
            <p:cNvSpPr/>
            <p:nvPr/>
          </p:nvSpPr>
          <p:spPr>
            <a:xfrm rot="5400000" flipH="1">
              <a:off x="6646330" y="3557436"/>
              <a:ext cx="391999" cy="5175928"/>
            </a:xfrm>
            <a:prstGeom prst="leftBrace">
              <a:avLst>
                <a:gd name="adj1" fmla="val 8333"/>
                <a:gd name="adj2" fmla="val 20781"/>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2" name="Rectangle: Rounded Corners 21">
              <a:extLst>
                <a:ext uri="{FF2B5EF4-FFF2-40B4-BE49-F238E27FC236}">
                  <a16:creationId xmlns:a16="http://schemas.microsoft.com/office/drawing/2014/main" id="{7AC489D2-43AC-458D-A187-AF0F8B395C29}"/>
                </a:ext>
              </a:extLst>
            </p:cNvPr>
            <p:cNvSpPr/>
            <p:nvPr/>
          </p:nvSpPr>
          <p:spPr>
            <a:xfrm>
              <a:off x="10014089" y="5804621"/>
              <a:ext cx="1423679" cy="2895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arguments</a:t>
              </a:r>
            </a:p>
          </p:txBody>
        </p:sp>
        <p:cxnSp>
          <p:nvCxnSpPr>
            <p:cNvPr id="23" name="Connector: Elbow 22">
              <a:extLst>
                <a:ext uri="{FF2B5EF4-FFF2-40B4-BE49-F238E27FC236}">
                  <a16:creationId xmlns:a16="http://schemas.microsoft.com/office/drawing/2014/main" id="{F69B03CA-8573-4D7B-A479-94E5C9EB8FEB}"/>
                </a:ext>
              </a:extLst>
            </p:cNvPr>
            <p:cNvCxnSpPr>
              <a:cxnSpLocks/>
              <a:stCxn id="21" idx="1"/>
              <a:endCxn id="22" idx="2"/>
            </p:cNvCxnSpPr>
            <p:nvPr/>
          </p:nvCxnSpPr>
          <p:spPr>
            <a:xfrm rot="5400000" flipH="1" flipV="1">
              <a:off x="9416694" y="5032166"/>
              <a:ext cx="247223" cy="2371245"/>
            </a:xfrm>
            <a:prstGeom prst="bentConnector3">
              <a:avLst>
                <a:gd name="adj1" fmla="val -26717"/>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1943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3" y="516601"/>
            <a:ext cx="9884395" cy="593742"/>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rgbClr val="FFFF00"/>
                </a:solidFill>
                <a:latin typeface="Iceland"/>
                <a:ea typeface="Iceland"/>
                <a:cs typeface="Iceland"/>
                <a:sym typeface="Iceland"/>
              </a:rPr>
              <a:t>Functions()</a:t>
            </a:r>
            <a:endParaRPr sz="4000" u="sng" dirty="0">
              <a:solidFill>
                <a:srgbClr val="FFFF00"/>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866274" y="1110342"/>
            <a:ext cx="10414534" cy="4098079"/>
          </a:xfrm>
          <a:prstGeom prst="rect">
            <a:avLst/>
          </a:prstGeom>
          <a:noFill/>
          <a:ln>
            <a:noFill/>
          </a:ln>
        </p:spPr>
        <p:txBody>
          <a:bodyPr spcFirstLastPara="1" wrap="square" lIns="91425" tIns="45700" rIns="91425" bIns="45700" anchor="t" anchorCtr="0">
            <a:noAutofit/>
          </a:bodyPr>
          <a:lstStyle/>
          <a:p>
            <a:pPr>
              <a:lnSpc>
                <a:spcPct val="90000"/>
              </a:lnSpc>
              <a:buClr>
                <a:schemeClr val="lt1"/>
              </a:buClr>
              <a:buSzPct val="100000"/>
            </a:pPr>
            <a:r>
              <a:rPr lang="en-SG" sz="2200" dirty="0">
                <a:solidFill>
                  <a:schemeClr val="lt1"/>
                </a:solidFill>
                <a:latin typeface="Iceland"/>
                <a:ea typeface="Iceland"/>
                <a:cs typeface="Iceland"/>
                <a:sym typeface="Iceland"/>
              </a:rPr>
              <a:t>That is all about function! The purpose of the function is for easy reading, maintaining, modifying and reusable for any part of the program.</a:t>
            </a:r>
          </a:p>
          <a:p>
            <a:pPr>
              <a:lnSpc>
                <a:spcPct val="90000"/>
              </a:lnSpc>
              <a:buClr>
                <a:schemeClr val="lt1"/>
              </a:buClr>
              <a:buSzPct val="100000"/>
            </a:pPr>
            <a:endParaRPr lang="en-SG" sz="2200" dirty="0">
              <a:solidFill>
                <a:schemeClr val="lt1"/>
              </a:solidFill>
              <a:latin typeface="Iceland"/>
              <a:ea typeface="Iceland"/>
              <a:cs typeface="Iceland"/>
              <a:sym typeface="Iceland"/>
            </a:endParaRPr>
          </a:p>
          <a:p>
            <a:pPr>
              <a:lnSpc>
                <a:spcPct val="90000"/>
              </a:lnSpc>
              <a:buClr>
                <a:schemeClr val="lt1"/>
              </a:buClr>
              <a:buSzPct val="100000"/>
            </a:pPr>
            <a:r>
              <a:rPr lang="en-SG" sz="2200" dirty="0">
                <a:solidFill>
                  <a:schemeClr val="lt1"/>
                </a:solidFill>
                <a:latin typeface="Iceland"/>
                <a:ea typeface="Iceland"/>
                <a:cs typeface="Iceland"/>
                <a:sym typeface="Iceland"/>
              </a:rPr>
              <a:t>Let’s use the earlier examples (example1 and example2) and reorganize the program. This time, let’s see if you have the same opinion regards to the program’s readability before we start this topic on function(). Below examples are the examples which have been reorganize. Compile and debug to understand the purpose of functions in this programs.</a:t>
            </a:r>
          </a:p>
          <a:p>
            <a:pPr algn="ctr">
              <a:lnSpc>
                <a:spcPct val="90000"/>
              </a:lnSpc>
              <a:buClr>
                <a:schemeClr val="lt1"/>
              </a:buClr>
              <a:buSzPct val="100000"/>
            </a:pPr>
            <a:r>
              <a:rPr lang="en-SG" sz="2200" dirty="0">
                <a:solidFill>
                  <a:schemeClr val="lt1"/>
                </a:solidFill>
                <a:latin typeface="Iceland"/>
                <a:ea typeface="Iceland"/>
                <a:cs typeface="Iceland"/>
                <a:sym typeface="Iceland"/>
              </a:rPr>
              <a:t>Example1	Example1_new		Example2	Example2_new</a:t>
            </a:r>
          </a:p>
          <a:p>
            <a:pPr>
              <a:lnSpc>
                <a:spcPct val="90000"/>
              </a:lnSpc>
              <a:buClr>
                <a:schemeClr val="lt1"/>
              </a:buClr>
              <a:buSzPct val="100000"/>
            </a:pPr>
            <a:endParaRPr lang="en-SG" sz="2200" dirty="0">
              <a:solidFill>
                <a:schemeClr val="lt1"/>
              </a:solidFill>
              <a:latin typeface="Iceland"/>
              <a:ea typeface="Iceland"/>
              <a:cs typeface="Iceland"/>
              <a:sym typeface="Iceland"/>
            </a:endParaRPr>
          </a:p>
          <a:p>
            <a:pPr>
              <a:lnSpc>
                <a:spcPct val="90000"/>
              </a:lnSpc>
              <a:buClr>
                <a:schemeClr val="lt1"/>
              </a:buClr>
              <a:buSzPct val="100000"/>
            </a:pPr>
            <a:r>
              <a:rPr lang="en-SG" sz="2200" dirty="0">
                <a:solidFill>
                  <a:schemeClr val="lt1"/>
                </a:solidFill>
                <a:latin typeface="Iceland"/>
                <a:ea typeface="Iceland"/>
                <a:cs typeface="Iceland"/>
                <a:sym typeface="Iceland"/>
              </a:rPr>
              <a:t>So, does reorganizing the programs into functions make it simple to read and modify the program?</a:t>
            </a:r>
          </a:p>
          <a:p>
            <a:pPr>
              <a:lnSpc>
                <a:spcPct val="90000"/>
              </a:lnSpc>
              <a:buClr>
                <a:schemeClr val="lt1"/>
              </a:buClr>
              <a:buSzPct val="100000"/>
            </a:pPr>
            <a:endParaRPr lang="en-SG" sz="2200" dirty="0">
              <a:solidFill>
                <a:schemeClr val="lt1"/>
              </a:solidFill>
              <a:latin typeface="Iceland"/>
              <a:ea typeface="Iceland"/>
              <a:cs typeface="Iceland"/>
              <a:sym typeface="Iceland"/>
            </a:endParaRPr>
          </a:p>
        </p:txBody>
      </p:sp>
      <p:sp>
        <p:nvSpPr>
          <p:cNvPr id="4" name="TextBox 3">
            <a:extLst>
              <a:ext uri="{FF2B5EF4-FFF2-40B4-BE49-F238E27FC236}">
                <a16:creationId xmlns:a16="http://schemas.microsoft.com/office/drawing/2014/main" id="{8322A734-152B-48CF-913C-6C5E4C4EDDBE}"/>
              </a:ext>
            </a:extLst>
          </p:cNvPr>
          <p:cNvSpPr txBox="1"/>
          <p:nvPr/>
        </p:nvSpPr>
        <p:spPr>
          <a:xfrm>
            <a:off x="6241543" y="6211669"/>
            <a:ext cx="4328922" cy="646331"/>
          </a:xfrm>
          <a:prstGeom prst="rect">
            <a:avLst/>
          </a:prstGeom>
          <a:noFill/>
        </p:spPr>
        <p:txBody>
          <a:bodyPr wrap="square" rtlCol="0">
            <a:spAutoFit/>
          </a:bodyPr>
          <a:lstStyle/>
          <a:p>
            <a:r>
              <a:rPr lang="en-SG" dirty="0">
                <a:solidFill>
                  <a:schemeClr val="bg1"/>
                </a:solidFill>
              </a:rPr>
              <a:t>Click </a:t>
            </a:r>
            <a:r>
              <a:rPr lang="en-SG" dirty="0">
                <a:solidFill>
                  <a:schemeClr val="bg1"/>
                </a:solidFill>
                <a:hlinkClick r:id="rId2" action="ppaction://hlinksldjump"/>
              </a:rPr>
              <a:t>here</a:t>
            </a:r>
            <a:r>
              <a:rPr lang="en-SG" dirty="0">
                <a:solidFill>
                  <a:schemeClr val="bg1"/>
                </a:solidFill>
              </a:rPr>
              <a:t> to return to Table of content</a:t>
            </a:r>
          </a:p>
          <a:p>
            <a:r>
              <a:rPr lang="en-SG" dirty="0">
                <a:solidFill>
                  <a:schemeClr val="bg1"/>
                </a:solidFill>
              </a:rPr>
              <a:t>Click </a:t>
            </a:r>
            <a:r>
              <a:rPr lang="en-SG" dirty="0">
                <a:solidFill>
                  <a:schemeClr val="bg1"/>
                </a:solidFill>
                <a:hlinkClick r:id="rId3" action="ppaction://hlinksldjump"/>
              </a:rPr>
              <a:t>here</a:t>
            </a:r>
            <a:r>
              <a:rPr lang="en-SG" dirty="0">
                <a:solidFill>
                  <a:schemeClr val="bg1"/>
                </a:solidFill>
              </a:rPr>
              <a:t> to return to C Basics content page</a:t>
            </a:r>
          </a:p>
        </p:txBody>
      </p:sp>
    </p:spTree>
    <p:extLst>
      <p:ext uri="{BB962C8B-B14F-4D97-AF65-F5344CB8AC3E}">
        <p14:creationId xmlns:p14="http://schemas.microsoft.com/office/powerpoint/2010/main" val="127823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3802" y="461280"/>
            <a:ext cx="9884395" cy="613631"/>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rgbClr val="D919BE"/>
                </a:solidFill>
                <a:latin typeface="Iceland"/>
                <a:ea typeface="Iceland"/>
                <a:cs typeface="Iceland"/>
                <a:sym typeface="Iceland"/>
              </a:rPr>
              <a:t>#Directives</a:t>
            </a:r>
            <a:endParaRPr sz="4000" u="sng" dirty="0">
              <a:solidFill>
                <a:srgbClr val="D919BE"/>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990358" y="1070830"/>
            <a:ext cx="10211281" cy="5092226"/>
          </a:xfrm>
          <a:prstGeom prst="rect">
            <a:avLst/>
          </a:prstGeom>
          <a:solidFill>
            <a:schemeClr val="tx1">
              <a:alpha val="80000"/>
            </a:schemeClr>
          </a:solidFill>
          <a:ln>
            <a:noFill/>
          </a:ln>
        </p:spPr>
        <p:txBody>
          <a:bodyPr spcFirstLastPara="1" wrap="square" lIns="91425" tIns="45700" rIns="91425" bIns="45700" anchor="t" anchorCtr="0">
            <a:noAutofit/>
          </a:bodyPr>
          <a:lstStyle/>
          <a:p>
            <a:pPr>
              <a:lnSpc>
                <a:spcPct val="90000"/>
              </a:lnSpc>
              <a:buClr>
                <a:schemeClr val="lt1"/>
              </a:buClr>
              <a:buSzPct val="100000"/>
            </a:pPr>
            <a:r>
              <a:rPr lang="en-SG" sz="2100" dirty="0">
                <a:solidFill>
                  <a:schemeClr val="lt1"/>
                </a:solidFill>
                <a:latin typeface="Iceland"/>
                <a:ea typeface="Iceland"/>
                <a:cs typeface="Iceland"/>
                <a:sym typeface="Iceland"/>
              </a:rPr>
              <a:t> </a:t>
            </a:r>
            <a:r>
              <a:rPr lang="en-SG" sz="2100" dirty="0">
                <a:solidFill>
                  <a:schemeClr val="lt1"/>
                </a:solidFill>
                <a:latin typeface="Iceland"/>
                <a:ea typeface="Iceland"/>
                <a:cs typeface="Iceland"/>
                <a:sym typeface="Iceland"/>
                <a:hlinkClick r:id="rId2"/>
              </a:rPr>
              <a:t>Preprocessing</a:t>
            </a:r>
            <a:r>
              <a:rPr lang="en-SG" sz="2100" dirty="0">
                <a:solidFill>
                  <a:schemeClr val="lt1"/>
                </a:solidFill>
                <a:latin typeface="Iceland"/>
                <a:ea typeface="Iceland"/>
                <a:cs typeface="Iceland"/>
                <a:sym typeface="Iceland"/>
              </a:rPr>
              <a:t> directives falls into three categories:</a:t>
            </a:r>
          </a:p>
          <a:p>
            <a:pPr marL="342900" indent="-342900">
              <a:lnSpc>
                <a:spcPct val="90000"/>
              </a:lnSpc>
              <a:buClr>
                <a:schemeClr val="lt1"/>
              </a:buClr>
              <a:buSzPct val="100000"/>
              <a:buFont typeface="Wingdings" panose="05000000000000000000" pitchFamily="2" charset="2"/>
              <a:buChar char="Ø"/>
            </a:pPr>
            <a:r>
              <a:rPr lang="en-SG" sz="2100" b="1" i="1" dirty="0">
                <a:solidFill>
                  <a:schemeClr val="lt1"/>
                </a:solidFill>
                <a:latin typeface="Iceland"/>
                <a:ea typeface="Iceland"/>
                <a:cs typeface="Iceland"/>
                <a:sym typeface="Iceland"/>
              </a:rPr>
              <a:t>Macro definition</a:t>
            </a:r>
            <a:endParaRPr lang="en-SG" sz="2100" dirty="0">
              <a:solidFill>
                <a:schemeClr val="lt1"/>
              </a:solidFill>
              <a:latin typeface="Iceland"/>
              <a:ea typeface="Iceland"/>
              <a:cs typeface="Iceland"/>
              <a:sym typeface="Iceland"/>
            </a:endParaRPr>
          </a:p>
          <a:p>
            <a:pPr marL="358775">
              <a:lnSpc>
                <a:spcPct val="90000"/>
              </a:lnSpc>
              <a:buClr>
                <a:schemeClr val="lt1"/>
              </a:buClr>
              <a:buSzPct val="100000"/>
            </a:pPr>
            <a:r>
              <a:rPr lang="en-SG" sz="2100" dirty="0">
                <a:solidFill>
                  <a:schemeClr val="lt1"/>
                </a:solidFill>
                <a:latin typeface="Iceland"/>
                <a:ea typeface="Iceland"/>
                <a:cs typeface="Iceland"/>
                <a:sym typeface="Iceland"/>
                <a:hlinkClick r:id="rId3"/>
              </a:rPr>
              <a:t>#define</a:t>
            </a:r>
            <a:r>
              <a:rPr lang="en-SG" sz="2100" dirty="0">
                <a:solidFill>
                  <a:schemeClr val="lt1"/>
                </a:solidFill>
                <a:latin typeface="Iceland"/>
                <a:ea typeface="Iceland"/>
                <a:cs typeface="Iceland"/>
                <a:sym typeface="Iceland"/>
              </a:rPr>
              <a:t> directive defines a macro. It makes programs easier to read and modify.</a:t>
            </a:r>
          </a:p>
          <a:p>
            <a:pPr marL="342900" indent="-342900">
              <a:lnSpc>
                <a:spcPct val="90000"/>
              </a:lnSpc>
              <a:buClr>
                <a:schemeClr val="lt1"/>
              </a:buClr>
              <a:buSzPct val="100000"/>
              <a:buFont typeface="Wingdings" panose="05000000000000000000" pitchFamily="2" charset="2"/>
              <a:buChar char="Ø"/>
            </a:pPr>
            <a:r>
              <a:rPr lang="en-SG" sz="2100" b="1" i="1" dirty="0">
                <a:solidFill>
                  <a:schemeClr val="lt1"/>
                </a:solidFill>
                <a:latin typeface="Iceland"/>
                <a:ea typeface="Iceland"/>
                <a:cs typeface="Iceland"/>
                <a:sym typeface="Iceland"/>
              </a:rPr>
              <a:t>File inclusion</a:t>
            </a:r>
            <a:endParaRPr lang="en-SG" sz="2100" dirty="0">
              <a:solidFill>
                <a:schemeClr val="lt1"/>
              </a:solidFill>
              <a:latin typeface="Iceland"/>
              <a:ea typeface="Iceland"/>
              <a:cs typeface="Iceland"/>
              <a:sym typeface="Iceland"/>
            </a:endParaRPr>
          </a:p>
          <a:p>
            <a:pPr marL="358775">
              <a:lnSpc>
                <a:spcPct val="90000"/>
              </a:lnSpc>
              <a:buClr>
                <a:schemeClr val="lt1"/>
              </a:buClr>
              <a:buSzPct val="100000"/>
            </a:pPr>
            <a:r>
              <a:rPr lang="en-SG" sz="2100" dirty="0">
                <a:solidFill>
                  <a:schemeClr val="lt1"/>
                </a:solidFill>
                <a:latin typeface="Iceland"/>
                <a:ea typeface="Iceland"/>
                <a:cs typeface="Iceland"/>
                <a:sym typeface="Iceland"/>
                <a:hlinkClick r:id="rId4"/>
              </a:rPr>
              <a:t>#include</a:t>
            </a:r>
            <a:r>
              <a:rPr lang="en-SG" sz="2100" dirty="0">
                <a:solidFill>
                  <a:schemeClr val="lt1"/>
                </a:solidFill>
                <a:latin typeface="Iceland"/>
                <a:ea typeface="Iceland"/>
                <a:cs typeface="Iceland"/>
                <a:sym typeface="Iceland"/>
              </a:rPr>
              <a:t> directive causes the contents of a specified file/library to be included in a program. These files are called </a:t>
            </a:r>
            <a:r>
              <a:rPr lang="en-SG" sz="2100" dirty="0">
                <a:solidFill>
                  <a:schemeClr val="lt1"/>
                </a:solidFill>
                <a:latin typeface="Iceland"/>
                <a:ea typeface="Iceland"/>
                <a:cs typeface="Iceland"/>
                <a:sym typeface="Iceland"/>
                <a:hlinkClick r:id="rId5"/>
              </a:rPr>
              <a:t>header(.h) files</a:t>
            </a:r>
            <a:r>
              <a:rPr lang="en-SG" sz="2100" dirty="0">
                <a:solidFill>
                  <a:schemeClr val="lt1"/>
                </a:solidFill>
                <a:latin typeface="Iceland"/>
                <a:ea typeface="Iceland"/>
                <a:cs typeface="Iceland"/>
                <a:sym typeface="Iceland"/>
              </a:rPr>
              <a:t>. </a:t>
            </a:r>
            <a:r>
              <a:rPr lang="de-DE" sz="2100" dirty="0">
                <a:solidFill>
                  <a:schemeClr val="lt1"/>
                </a:solidFill>
                <a:latin typeface="Iceland"/>
                <a:ea typeface="Iceland"/>
                <a:cs typeface="Iceland"/>
                <a:sym typeface="Iceland"/>
              </a:rPr>
              <a:t>There are two types of header files are the </a:t>
            </a:r>
            <a:r>
              <a:rPr lang="de-DE" sz="2100" dirty="0">
                <a:solidFill>
                  <a:schemeClr val="lt1"/>
                </a:solidFill>
                <a:latin typeface="Iceland"/>
                <a:ea typeface="Iceland"/>
                <a:cs typeface="Iceland"/>
                <a:sym typeface="Iceland"/>
                <a:hlinkClick r:id="rId6"/>
              </a:rPr>
              <a:t>C built in libraries</a:t>
            </a:r>
            <a:r>
              <a:rPr lang="de-DE" sz="2100" dirty="0">
                <a:solidFill>
                  <a:schemeClr val="lt1"/>
                </a:solidFill>
                <a:latin typeface="Iceland"/>
                <a:ea typeface="Iceland"/>
                <a:cs typeface="Iceland"/>
                <a:sym typeface="Iceland"/>
              </a:rPr>
              <a:t> and </a:t>
            </a:r>
            <a:r>
              <a:rPr lang="de-DE" sz="2100" dirty="0">
                <a:solidFill>
                  <a:schemeClr val="lt1"/>
                </a:solidFill>
                <a:latin typeface="Iceland"/>
                <a:ea typeface="Iceland"/>
                <a:cs typeface="Iceland"/>
                <a:sym typeface="Iceland"/>
                <a:hlinkClick r:id="rId7"/>
              </a:rPr>
              <a:t>libraries written by the programmer</a:t>
            </a:r>
            <a:r>
              <a:rPr lang="de-DE" sz="2100" dirty="0">
                <a:solidFill>
                  <a:schemeClr val="lt1"/>
                </a:solidFill>
                <a:latin typeface="Iceland"/>
                <a:ea typeface="Iceland"/>
                <a:cs typeface="Iceland"/>
                <a:sym typeface="Iceland"/>
              </a:rPr>
              <a:t>. </a:t>
            </a:r>
            <a:endParaRPr lang="en-SG" sz="2100" dirty="0">
              <a:solidFill>
                <a:schemeClr val="lt1"/>
              </a:solidFill>
              <a:latin typeface="Iceland"/>
              <a:ea typeface="Iceland"/>
              <a:cs typeface="Iceland"/>
              <a:sym typeface="Iceland"/>
            </a:endParaRPr>
          </a:p>
          <a:p>
            <a:pPr marL="342900" indent="-342900">
              <a:lnSpc>
                <a:spcPct val="90000"/>
              </a:lnSpc>
              <a:buClr>
                <a:schemeClr val="lt1"/>
              </a:buClr>
              <a:buSzPct val="100000"/>
              <a:buFont typeface="Wingdings" panose="05000000000000000000" pitchFamily="2" charset="2"/>
              <a:buChar char="Ø"/>
            </a:pPr>
            <a:r>
              <a:rPr lang="en-SG" sz="2100" b="1" i="1" dirty="0">
                <a:solidFill>
                  <a:schemeClr val="lt1"/>
                </a:solidFill>
                <a:latin typeface="Iceland"/>
                <a:ea typeface="Iceland"/>
                <a:cs typeface="Iceland"/>
                <a:sym typeface="Iceland"/>
              </a:rPr>
              <a:t>Conditional compilation</a:t>
            </a:r>
            <a:r>
              <a:rPr lang="en-SG" sz="2100" dirty="0">
                <a:solidFill>
                  <a:schemeClr val="lt1"/>
                </a:solidFill>
                <a:latin typeface="Iceland"/>
                <a:ea typeface="Iceland"/>
                <a:cs typeface="Iceland"/>
                <a:sym typeface="Iceland"/>
              </a:rPr>
              <a:t> </a:t>
            </a:r>
          </a:p>
          <a:p>
            <a:pPr marL="358775">
              <a:lnSpc>
                <a:spcPct val="90000"/>
              </a:lnSpc>
              <a:buClr>
                <a:schemeClr val="lt1"/>
              </a:buClr>
              <a:buSzPct val="100000"/>
            </a:pPr>
            <a:r>
              <a:rPr lang="en-SG" sz="2100" dirty="0">
                <a:solidFill>
                  <a:schemeClr val="lt1"/>
                </a:solidFill>
                <a:latin typeface="Iceland"/>
                <a:ea typeface="Iceland"/>
                <a:cs typeface="Iceland"/>
                <a:sym typeface="Iceland"/>
                <a:hlinkClick r:id="rId8"/>
              </a:rPr>
              <a:t>#if</a:t>
            </a:r>
            <a:r>
              <a:rPr lang="en-SG" sz="2100" dirty="0">
                <a:solidFill>
                  <a:schemeClr val="lt1"/>
                </a:solidFill>
                <a:latin typeface="Iceland"/>
                <a:ea typeface="Iceland"/>
                <a:cs typeface="Iceland"/>
                <a:sym typeface="Iceland"/>
              </a:rPr>
              <a:t>, </a:t>
            </a:r>
            <a:r>
              <a:rPr lang="en-SG" sz="2100" dirty="0">
                <a:solidFill>
                  <a:schemeClr val="lt1"/>
                </a:solidFill>
                <a:latin typeface="Iceland"/>
                <a:ea typeface="Iceland"/>
                <a:cs typeface="Iceland"/>
                <a:sym typeface="Iceland"/>
                <a:hlinkClick r:id="rId9"/>
              </a:rPr>
              <a:t>#ifdef</a:t>
            </a:r>
            <a:r>
              <a:rPr lang="en-SG" sz="2100" dirty="0">
                <a:solidFill>
                  <a:schemeClr val="lt1"/>
                </a:solidFill>
                <a:latin typeface="Iceland"/>
                <a:ea typeface="Iceland"/>
                <a:cs typeface="Iceland"/>
                <a:sym typeface="Iceland"/>
              </a:rPr>
              <a:t>, </a:t>
            </a:r>
            <a:r>
              <a:rPr lang="en-SG" sz="2100" dirty="0">
                <a:solidFill>
                  <a:schemeClr val="lt1"/>
                </a:solidFill>
                <a:latin typeface="Iceland"/>
                <a:ea typeface="Iceland"/>
                <a:cs typeface="Iceland"/>
                <a:sym typeface="Iceland"/>
                <a:hlinkClick r:id="rId10"/>
              </a:rPr>
              <a:t>#ifndef</a:t>
            </a:r>
            <a:r>
              <a:rPr lang="en-SG" sz="2100" dirty="0">
                <a:solidFill>
                  <a:schemeClr val="lt1"/>
                </a:solidFill>
                <a:latin typeface="Iceland"/>
                <a:ea typeface="Iceland"/>
                <a:cs typeface="Iceland"/>
                <a:sym typeface="Iceland"/>
              </a:rPr>
              <a:t>, </a:t>
            </a:r>
            <a:r>
              <a:rPr lang="en-SG" sz="2100" dirty="0">
                <a:solidFill>
                  <a:schemeClr val="lt1"/>
                </a:solidFill>
                <a:latin typeface="Iceland"/>
                <a:ea typeface="Iceland"/>
                <a:cs typeface="Iceland"/>
                <a:sym typeface="Iceland"/>
                <a:hlinkClick r:id="rId11"/>
              </a:rPr>
              <a:t>#elif</a:t>
            </a:r>
            <a:r>
              <a:rPr lang="en-SG" sz="2100" dirty="0">
                <a:solidFill>
                  <a:schemeClr val="lt1"/>
                </a:solidFill>
                <a:latin typeface="Iceland"/>
                <a:ea typeface="Iceland"/>
                <a:cs typeface="Iceland"/>
                <a:sym typeface="Iceland"/>
              </a:rPr>
              <a:t>, </a:t>
            </a:r>
            <a:r>
              <a:rPr lang="en-SG" sz="2100" dirty="0">
                <a:solidFill>
                  <a:schemeClr val="lt1"/>
                </a:solidFill>
                <a:latin typeface="Iceland"/>
                <a:ea typeface="Iceland"/>
                <a:cs typeface="Iceland"/>
                <a:sym typeface="Iceland"/>
                <a:hlinkClick r:id="rId12"/>
              </a:rPr>
              <a:t>#else</a:t>
            </a:r>
            <a:r>
              <a:rPr lang="en-SG" sz="2100" dirty="0">
                <a:solidFill>
                  <a:schemeClr val="lt1"/>
                </a:solidFill>
                <a:latin typeface="Iceland"/>
                <a:ea typeface="Iceland"/>
                <a:cs typeface="Iceland"/>
                <a:sym typeface="Iceland"/>
              </a:rPr>
              <a:t> and </a:t>
            </a:r>
            <a:r>
              <a:rPr lang="en-SG" sz="2100" dirty="0">
                <a:solidFill>
                  <a:schemeClr val="lt1"/>
                </a:solidFill>
                <a:latin typeface="Iceland"/>
                <a:ea typeface="Iceland"/>
                <a:cs typeface="Iceland"/>
                <a:sym typeface="Iceland"/>
                <a:hlinkClick r:id="rId13"/>
              </a:rPr>
              <a:t>#endif</a:t>
            </a:r>
            <a:r>
              <a:rPr lang="en-SG" sz="2100" dirty="0">
                <a:solidFill>
                  <a:schemeClr val="lt1"/>
                </a:solidFill>
                <a:latin typeface="Iceland"/>
                <a:ea typeface="Iceland"/>
                <a:cs typeface="Iceland"/>
                <a:sym typeface="Iceland"/>
              </a:rPr>
              <a:t> directives allow blocks of text to be either included in or excluded in a program which depends on condition tested by the preprocessor. </a:t>
            </a:r>
          </a:p>
          <a:p>
            <a:pPr>
              <a:lnSpc>
                <a:spcPct val="90000"/>
              </a:lnSpc>
              <a:buClr>
                <a:schemeClr val="lt1"/>
              </a:buClr>
              <a:buSzPct val="100000"/>
            </a:pPr>
            <a:endParaRPr lang="en-SG" sz="2100" dirty="0">
              <a:solidFill>
                <a:schemeClr val="lt1"/>
              </a:solidFill>
              <a:latin typeface="Iceland"/>
              <a:ea typeface="Iceland"/>
              <a:cs typeface="Iceland"/>
              <a:sym typeface="Iceland"/>
            </a:endParaRPr>
          </a:p>
          <a:p>
            <a:pPr>
              <a:lnSpc>
                <a:spcPct val="90000"/>
              </a:lnSpc>
              <a:buClr>
                <a:schemeClr val="lt1"/>
              </a:buClr>
              <a:buSzPct val="100000"/>
            </a:pPr>
            <a:r>
              <a:rPr lang="en-SG" sz="2100" dirty="0">
                <a:solidFill>
                  <a:schemeClr val="lt1"/>
                </a:solidFill>
                <a:latin typeface="Iceland"/>
                <a:ea typeface="Iceland"/>
                <a:cs typeface="Iceland"/>
                <a:sym typeface="Iceland"/>
              </a:rPr>
              <a:t>In this course, you will come across macro definition and file inclusion directive. </a:t>
            </a:r>
            <a:r>
              <a:rPr lang="en-SG" sz="2100" dirty="0">
                <a:solidFill>
                  <a:srgbClr val="FF0000"/>
                </a:solidFill>
                <a:latin typeface="Iceland"/>
                <a:ea typeface="Iceland"/>
                <a:cs typeface="Iceland"/>
                <a:sym typeface="Iceland"/>
              </a:rPr>
              <a:t>Common mistake made by many newbies, directives do not end with semicolon! </a:t>
            </a:r>
            <a:r>
              <a:rPr lang="en-SG" sz="2100" dirty="0">
                <a:solidFill>
                  <a:schemeClr val="lt1"/>
                </a:solidFill>
                <a:latin typeface="Iceland"/>
                <a:ea typeface="Iceland"/>
                <a:cs typeface="Iceland"/>
                <a:sym typeface="Iceland"/>
              </a:rPr>
              <a:t>Let’s do go through some examples to get familiar with directives!</a:t>
            </a:r>
          </a:p>
          <a:p>
            <a:pPr>
              <a:lnSpc>
                <a:spcPct val="90000"/>
              </a:lnSpc>
              <a:buClr>
                <a:schemeClr val="lt1"/>
              </a:buClr>
              <a:buSzPct val="100000"/>
            </a:pPr>
            <a:endParaRPr lang="en-SG" sz="2100" dirty="0">
              <a:solidFill>
                <a:schemeClr val="lt1"/>
              </a:solidFill>
              <a:latin typeface="Iceland"/>
              <a:ea typeface="Iceland"/>
              <a:cs typeface="Iceland"/>
              <a:sym typeface="Iceland"/>
            </a:endParaRPr>
          </a:p>
          <a:p>
            <a:pPr algn="ctr">
              <a:lnSpc>
                <a:spcPct val="90000"/>
              </a:lnSpc>
              <a:buClr>
                <a:schemeClr val="lt1"/>
              </a:buClr>
              <a:buSzPct val="100000"/>
            </a:pPr>
            <a:r>
              <a:rPr lang="en-SG" sz="2100" dirty="0">
                <a:solidFill>
                  <a:schemeClr val="lt1"/>
                </a:solidFill>
                <a:latin typeface="Iceland"/>
                <a:ea typeface="Iceland"/>
                <a:cs typeface="Iceland"/>
                <a:sym typeface="Iceland"/>
              </a:rPr>
              <a:t>Example1	Example2	Example3	Example4</a:t>
            </a:r>
          </a:p>
        </p:txBody>
      </p:sp>
      <p:sp>
        <p:nvSpPr>
          <p:cNvPr id="4" name="TextBox 3">
            <a:extLst>
              <a:ext uri="{FF2B5EF4-FFF2-40B4-BE49-F238E27FC236}">
                <a16:creationId xmlns:a16="http://schemas.microsoft.com/office/drawing/2014/main" id="{A2BC5B67-5A6F-430E-B015-EB0217AD40A5}"/>
              </a:ext>
            </a:extLst>
          </p:cNvPr>
          <p:cNvSpPr txBox="1"/>
          <p:nvPr/>
        </p:nvSpPr>
        <p:spPr>
          <a:xfrm>
            <a:off x="6241543" y="6211669"/>
            <a:ext cx="4328922" cy="646331"/>
          </a:xfrm>
          <a:prstGeom prst="rect">
            <a:avLst/>
          </a:prstGeom>
          <a:noFill/>
        </p:spPr>
        <p:txBody>
          <a:bodyPr wrap="square" rtlCol="0">
            <a:spAutoFit/>
          </a:bodyPr>
          <a:lstStyle/>
          <a:p>
            <a:r>
              <a:rPr lang="en-SG" dirty="0">
                <a:solidFill>
                  <a:schemeClr val="bg1"/>
                </a:solidFill>
              </a:rPr>
              <a:t>Click </a:t>
            </a:r>
            <a:r>
              <a:rPr lang="en-SG" dirty="0">
                <a:solidFill>
                  <a:schemeClr val="bg1"/>
                </a:solidFill>
                <a:hlinkClick r:id="rId14" action="ppaction://hlinksldjump"/>
              </a:rPr>
              <a:t>here</a:t>
            </a:r>
            <a:r>
              <a:rPr lang="en-SG" dirty="0">
                <a:solidFill>
                  <a:schemeClr val="bg1"/>
                </a:solidFill>
              </a:rPr>
              <a:t> to return to Table of content</a:t>
            </a:r>
          </a:p>
          <a:p>
            <a:r>
              <a:rPr lang="en-SG" dirty="0">
                <a:solidFill>
                  <a:schemeClr val="bg1"/>
                </a:solidFill>
              </a:rPr>
              <a:t>Click </a:t>
            </a:r>
            <a:r>
              <a:rPr lang="en-SG" dirty="0">
                <a:solidFill>
                  <a:schemeClr val="bg1"/>
                </a:solidFill>
                <a:hlinkClick r:id="rId15" action="ppaction://hlinksldjump"/>
              </a:rPr>
              <a:t>here</a:t>
            </a:r>
            <a:r>
              <a:rPr lang="en-SG" dirty="0">
                <a:solidFill>
                  <a:schemeClr val="bg1"/>
                </a:solidFill>
              </a:rPr>
              <a:t> to return to C Basics content page</a:t>
            </a:r>
          </a:p>
        </p:txBody>
      </p:sp>
    </p:spTree>
    <p:extLst>
      <p:ext uri="{BB962C8B-B14F-4D97-AF65-F5344CB8AC3E}">
        <p14:creationId xmlns:p14="http://schemas.microsoft.com/office/powerpoint/2010/main" val="7869315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3" y="516601"/>
            <a:ext cx="9884395" cy="593742"/>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bg1"/>
                </a:solidFill>
                <a:latin typeface="Iceland"/>
                <a:ea typeface="Iceland"/>
                <a:cs typeface="Iceland"/>
                <a:sym typeface="Iceland"/>
              </a:rPr>
              <a:t>Activities</a:t>
            </a:r>
            <a:endParaRPr sz="4000" u="sng" dirty="0">
              <a:solidFill>
                <a:schemeClr val="bg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866274" y="1110342"/>
            <a:ext cx="10414534" cy="4098079"/>
          </a:xfrm>
          <a:prstGeom prst="rect">
            <a:avLst/>
          </a:prstGeom>
          <a:noFill/>
          <a:ln>
            <a:noFill/>
          </a:ln>
        </p:spPr>
        <p:txBody>
          <a:bodyPr spcFirstLastPara="1" wrap="square" lIns="91425" tIns="45700" rIns="91425" bIns="45700" anchor="t" anchorCtr="0">
            <a:noAutofit/>
          </a:bodyPr>
          <a:lstStyle/>
          <a:p>
            <a:pPr>
              <a:lnSpc>
                <a:spcPct val="90000"/>
              </a:lnSpc>
              <a:buClr>
                <a:schemeClr val="lt1"/>
              </a:buClr>
              <a:buSzPct val="100000"/>
            </a:pPr>
            <a:r>
              <a:rPr lang="en-SG" sz="2200" dirty="0">
                <a:solidFill>
                  <a:schemeClr val="lt1"/>
                </a:solidFill>
                <a:latin typeface="Iceland"/>
                <a:ea typeface="Iceland"/>
                <a:cs typeface="Iceland"/>
                <a:sym typeface="Iceland"/>
              </a:rPr>
              <a:t>So now you have the necessary tools. It’s time to put your knowledge to work! Do not stress yourself up, the examples provided to you should be sufficient for you to program these activities. You need to write programs in order to be assure the knowledge you have in hand. This activity may not seem easy but if you understood the examples so far, I am sure you are able to do it!</a:t>
            </a:r>
          </a:p>
        </p:txBody>
      </p:sp>
    </p:spTree>
    <p:extLst>
      <p:ext uri="{BB962C8B-B14F-4D97-AF65-F5344CB8AC3E}">
        <p14:creationId xmlns:p14="http://schemas.microsoft.com/office/powerpoint/2010/main" val="1160723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3" y="516601"/>
            <a:ext cx="9884395" cy="593742"/>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bg1"/>
                </a:solidFill>
                <a:latin typeface="Iceland"/>
                <a:ea typeface="Iceland"/>
                <a:cs typeface="Iceland"/>
                <a:sym typeface="Iceland"/>
              </a:rPr>
              <a:t>Activity 1 – Data Collection</a:t>
            </a:r>
            <a:endParaRPr sz="4000" u="sng" dirty="0">
              <a:solidFill>
                <a:schemeClr val="bg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866274" y="1110342"/>
            <a:ext cx="10414534" cy="4098079"/>
          </a:xfrm>
          <a:prstGeom prst="rect">
            <a:avLst/>
          </a:prstGeom>
          <a:noFill/>
          <a:ln>
            <a:noFill/>
          </a:ln>
        </p:spPr>
        <p:txBody>
          <a:bodyPr spcFirstLastPara="1" wrap="square" lIns="91425" tIns="45700" rIns="91425" bIns="45700" anchor="t" anchorCtr="0">
            <a:noAutofit/>
          </a:bodyPr>
          <a:lstStyle/>
          <a:p>
            <a:pPr>
              <a:lnSpc>
                <a:spcPct val="90000"/>
              </a:lnSpc>
              <a:buClr>
                <a:schemeClr val="lt1"/>
              </a:buClr>
              <a:buSzPct val="100000"/>
            </a:pPr>
            <a:r>
              <a:rPr lang="en-SG" sz="2200" dirty="0">
                <a:solidFill>
                  <a:schemeClr val="lt1"/>
                </a:solidFill>
                <a:latin typeface="Iceland"/>
                <a:ea typeface="Iceland"/>
                <a:cs typeface="Iceland"/>
                <a:sym typeface="Iceland"/>
              </a:rPr>
              <a:t>Assume you’re working for a logistic company. The company is planning to follow the </a:t>
            </a:r>
            <a:r>
              <a:rPr lang="en-SG" sz="2200" dirty="0" err="1">
                <a:solidFill>
                  <a:schemeClr val="lt1"/>
                </a:solidFill>
                <a:latin typeface="Iceland"/>
                <a:ea typeface="Iceland"/>
                <a:cs typeface="Iceland"/>
                <a:sym typeface="Iceland"/>
              </a:rPr>
              <a:t>industrie</a:t>
            </a:r>
            <a:r>
              <a:rPr lang="en-SG" sz="2200" dirty="0">
                <a:solidFill>
                  <a:schemeClr val="lt1"/>
                </a:solidFill>
                <a:latin typeface="Iceland"/>
                <a:ea typeface="Iceland"/>
                <a:cs typeface="Iceland"/>
                <a:sym typeface="Iceland"/>
              </a:rPr>
              <a:t> 4.0 transformation. The first task that was given to your was to integrate the shelving system to </a:t>
            </a:r>
          </a:p>
          <a:p>
            <a:pPr>
              <a:lnSpc>
                <a:spcPct val="90000"/>
              </a:lnSpc>
              <a:buClr>
                <a:schemeClr val="lt1"/>
              </a:buClr>
              <a:buSzPct val="100000"/>
            </a:pPr>
            <a:endParaRPr lang="en-SG" sz="2200" dirty="0">
              <a:solidFill>
                <a:schemeClr val="lt1"/>
              </a:solidFill>
              <a:latin typeface="Iceland"/>
              <a:ea typeface="Iceland"/>
              <a:cs typeface="Iceland"/>
              <a:sym typeface="Iceland"/>
            </a:endParaRPr>
          </a:p>
          <a:p>
            <a:pPr>
              <a:lnSpc>
                <a:spcPct val="90000"/>
              </a:lnSpc>
              <a:buClr>
                <a:schemeClr val="lt1"/>
              </a:buClr>
              <a:buSzPct val="100000"/>
            </a:pPr>
            <a:r>
              <a:rPr lang="en-SG" sz="2200" dirty="0">
                <a:solidFill>
                  <a:schemeClr val="lt1"/>
                </a:solidFill>
                <a:latin typeface="Iceland"/>
                <a:ea typeface="Iceland"/>
                <a:cs typeface="Iceland"/>
                <a:sym typeface="Iceland"/>
              </a:rPr>
              <a:t>You job is to develop a automated guided vehicle </a:t>
            </a:r>
            <a:r>
              <a:rPr lang="en-SG" sz="2200" dirty="0" err="1">
                <a:solidFill>
                  <a:schemeClr val="lt1"/>
                </a:solidFill>
                <a:latin typeface="Iceland"/>
                <a:ea typeface="Iceland"/>
                <a:cs typeface="Iceland"/>
                <a:sym typeface="Iceland"/>
              </a:rPr>
              <a:t>agv</a:t>
            </a:r>
            <a:r>
              <a:rPr lang="en-SG" sz="2200" dirty="0">
                <a:solidFill>
                  <a:schemeClr val="lt1"/>
                </a:solidFill>
                <a:latin typeface="Iceland"/>
                <a:ea typeface="Iceland"/>
                <a:cs typeface="Iceland"/>
                <a:sym typeface="Iceland"/>
              </a:rPr>
              <a:t> system pin point its position on the floor operation. Using the below file to combine with your program The below file contains an array of information that tells the position of the </a:t>
            </a:r>
            <a:r>
              <a:rPr lang="en-SG" sz="2200" dirty="0" err="1">
                <a:solidFill>
                  <a:schemeClr val="lt1"/>
                </a:solidFill>
                <a:latin typeface="Iceland"/>
                <a:ea typeface="Iceland"/>
                <a:cs typeface="Iceland"/>
                <a:sym typeface="Iceland"/>
              </a:rPr>
              <a:t>agv</a:t>
            </a:r>
            <a:r>
              <a:rPr lang="en-SG" sz="2200" dirty="0">
                <a:solidFill>
                  <a:schemeClr val="lt1"/>
                </a:solidFill>
                <a:latin typeface="Iceland"/>
                <a:ea typeface="Iceland"/>
                <a:cs typeface="Iceland"/>
                <a:sym typeface="Iceland"/>
              </a:rPr>
              <a:t> on the floor</a:t>
            </a:r>
          </a:p>
        </p:txBody>
      </p:sp>
    </p:spTree>
    <p:extLst>
      <p:ext uri="{BB962C8B-B14F-4D97-AF65-F5344CB8AC3E}">
        <p14:creationId xmlns:p14="http://schemas.microsoft.com/office/powerpoint/2010/main" val="1365060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Introduction to C</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1262028" y="1609870"/>
            <a:ext cx="9660566" cy="3693650"/>
          </a:xfrm>
          <a:prstGeom prst="rect">
            <a:avLst/>
          </a:prstGeom>
          <a:noFill/>
          <a:ln>
            <a:noFill/>
          </a:ln>
        </p:spPr>
        <p:txBody>
          <a:bodyPr spcFirstLastPara="1" wrap="square" lIns="91425" tIns="45700" rIns="91425" bIns="45700" anchor="t" anchorCtr="0">
            <a:noAutofit/>
          </a:bodyPr>
          <a:lstStyle/>
          <a:p>
            <a:pPr>
              <a:lnSpc>
                <a:spcPct val="90000"/>
              </a:lnSpc>
              <a:buClr>
                <a:schemeClr val="lt1"/>
              </a:buClr>
              <a:buSzPts val="4950"/>
            </a:pPr>
            <a:r>
              <a:rPr lang="en-SG" sz="2400" dirty="0">
                <a:solidFill>
                  <a:schemeClr val="lt1"/>
                </a:solidFill>
                <a:latin typeface="Iceland"/>
                <a:ea typeface="Iceland"/>
                <a:cs typeface="Iceland"/>
                <a:sym typeface="Iceland"/>
              </a:rPr>
              <a:t>What is the effective use of C?</a:t>
            </a:r>
          </a:p>
          <a:p>
            <a:pPr marL="342900" indent="-342900">
              <a:lnSpc>
                <a:spcPct val="90000"/>
              </a:lnSpc>
              <a:buClr>
                <a:schemeClr val="lt1"/>
              </a:buClr>
              <a:buSzPct val="100000"/>
              <a:buFontTx/>
              <a:buChar char="-"/>
            </a:pPr>
            <a:r>
              <a:rPr lang="en-SG" sz="2400" dirty="0">
                <a:solidFill>
                  <a:schemeClr val="accent2">
                    <a:lumMod val="75000"/>
                  </a:schemeClr>
                </a:solidFill>
                <a:latin typeface="Iceland"/>
                <a:ea typeface="Iceland"/>
                <a:cs typeface="Iceland"/>
                <a:sym typeface="Iceland"/>
              </a:rPr>
              <a:t>Learn to avoid C pitfalls</a:t>
            </a:r>
            <a:r>
              <a:rPr lang="en-SG" sz="2400" dirty="0">
                <a:solidFill>
                  <a:schemeClr val="lt1"/>
                </a:solidFill>
                <a:latin typeface="Iceland"/>
                <a:ea typeface="Iceland"/>
                <a:cs typeface="Iceland"/>
                <a:sym typeface="Iceland"/>
              </a:rPr>
              <a:t>.</a:t>
            </a:r>
          </a:p>
          <a:p>
            <a:pPr marL="342900" indent="-342900">
              <a:lnSpc>
                <a:spcPct val="90000"/>
              </a:lnSpc>
              <a:buClr>
                <a:schemeClr val="lt1"/>
              </a:buClr>
              <a:buSzPct val="100000"/>
              <a:buFontTx/>
              <a:buChar char="-"/>
            </a:pPr>
            <a:r>
              <a:rPr lang="en-SG" sz="2400" dirty="0">
                <a:solidFill>
                  <a:schemeClr val="accent2">
                    <a:lumMod val="75000"/>
                  </a:schemeClr>
                </a:solidFill>
                <a:latin typeface="Iceland"/>
                <a:ea typeface="Iceland"/>
                <a:cs typeface="Iceland"/>
                <a:sym typeface="Iceland"/>
              </a:rPr>
              <a:t>Use software tools to make programs more reliable</a:t>
            </a:r>
            <a:r>
              <a:rPr lang="en-SG" sz="2400" dirty="0">
                <a:solidFill>
                  <a:schemeClr val="lt1"/>
                </a:solidFill>
                <a:latin typeface="Iceland"/>
                <a:ea typeface="Iceland"/>
                <a:cs typeface="Iceland"/>
                <a:sym typeface="Iceland"/>
              </a:rPr>
              <a:t>. Using a good debugger is practically mandatory for C programmers. (that is the reason why we adopt Microsoft Visual Studio Code)</a:t>
            </a:r>
          </a:p>
          <a:p>
            <a:pPr marL="342900" indent="-342900">
              <a:lnSpc>
                <a:spcPct val="90000"/>
              </a:lnSpc>
              <a:buClr>
                <a:schemeClr val="lt1"/>
              </a:buClr>
              <a:buSzPct val="100000"/>
              <a:buFontTx/>
              <a:buChar char="-"/>
            </a:pPr>
            <a:r>
              <a:rPr lang="en-SG" sz="2400" dirty="0">
                <a:solidFill>
                  <a:schemeClr val="accent2">
                    <a:lumMod val="75000"/>
                  </a:schemeClr>
                </a:solidFill>
                <a:latin typeface="Iceland"/>
                <a:ea typeface="Iceland"/>
                <a:cs typeface="Iceland"/>
                <a:sym typeface="Iceland"/>
              </a:rPr>
              <a:t>Take advantage of existing code libraries</a:t>
            </a:r>
            <a:r>
              <a:rPr lang="en-SG" sz="2400" dirty="0">
                <a:solidFill>
                  <a:schemeClr val="lt1"/>
                </a:solidFill>
                <a:latin typeface="Iceland"/>
                <a:ea typeface="Iceland"/>
                <a:cs typeface="Iceland"/>
                <a:sym typeface="Iceland"/>
              </a:rPr>
              <a:t>. This can help to reduce errors and save a lot of programming effort.</a:t>
            </a:r>
          </a:p>
          <a:p>
            <a:pPr marL="342900" indent="-342900">
              <a:lnSpc>
                <a:spcPct val="90000"/>
              </a:lnSpc>
              <a:buClr>
                <a:schemeClr val="lt1"/>
              </a:buClr>
              <a:buSzPct val="100000"/>
              <a:buFontTx/>
              <a:buChar char="-"/>
            </a:pPr>
            <a:r>
              <a:rPr lang="en-SG" sz="2400" dirty="0">
                <a:solidFill>
                  <a:schemeClr val="accent2">
                    <a:lumMod val="75000"/>
                  </a:schemeClr>
                </a:solidFill>
                <a:latin typeface="Iceland"/>
                <a:ea typeface="Iceland"/>
                <a:cs typeface="Iceland"/>
                <a:sym typeface="Iceland"/>
              </a:rPr>
              <a:t>Adopt a sensible set of coding convection</a:t>
            </a:r>
            <a:r>
              <a:rPr lang="en-SG" sz="2400" dirty="0">
                <a:solidFill>
                  <a:schemeClr val="lt1"/>
                </a:solidFill>
                <a:latin typeface="Iceland"/>
                <a:ea typeface="Iceland"/>
                <a:cs typeface="Iceland"/>
                <a:sym typeface="Iceland"/>
              </a:rPr>
              <a:t>. Well chosen convection help make programs more uniform, easier to read and easier to modify.</a:t>
            </a:r>
          </a:p>
          <a:p>
            <a:pPr marL="342900" indent="-342900">
              <a:lnSpc>
                <a:spcPct val="90000"/>
              </a:lnSpc>
              <a:buClr>
                <a:schemeClr val="lt1"/>
              </a:buClr>
              <a:buSzPct val="100000"/>
              <a:buFontTx/>
              <a:buChar char="-"/>
            </a:pPr>
            <a:r>
              <a:rPr lang="en-SG" sz="2400" dirty="0">
                <a:solidFill>
                  <a:schemeClr val="accent2">
                    <a:lumMod val="75000"/>
                  </a:schemeClr>
                </a:solidFill>
                <a:latin typeface="Iceland"/>
                <a:ea typeface="Iceland"/>
                <a:cs typeface="Iceland"/>
                <a:sym typeface="Iceland"/>
              </a:rPr>
              <a:t>Avoid “tricks” and overly complex code</a:t>
            </a:r>
            <a:r>
              <a:rPr lang="en-SG" sz="2400" dirty="0">
                <a:solidFill>
                  <a:schemeClr val="lt1"/>
                </a:solidFill>
                <a:latin typeface="Iceland"/>
                <a:ea typeface="Iceland"/>
                <a:cs typeface="Iceland"/>
                <a:sym typeface="Iceland"/>
              </a:rPr>
              <a:t>. Don’t go for short code that is hard for other’s to comprehend.</a:t>
            </a:r>
          </a:p>
        </p:txBody>
      </p:sp>
      <p:sp>
        <p:nvSpPr>
          <p:cNvPr id="4" name="TextBox 3">
            <a:extLst>
              <a:ext uri="{FF2B5EF4-FFF2-40B4-BE49-F238E27FC236}">
                <a16:creationId xmlns:a16="http://schemas.microsoft.com/office/drawing/2014/main" id="{F0E28EAE-7FF5-4DAF-9154-B8B260B349CE}"/>
              </a:ext>
            </a:extLst>
          </p:cNvPr>
          <p:cNvSpPr txBox="1"/>
          <p:nvPr/>
        </p:nvSpPr>
        <p:spPr>
          <a:xfrm>
            <a:off x="7409409" y="5248130"/>
            <a:ext cx="3995651" cy="369332"/>
          </a:xfrm>
          <a:prstGeom prst="rect">
            <a:avLst/>
          </a:prstGeom>
          <a:noFill/>
        </p:spPr>
        <p:txBody>
          <a:bodyPr wrap="square" rtlCol="0">
            <a:spAutoFit/>
          </a:bodyPr>
          <a:lstStyle/>
          <a:p>
            <a:r>
              <a:rPr lang="en-SG" dirty="0">
                <a:solidFill>
                  <a:schemeClr val="bg1"/>
                </a:solidFill>
              </a:rPr>
              <a:t>Click </a:t>
            </a:r>
            <a:r>
              <a:rPr lang="en-SG" dirty="0">
                <a:solidFill>
                  <a:schemeClr val="bg1"/>
                </a:solidFill>
                <a:hlinkClick r:id="rId2" action="ppaction://hlinksldjump"/>
              </a:rPr>
              <a:t>here</a:t>
            </a:r>
            <a:r>
              <a:rPr lang="en-SG" dirty="0">
                <a:solidFill>
                  <a:schemeClr val="bg1"/>
                </a:solidFill>
              </a:rPr>
              <a:t> to return to table of content</a:t>
            </a:r>
          </a:p>
        </p:txBody>
      </p:sp>
    </p:spTree>
    <p:extLst>
      <p:ext uri="{BB962C8B-B14F-4D97-AF65-F5344CB8AC3E}">
        <p14:creationId xmlns:p14="http://schemas.microsoft.com/office/powerpoint/2010/main" val="15645904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D4DA88-443F-4A54-A865-F38F9C7AC838}"/>
              </a:ext>
            </a:extLst>
          </p:cNvPr>
          <p:cNvSpPr/>
          <p:nvPr/>
        </p:nvSpPr>
        <p:spPr>
          <a:xfrm>
            <a:off x="0" y="0"/>
            <a:ext cx="1219200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solidFill>
                <a:schemeClr val="bg1"/>
              </a:solidFill>
            </a:endParaRPr>
          </a:p>
        </p:txBody>
      </p:sp>
      <p:pic>
        <p:nvPicPr>
          <p:cNvPr id="24" name="Picture 23">
            <a:extLst>
              <a:ext uri="{FF2B5EF4-FFF2-40B4-BE49-F238E27FC236}">
                <a16:creationId xmlns:a16="http://schemas.microsoft.com/office/drawing/2014/main" id="{6B1DE877-F29F-430D-A4D9-51562D378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642" y="1121223"/>
            <a:ext cx="3508715" cy="2092919"/>
          </a:xfrm>
          <a:prstGeom prst="rect">
            <a:avLst/>
          </a:prstGeom>
        </p:spPr>
      </p:pic>
      <p:grpSp>
        <p:nvGrpSpPr>
          <p:cNvPr id="29" name="Group 28">
            <a:extLst>
              <a:ext uri="{FF2B5EF4-FFF2-40B4-BE49-F238E27FC236}">
                <a16:creationId xmlns:a16="http://schemas.microsoft.com/office/drawing/2014/main" id="{29095B61-4B58-426E-AFAA-9B3EAFB5BC0F}"/>
              </a:ext>
            </a:extLst>
          </p:cNvPr>
          <p:cNvGrpSpPr/>
          <p:nvPr/>
        </p:nvGrpSpPr>
        <p:grpSpPr>
          <a:xfrm>
            <a:off x="8231832" y="2272854"/>
            <a:ext cx="1956546" cy="941288"/>
            <a:chOff x="7558975" y="817723"/>
            <a:chExt cx="2166381" cy="1042239"/>
          </a:xfrm>
        </p:grpSpPr>
        <p:sp>
          <p:nvSpPr>
            <p:cNvPr id="30" name="Rectangle 29">
              <a:extLst>
                <a:ext uri="{FF2B5EF4-FFF2-40B4-BE49-F238E27FC236}">
                  <a16:creationId xmlns:a16="http://schemas.microsoft.com/office/drawing/2014/main" id="{2B870866-0FFA-4A9F-B8F4-C618BAE4930C}"/>
                </a:ext>
              </a:extLst>
            </p:cNvPr>
            <p:cNvSpPr/>
            <p:nvPr/>
          </p:nvSpPr>
          <p:spPr>
            <a:xfrm>
              <a:off x="7558975" y="1503647"/>
              <a:ext cx="1089209" cy="307777"/>
            </a:xfrm>
            <a:prstGeom prst="rect">
              <a:avLst/>
            </a:prstGeom>
          </p:spPr>
          <p:txBody>
            <a:bodyPr wrap="none">
              <a:spAutoFit/>
            </a:bodyPr>
            <a:lstStyle/>
            <a:p>
              <a:r>
                <a:rPr lang="en-SG" sz="1400" i="1" dirty="0">
                  <a:solidFill>
                    <a:srgbClr val="99FF1D"/>
                  </a:solidFill>
                  <a:latin typeface="Open Sans" panose="020B0606030504020204"/>
                </a:rPr>
                <a:t>Powered by</a:t>
              </a:r>
              <a:endParaRPr lang="en-SG" sz="1400" i="1" dirty="0"/>
            </a:p>
          </p:txBody>
        </p:sp>
        <p:pic>
          <p:nvPicPr>
            <p:cNvPr id="31" name="Picture 30">
              <a:extLst>
                <a:ext uri="{FF2B5EF4-FFF2-40B4-BE49-F238E27FC236}">
                  <a16:creationId xmlns:a16="http://schemas.microsoft.com/office/drawing/2014/main" id="{D2866ABB-8331-4FD7-843C-886B7A530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3117" y="817723"/>
              <a:ext cx="1042239" cy="1042239"/>
            </a:xfrm>
            <a:prstGeom prst="rect">
              <a:avLst/>
            </a:prstGeom>
          </p:spPr>
        </p:pic>
      </p:grpSp>
      <p:sp>
        <p:nvSpPr>
          <p:cNvPr id="2" name="Rectangle 1">
            <a:extLst>
              <a:ext uri="{FF2B5EF4-FFF2-40B4-BE49-F238E27FC236}">
                <a16:creationId xmlns:a16="http://schemas.microsoft.com/office/drawing/2014/main" id="{15520ABB-8F22-4818-AB2B-F74512E6A119}"/>
              </a:ext>
            </a:extLst>
          </p:cNvPr>
          <p:cNvSpPr/>
          <p:nvPr/>
        </p:nvSpPr>
        <p:spPr>
          <a:xfrm>
            <a:off x="0" y="4219074"/>
            <a:ext cx="12192000" cy="2654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6144DAB3-1F63-4A3E-B1AD-FC380D29B142}"/>
              </a:ext>
            </a:extLst>
          </p:cNvPr>
          <p:cNvGrpSpPr/>
          <p:nvPr/>
        </p:nvGrpSpPr>
        <p:grpSpPr>
          <a:xfrm>
            <a:off x="354002" y="4476777"/>
            <a:ext cx="2372455" cy="1700597"/>
            <a:chOff x="1164373" y="4487249"/>
            <a:chExt cx="2372455" cy="1700597"/>
          </a:xfrm>
        </p:grpSpPr>
        <p:sp>
          <p:nvSpPr>
            <p:cNvPr id="17" name="TextBox 16">
              <a:extLst>
                <a:ext uri="{FF2B5EF4-FFF2-40B4-BE49-F238E27FC236}">
                  <a16:creationId xmlns:a16="http://schemas.microsoft.com/office/drawing/2014/main" id="{4EDB8586-7119-43D9-AF31-52CB8B9F06BA}"/>
                </a:ext>
              </a:extLst>
            </p:cNvPr>
            <p:cNvSpPr txBox="1"/>
            <p:nvPr/>
          </p:nvSpPr>
          <p:spPr>
            <a:xfrm>
              <a:off x="1164373" y="5811045"/>
              <a:ext cx="2372455" cy="376801"/>
            </a:xfrm>
            <a:prstGeom prst="rect">
              <a:avLst/>
            </a:prstGeom>
            <a:noFill/>
          </p:spPr>
          <p:txBody>
            <a:bodyPr wrap="square" rtlCol="0">
              <a:spAutoFit/>
            </a:bodyPr>
            <a:lstStyle/>
            <a:p>
              <a:pPr algn="ctr"/>
              <a:r>
                <a:rPr lang="en-SG" dirty="0">
                  <a:latin typeface="Tw Cen MT" panose="020B0602020104020603" pitchFamily="34" charset="0"/>
                </a:rPr>
                <a:t>raceacademy.com.sg</a:t>
              </a:r>
              <a:endParaRPr lang="en-US" u="sng" dirty="0">
                <a:latin typeface="Tw Cen MT" panose="020B0602020104020603" pitchFamily="34" charset="0"/>
              </a:endParaRPr>
            </a:p>
          </p:txBody>
        </p:sp>
        <p:grpSp>
          <p:nvGrpSpPr>
            <p:cNvPr id="20" name="Group 19">
              <a:extLst>
                <a:ext uri="{FF2B5EF4-FFF2-40B4-BE49-F238E27FC236}">
                  <a16:creationId xmlns:a16="http://schemas.microsoft.com/office/drawing/2014/main" id="{5A476AE0-C913-4AAB-83D3-2B96B3227613}"/>
                </a:ext>
              </a:extLst>
            </p:cNvPr>
            <p:cNvGrpSpPr>
              <a:grpSpLocks noChangeAspect="1"/>
            </p:cNvGrpSpPr>
            <p:nvPr/>
          </p:nvGrpSpPr>
          <p:grpSpPr>
            <a:xfrm>
              <a:off x="1714983" y="4487249"/>
              <a:ext cx="1260000" cy="1260000"/>
              <a:chOff x="6250848" y="3512771"/>
              <a:chExt cx="1802532" cy="1802532"/>
            </a:xfrm>
          </p:grpSpPr>
          <p:sp>
            <p:nvSpPr>
              <p:cNvPr id="22" name="Oval 21">
                <a:extLst>
                  <a:ext uri="{FF2B5EF4-FFF2-40B4-BE49-F238E27FC236}">
                    <a16:creationId xmlns:a16="http://schemas.microsoft.com/office/drawing/2014/main" id="{27F3E083-0045-4456-9FEE-F8676B30798F}"/>
                  </a:ext>
                </a:extLst>
              </p:cNvPr>
              <p:cNvSpPr/>
              <p:nvPr/>
            </p:nvSpPr>
            <p:spPr>
              <a:xfrm>
                <a:off x="6250848" y="3512771"/>
                <a:ext cx="1802532" cy="18025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4" descr="Image result for web icon white png">
                <a:extLst>
                  <a:ext uri="{FF2B5EF4-FFF2-40B4-BE49-F238E27FC236}">
                    <a16:creationId xmlns:a16="http://schemas.microsoft.com/office/drawing/2014/main" id="{8CF5437D-7C2F-4CEF-83DA-0359C07FFB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2114" y="3604037"/>
                <a:ext cx="1620000" cy="16200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7" name="Group 6">
            <a:extLst>
              <a:ext uri="{FF2B5EF4-FFF2-40B4-BE49-F238E27FC236}">
                <a16:creationId xmlns:a16="http://schemas.microsoft.com/office/drawing/2014/main" id="{D32B8F93-F86A-4712-9BD7-5F840C4B2E63}"/>
              </a:ext>
            </a:extLst>
          </p:cNvPr>
          <p:cNvGrpSpPr/>
          <p:nvPr/>
        </p:nvGrpSpPr>
        <p:grpSpPr>
          <a:xfrm>
            <a:off x="2969510" y="4497833"/>
            <a:ext cx="3158866" cy="1707603"/>
            <a:chOff x="3679101" y="4487249"/>
            <a:chExt cx="3158866" cy="1707603"/>
          </a:xfrm>
        </p:grpSpPr>
        <p:grpSp>
          <p:nvGrpSpPr>
            <p:cNvPr id="26" name="Group 25">
              <a:extLst>
                <a:ext uri="{FF2B5EF4-FFF2-40B4-BE49-F238E27FC236}">
                  <a16:creationId xmlns:a16="http://schemas.microsoft.com/office/drawing/2014/main" id="{595C547F-B798-4C4B-A177-0F0537824598}"/>
                </a:ext>
              </a:extLst>
            </p:cNvPr>
            <p:cNvGrpSpPr>
              <a:grpSpLocks noChangeAspect="1"/>
            </p:cNvGrpSpPr>
            <p:nvPr/>
          </p:nvGrpSpPr>
          <p:grpSpPr>
            <a:xfrm>
              <a:off x="4689966" y="4487249"/>
              <a:ext cx="1260000" cy="1260000"/>
              <a:chOff x="-1188329" y="644422"/>
              <a:chExt cx="1715322" cy="1712856"/>
            </a:xfrm>
            <a:solidFill>
              <a:schemeClr val="tx1"/>
            </a:solidFill>
          </p:grpSpPr>
          <p:sp>
            <p:nvSpPr>
              <p:cNvPr id="27" name="Oval 26">
                <a:extLst>
                  <a:ext uri="{FF2B5EF4-FFF2-40B4-BE49-F238E27FC236}">
                    <a16:creationId xmlns:a16="http://schemas.microsoft.com/office/drawing/2014/main" id="{6B406B7A-7B44-49C0-AD21-218806817CD3}"/>
                  </a:ext>
                </a:extLst>
              </p:cNvPr>
              <p:cNvSpPr/>
              <p:nvPr/>
            </p:nvSpPr>
            <p:spPr>
              <a:xfrm>
                <a:off x="-1188329" y="644422"/>
                <a:ext cx="1715322" cy="1712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535" dirty="0"/>
              </a:p>
            </p:txBody>
          </p:sp>
          <p:pic>
            <p:nvPicPr>
              <p:cNvPr id="28" name="Picture 6" descr="Image result for email png">
                <a:extLst>
                  <a:ext uri="{FF2B5EF4-FFF2-40B4-BE49-F238E27FC236}">
                    <a16:creationId xmlns:a16="http://schemas.microsoft.com/office/drawing/2014/main" id="{C1A529A2-F042-43ED-9889-B4BEFB45690C}"/>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18413" y="897495"/>
                <a:ext cx="1175490" cy="1175489"/>
              </a:xfrm>
              <a:prstGeom prst="rect">
                <a:avLst/>
              </a:prstGeom>
              <a:grpFill/>
            </p:spPr>
          </p:pic>
        </p:grpSp>
        <p:sp>
          <p:nvSpPr>
            <p:cNvPr id="33" name="TextBox 32">
              <a:extLst>
                <a:ext uri="{FF2B5EF4-FFF2-40B4-BE49-F238E27FC236}">
                  <a16:creationId xmlns:a16="http://schemas.microsoft.com/office/drawing/2014/main" id="{FFEE3580-7299-4BCD-B37F-ACF4BCFA6D0F}"/>
                </a:ext>
              </a:extLst>
            </p:cNvPr>
            <p:cNvSpPr txBox="1"/>
            <p:nvPr/>
          </p:nvSpPr>
          <p:spPr>
            <a:xfrm>
              <a:off x="3679101" y="5818514"/>
              <a:ext cx="3158866" cy="376338"/>
            </a:xfrm>
            <a:prstGeom prst="rect">
              <a:avLst/>
            </a:prstGeom>
            <a:noFill/>
          </p:spPr>
          <p:txBody>
            <a:bodyPr wrap="square" rtlCol="0">
              <a:spAutoFit/>
            </a:bodyPr>
            <a:lstStyle/>
            <a:p>
              <a:pPr algn="ctr"/>
              <a:r>
                <a:rPr lang="en-SG" dirty="0">
                  <a:latin typeface="Tw Cen MT" panose="020B0602020104020603" pitchFamily="34" charset="0"/>
                </a:rPr>
                <a:t>enquiries@raceacademy.com.sg</a:t>
              </a:r>
              <a:endParaRPr lang="en-US" u="sng" dirty="0">
                <a:latin typeface="Tw Cen MT" panose="020B0602020104020603" pitchFamily="34" charset="0"/>
              </a:endParaRPr>
            </a:p>
          </p:txBody>
        </p:sp>
      </p:grpSp>
      <p:grpSp>
        <p:nvGrpSpPr>
          <p:cNvPr id="8" name="Group 7">
            <a:extLst>
              <a:ext uri="{FF2B5EF4-FFF2-40B4-BE49-F238E27FC236}">
                <a16:creationId xmlns:a16="http://schemas.microsoft.com/office/drawing/2014/main" id="{A5A1D8DF-18EB-417A-BF2E-72902786D25D}"/>
              </a:ext>
            </a:extLst>
          </p:cNvPr>
          <p:cNvGrpSpPr/>
          <p:nvPr/>
        </p:nvGrpSpPr>
        <p:grpSpPr>
          <a:xfrm>
            <a:off x="6438488" y="4476777"/>
            <a:ext cx="2372455" cy="2252804"/>
            <a:chOff x="7045604" y="4480243"/>
            <a:chExt cx="2372455" cy="2252804"/>
          </a:xfrm>
        </p:grpSpPr>
        <p:grpSp>
          <p:nvGrpSpPr>
            <p:cNvPr id="35" name="Group 34">
              <a:extLst>
                <a:ext uri="{FF2B5EF4-FFF2-40B4-BE49-F238E27FC236}">
                  <a16:creationId xmlns:a16="http://schemas.microsoft.com/office/drawing/2014/main" id="{08121836-6F35-4A10-939B-44B054782214}"/>
                </a:ext>
              </a:extLst>
            </p:cNvPr>
            <p:cNvGrpSpPr>
              <a:grpSpLocks noChangeAspect="1"/>
            </p:cNvGrpSpPr>
            <p:nvPr/>
          </p:nvGrpSpPr>
          <p:grpSpPr>
            <a:xfrm>
              <a:off x="7664949" y="4480243"/>
              <a:ext cx="1260000" cy="1260000"/>
              <a:chOff x="8496477" y="825272"/>
              <a:chExt cx="1802532" cy="1802532"/>
            </a:xfrm>
          </p:grpSpPr>
          <p:sp>
            <p:nvSpPr>
              <p:cNvPr id="36" name="Oval 35">
                <a:extLst>
                  <a:ext uri="{FF2B5EF4-FFF2-40B4-BE49-F238E27FC236}">
                    <a16:creationId xmlns:a16="http://schemas.microsoft.com/office/drawing/2014/main" id="{21508251-F08B-46A5-9241-D4AD1B4DDF77}"/>
                  </a:ext>
                </a:extLst>
              </p:cNvPr>
              <p:cNvSpPr/>
              <p:nvPr/>
            </p:nvSpPr>
            <p:spPr>
              <a:xfrm>
                <a:off x="8496477" y="825272"/>
                <a:ext cx="1802532" cy="18025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A8BB0565-A29E-43EE-93C5-CC9AB6FAC263}"/>
                  </a:ext>
                </a:extLst>
              </p:cNvPr>
              <p:cNvPicPr>
                <a:picLocks noChangeAspect="1"/>
              </p:cNvPicPr>
              <p:nvPr/>
            </p:nvPicPr>
            <p:blipFill rotWithShape="1">
              <a:blip r:embed="rId7">
                <a:extLst>
                  <a:ext uri="{28A0092B-C50C-407E-A947-70E740481C1C}">
                    <a14:useLocalDpi xmlns:a14="http://schemas.microsoft.com/office/drawing/2010/main" val="0"/>
                  </a:ext>
                </a:extLst>
              </a:blip>
              <a:srcRect l="32840" t="33931" r="56586" b="55825"/>
              <a:stretch/>
            </p:blipFill>
            <p:spPr>
              <a:xfrm>
                <a:off x="8909589" y="1171073"/>
                <a:ext cx="1020475" cy="988675"/>
              </a:xfrm>
              <a:prstGeom prst="rect">
                <a:avLst/>
              </a:prstGeom>
            </p:spPr>
          </p:pic>
        </p:grpSp>
        <p:sp>
          <p:nvSpPr>
            <p:cNvPr id="38" name="TextBox 37">
              <a:extLst>
                <a:ext uri="{FF2B5EF4-FFF2-40B4-BE49-F238E27FC236}">
                  <a16:creationId xmlns:a16="http://schemas.microsoft.com/office/drawing/2014/main" id="{FBA87E8F-8EF2-4F4D-8D1A-644DFA57C1BB}"/>
                </a:ext>
              </a:extLst>
            </p:cNvPr>
            <p:cNvSpPr txBox="1"/>
            <p:nvPr/>
          </p:nvSpPr>
          <p:spPr>
            <a:xfrm>
              <a:off x="7045604" y="5809717"/>
              <a:ext cx="2372455" cy="923330"/>
            </a:xfrm>
            <a:prstGeom prst="rect">
              <a:avLst/>
            </a:prstGeom>
            <a:noFill/>
          </p:spPr>
          <p:txBody>
            <a:bodyPr wrap="square" rtlCol="0">
              <a:spAutoFit/>
            </a:bodyPr>
            <a:lstStyle/>
            <a:p>
              <a:pPr algn="ctr"/>
              <a:r>
                <a:rPr lang="en-SG" dirty="0">
                  <a:latin typeface="Tw Cen MT" panose="020B0602020104020603" pitchFamily="34" charset="0"/>
                </a:rPr>
                <a:t>RACE – Robotics Automation Centre of Excellence</a:t>
              </a:r>
              <a:endParaRPr lang="en-US" dirty="0">
                <a:latin typeface="Tw Cen MT" panose="020B0602020104020603" pitchFamily="34" charset="0"/>
              </a:endParaRPr>
            </a:p>
          </p:txBody>
        </p:sp>
      </p:grpSp>
      <p:grpSp>
        <p:nvGrpSpPr>
          <p:cNvPr id="9" name="Group 8">
            <a:extLst>
              <a:ext uri="{FF2B5EF4-FFF2-40B4-BE49-F238E27FC236}">
                <a16:creationId xmlns:a16="http://schemas.microsoft.com/office/drawing/2014/main" id="{90F8FC99-CA2F-4047-B194-FEB851C34F43}"/>
              </a:ext>
            </a:extLst>
          </p:cNvPr>
          <p:cNvGrpSpPr/>
          <p:nvPr/>
        </p:nvGrpSpPr>
        <p:grpSpPr>
          <a:xfrm>
            <a:off x="9753663" y="4476777"/>
            <a:ext cx="1770042" cy="1717548"/>
            <a:chOff x="9673453" y="4480243"/>
            <a:chExt cx="1770042" cy="1717548"/>
          </a:xfrm>
        </p:grpSpPr>
        <p:grpSp>
          <p:nvGrpSpPr>
            <p:cNvPr id="39" name="Group 38">
              <a:extLst>
                <a:ext uri="{FF2B5EF4-FFF2-40B4-BE49-F238E27FC236}">
                  <a16:creationId xmlns:a16="http://schemas.microsoft.com/office/drawing/2014/main" id="{F0B4623D-17F4-43B4-BB44-F47B277EEAEF}"/>
                </a:ext>
              </a:extLst>
            </p:cNvPr>
            <p:cNvGrpSpPr>
              <a:grpSpLocks noChangeAspect="1"/>
            </p:cNvGrpSpPr>
            <p:nvPr/>
          </p:nvGrpSpPr>
          <p:grpSpPr>
            <a:xfrm>
              <a:off x="9928847" y="4480243"/>
              <a:ext cx="1259254" cy="1260000"/>
              <a:chOff x="2253834" y="1945465"/>
              <a:chExt cx="1802532" cy="1802532"/>
            </a:xfrm>
            <a:solidFill>
              <a:schemeClr val="tx1"/>
            </a:solidFill>
          </p:grpSpPr>
          <p:sp>
            <p:nvSpPr>
              <p:cNvPr id="40" name="Oval 39">
                <a:extLst>
                  <a:ext uri="{FF2B5EF4-FFF2-40B4-BE49-F238E27FC236}">
                    <a16:creationId xmlns:a16="http://schemas.microsoft.com/office/drawing/2014/main" id="{BEDA7D85-4E6C-47C0-A78B-87F25FD54F1E}"/>
                  </a:ext>
                </a:extLst>
              </p:cNvPr>
              <p:cNvSpPr/>
              <p:nvPr/>
            </p:nvSpPr>
            <p:spPr>
              <a:xfrm>
                <a:off x="2253834" y="1945465"/>
                <a:ext cx="1802532" cy="18025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A2880A76-BF14-483B-9E94-62BA4B5092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01747" y="2299290"/>
                <a:ext cx="1110408" cy="1110408"/>
              </a:xfrm>
              <a:prstGeom prst="rect">
                <a:avLst/>
              </a:prstGeom>
              <a:grpFill/>
            </p:spPr>
          </p:pic>
        </p:grpSp>
        <p:sp>
          <p:nvSpPr>
            <p:cNvPr id="42" name="TextBox 41">
              <a:extLst>
                <a:ext uri="{FF2B5EF4-FFF2-40B4-BE49-F238E27FC236}">
                  <a16:creationId xmlns:a16="http://schemas.microsoft.com/office/drawing/2014/main" id="{02A3D836-97B9-4ED3-AFE9-E234FB5F3B7F}"/>
                </a:ext>
              </a:extLst>
            </p:cNvPr>
            <p:cNvSpPr txBox="1"/>
            <p:nvPr/>
          </p:nvSpPr>
          <p:spPr>
            <a:xfrm>
              <a:off x="9673453" y="5820990"/>
              <a:ext cx="1770042" cy="376801"/>
            </a:xfrm>
            <a:prstGeom prst="rect">
              <a:avLst/>
            </a:prstGeom>
            <a:noFill/>
          </p:spPr>
          <p:txBody>
            <a:bodyPr wrap="square" rtlCol="0">
              <a:spAutoFit/>
            </a:bodyPr>
            <a:lstStyle/>
            <a:p>
              <a:pPr algn="ctr"/>
              <a:r>
                <a:rPr lang="en-SG" dirty="0">
                  <a:latin typeface="Tw Cen MT" panose="020B0602020104020603" pitchFamily="34" charset="0"/>
                </a:rPr>
                <a:t>RACE Robotics</a:t>
              </a:r>
              <a:endParaRPr lang="en-US" dirty="0">
                <a:latin typeface="Tw Cen MT" panose="020B0602020104020603" pitchFamily="34" charset="0"/>
              </a:endParaRPr>
            </a:p>
          </p:txBody>
        </p:sp>
      </p:grpSp>
      <p:grpSp>
        <p:nvGrpSpPr>
          <p:cNvPr id="3" name="Group 2">
            <a:extLst>
              <a:ext uri="{FF2B5EF4-FFF2-40B4-BE49-F238E27FC236}">
                <a16:creationId xmlns:a16="http://schemas.microsoft.com/office/drawing/2014/main" id="{B04ABA60-4387-4A98-A0CB-82C14387FB36}"/>
              </a:ext>
            </a:extLst>
          </p:cNvPr>
          <p:cNvGrpSpPr/>
          <p:nvPr/>
        </p:nvGrpSpPr>
        <p:grpSpPr>
          <a:xfrm>
            <a:off x="1292443" y="1510133"/>
            <a:ext cx="1222749" cy="1655878"/>
            <a:chOff x="1292443" y="1510133"/>
            <a:chExt cx="1222749" cy="1655878"/>
          </a:xfrm>
        </p:grpSpPr>
        <p:pic>
          <p:nvPicPr>
            <p:cNvPr id="5" name="Picture 4" descr="A picture containing black, drawing&#10;&#10;Description automatically generated">
              <a:extLst>
                <a:ext uri="{FF2B5EF4-FFF2-40B4-BE49-F238E27FC236}">
                  <a16:creationId xmlns:a16="http://schemas.microsoft.com/office/drawing/2014/main" id="{BBB0C453-970D-4B9B-8B4A-6C12B623706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92443" y="1943262"/>
              <a:ext cx="1222749" cy="1222749"/>
            </a:xfrm>
            <a:prstGeom prst="rect">
              <a:avLst/>
            </a:prstGeom>
          </p:spPr>
        </p:pic>
        <p:sp>
          <p:nvSpPr>
            <p:cNvPr id="32" name="TextBox 31">
              <a:extLst>
                <a:ext uri="{FF2B5EF4-FFF2-40B4-BE49-F238E27FC236}">
                  <a16:creationId xmlns:a16="http://schemas.microsoft.com/office/drawing/2014/main" id="{3D822FAD-9B60-43AA-981E-681DE8115B2D}"/>
                </a:ext>
              </a:extLst>
            </p:cNvPr>
            <p:cNvSpPr txBox="1"/>
            <p:nvPr/>
          </p:nvSpPr>
          <p:spPr>
            <a:xfrm>
              <a:off x="1357610" y="1510133"/>
              <a:ext cx="1092414" cy="369332"/>
            </a:xfrm>
            <a:prstGeom prst="rect">
              <a:avLst/>
            </a:prstGeom>
            <a:noFill/>
          </p:spPr>
          <p:txBody>
            <a:bodyPr wrap="none" rtlCol="0">
              <a:spAutoFit/>
            </a:bodyPr>
            <a:lstStyle/>
            <a:p>
              <a:pPr algn="ctr"/>
              <a:r>
                <a:rPr lang="en-US" u="sng" dirty="0">
                  <a:solidFill>
                    <a:schemeClr val="bg1"/>
                  </a:solidFill>
                  <a:latin typeface="Tw Cen MT" panose="020B0602020104020603" pitchFamily="34" charset="0"/>
                </a:rPr>
                <a:t>Feedback</a:t>
              </a:r>
            </a:p>
          </p:txBody>
        </p:sp>
      </p:grpSp>
    </p:spTree>
    <p:extLst>
      <p:ext uri="{BB962C8B-B14F-4D97-AF65-F5344CB8AC3E}">
        <p14:creationId xmlns:p14="http://schemas.microsoft.com/office/powerpoint/2010/main" val="225958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24"/>
                                        </p:tgtEl>
                                        <p:attrNameLst>
                                          <p:attrName>style.visibility</p:attrName>
                                        </p:attrNameLst>
                                      </p:cBhvr>
                                      <p:to>
                                        <p:strVal val="visible"/>
                                      </p:to>
                                    </p:set>
                                    <p:anim calcmode="lin" valueType="num">
                                      <p:cBhvr>
                                        <p:cTn id="7" dur="2000" fill="hold"/>
                                        <p:tgtEl>
                                          <p:spTgt spid="24"/>
                                        </p:tgtEl>
                                        <p:attrNameLst>
                                          <p:attrName>ppt_w</p:attrName>
                                        </p:attrNameLst>
                                      </p:cBhvr>
                                      <p:tavLst>
                                        <p:tav tm="0">
                                          <p:val>
                                            <p:fltVal val="0"/>
                                          </p:val>
                                        </p:tav>
                                        <p:tav tm="100000">
                                          <p:val>
                                            <p:strVal val="#ppt_w"/>
                                          </p:val>
                                        </p:tav>
                                      </p:tavLst>
                                    </p:anim>
                                    <p:anim calcmode="lin" valueType="num">
                                      <p:cBhvr>
                                        <p:cTn id="8" dur="2000" fill="hold"/>
                                        <p:tgtEl>
                                          <p:spTgt spid="24"/>
                                        </p:tgtEl>
                                        <p:attrNameLst>
                                          <p:attrName>ppt_h</p:attrName>
                                        </p:attrNameLst>
                                      </p:cBhvr>
                                      <p:tavLst>
                                        <p:tav tm="0">
                                          <p:val>
                                            <p:fltVal val="0"/>
                                          </p:val>
                                        </p:tav>
                                        <p:tav tm="100000">
                                          <p:val>
                                            <p:strVal val="#ppt_h"/>
                                          </p:val>
                                        </p:tav>
                                      </p:tavLst>
                                    </p:anim>
                                    <p:animEffect transition="in" filter="fade">
                                      <p:cBhvr>
                                        <p:cTn id="9" dur="2000"/>
                                        <p:tgtEl>
                                          <p:spTgt spid="24"/>
                                        </p:tgtEl>
                                      </p:cBhvr>
                                    </p:animEffect>
                                  </p:childTnLst>
                                </p:cTn>
                              </p:par>
                            </p:childTnLst>
                          </p:cTn>
                        </p:par>
                        <p:par>
                          <p:cTn id="10" fill="hold">
                            <p:stCondLst>
                              <p:cond delay="2250"/>
                            </p:stCondLst>
                            <p:childTnLst>
                              <p:par>
                                <p:cTn id="11" presetID="53" presetClass="entr" presetSubtype="16"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2000" fill="hold"/>
                                        <p:tgtEl>
                                          <p:spTgt spid="29"/>
                                        </p:tgtEl>
                                        <p:attrNameLst>
                                          <p:attrName>ppt_w</p:attrName>
                                        </p:attrNameLst>
                                      </p:cBhvr>
                                      <p:tavLst>
                                        <p:tav tm="0">
                                          <p:val>
                                            <p:fltVal val="0"/>
                                          </p:val>
                                        </p:tav>
                                        <p:tav tm="100000">
                                          <p:val>
                                            <p:strVal val="#ppt_w"/>
                                          </p:val>
                                        </p:tav>
                                      </p:tavLst>
                                    </p:anim>
                                    <p:anim calcmode="lin" valueType="num">
                                      <p:cBhvr>
                                        <p:cTn id="14" dur="2000" fill="hold"/>
                                        <p:tgtEl>
                                          <p:spTgt spid="29"/>
                                        </p:tgtEl>
                                        <p:attrNameLst>
                                          <p:attrName>ppt_h</p:attrName>
                                        </p:attrNameLst>
                                      </p:cBhvr>
                                      <p:tavLst>
                                        <p:tav tm="0">
                                          <p:val>
                                            <p:fltVal val="0"/>
                                          </p:val>
                                        </p:tav>
                                        <p:tav tm="100000">
                                          <p:val>
                                            <p:strVal val="#ppt_h"/>
                                          </p:val>
                                        </p:tav>
                                      </p:tavLst>
                                    </p:anim>
                                    <p:animEffect transition="in" filter="fade">
                                      <p:cBhvr>
                                        <p:cTn id="15" dur="2000"/>
                                        <p:tgtEl>
                                          <p:spTgt spid="29"/>
                                        </p:tgtEl>
                                      </p:cBhvr>
                                    </p:animEffect>
                                  </p:childTnLst>
                                </p:cTn>
                              </p:par>
                            </p:childTnLst>
                          </p:cTn>
                        </p:par>
                        <p:par>
                          <p:cTn id="16" fill="hold">
                            <p:stCondLst>
                              <p:cond delay="425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childTnLst>
                                </p:cTn>
                              </p:par>
                            </p:childTnLst>
                          </p:cTn>
                        </p:par>
                        <p:par>
                          <p:cTn id="20" fill="hold">
                            <p:stCondLst>
                              <p:cond delay="5250"/>
                            </p:stCondLst>
                            <p:childTnLst>
                              <p:par>
                                <p:cTn id="21" presetID="53" presetClass="entr" presetSubtype="16"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2000" fill="hold"/>
                                        <p:tgtEl>
                                          <p:spTgt spid="6"/>
                                        </p:tgtEl>
                                        <p:attrNameLst>
                                          <p:attrName>ppt_w</p:attrName>
                                        </p:attrNameLst>
                                      </p:cBhvr>
                                      <p:tavLst>
                                        <p:tav tm="0">
                                          <p:val>
                                            <p:fltVal val="0"/>
                                          </p:val>
                                        </p:tav>
                                        <p:tav tm="100000">
                                          <p:val>
                                            <p:strVal val="#ppt_w"/>
                                          </p:val>
                                        </p:tav>
                                      </p:tavLst>
                                    </p:anim>
                                    <p:anim calcmode="lin" valueType="num">
                                      <p:cBhvr>
                                        <p:cTn id="24" dur="2000" fill="hold"/>
                                        <p:tgtEl>
                                          <p:spTgt spid="6"/>
                                        </p:tgtEl>
                                        <p:attrNameLst>
                                          <p:attrName>ppt_h</p:attrName>
                                        </p:attrNameLst>
                                      </p:cBhvr>
                                      <p:tavLst>
                                        <p:tav tm="0">
                                          <p:val>
                                            <p:fltVal val="0"/>
                                          </p:val>
                                        </p:tav>
                                        <p:tav tm="100000">
                                          <p:val>
                                            <p:strVal val="#ppt_h"/>
                                          </p:val>
                                        </p:tav>
                                      </p:tavLst>
                                    </p:anim>
                                    <p:animEffect transition="in" filter="fade">
                                      <p:cBhvr>
                                        <p:cTn id="25" dur="2000"/>
                                        <p:tgtEl>
                                          <p:spTgt spid="6"/>
                                        </p:tgtEl>
                                      </p:cBhvr>
                                    </p:animEffect>
                                  </p:childTnLst>
                                </p:cTn>
                              </p:par>
                            </p:childTnLst>
                          </p:cTn>
                        </p:par>
                        <p:par>
                          <p:cTn id="26" fill="hold">
                            <p:stCondLst>
                              <p:cond delay="7250"/>
                            </p:stCondLst>
                            <p:childTnLst>
                              <p:par>
                                <p:cTn id="27" presetID="53" presetClass="entr" presetSubtype="16"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2000" fill="hold"/>
                                        <p:tgtEl>
                                          <p:spTgt spid="7"/>
                                        </p:tgtEl>
                                        <p:attrNameLst>
                                          <p:attrName>ppt_w</p:attrName>
                                        </p:attrNameLst>
                                      </p:cBhvr>
                                      <p:tavLst>
                                        <p:tav tm="0">
                                          <p:val>
                                            <p:fltVal val="0"/>
                                          </p:val>
                                        </p:tav>
                                        <p:tav tm="100000">
                                          <p:val>
                                            <p:strVal val="#ppt_w"/>
                                          </p:val>
                                        </p:tav>
                                      </p:tavLst>
                                    </p:anim>
                                    <p:anim calcmode="lin" valueType="num">
                                      <p:cBhvr>
                                        <p:cTn id="30" dur="2000" fill="hold"/>
                                        <p:tgtEl>
                                          <p:spTgt spid="7"/>
                                        </p:tgtEl>
                                        <p:attrNameLst>
                                          <p:attrName>ppt_h</p:attrName>
                                        </p:attrNameLst>
                                      </p:cBhvr>
                                      <p:tavLst>
                                        <p:tav tm="0">
                                          <p:val>
                                            <p:fltVal val="0"/>
                                          </p:val>
                                        </p:tav>
                                        <p:tav tm="100000">
                                          <p:val>
                                            <p:strVal val="#ppt_h"/>
                                          </p:val>
                                        </p:tav>
                                      </p:tavLst>
                                    </p:anim>
                                    <p:animEffect transition="in" filter="fade">
                                      <p:cBhvr>
                                        <p:cTn id="31" dur="2000"/>
                                        <p:tgtEl>
                                          <p:spTgt spid="7"/>
                                        </p:tgtEl>
                                      </p:cBhvr>
                                    </p:animEffect>
                                  </p:childTnLst>
                                </p:cTn>
                              </p:par>
                            </p:childTnLst>
                          </p:cTn>
                        </p:par>
                        <p:par>
                          <p:cTn id="32" fill="hold">
                            <p:stCondLst>
                              <p:cond delay="9250"/>
                            </p:stCondLst>
                            <p:childTnLst>
                              <p:par>
                                <p:cTn id="33" presetID="53" presetClass="entr" presetSubtype="16"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2000" fill="hold"/>
                                        <p:tgtEl>
                                          <p:spTgt spid="8"/>
                                        </p:tgtEl>
                                        <p:attrNameLst>
                                          <p:attrName>ppt_w</p:attrName>
                                        </p:attrNameLst>
                                      </p:cBhvr>
                                      <p:tavLst>
                                        <p:tav tm="0">
                                          <p:val>
                                            <p:fltVal val="0"/>
                                          </p:val>
                                        </p:tav>
                                        <p:tav tm="100000">
                                          <p:val>
                                            <p:strVal val="#ppt_w"/>
                                          </p:val>
                                        </p:tav>
                                      </p:tavLst>
                                    </p:anim>
                                    <p:anim calcmode="lin" valueType="num">
                                      <p:cBhvr>
                                        <p:cTn id="36" dur="2000" fill="hold"/>
                                        <p:tgtEl>
                                          <p:spTgt spid="8"/>
                                        </p:tgtEl>
                                        <p:attrNameLst>
                                          <p:attrName>ppt_h</p:attrName>
                                        </p:attrNameLst>
                                      </p:cBhvr>
                                      <p:tavLst>
                                        <p:tav tm="0">
                                          <p:val>
                                            <p:fltVal val="0"/>
                                          </p:val>
                                        </p:tav>
                                        <p:tav tm="100000">
                                          <p:val>
                                            <p:strVal val="#ppt_h"/>
                                          </p:val>
                                        </p:tav>
                                      </p:tavLst>
                                    </p:anim>
                                    <p:animEffect transition="in" filter="fade">
                                      <p:cBhvr>
                                        <p:cTn id="37" dur="2000"/>
                                        <p:tgtEl>
                                          <p:spTgt spid="8"/>
                                        </p:tgtEl>
                                      </p:cBhvr>
                                    </p:animEffect>
                                  </p:childTnLst>
                                </p:cTn>
                              </p:par>
                            </p:childTnLst>
                          </p:cTn>
                        </p:par>
                        <p:par>
                          <p:cTn id="38" fill="hold">
                            <p:stCondLst>
                              <p:cond delay="11250"/>
                            </p:stCondLst>
                            <p:childTnLst>
                              <p:par>
                                <p:cTn id="39" presetID="53" presetClass="entr" presetSubtype="16"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2000" fill="hold"/>
                                        <p:tgtEl>
                                          <p:spTgt spid="9"/>
                                        </p:tgtEl>
                                        <p:attrNameLst>
                                          <p:attrName>ppt_w</p:attrName>
                                        </p:attrNameLst>
                                      </p:cBhvr>
                                      <p:tavLst>
                                        <p:tav tm="0">
                                          <p:val>
                                            <p:fltVal val="0"/>
                                          </p:val>
                                        </p:tav>
                                        <p:tav tm="100000">
                                          <p:val>
                                            <p:strVal val="#ppt_w"/>
                                          </p:val>
                                        </p:tav>
                                      </p:tavLst>
                                    </p:anim>
                                    <p:anim calcmode="lin" valueType="num">
                                      <p:cBhvr>
                                        <p:cTn id="42" dur="2000" fill="hold"/>
                                        <p:tgtEl>
                                          <p:spTgt spid="9"/>
                                        </p:tgtEl>
                                        <p:attrNameLst>
                                          <p:attrName>ppt_h</p:attrName>
                                        </p:attrNameLst>
                                      </p:cBhvr>
                                      <p:tavLst>
                                        <p:tav tm="0">
                                          <p:val>
                                            <p:fltVal val="0"/>
                                          </p:val>
                                        </p:tav>
                                        <p:tav tm="100000">
                                          <p:val>
                                            <p:strVal val="#ppt_h"/>
                                          </p:val>
                                        </p:tav>
                                      </p:tavLst>
                                    </p:anim>
                                    <p:animEffect transition="in" filter="fade">
                                      <p:cBhvr>
                                        <p:cTn id="4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Installation and setup guide Content page</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1150113" y="1618336"/>
            <a:ext cx="10373019" cy="3523640"/>
          </a:xfrm>
          <a:prstGeom prst="rect">
            <a:avLst/>
          </a:prstGeom>
          <a:noFill/>
          <a:ln>
            <a:noFill/>
          </a:ln>
        </p:spPr>
        <p:txBody>
          <a:bodyPr spcFirstLastPara="1" wrap="square" lIns="91425" tIns="45700" rIns="91425" bIns="45700" anchor="t" anchorCtr="0">
            <a:noAutofit/>
          </a:bodyPr>
          <a:lstStyle/>
          <a:p>
            <a:pPr marL="571500" indent="-571500">
              <a:lnSpc>
                <a:spcPct val="90000"/>
              </a:lnSpc>
              <a:buClr>
                <a:schemeClr val="lt1"/>
              </a:buClr>
              <a:buSzPts val="4950"/>
              <a:buFont typeface="Courier New" panose="02070309020205020404" pitchFamily="49" charset="0"/>
              <a:buChar char="o"/>
            </a:pPr>
            <a:r>
              <a:rPr lang="en-SG" sz="3200" dirty="0">
                <a:solidFill>
                  <a:schemeClr val="lt1"/>
                </a:solidFill>
                <a:latin typeface="Iceland"/>
                <a:ea typeface="Iceland"/>
                <a:cs typeface="Iceland"/>
                <a:sym typeface="Iceland"/>
                <a:hlinkClick r:id="rId2" action="ppaction://hlinksldjump"/>
              </a:rPr>
              <a:t>Microsoft Visual Studio Code installation guide</a:t>
            </a:r>
            <a:endParaRPr lang="en-SG" sz="3200" dirty="0">
              <a:solidFill>
                <a:schemeClr val="lt1"/>
              </a:solidFill>
              <a:latin typeface="Iceland"/>
              <a:ea typeface="Iceland"/>
              <a:cs typeface="Iceland"/>
              <a:sym typeface="Iceland"/>
            </a:endParaRPr>
          </a:p>
          <a:p>
            <a:pPr marL="571500" indent="-571500">
              <a:lnSpc>
                <a:spcPct val="90000"/>
              </a:lnSpc>
              <a:buClr>
                <a:schemeClr val="lt1"/>
              </a:buClr>
              <a:buSzPts val="4950"/>
              <a:buFont typeface="Courier New" panose="02070309020205020404" pitchFamily="49" charset="0"/>
              <a:buChar char="o"/>
            </a:pPr>
            <a:r>
              <a:rPr lang="en-SG" sz="3200" dirty="0">
                <a:solidFill>
                  <a:schemeClr val="lt1"/>
                </a:solidFill>
                <a:latin typeface="Iceland"/>
                <a:ea typeface="Iceland"/>
                <a:cs typeface="Iceland"/>
                <a:sym typeface="Iceland"/>
                <a:hlinkClick r:id="rId3" action="ppaction://hlinksldjump"/>
              </a:rPr>
              <a:t>C/C++ extension for VS code </a:t>
            </a:r>
            <a:endParaRPr lang="en-SG" sz="3200" dirty="0">
              <a:solidFill>
                <a:schemeClr val="lt1"/>
              </a:solidFill>
              <a:latin typeface="Iceland"/>
              <a:ea typeface="Iceland"/>
              <a:cs typeface="Iceland"/>
              <a:sym typeface="Iceland"/>
            </a:endParaRPr>
          </a:p>
          <a:p>
            <a:pPr marL="571500" indent="-571500">
              <a:lnSpc>
                <a:spcPct val="90000"/>
              </a:lnSpc>
              <a:buClr>
                <a:schemeClr val="lt1"/>
              </a:buClr>
              <a:buSzPts val="4950"/>
              <a:buFont typeface="Courier New" panose="02070309020205020404" pitchFamily="49" charset="0"/>
              <a:buChar char="o"/>
            </a:pPr>
            <a:r>
              <a:rPr lang="en-SG" sz="3200" dirty="0">
                <a:solidFill>
                  <a:schemeClr val="lt1"/>
                </a:solidFill>
                <a:latin typeface="Iceland"/>
                <a:ea typeface="Iceland"/>
                <a:cs typeface="Iceland"/>
                <a:sym typeface="Iceland"/>
                <a:hlinkClick r:id="rId4" action="ppaction://hlinksldjump"/>
              </a:rPr>
              <a:t>Mingw-w64 GCC compiler installation</a:t>
            </a:r>
            <a:endParaRPr lang="en-SG" sz="3200" dirty="0">
              <a:solidFill>
                <a:schemeClr val="lt1"/>
              </a:solidFill>
              <a:latin typeface="Iceland"/>
              <a:ea typeface="Iceland"/>
              <a:cs typeface="Iceland"/>
              <a:sym typeface="Iceland"/>
            </a:endParaRPr>
          </a:p>
          <a:p>
            <a:pPr marL="571500" indent="-571500">
              <a:lnSpc>
                <a:spcPct val="90000"/>
              </a:lnSpc>
              <a:buClr>
                <a:schemeClr val="lt1"/>
              </a:buClr>
              <a:buSzPts val="4950"/>
              <a:buFont typeface="Courier New" panose="02070309020205020404" pitchFamily="49" charset="0"/>
              <a:buChar char="o"/>
            </a:pPr>
            <a:r>
              <a:rPr lang="en-SG" sz="3200" dirty="0">
                <a:solidFill>
                  <a:schemeClr val="lt1"/>
                </a:solidFill>
                <a:latin typeface="Iceland"/>
                <a:ea typeface="Iceland"/>
                <a:cs typeface="Iceland"/>
                <a:sym typeface="Iceland"/>
                <a:hlinkClick r:id="rId5" action="ppaction://hlinksldjump"/>
              </a:rPr>
              <a:t>1st program Hello World!</a:t>
            </a:r>
            <a:endParaRPr lang="en-SG" sz="3200" dirty="0">
              <a:solidFill>
                <a:schemeClr val="lt1"/>
              </a:solidFill>
              <a:latin typeface="Iceland"/>
              <a:ea typeface="Iceland"/>
              <a:cs typeface="Iceland"/>
              <a:sym typeface="Iceland"/>
            </a:endParaRPr>
          </a:p>
          <a:p>
            <a:pPr marL="1028700" lvl="1" indent="-571500">
              <a:lnSpc>
                <a:spcPct val="90000"/>
              </a:lnSpc>
              <a:buClr>
                <a:schemeClr val="lt1"/>
              </a:buClr>
              <a:buSzPct val="100000"/>
              <a:buFont typeface="Wingdings" panose="05000000000000000000" pitchFamily="2" charset="2"/>
              <a:buChar char="§"/>
            </a:pPr>
            <a:r>
              <a:rPr lang="en-SG" sz="3200" dirty="0">
                <a:solidFill>
                  <a:schemeClr val="lt1"/>
                </a:solidFill>
                <a:latin typeface="Iceland"/>
                <a:ea typeface="Iceland"/>
                <a:cs typeface="Iceland"/>
                <a:sym typeface="Iceland"/>
                <a:hlinkClick r:id="rId6" action="ppaction://hlinksldjump"/>
              </a:rPr>
              <a:t>Compile &amp; run C (part 1) – Typing commands</a:t>
            </a:r>
            <a:endParaRPr lang="en-SG" sz="3200" dirty="0">
              <a:solidFill>
                <a:schemeClr val="lt1"/>
              </a:solidFill>
              <a:latin typeface="Iceland"/>
              <a:ea typeface="Iceland"/>
              <a:cs typeface="Iceland"/>
              <a:sym typeface="Iceland"/>
            </a:endParaRPr>
          </a:p>
          <a:p>
            <a:pPr marL="1028700" lvl="1" indent="-571500">
              <a:lnSpc>
                <a:spcPct val="90000"/>
              </a:lnSpc>
              <a:buClr>
                <a:schemeClr val="lt1"/>
              </a:buClr>
              <a:buSzPct val="100000"/>
              <a:buFont typeface="Wingdings" panose="05000000000000000000" pitchFamily="2" charset="2"/>
              <a:buChar char="§"/>
            </a:pPr>
            <a:r>
              <a:rPr lang="en-SG" sz="3200" dirty="0">
                <a:solidFill>
                  <a:schemeClr val="lt1"/>
                </a:solidFill>
                <a:latin typeface="Iceland"/>
                <a:ea typeface="Iceland"/>
                <a:cs typeface="Iceland"/>
                <a:sym typeface="Iceland"/>
                <a:hlinkClick r:id="rId7" action="ppaction://hlinksldjump"/>
              </a:rPr>
              <a:t>Compile &amp; run C (part 2) – Commands using tasks</a:t>
            </a:r>
            <a:endParaRPr lang="en-SG" sz="3200" dirty="0">
              <a:solidFill>
                <a:schemeClr val="lt1"/>
              </a:solidFill>
              <a:latin typeface="Iceland"/>
              <a:ea typeface="Iceland"/>
              <a:cs typeface="Iceland"/>
              <a:sym typeface="Iceland"/>
            </a:endParaRPr>
          </a:p>
          <a:p>
            <a:pPr marL="1028700" lvl="1" indent="-571500">
              <a:lnSpc>
                <a:spcPct val="90000"/>
              </a:lnSpc>
              <a:buClr>
                <a:schemeClr val="lt1"/>
              </a:buClr>
              <a:buSzPct val="100000"/>
              <a:buFont typeface="Wingdings" panose="05000000000000000000" pitchFamily="2" charset="2"/>
              <a:buChar char="§"/>
            </a:pPr>
            <a:r>
              <a:rPr lang="en-SG" sz="3200" dirty="0">
                <a:solidFill>
                  <a:schemeClr val="lt1"/>
                </a:solidFill>
                <a:latin typeface="Iceland"/>
                <a:ea typeface="Iceland"/>
                <a:cs typeface="Iceland"/>
                <a:sym typeface="Iceland"/>
                <a:hlinkClick r:id="rId8" action="ppaction://hlinksldjump"/>
              </a:rPr>
              <a:t>Compile &amp; run C (Part 3) – Keyboard shortcuts for tasks</a:t>
            </a:r>
            <a:endParaRPr lang="en-SG" sz="3200" dirty="0">
              <a:solidFill>
                <a:schemeClr val="lt1"/>
              </a:solidFill>
              <a:latin typeface="Iceland"/>
              <a:ea typeface="Iceland"/>
              <a:cs typeface="Iceland"/>
              <a:sym typeface="Iceland"/>
            </a:endParaRPr>
          </a:p>
          <a:p>
            <a:pPr marL="571500" indent="-571500">
              <a:lnSpc>
                <a:spcPct val="90000"/>
              </a:lnSpc>
              <a:buClr>
                <a:schemeClr val="lt1"/>
              </a:buClr>
              <a:buSzPts val="4950"/>
              <a:buFont typeface="Courier New" panose="02070309020205020404" pitchFamily="49" charset="0"/>
              <a:buChar char="o"/>
            </a:pPr>
            <a:r>
              <a:rPr lang="en-SG" sz="3200" dirty="0">
                <a:solidFill>
                  <a:schemeClr val="lt1"/>
                </a:solidFill>
                <a:latin typeface="Iceland"/>
                <a:ea typeface="Iceland"/>
                <a:cs typeface="Iceland"/>
                <a:sym typeface="Iceland"/>
                <a:hlinkClick r:id="rId9" action="ppaction://hlinksldjump"/>
              </a:rPr>
              <a:t>Debugging setup</a:t>
            </a:r>
            <a:endParaRPr lang="en-SG" sz="3200" dirty="0">
              <a:solidFill>
                <a:schemeClr val="lt1"/>
              </a:solidFill>
              <a:latin typeface="Iceland"/>
              <a:ea typeface="Iceland"/>
              <a:cs typeface="Iceland"/>
              <a:sym typeface="Iceland"/>
            </a:endParaRPr>
          </a:p>
          <a:p>
            <a:pPr>
              <a:lnSpc>
                <a:spcPct val="90000"/>
              </a:lnSpc>
              <a:buClr>
                <a:schemeClr val="lt1"/>
              </a:buClr>
              <a:buSzPts val="4950"/>
            </a:pPr>
            <a:endParaRPr lang="en-SG" sz="3600" dirty="0">
              <a:solidFill>
                <a:schemeClr val="lt1"/>
              </a:solidFill>
              <a:latin typeface="Iceland"/>
              <a:ea typeface="Iceland"/>
              <a:cs typeface="Iceland"/>
              <a:sym typeface="Iceland"/>
            </a:endParaRPr>
          </a:p>
        </p:txBody>
      </p:sp>
    </p:spTree>
    <p:extLst>
      <p:ext uri="{BB962C8B-B14F-4D97-AF65-F5344CB8AC3E}">
        <p14:creationId xmlns:p14="http://schemas.microsoft.com/office/powerpoint/2010/main" val="1344516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Introduction to Microsoft Visual studio Code</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1262028" y="1609870"/>
            <a:ext cx="9660566" cy="2887350"/>
          </a:xfrm>
          <a:prstGeom prst="rect">
            <a:avLst/>
          </a:prstGeom>
          <a:noFill/>
          <a:ln>
            <a:noFill/>
          </a:ln>
        </p:spPr>
        <p:txBody>
          <a:bodyPr spcFirstLastPara="1" wrap="square" lIns="91425" tIns="45700" rIns="91425" bIns="45700" anchor="t" anchorCtr="0">
            <a:noAutofit/>
          </a:bodyPr>
          <a:lstStyle/>
          <a:p>
            <a:pPr>
              <a:lnSpc>
                <a:spcPct val="90000"/>
              </a:lnSpc>
              <a:buClr>
                <a:schemeClr val="lt1"/>
              </a:buClr>
              <a:buSzPts val="4950"/>
            </a:pPr>
            <a:r>
              <a:rPr lang="en-SG" sz="3600" dirty="0">
                <a:solidFill>
                  <a:schemeClr val="lt1"/>
                </a:solidFill>
                <a:latin typeface="Iceland"/>
                <a:ea typeface="Iceland"/>
                <a:cs typeface="Iceland"/>
                <a:sym typeface="Iceland"/>
              </a:rPr>
              <a:t>Why MS visual studio code?</a:t>
            </a:r>
          </a:p>
          <a:p>
            <a:pPr marL="571500" indent="-571500">
              <a:lnSpc>
                <a:spcPct val="90000"/>
              </a:lnSpc>
              <a:buClr>
                <a:schemeClr val="lt1"/>
              </a:buClr>
              <a:buSzPts val="4950"/>
              <a:buFontTx/>
              <a:buChar char="-"/>
            </a:pPr>
            <a:r>
              <a:rPr lang="en-SG" sz="3600" dirty="0">
                <a:solidFill>
                  <a:schemeClr val="lt1"/>
                </a:solidFill>
                <a:latin typeface="Iceland"/>
                <a:ea typeface="Iceland"/>
                <a:cs typeface="Iceland"/>
                <a:sym typeface="Iceland"/>
              </a:rPr>
              <a:t>It is light weight but powerful source code editor.</a:t>
            </a:r>
          </a:p>
          <a:p>
            <a:pPr marL="571500" indent="-571500">
              <a:lnSpc>
                <a:spcPct val="90000"/>
              </a:lnSpc>
              <a:buClr>
                <a:schemeClr val="lt1"/>
              </a:buClr>
              <a:buSzPts val="4950"/>
              <a:buFontTx/>
              <a:buChar char="-"/>
            </a:pPr>
            <a:r>
              <a:rPr lang="en-SG" sz="3600" dirty="0">
                <a:solidFill>
                  <a:schemeClr val="lt1"/>
                </a:solidFill>
                <a:latin typeface="Iceland"/>
                <a:ea typeface="Iceland"/>
                <a:cs typeface="Iceland"/>
                <a:sym typeface="Iceland"/>
              </a:rPr>
              <a:t>Rich ecosystem of extensions for other language.</a:t>
            </a:r>
          </a:p>
        </p:txBody>
      </p:sp>
    </p:spTree>
    <p:extLst>
      <p:ext uri="{BB962C8B-B14F-4D97-AF65-F5344CB8AC3E}">
        <p14:creationId xmlns:p14="http://schemas.microsoft.com/office/powerpoint/2010/main" val="3744070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MSVC installation guide</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1105660" y="1609870"/>
            <a:ext cx="10107982" cy="3532106"/>
          </a:xfrm>
          <a:prstGeom prst="rect">
            <a:avLst/>
          </a:prstGeom>
          <a:noFill/>
          <a:ln>
            <a:noFill/>
          </a:ln>
        </p:spPr>
        <p:txBody>
          <a:bodyPr spcFirstLastPara="1" wrap="square" lIns="91425" tIns="45700" rIns="91425" bIns="45700" anchor="t" anchorCtr="0">
            <a:noAutofit/>
          </a:bodyPr>
          <a:lstStyle/>
          <a:p>
            <a:pPr>
              <a:lnSpc>
                <a:spcPct val="90000"/>
              </a:lnSpc>
              <a:buClr>
                <a:schemeClr val="lt1"/>
              </a:buClr>
              <a:buSzPct val="100000"/>
            </a:pPr>
            <a:r>
              <a:rPr lang="en-SG" sz="2800" dirty="0">
                <a:solidFill>
                  <a:srgbClr val="FF0000"/>
                </a:solidFill>
                <a:latin typeface="Iceland"/>
                <a:ea typeface="Iceland"/>
                <a:cs typeface="Times New Roman" panose="02020603050405020304" pitchFamily="18" charset="0"/>
                <a:sym typeface="Iceland"/>
              </a:rPr>
              <a:t>NOTE: Please follow the guide carefully, your program may not work well if you skip or did not follow the step as shown.</a:t>
            </a:r>
          </a:p>
          <a:p>
            <a:pPr marL="342900" indent="-342900">
              <a:lnSpc>
                <a:spcPct val="90000"/>
              </a:lnSpc>
              <a:buClr>
                <a:schemeClr val="lt1"/>
              </a:buClr>
              <a:buSzPct val="100000"/>
              <a:buAutoNum type="arabicParenR"/>
            </a:pPr>
            <a:r>
              <a:rPr lang="en-SG" sz="2800" dirty="0">
                <a:solidFill>
                  <a:schemeClr val="lt1"/>
                </a:solidFill>
                <a:latin typeface="Iceland"/>
                <a:ea typeface="Iceland"/>
                <a:cs typeface="Times New Roman" panose="02020603050405020304" pitchFamily="18" charset="0"/>
                <a:sym typeface="Iceland"/>
              </a:rPr>
              <a:t>Download the visual studio code installer </a:t>
            </a:r>
            <a:r>
              <a:rPr lang="en-SG" sz="2800" dirty="0">
                <a:solidFill>
                  <a:schemeClr val="lt1"/>
                </a:solidFill>
                <a:latin typeface="Iceland"/>
                <a:ea typeface="Iceland"/>
                <a:cs typeface="Times New Roman" panose="02020603050405020304" pitchFamily="18" charset="0"/>
                <a:sym typeface="Iceland"/>
                <a:hlinkClick r:id="rId2"/>
              </a:rPr>
              <a:t>here</a:t>
            </a:r>
            <a:r>
              <a:rPr lang="en-SG" sz="2800" dirty="0">
                <a:solidFill>
                  <a:schemeClr val="lt1"/>
                </a:solidFill>
                <a:latin typeface="Iceland"/>
                <a:ea typeface="Iceland"/>
                <a:cs typeface="Times New Roman" panose="02020603050405020304" pitchFamily="18" charset="0"/>
                <a:sym typeface="Iceland"/>
              </a:rPr>
              <a:t>. </a:t>
            </a:r>
          </a:p>
          <a:p>
            <a:pPr marL="342900" indent="-342900">
              <a:lnSpc>
                <a:spcPct val="90000"/>
              </a:lnSpc>
              <a:buClr>
                <a:schemeClr val="lt1"/>
              </a:buClr>
              <a:buSzPct val="100000"/>
              <a:buAutoNum type="arabicParenR"/>
            </a:pPr>
            <a:r>
              <a:rPr lang="en-SG" sz="2800" dirty="0">
                <a:solidFill>
                  <a:schemeClr val="lt1"/>
                </a:solidFill>
                <a:latin typeface="Iceland"/>
                <a:ea typeface="Iceland"/>
                <a:cs typeface="Times New Roman" panose="02020603050405020304" pitchFamily="18" charset="0"/>
                <a:sym typeface="Iceland"/>
              </a:rPr>
              <a:t>You may checked all the boxes during the installation setup</a:t>
            </a:r>
          </a:p>
          <a:p>
            <a:pPr marL="342900" indent="-342900">
              <a:lnSpc>
                <a:spcPct val="90000"/>
              </a:lnSpc>
              <a:buClr>
                <a:schemeClr val="lt1"/>
              </a:buClr>
              <a:buSzPct val="100000"/>
              <a:buAutoNum type="arabicParenR"/>
            </a:pPr>
            <a:r>
              <a:rPr lang="en-SG" sz="2800" dirty="0">
                <a:solidFill>
                  <a:schemeClr val="lt1"/>
                </a:solidFill>
                <a:latin typeface="Iceland"/>
                <a:ea typeface="Iceland"/>
                <a:cs typeface="Times New Roman" panose="02020603050405020304" pitchFamily="18" charset="0"/>
                <a:sym typeface="Iceland"/>
              </a:rPr>
              <a:t>Wait until installation complete and you’re done!</a:t>
            </a:r>
          </a:p>
          <a:p>
            <a:pPr>
              <a:lnSpc>
                <a:spcPct val="90000"/>
              </a:lnSpc>
              <a:buClr>
                <a:schemeClr val="lt1"/>
              </a:buClr>
              <a:buSzPct val="100000"/>
            </a:pPr>
            <a:endParaRPr lang="en-SG" sz="2800" dirty="0">
              <a:solidFill>
                <a:schemeClr val="lt1"/>
              </a:solidFill>
              <a:latin typeface="Iceland"/>
              <a:ea typeface="Iceland"/>
              <a:cs typeface="Times New Roman" panose="02020603050405020304" pitchFamily="18" charset="0"/>
              <a:sym typeface="Iceland"/>
            </a:endParaRPr>
          </a:p>
        </p:txBody>
      </p:sp>
      <p:pic>
        <p:nvPicPr>
          <p:cNvPr id="5" name="Picture 4" descr="A screenshot of a cell phone&#10;&#10;Description automatically generated">
            <a:extLst>
              <a:ext uri="{FF2B5EF4-FFF2-40B4-BE49-F238E27FC236}">
                <a16:creationId xmlns:a16="http://schemas.microsoft.com/office/drawing/2014/main" id="{34B4E3C5-A040-4D7B-B031-C2FA7AF92A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7324" y="3598873"/>
            <a:ext cx="3994385" cy="3086205"/>
          </a:xfrm>
          <a:prstGeom prst="rect">
            <a:avLst/>
          </a:prstGeom>
        </p:spPr>
      </p:pic>
    </p:spTree>
    <p:extLst>
      <p:ext uri="{BB962C8B-B14F-4D97-AF65-F5344CB8AC3E}">
        <p14:creationId xmlns:p14="http://schemas.microsoft.com/office/powerpoint/2010/main" val="149160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
            <a:extLst>
              <a:ext uri="{FF2B5EF4-FFF2-40B4-BE49-F238E27FC236}">
                <a16:creationId xmlns:a16="http://schemas.microsoft.com/office/drawing/2014/main" id="{9713171C-65F1-41A0-9E2F-B4EC6BE87046}"/>
              </a:ext>
            </a:extLst>
          </p:cNvPr>
          <p:cNvSpPr txBox="1"/>
          <p:nvPr/>
        </p:nvSpPr>
        <p:spPr>
          <a:xfrm>
            <a:off x="1150114" y="748825"/>
            <a:ext cx="9884395" cy="967200"/>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950"/>
            </a:pPr>
            <a:r>
              <a:rPr lang="en-US" sz="4000" u="sng" dirty="0">
                <a:solidFill>
                  <a:schemeClr val="lt1"/>
                </a:solidFill>
                <a:latin typeface="Iceland"/>
                <a:ea typeface="Iceland"/>
                <a:cs typeface="Iceland"/>
                <a:sym typeface="Iceland"/>
              </a:rPr>
              <a:t>MSVC installation guide</a:t>
            </a:r>
            <a:endParaRPr sz="4000" u="sng" dirty="0">
              <a:solidFill>
                <a:schemeClr val="lt1"/>
              </a:solidFill>
              <a:latin typeface="Iceland"/>
              <a:ea typeface="Iceland"/>
              <a:cs typeface="Iceland"/>
              <a:sym typeface="Iceland"/>
            </a:endParaRPr>
          </a:p>
        </p:txBody>
      </p:sp>
      <p:sp>
        <p:nvSpPr>
          <p:cNvPr id="6" name="Google Shape;102;p1">
            <a:extLst>
              <a:ext uri="{FF2B5EF4-FFF2-40B4-BE49-F238E27FC236}">
                <a16:creationId xmlns:a16="http://schemas.microsoft.com/office/drawing/2014/main" id="{4A4D8514-3760-416C-9BA0-F6D67E27A2E4}"/>
              </a:ext>
            </a:extLst>
          </p:cNvPr>
          <p:cNvSpPr txBox="1"/>
          <p:nvPr/>
        </p:nvSpPr>
        <p:spPr>
          <a:xfrm>
            <a:off x="1150114" y="1609870"/>
            <a:ext cx="9884395" cy="3532106"/>
          </a:xfrm>
          <a:prstGeom prst="rect">
            <a:avLst/>
          </a:prstGeom>
          <a:noFill/>
          <a:ln>
            <a:noFill/>
          </a:ln>
        </p:spPr>
        <p:txBody>
          <a:bodyPr spcFirstLastPara="1" wrap="square" lIns="91425" tIns="45700" rIns="91425" bIns="45700" anchor="t" anchorCtr="0">
            <a:noAutofit/>
          </a:bodyPr>
          <a:lstStyle/>
          <a:p>
            <a:pPr>
              <a:lnSpc>
                <a:spcPct val="90000"/>
              </a:lnSpc>
              <a:buClr>
                <a:schemeClr val="lt1"/>
              </a:buClr>
              <a:buSzPct val="100000"/>
            </a:pPr>
            <a:r>
              <a:rPr lang="en-SG" sz="2800" dirty="0">
                <a:solidFill>
                  <a:schemeClr val="lt1"/>
                </a:solidFill>
                <a:latin typeface="Iceland"/>
                <a:ea typeface="Iceland"/>
                <a:cs typeface="Times New Roman" panose="02020603050405020304" pitchFamily="18" charset="0"/>
                <a:sym typeface="Iceland"/>
              </a:rPr>
              <a:t>Now, can we start programming?</a:t>
            </a:r>
          </a:p>
          <a:p>
            <a:pPr>
              <a:lnSpc>
                <a:spcPct val="90000"/>
              </a:lnSpc>
              <a:buClr>
                <a:schemeClr val="lt1"/>
              </a:buClr>
              <a:buSzPct val="100000"/>
            </a:pPr>
            <a:endParaRPr lang="en-SG" sz="2800" dirty="0">
              <a:solidFill>
                <a:schemeClr val="lt1"/>
              </a:solidFill>
              <a:latin typeface="Iceland"/>
              <a:ea typeface="Iceland"/>
              <a:cs typeface="Times New Roman" panose="02020603050405020304" pitchFamily="18" charset="0"/>
              <a:sym typeface="Iceland"/>
            </a:endParaRPr>
          </a:p>
          <a:p>
            <a:pPr algn="ctr">
              <a:lnSpc>
                <a:spcPct val="90000"/>
              </a:lnSpc>
              <a:buClr>
                <a:schemeClr val="lt1"/>
              </a:buClr>
              <a:buSzPct val="100000"/>
            </a:pPr>
            <a:r>
              <a:rPr lang="en-SG" sz="2800" dirty="0">
                <a:solidFill>
                  <a:schemeClr val="lt1"/>
                </a:solidFill>
                <a:latin typeface="Iceland"/>
                <a:ea typeface="Iceland"/>
                <a:cs typeface="Times New Roman" panose="02020603050405020304" pitchFamily="18" charset="0"/>
                <a:sym typeface="Iceland"/>
              </a:rPr>
              <a:t>The answer is Yes and No</a:t>
            </a:r>
          </a:p>
          <a:p>
            <a:pPr algn="ctr">
              <a:lnSpc>
                <a:spcPct val="90000"/>
              </a:lnSpc>
              <a:buClr>
                <a:schemeClr val="lt1"/>
              </a:buClr>
              <a:buSzPct val="100000"/>
            </a:pPr>
            <a:endParaRPr lang="en-SG" sz="2800" dirty="0">
              <a:solidFill>
                <a:schemeClr val="lt1"/>
              </a:solidFill>
              <a:latin typeface="Iceland"/>
              <a:ea typeface="Iceland"/>
              <a:cs typeface="Times New Roman" panose="02020603050405020304" pitchFamily="18" charset="0"/>
              <a:sym typeface="Iceland"/>
            </a:endParaRPr>
          </a:p>
          <a:p>
            <a:pPr>
              <a:lnSpc>
                <a:spcPct val="90000"/>
              </a:lnSpc>
              <a:buClr>
                <a:schemeClr val="lt1"/>
              </a:buClr>
              <a:buSzPct val="100000"/>
            </a:pPr>
            <a:r>
              <a:rPr lang="en-SG" sz="2800" dirty="0">
                <a:solidFill>
                  <a:schemeClr val="lt1"/>
                </a:solidFill>
                <a:latin typeface="Iceland"/>
                <a:ea typeface="Iceland"/>
                <a:cs typeface="Times New Roman" panose="02020603050405020304" pitchFamily="18" charset="0"/>
                <a:sym typeface="Iceland"/>
              </a:rPr>
              <a:t>As mentioned earlier, MSVC is a source code editor. Meaning you can create a source file, but still lacking of necessary files to </a:t>
            </a:r>
            <a:r>
              <a:rPr lang="en-SG" sz="2800" dirty="0">
                <a:solidFill>
                  <a:schemeClr val="lt1"/>
                </a:solidFill>
                <a:latin typeface="Iceland"/>
                <a:ea typeface="Iceland"/>
                <a:cs typeface="Times New Roman" panose="02020603050405020304" pitchFamily="18" charset="0"/>
                <a:sym typeface="Iceland"/>
                <a:hlinkClick r:id="rId2"/>
              </a:rPr>
              <a:t>compile the source file into an executable (.exe) file</a:t>
            </a:r>
            <a:r>
              <a:rPr lang="en-SG" sz="2800" dirty="0">
                <a:solidFill>
                  <a:schemeClr val="lt1"/>
                </a:solidFill>
                <a:latin typeface="Iceland"/>
                <a:ea typeface="Iceland"/>
                <a:cs typeface="Times New Roman" panose="02020603050405020304" pitchFamily="18" charset="0"/>
                <a:sym typeface="Iceland"/>
              </a:rPr>
              <a:t>.  On the next section, we will cover on how to install the extensions for the programming languages which we will use for this course.</a:t>
            </a:r>
          </a:p>
        </p:txBody>
      </p:sp>
      <p:sp>
        <p:nvSpPr>
          <p:cNvPr id="5" name="TextBox 4">
            <a:extLst>
              <a:ext uri="{FF2B5EF4-FFF2-40B4-BE49-F238E27FC236}">
                <a16:creationId xmlns:a16="http://schemas.microsoft.com/office/drawing/2014/main" id="{998E9DD7-B5B5-4866-8FA6-C215D225CAD1}"/>
              </a:ext>
            </a:extLst>
          </p:cNvPr>
          <p:cNvSpPr txBox="1"/>
          <p:nvPr/>
        </p:nvSpPr>
        <p:spPr>
          <a:xfrm>
            <a:off x="4248150" y="6211669"/>
            <a:ext cx="6301317" cy="646331"/>
          </a:xfrm>
          <a:prstGeom prst="rect">
            <a:avLst/>
          </a:prstGeom>
          <a:noFill/>
        </p:spPr>
        <p:txBody>
          <a:bodyPr wrap="square" rtlCol="0">
            <a:spAutoFit/>
          </a:bodyPr>
          <a:lstStyle/>
          <a:p>
            <a:r>
              <a:rPr lang="en-SG" dirty="0">
                <a:solidFill>
                  <a:schemeClr val="bg1"/>
                </a:solidFill>
              </a:rPr>
              <a:t>Click </a:t>
            </a:r>
            <a:r>
              <a:rPr lang="en-SG" dirty="0">
                <a:solidFill>
                  <a:schemeClr val="bg1"/>
                </a:solidFill>
                <a:hlinkClick r:id="rId3" action="ppaction://hlinksldjump"/>
              </a:rPr>
              <a:t>here</a:t>
            </a:r>
            <a:r>
              <a:rPr lang="en-SG" dirty="0">
                <a:solidFill>
                  <a:schemeClr val="bg1"/>
                </a:solidFill>
              </a:rPr>
              <a:t> to return to Table of content</a:t>
            </a:r>
          </a:p>
          <a:p>
            <a:r>
              <a:rPr lang="en-SG" dirty="0">
                <a:solidFill>
                  <a:schemeClr val="bg1"/>
                </a:solidFill>
              </a:rPr>
              <a:t>Click </a:t>
            </a:r>
            <a:r>
              <a:rPr lang="en-SG" dirty="0">
                <a:solidFill>
                  <a:schemeClr val="bg1"/>
                </a:solidFill>
                <a:hlinkClick r:id="rId4" action="ppaction://hlinksldjump"/>
              </a:rPr>
              <a:t>here</a:t>
            </a:r>
            <a:r>
              <a:rPr lang="en-SG" dirty="0">
                <a:solidFill>
                  <a:schemeClr val="bg1"/>
                </a:solidFill>
              </a:rPr>
              <a:t> to return to Installation and setup guide content page</a:t>
            </a:r>
          </a:p>
        </p:txBody>
      </p:sp>
    </p:spTree>
    <p:extLst>
      <p:ext uri="{BB962C8B-B14F-4D97-AF65-F5344CB8AC3E}">
        <p14:creationId xmlns:p14="http://schemas.microsoft.com/office/powerpoint/2010/main" val="574655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4845</TotalTime>
  <Words>4926</Words>
  <Application>Microsoft Office PowerPoint</Application>
  <PresentationFormat>Widescreen</PresentationFormat>
  <Paragraphs>414</Paragraphs>
  <Slides>50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Iceland</vt:lpstr>
      <vt:lpstr>Open Sans</vt:lpstr>
      <vt:lpstr>Arial</vt:lpstr>
      <vt:lpstr>Calibri</vt:lpstr>
      <vt:lpstr>Calibri Light</vt:lpstr>
      <vt:lpstr>Courier New</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RACE AnT software installation guide</dc:title>
  <dc:creator>Amizzuddin MD Amin</dc:creator>
  <cp:lastModifiedBy>Amizzuddin MD Amin</cp:lastModifiedBy>
  <cp:revision>681</cp:revision>
  <dcterms:created xsi:type="dcterms:W3CDTF">2020-01-03T13:01:50Z</dcterms:created>
  <dcterms:modified xsi:type="dcterms:W3CDTF">2020-02-05T06:40:37Z</dcterms:modified>
</cp:coreProperties>
</file>