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XM Traffic" charset="1" panose="02000503080000020004"/>
      <p:regular r:id="rId12"/>
    </p:embeddedFont>
    <p:embeddedFont>
      <p:font typeface="XM Traffic Bold" charset="1" panose="02000803080000020004"/>
      <p:regular r:id="rId13"/>
    </p:embeddedFont>
    <p:embeddedFont>
      <p:font typeface="XM Traffic Italics" charset="1" panose="02000503090000090004"/>
      <p:regular r:id="rId14"/>
    </p:embeddedFont>
    <p:embeddedFont>
      <p:font typeface="XM Traffic Bold Italics" charset="1" panose="02000803090000090004"/>
      <p:regular r:id="rId15"/>
    </p:embeddedFont>
    <p:embeddedFont>
      <p:font typeface="Lovelace" charset="1" panose="00000500000000000000"/>
      <p:regular r:id="rId16"/>
    </p:embeddedFont>
    <p:embeddedFont>
      <p:font typeface="Lovelace Bold" charset="1" panose="00000700000000000000"/>
      <p:regular r:id="rId17"/>
    </p:embeddedFont>
    <p:embeddedFont>
      <p:font typeface="Lovelace Italics" charset="1" panose="00000500000000000000"/>
      <p:regular r:id="rId18"/>
    </p:embeddedFont>
    <p:embeddedFont>
      <p:font typeface="Lovelace 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https://open.data.gov.sa/ar/home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5918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9" y="0"/>
                </a:lnTo>
                <a:lnTo>
                  <a:pt x="5746779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2524077" cy="875013"/>
          </a:xfrm>
          <a:custGeom>
            <a:avLst/>
            <a:gdLst/>
            <a:ahLst/>
            <a:cxnLst/>
            <a:rect r="r" b="b" t="t" l="l"/>
            <a:pathLst>
              <a:path h="875013" w="2524077">
                <a:moveTo>
                  <a:pt x="0" y="0"/>
                </a:moveTo>
                <a:lnTo>
                  <a:pt x="2524077" y="0"/>
                </a:lnTo>
                <a:lnTo>
                  <a:pt x="2524077" y="875013"/>
                </a:lnTo>
                <a:lnTo>
                  <a:pt x="0" y="875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989890" y="1012856"/>
            <a:ext cx="3101689" cy="890858"/>
            <a:chOff x="0" y="0"/>
            <a:chExt cx="4135585" cy="1187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2019" cy="1187810"/>
            </a:xfrm>
            <a:custGeom>
              <a:avLst/>
              <a:gdLst/>
              <a:ahLst/>
              <a:cxnLst/>
              <a:rect r="r" b="b" t="t" l="l"/>
              <a:pathLst>
                <a:path h="1187810" w="1092019">
                  <a:moveTo>
                    <a:pt x="0" y="0"/>
                  </a:moveTo>
                  <a:lnTo>
                    <a:pt x="1092019" y="0"/>
                  </a:lnTo>
                  <a:lnTo>
                    <a:pt x="1092019" y="1187810"/>
                  </a:lnTo>
                  <a:lnTo>
                    <a:pt x="0" y="1187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92019" y="334939"/>
              <a:ext cx="3043566" cy="790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9"/>
                </a:lnSpc>
              </a:pPr>
              <a:r>
                <a:rPr lang="en-US" sz="1728">
                  <a:solidFill>
                    <a:srgbClr val="000000"/>
                  </a:solidFill>
                  <a:cs typeface="XM Traffic"/>
                </a:rPr>
                <a:t>أكـاديمية طـويق</a:t>
              </a:r>
            </a:p>
            <a:p>
              <a:pPr algn="ctr" marL="0" indent="0" lvl="1">
                <a:lnSpc>
                  <a:spcPts val="2419"/>
                </a:lnSpc>
              </a:pPr>
              <a:r>
                <a:rPr lang="en-US" sz="1728">
                  <a:solidFill>
                    <a:srgbClr val="000000"/>
                  </a:solidFill>
                  <a:latin typeface="XM Traffic"/>
                </a:rPr>
                <a:t>TUWAIQ ACADEMY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50962" y="1012856"/>
            <a:ext cx="47625" cy="1001210"/>
            <a:chOff x="0" y="0"/>
            <a:chExt cx="12543" cy="2636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263693"/>
            </a:xfrm>
            <a:custGeom>
              <a:avLst/>
              <a:gdLst/>
              <a:ahLst/>
              <a:cxnLst/>
              <a:rect r="r" b="b" t="t" l="l"/>
              <a:pathLst>
                <a:path h="263693" w="12543">
                  <a:moveTo>
                    <a:pt x="0" y="0"/>
                  </a:moveTo>
                  <a:lnTo>
                    <a:pt x="12543" y="0"/>
                  </a:lnTo>
                  <a:lnTo>
                    <a:pt x="12543" y="263693"/>
                  </a:lnTo>
                  <a:lnTo>
                    <a:pt x="0" y="2636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30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874821"/>
            <a:ext cx="9396108" cy="427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1272"/>
              </a:lnSpc>
            </a:pPr>
            <a:r>
              <a:rPr lang="en-US" sz="8051">
                <a:solidFill>
                  <a:srgbClr val="00694C"/>
                </a:solidFill>
                <a:latin typeface="Lovelace Bold"/>
              </a:rPr>
              <a:t>Population details in Saudi Arabia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649706"/>
            <a:ext cx="6314753" cy="193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4"/>
              </a:lnSpc>
            </a:pPr>
            <a:r>
              <a:rPr lang="en-US" sz="3645" spc="-3">
                <a:solidFill>
                  <a:srgbClr val="00694C"/>
                </a:solidFill>
                <a:latin typeface="Lovelace Bold"/>
              </a:rPr>
              <a:t>Amjad Alomani</a:t>
            </a:r>
          </a:p>
          <a:p>
            <a:pPr>
              <a:lnSpc>
                <a:spcPts val="5104"/>
              </a:lnSpc>
            </a:pPr>
            <a:r>
              <a:rPr lang="en-US" sz="3645" spc="-3">
                <a:solidFill>
                  <a:srgbClr val="00694C"/>
                </a:solidFill>
                <a:latin typeface="Lovelace Bold"/>
              </a:rPr>
              <a:t>Aisha Aloumi</a:t>
            </a:r>
          </a:p>
          <a:p>
            <a:pPr marL="0" indent="0" lvl="1">
              <a:lnSpc>
                <a:spcPts val="510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975595"/>
            <a:ext cx="8814136" cy="625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12"/>
              </a:lnSpc>
            </a:pPr>
          </a:p>
          <a:p>
            <a:pPr>
              <a:lnSpc>
                <a:spcPts val="6112"/>
              </a:lnSpc>
            </a:pPr>
            <a:r>
              <a:rPr lang="en-US" sz="4429" u="sng">
                <a:solidFill>
                  <a:srgbClr val="00694C"/>
                </a:solidFill>
                <a:latin typeface="Lovelace Bold"/>
                <a:hlinkClick r:id="rId6" tooltip="https://open.data.gov.sa/ar/home"/>
              </a:rPr>
              <a:t>https://open.data.gov.sa/ar/home</a:t>
            </a:r>
          </a:p>
          <a:p>
            <a:pPr>
              <a:lnSpc>
                <a:spcPts val="6112"/>
              </a:lnSpc>
            </a:pPr>
          </a:p>
          <a:p>
            <a:pPr>
              <a:lnSpc>
                <a:spcPts val="6112"/>
              </a:lnSpc>
            </a:pPr>
            <a:r>
              <a:rPr lang="en-US" sz="4429">
                <a:solidFill>
                  <a:srgbClr val="00694C"/>
                </a:solidFill>
                <a:latin typeface="Lovelace Bold"/>
              </a:rPr>
              <a:t>General Authority for Statistics in the Kingdom of Saudi Arabia</a:t>
            </a:r>
          </a:p>
          <a:p>
            <a:pPr marL="0" indent="0" lvl="1">
              <a:lnSpc>
                <a:spcPts val="611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66975"/>
            <a:ext cx="8335002" cy="1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0811"/>
              </a:lnSpc>
            </a:pPr>
            <a:r>
              <a:rPr lang="en-US" sz="12013" spc="-552">
                <a:solidFill>
                  <a:srgbClr val="00694C"/>
                </a:solidFill>
                <a:latin typeface="Lovelace"/>
              </a:rPr>
              <a:t>Thank you 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486274"/>
            <a:ext cx="9155429" cy="126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9037"/>
              </a:lnSpc>
            </a:pPr>
            <a:r>
              <a:rPr lang="en-US" sz="10041" spc="-461">
                <a:solidFill>
                  <a:srgbClr val="00694C"/>
                </a:solidFill>
                <a:latin typeface="Lovelace Bold"/>
              </a:rPr>
              <a:t>Introduction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67071"/>
            <a:ext cx="8115300" cy="410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72"/>
              </a:lnSpc>
            </a:pPr>
            <a:r>
              <a:rPr lang="en-US" sz="4400">
                <a:solidFill>
                  <a:srgbClr val="00694C"/>
                </a:solidFill>
                <a:latin typeface="Lovelace Bold"/>
              </a:rPr>
              <a:t>Population by age groups, gender , nationality and regions in the Kingdom of Saudi Arabia.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2967940" y="2012492"/>
            <a:ext cx="48997" cy="3927476"/>
            <a:chOff x="0" y="0"/>
            <a:chExt cx="12905" cy="1034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05" cy="1034397"/>
            </a:xfrm>
            <a:custGeom>
              <a:avLst/>
              <a:gdLst/>
              <a:ahLst/>
              <a:cxnLst/>
              <a:rect r="r" b="b" t="t" l="l"/>
              <a:pathLst>
                <a:path h="1034397" w="12905">
                  <a:moveTo>
                    <a:pt x="0" y="0"/>
                  </a:moveTo>
                  <a:lnTo>
                    <a:pt x="12905" y="0"/>
                  </a:lnTo>
                  <a:lnTo>
                    <a:pt x="12905" y="1034397"/>
                  </a:lnTo>
                  <a:lnTo>
                    <a:pt x="0" y="1034397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05" cy="1072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028229"/>
            <a:ext cx="16230600" cy="5186566"/>
            <a:chOff x="0" y="0"/>
            <a:chExt cx="4274726" cy="136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366009"/>
            </a:xfrm>
            <a:custGeom>
              <a:avLst/>
              <a:gdLst/>
              <a:ahLst/>
              <a:cxnLst/>
              <a:rect r="r" b="b" t="t" l="l"/>
              <a:pathLst>
                <a:path h="1366009" w="4274726">
                  <a:moveTo>
                    <a:pt x="3816" y="0"/>
                  </a:moveTo>
                  <a:lnTo>
                    <a:pt x="4270910" y="0"/>
                  </a:lnTo>
                  <a:cubicBezTo>
                    <a:pt x="4271922" y="0"/>
                    <a:pt x="4272893" y="402"/>
                    <a:pt x="4273608" y="1118"/>
                  </a:cubicBezTo>
                  <a:cubicBezTo>
                    <a:pt x="4274324" y="1833"/>
                    <a:pt x="4274726" y="2804"/>
                    <a:pt x="4274726" y="3816"/>
                  </a:cubicBezTo>
                  <a:lnTo>
                    <a:pt x="4274726" y="1362193"/>
                  </a:lnTo>
                  <a:cubicBezTo>
                    <a:pt x="4274726" y="1363205"/>
                    <a:pt x="4274324" y="1364176"/>
                    <a:pt x="4273608" y="1364891"/>
                  </a:cubicBezTo>
                  <a:cubicBezTo>
                    <a:pt x="4272893" y="1365607"/>
                    <a:pt x="4271922" y="1366009"/>
                    <a:pt x="4270910" y="1366009"/>
                  </a:cubicBezTo>
                  <a:lnTo>
                    <a:pt x="3816" y="1366009"/>
                  </a:lnTo>
                  <a:cubicBezTo>
                    <a:pt x="2804" y="1366009"/>
                    <a:pt x="1833" y="1365607"/>
                    <a:pt x="1118" y="1364891"/>
                  </a:cubicBezTo>
                  <a:cubicBezTo>
                    <a:pt x="402" y="1364176"/>
                    <a:pt x="0" y="1363205"/>
                    <a:pt x="0" y="1362193"/>
                  </a:cubicBezTo>
                  <a:lnTo>
                    <a:pt x="0" y="3816"/>
                  </a:lnTo>
                  <a:cubicBezTo>
                    <a:pt x="0" y="2804"/>
                    <a:pt x="402" y="1833"/>
                    <a:pt x="1118" y="1118"/>
                  </a:cubicBezTo>
                  <a:cubicBezTo>
                    <a:pt x="1833" y="402"/>
                    <a:pt x="2804" y="0"/>
                    <a:pt x="3816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404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5639" y="4288682"/>
            <a:ext cx="15516721" cy="4665661"/>
          </a:xfrm>
          <a:custGeom>
            <a:avLst/>
            <a:gdLst/>
            <a:ahLst/>
            <a:cxnLst/>
            <a:rect r="r" b="b" t="t" l="l"/>
            <a:pathLst>
              <a:path h="4665661" w="15516721">
                <a:moveTo>
                  <a:pt x="0" y="0"/>
                </a:moveTo>
                <a:lnTo>
                  <a:pt x="15516722" y="0"/>
                </a:lnTo>
                <a:lnTo>
                  <a:pt x="15516722" y="4665660"/>
                </a:lnTo>
                <a:lnTo>
                  <a:pt x="0" y="466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6" r="0" b="-223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15665" y="1866900"/>
            <a:ext cx="13856669" cy="126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sz="10041" spc="-461">
                <a:solidFill>
                  <a:srgbClr val="00694C"/>
                </a:solidFill>
                <a:latin typeface="Lovelace Bold"/>
              </a:rPr>
              <a:t>Data table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9119502" y="1437195"/>
            <a:ext cx="48997" cy="3927476"/>
            <a:chOff x="0" y="0"/>
            <a:chExt cx="12905" cy="1034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05" cy="1034397"/>
            </a:xfrm>
            <a:custGeom>
              <a:avLst/>
              <a:gdLst/>
              <a:ahLst/>
              <a:cxnLst/>
              <a:rect r="r" b="b" t="t" l="l"/>
              <a:pathLst>
                <a:path h="1034397" w="12905">
                  <a:moveTo>
                    <a:pt x="0" y="0"/>
                  </a:moveTo>
                  <a:lnTo>
                    <a:pt x="12905" y="0"/>
                  </a:lnTo>
                  <a:lnTo>
                    <a:pt x="12905" y="1034397"/>
                  </a:lnTo>
                  <a:lnTo>
                    <a:pt x="0" y="1034397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905" cy="1072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77308"/>
            <a:ext cx="8950125" cy="93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6636"/>
              </a:lnSpc>
            </a:pPr>
            <a:r>
              <a:rPr lang="en-US" sz="7373" spc="-339">
                <a:solidFill>
                  <a:srgbClr val="00694C"/>
                </a:solidFill>
                <a:latin typeface="Lovelace Bold"/>
              </a:rPr>
              <a:t>Nationality by Age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239664" y="1739134"/>
            <a:ext cx="7657784" cy="76577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4647942"/>
            <a:ext cx="8115300" cy="368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7304"/>
              </a:lnSpc>
            </a:pPr>
            <a:r>
              <a:rPr lang="en-US" sz="4400" spc="-39">
                <a:solidFill>
                  <a:srgbClr val="00694C"/>
                </a:solidFill>
                <a:latin typeface="Lovelace Bold"/>
              </a:rPr>
              <a:t>The most densely populated age group is the youth and children age group.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2967940" y="1924715"/>
            <a:ext cx="48997" cy="3927476"/>
            <a:chOff x="0" y="0"/>
            <a:chExt cx="12905" cy="1034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05" cy="1034397"/>
            </a:xfrm>
            <a:custGeom>
              <a:avLst/>
              <a:gdLst/>
              <a:ahLst/>
              <a:cxnLst/>
              <a:rect r="r" b="b" t="t" l="l"/>
              <a:pathLst>
                <a:path h="1034397" w="12905">
                  <a:moveTo>
                    <a:pt x="0" y="0"/>
                  </a:moveTo>
                  <a:lnTo>
                    <a:pt x="12905" y="0"/>
                  </a:lnTo>
                  <a:lnTo>
                    <a:pt x="12905" y="1034397"/>
                  </a:lnTo>
                  <a:lnTo>
                    <a:pt x="0" y="1034397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05" cy="1072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08291"/>
            <a:ext cx="6628275" cy="496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2996"/>
              </a:lnSpc>
            </a:pPr>
            <a:r>
              <a:rPr lang="en-US" sz="8225">
                <a:solidFill>
                  <a:srgbClr val="00694C"/>
                </a:solidFill>
                <a:latin typeface="Lovelace Bold"/>
              </a:rPr>
              <a:t>Population density of each region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168540" y="-709261"/>
            <a:ext cx="10066221" cy="1170552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10800000">
            <a:off x="8032619" y="3519521"/>
            <a:ext cx="47625" cy="3247958"/>
            <a:chOff x="0" y="0"/>
            <a:chExt cx="12543" cy="8554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543" cy="855429"/>
            </a:xfrm>
            <a:custGeom>
              <a:avLst/>
              <a:gdLst/>
              <a:ahLst/>
              <a:cxnLst/>
              <a:rect r="r" b="b" t="t" l="l"/>
              <a:pathLst>
                <a:path h="855429" w="12543">
                  <a:moveTo>
                    <a:pt x="0" y="0"/>
                  </a:moveTo>
                  <a:lnTo>
                    <a:pt x="12543" y="0"/>
                  </a:lnTo>
                  <a:lnTo>
                    <a:pt x="12543" y="855429"/>
                  </a:lnTo>
                  <a:lnTo>
                    <a:pt x="0" y="855429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543" cy="893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06890" y="1663401"/>
            <a:ext cx="9352410" cy="6960198"/>
          </a:xfrm>
          <a:custGeom>
            <a:avLst/>
            <a:gdLst/>
            <a:ahLst/>
            <a:cxnLst/>
            <a:rect r="r" b="b" t="t" l="l"/>
            <a:pathLst>
              <a:path h="6960198" w="9352410">
                <a:moveTo>
                  <a:pt x="0" y="0"/>
                </a:moveTo>
                <a:lnTo>
                  <a:pt x="9352410" y="0"/>
                </a:lnTo>
                <a:lnTo>
                  <a:pt x="9352410" y="6960198"/>
                </a:lnTo>
                <a:lnTo>
                  <a:pt x="0" y="6960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34" t="-18007" r="-6462" b="-25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756" y="2560441"/>
            <a:ext cx="6141028" cy="486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2705"/>
              </a:lnSpc>
            </a:pPr>
            <a:r>
              <a:rPr lang="en-US" sz="8041">
                <a:solidFill>
                  <a:srgbClr val="00694C"/>
                </a:solidFill>
                <a:latin typeface="Lovelace Bold"/>
              </a:rPr>
              <a:t>Population Density by Age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7294025" y="3725265"/>
            <a:ext cx="47625" cy="2836469"/>
            <a:chOff x="0" y="0"/>
            <a:chExt cx="12543" cy="747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543" cy="747054"/>
            </a:xfrm>
            <a:custGeom>
              <a:avLst/>
              <a:gdLst/>
              <a:ahLst/>
              <a:cxnLst/>
              <a:rect r="r" b="b" t="t" l="l"/>
              <a:pathLst>
                <a:path h="747054" w="12543">
                  <a:moveTo>
                    <a:pt x="0" y="0"/>
                  </a:moveTo>
                  <a:lnTo>
                    <a:pt x="12543" y="0"/>
                  </a:lnTo>
                  <a:lnTo>
                    <a:pt x="12543" y="747054"/>
                  </a:lnTo>
                  <a:lnTo>
                    <a:pt x="0" y="747054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543" cy="785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03334" y="-500494"/>
            <a:ext cx="9996631" cy="1128798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76271" y="3379829"/>
            <a:ext cx="5335668" cy="32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2996"/>
              </a:lnSpc>
            </a:pPr>
            <a:r>
              <a:rPr lang="en-US" sz="8225">
                <a:solidFill>
                  <a:srgbClr val="00694C"/>
                </a:solidFill>
                <a:latin typeface="Lovelace Bold"/>
              </a:rPr>
              <a:t> </a:t>
            </a:r>
            <a:r>
              <a:rPr lang="en-US" sz="8225">
                <a:solidFill>
                  <a:srgbClr val="00694C"/>
                </a:solidFill>
                <a:latin typeface="Lovelace Bold"/>
              </a:rPr>
              <a:t>Region analysis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7561476" y="4457743"/>
            <a:ext cx="47625" cy="1371514"/>
            <a:chOff x="0" y="0"/>
            <a:chExt cx="12543" cy="3612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543" cy="361222"/>
            </a:xfrm>
            <a:custGeom>
              <a:avLst/>
              <a:gdLst/>
              <a:ahLst/>
              <a:cxnLst/>
              <a:rect r="r" b="b" t="t" l="l"/>
              <a:pathLst>
                <a:path h="361222" w="12543">
                  <a:moveTo>
                    <a:pt x="0" y="0"/>
                  </a:moveTo>
                  <a:lnTo>
                    <a:pt x="12543" y="0"/>
                  </a:lnTo>
                  <a:lnTo>
                    <a:pt x="12543" y="361222"/>
                  </a:lnTo>
                  <a:lnTo>
                    <a:pt x="0" y="361222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543" cy="399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07123" y="2320758"/>
            <a:ext cx="6336768" cy="5645484"/>
          </a:xfrm>
          <a:custGeom>
            <a:avLst/>
            <a:gdLst/>
            <a:ahLst/>
            <a:cxnLst/>
            <a:rect r="r" b="b" t="t" l="l"/>
            <a:pathLst>
              <a:path h="5645484" w="6336768">
                <a:moveTo>
                  <a:pt x="0" y="0"/>
                </a:moveTo>
                <a:lnTo>
                  <a:pt x="6336767" y="0"/>
                </a:lnTo>
                <a:lnTo>
                  <a:pt x="6336767" y="5645484"/>
                </a:lnTo>
                <a:lnTo>
                  <a:pt x="0" y="5645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741439"/>
            <a:ext cx="9144000" cy="126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4967"/>
              </a:lnSpc>
            </a:pPr>
            <a:r>
              <a:rPr lang="en-US" sz="3600">
                <a:solidFill>
                  <a:srgbClr val="00694C"/>
                </a:solidFill>
                <a:latin typeface="Lovelace Bold"/>
              </a:rPr>
              <a:t>01.Difficulty in searching for large datasets containing 10,000 rows.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49145"/>
            <a:ext cx="12499376" cy="32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2996"/>
              </a:lnSpc>
            </a:pPr>
            <a:r>
              <a:rPr lang="en-US" sz="8225">
                <a:solidFill>
                  <a:srgbClr val="00694C"/>
                </a:solidFill>
                <a:latin typeface="Lovelace Bold"/>
                <a:cs typeface="Lovelace Bold"/>
              </a:rPr>
              <a:t>‏Challenges Encountered: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621627"/>
            <a:ext cx="7124137" cy="62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4967"/>
              </a:lnSpc>
            </a:pPr>
            <a:r>
              <a:rPr lang="en-US" sz="3600">
                <a:solidFill>
                  <a:srgbClr val="00694C"/>
                </a:solidFill>
                <a:latin typeface="Lovelace Bold"/>
              </a:rPr>
              <a:t>02.Slow query performance.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2967940" y="3204260"/>
            <a:ext cx="48997" cy="3927476"/>
            <a:chOff x="0" y="0"/>
            <a:chExt cx="12905" cy="1034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5" cy="1034397"/>
            </a:xfrm>
            <a:custGeom>
              <a:avLst/>
              <a:gdLst/>
              <a:ahLst/>
              <a:cxnLst/>
              <a:rect r="r" b="b" t="t" l="l"/>
              <a:pathLst>
                <a:path h="1034397" w="12905">
                  <a:moveTo>
                    <a:pt x="0" y="0"/>
                  </a:moveTo>
                  <a:lnTo>
                    <a:pt x="12905" y="0"/>
                  </a:lnTo>
                  <a:lnTo>
                    <a:pt x="12905" y="1034397"/>
                  </a:lnTo>
                  <a:lnTo>
                    <a:pt x="0" y="1034397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905" cy="1072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70552" y="2211675"/>
            <a:ext cx="6495707" cy="7046625"/>
          </a:xfrm>
          <a:custGeom>
            <a:avLst/>
            <a:gdLst/>
            <a:ahLst/>
            <a:cxnLst/>
            <a:rect r="r" b="b" t="t" l="l"/>
            <a:pathLst>
              <a:path h="7046625" w="6495707">
                <a:moveTo>
                  <a:pt x="0" y="0"/>
                </a:moveTo>
                <a:lnTo>
                  <a:pt x="6495707" y="0"/>
                </a:lnTo>
                <a:lnTo>
                  <a:pt x="6495707" y="7046625"/>
                </a:lnTo>
                <a:lnTo>
                  <a:pt x="0" y="704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76825"/>
            <a:ext cx="11419018" cy="126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4967"/>
              </a:lnSpc>
            </a:pPr>
            <a:r>
              <a:rPr lang="en-US" sz="3600">
                <a:solidFill>
                  <a:srgbClr val="00694C"/>
                </a:solidFill>
                <a:latin typeface="Lovelace Bold"/>
              </a:rPr>
              <a:t>01.People over the age of 100 are usually found in rural areas and avoid crowded cities.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49633"/>
            <a:ext cx="10441852" cy="156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12996"/>
              </a:lnSpc>
            </a:pPr>
            <a:r>
              <a:rPr lang="en-US" sz="8225">
                <a:solidFill>
                  <a:srgbClr val="00694C"/>
                </a:solidFill>
                <a:latin typeface="Lovelace Bold"/>
                <a:cs typeface="Lovelace Bold"/>
              </a:rPr>
              <a:t>‏Extracted Results: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37579"/>
            <a:ext cx="11676825" cy="189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4967"/>
              </a:lnSpc>
            </a:pPr>
            <a:r>
              <a:rPr lang="en-US" sz="3600">
                <a:solidFill>
                  <a:srgbClr val="00694C"/>
                </a:solidFill>
                <a:latin typeface="Lovelace Bold"/>
                <a:cs typeface="Lovelace Bold"/>
              </a:rPr>
              <a:t>02.‏The proportion of non-Saudi residents is high due to economic growth in the city and also the tourism sector.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2967940" y="2640252"/>
            <a:ext cx="48997" cy="3927476"/>
            <a:chOff x="0" y="0"/>
            <a:chExt cx="12905" cy="1034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5" cy="1034397"/>
            </a:xfrm>
            <a:custGeom>
              <a:avLst/>
              <a:gdLst/>
              <a:ahLst/>
              <a:cxnLst/>
              <a:rect r="r" b="b" t="t" l="l"/>
              <a:pathLst>
                <a:path h="1034397" w="12905">
                  <a:moveTo>
                    <a:pt x="0" y="0"/>
                  </a:moveTo>
                  <a:lnTo>
                    <a:pt x="12905" y="0"/>
                  </a:lnTo>
                  <a:lnTo>
                    <a:pt x="12905" y="1034397"/>
                  </a:lnTo>
                  <a:lnTo>
                    <a:pt x="0" y="1034397"/>
                  </a:lnTo>
                  <a:close/>
                </a:path>
              </a:pathLst>
            </a:custGeom>
            <a:solidFill>
              <a:srgbClr val="0069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905" cy="1072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DAGA6SP29XQ</dc:identifier>
  <dcterms:modified xsi:type="dcterms:W3CDTF">2011-08-01T06:04:30Z</dcterms:modified>
  <cp:revision>1</cp:revision>
  <dc:title>Green Modern Analysis of Results Presentation</dc:title>
</cp:coreProperties>
</file>