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0" r:id="rId4"/>
    <p:sldId id="259" r:id="rId5"/>
    <p:sldId id="265" r:id="rId6"/>
    <p:sldId id="257" r:id="rId7"/>
    <p:sldId id="261" r:id="rId8"/>
    <p:sldId id="258" r:id="rId9"/>
    <p:sldId id="262" r:id="rId10"/>
    <p:sldId id="263"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60"/>
  </p:normalViewPr>
  <p:slideViewPr>
    <p:cSldViewPr snapToGrid="0">
      <p:cViewPr varScale="1">
        <p:scale>
          <a:sx n="97" d="100"/>
          <a:sy n="97" d="100"/>
        </p:scale>
        <p:origin x="480"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679455-BA4C-438E-9D01-B7F5D9F7333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418C89AF-DA9E-4ABC-B320-BBA044580CAA}">
      <dgm:prSet/>
      <dgm:spPr/>
      <dgm:t>
        <a:bodyPr/>
        <a:lstStyle/>
        <a:p>
          <a:r>
            <a:rPr lang="en-GB" dirty="0"/>
            <a:t>Even with 8 clusters, these 37 countries were all in one cluster. All of these countries have a very low GDPP and a high child mortality rate, which is what we were looking for.</a:t>
          </a:r>
          <a:endParaRPr lang="en-US" dirty="0"/>
        </a:p>
      </dgm:t>
    </dgm:pt>
    <dgm:pt modelId="{1996BE0F-AC64-4C37-ABD7-A1DEE88EB721}" type="parTrans" cxnId="{1F715FDC-DDD9-4D43-99F5-EA5D3EB58104}">
      <dgm:prSet/>
      <dgm:spPr/>
      <dgm:t>
        <a:bodyPr/>
        <a:lstStyle/>
        <a:p>
          <a:endParaRPr lang="en-US"/>
        </a:p>
      </dgm:t>
    </dgm:pt>
    <dgm:pt modelId="{B353DEF8-3215-4A2E-AF6C-8FE9AF0D4448}" type="sibTrans" cxnId="{1F715FDC-DDD9-4D43-99F5-EA5D3EB58104}">
      <dgm:prSet/>
      <dgm:spPr/>
      <dgm:t>
        <a:bodyPr/>
        <a:lstStyle/>
        <a:p>
          <a:endParaRPr lang="en-US"/>
        </a:p>
      </dgm:t>
    </dgm:pt>
    <dgm:pt modelId="{784D8AA2-4F7E-4EE1-BA9B-899E8F0E51C7}">
      <dgm:prSet/>
      <dgm:spPr/>
      <dgm:t>
        <a:bodyPr/>
        <a:lstStyle/>
        <a:p>
          <a:r>
            <a:rPr lang="en-GB" dirty="0"/>
            <a:t>Silhouette Score: 0.3 </a:t>
          </a:r>
        </a:p>
      </dgm:t>
    </dgm:pt>
    <dgm:pt modelId="{28D8F077-631E-4EC6-8E67-5F5EA61F8704}" type="parTrans" cxnId="{034472D7-8483-4B02-A33D-78715D1F9095}">
      <dgm:prSet/>
      <dgm:spPr/>
      <dgm:t>
        <a:bodyPr/>
        <a:lstStyle/>
        <a:p>
          <a:endParaRPr lang="en-US"/>
        </a:p>
      </dgm:t>
    </dgm:pt>
    <dgm:pt modelId="{D791F7DF-39EB-4B97-ABA7-3DC68BE2ADD4}" type="sibTrans" cxnId="{034472D7-8483-4B02-A33D-78715D1F9095}">
      <dgm:prSet/>
      <dgm:spPr/>
      <dgm:t>
        <a:bodyPr/>
        <a:lstStyle/>
        <a:p>
          <a:endParaRPr lang="en-US"/>
        </a:p>
      </dgm:t>
    </dgm:pt>
    <dgm:pt modelId="{076DD3B8-BEAB-4DC9-9C5E-6A76287214CB}">
      <dgm:prSet/>
      <dgm:spPr/>
      <dgm:t>
        <a:bodyPr/>
        <a:lstStyle/>
        <a:p>
          <a:r>
            <a:rPr lang="en-GB" dirty="0"/>
            <a:t>Hierarchical Agglomerative Clustering on the same data gave a silhouette score of 0.24, so did not separate the data as effectively as K means clustering. </a:t>
          </a:r>
          <a:endParaRPr lang="en-US" dirty="0"/>
        </a:p>
      </dgm:t>
    </dgm:pt>
    <dgm:pt modelId="{F7511CAB-12EC-4B6C-9BBE-EA1EEBDBF2EC}" type="parTrans" cxnId="{0880B615-4F1B-429D-8658-55F30947FD0E}">
      <dgm:prSet/>
      <dgm:spPr/>
      <dgm:t>
        <a:bodyPr/>
        <a:lstStyle/>
        <a:p>
          <a:endParaRPr lang="en-US"/>
        </a:p>
      </dgm:t>
    </dgm:pt>
    <dgm:pt modelId="{30F78E5E-05BB-4C6F-A8F6-DEE1796FC3CA}" type="sibTrans" cxnId="{0880B615-4F1B-429D-8658-55F30947FD0E}">
      <dgm:prSet/>
      <dgm:spPr/>
      <dgm:t>
        <a:bodyPr/>
        <a:lstStyle/>
        <a:p>
          <a:endParaRPr lang="en-US"/>
        </a:p>
      </dgm:t>
    </dgm:pt>
    <dgm:pt modelId="{87F30FB7-A9A9-4FF6-B084-5098270FE3C3}" type="pres">
      <dgm:prSet presAssocID="{C8679455-BA4C-438E-9D01-B7F5D9F73336}" presName="linear" presStyleCnt="0">
        <dgm:presLayoutVars>
          <dgm:animLvl val="lvl"/>
          <dgm:resizeHandles val="exact"/>
        </dgm:presLayoutVars>
      </dgm:prSet>
      <dgm:spPr/>
    </dgm:pt>
    <dgm:pt modelId="{65CFB9EF-95DC-4EB7-A1FB-B8103DED3775}" type="pres">
      <dgm:prSet presAssocID="{418C89AF-DA9E-4ABC-B320-BBA044580CAA}" presName="parentText" presStyleLbl="node1" presStyleIdx="0" presStyleCnt="3">
        <dgm:presLayoutVars>
          <dgm:chMax val="0"/>
          <dgm:bulletEnabled val="1"/>
        </dgm:presLayoutVars>
      </dgm:prSet>
      <dgm:spPr/>
    </dgm:pt>
    <dgm:pt modelId="{A553EACF-FC34-42E8-BB7B-577E64C302D1}" type="pres">
      <dgm:prSet presAssocID="{B353DEF8-3215-4A2E-AF6C-8FE9AF0D4448}" presName="spacer" presStyleCnt="0"/>
      <dgm:spPr/>
    </dgm:pt>
    <dgm:pt modelId="{023961FA-B024-4D53-802A-E176CFA5B0B3}" type="pres">
      <dgm:prSet presAssocID="{784D8AA2-4F7E-4EE1-BA9B-899E8F0E51C7}" presName="parentText" presStyleLbl="node1" presStyleIdx="1" presStyleCnt="3">
        <dgm:presLayoutVars>
          <dgm:chMax val="0"/>
          <dgm:bulletEnabled val="1"/>
        </dgm:presLayoutVars>
      </dgm:prSet>
      <dgm:spPr/>
    </dgm:pt>
    <dgm:pt modelId="{D7AC6180-7E74-4151-9BDA-D74DF39AB9F8}" type="pres">
      <dgm:prSet presAssocID="{D791F7DF-39EB-4B97-ABA7-3DC68BE2ADD4}" presName="spacer" presStyleCnt="0"/>
      <dgm:spPr/>
    </dgm:pt>
    <dgm:pt modelId="{BD39DC15-BE08-4E39-9A3D-896EC98B9532}" type="pres">
      <dgm:prSet presAssocID="{076DD3B8-BEAB-4DC9-9C5E-6A76287214CB}" presName="parentText" presStyleLbl="node1" presStyleIdx="2" presStyleCnt="3">
        <dgm:presLayoutVars>
          <dgm:chMax val="0"/>
          <dgm:bulletEnabled val="1"/>
        </dgm:presLayoutVars>
      </dgm:prSet>
      <dgm:spPr/>
    </dgm:pt>
  </dgm:ptLst>
  <dgm:cxnLst>
    <dgm:cxn modelId="{0880B615-4F1B-429D-8658-55F30947FD0E}" srcId="{C8679455-BA4C-438E-9D01-B7F5D9F73336}" destId="{076DD3B8-BEAB-4DC9-9C5E-6A76287214CB}" srcOrd="2" destOrd="0" parTransId="{F7511CAB-12EC-4B6C-9BBE-EA1EEBDBF2EC}" sibTransId="{30F78E5E-05BB-4C6F-A8F6-DEE1796FC3CA}"/>
    <dgm:cxn modelId="{1E516287-0BEB-498E-BBAB-C24F6CE10312}" type="presOf" srcId="{076DD3B8-BEAB-4DC9-9C5E-6A76287214CB}" destId="{BD39DC15-BE08-4E39-9A3D-896EC98B9532}" srcOrd="0" destOrd="0" presId="urn:microsoft.com/office/officeart/2005/8/layout/vList2"/>
    <dgm:cxn modelId="{6428B0A1-50F4-4C09-8A7C-83283A24FCBC}" type="presOf" srcId="{784D8AA2-4F7E-4EE1-BA9B-899E8F0E51C7}" destId="{023961FA-B024-4D53-802A-E176CFA5B0B3}" srcOrd="0" destOrd="0" presId="urn:microsoft.com/office/officeart/2005/8/layout/vList2"/>
    <dgm:cxn modelId="{C0A7DFB8-EE03-4AF1-B1AD-2C6869EDB955}" type="presOf" srcId="{C8679455-BA4C-438E-9D01-B7F5D9F73336}" destId="{87F30FB7-A9A9-4FF6-B084-5098270FE3C3}" srcOrd="0" destOrd="0" presId="urn:microsoft.com/office/officeart/2005/8/layout/vList2"/>
    <dgm:cxn modelId="{034472D7-8483-4B02-A33D-78715D1F9095}" srcId="{C8679455-BA4C-438E-9D01-B7F5D9F73336}" destId="{784D8AA2-4F7E-4EE1-BA9B-899E8F0E51C7}" srcOrd="1" destOrd="0" parTransId="{28D8F077-631E-4EC6-8E67-5F5EA61F8704}" sibTransId="{D791F7DF-39EB-4B97-ABA7-3DC68BE2ADD4}"/>
    <dgm:cxn modelId="{1F715FDC-DDD9-4D43-99F5-EA5D3EB58104}" srcId="{C8679455-BA4C-438E-9D01-B7F5D9F73336}" destId="{418C89AF-DA9E-4ABC-B320-BBA044580CAA}" srcOrd="0" destOrd="0" parTransId="{1996BE0F-AC64-4C37-ABD7-A1DEE88EB721}" sibTransId="{B353DEF8-3215-4A2E-AF6C-8FE9AF0D4448}"/>
    <dgm:cxn modelId="{7A229BEE-599E-4C57-BE64-5957DA75EA25}" type="presOf" srcId="{418C89AF-DA9E-4ABC-B320-BBA044580CAA}" destId="{65CFB9EF-95DC-4EB7-A1FB-B8103DED3775}" srcOrd="0" destOrd="0" presId="urn:microsoft.com/office/officeart/2005/8/layout/vList2"/>
    <dgm:cxn modelId="{265C1AFD-3E69-4E86-855B-B29FF63F3499}" type="presParOf" srcId="{87F30FB7-A9A9-4FF6-B084-5098270FE3C3}" destId="{65CFB9EF-95DC-4EB7-A1FB-B8103DED3775}" srcOrd="0" destOrd="0" presId="urn:microsoft.com/office/officeart/2005/8/layout/vList2"/>
    <dgm:cxn modelId="{8192C4F0-51AD-4EF9-AE7D-C50B079F24F6}" type="presParOf" srcId="{87F30FB7-A9A9-4FF6-B084-5098270FE3C3}" destId="{A553EACF-FC34-42E8-BB7B-577E64C302D1}" srcOrd="1" destOrd="0" presId="urn:microsoft.com/office/officeart/2005/8/layout/vList2"/>
    <dgm:cxn modelId="{5638E566-AD75-456E-A022-001382D03536}" type="presParOf" srcId="{87F30FB7-A9A9-4FF6-B084-5098270FE3C3}" destId="{023961FA-B024-4D53-802A-E176CFA5B0B3}" srcOrd="2" destOrd="0" presId="urn:microsoft.com/office/officeart/2005/8/layout/vList2"/>
    <dgm:cxn modelId="{034A2527-7F3E-47E1-BA38-04E9D793C3E1}" type="presParOf" srcId="{87F30FB7-A9A9-4FF6-B084-5098270FE3C3}" destId="{D7AC6180-7E74-4151-9BDA-D74DF39AB9F8}" srcOrd="3" destOrd="0" presId="urn:microsoft.com/office/officeart/2005/8/layout/vList2"/>
    <dgm:cxn modelId="{79A519BF-AC82-4FB2-9079-48DA8D94D384}" type="presParOf" srcId="{87F30FB7-A9A9-4FF6-B084-5098270FE3C3}" destId="{BD39DC15-BE08-4E39-9A3D-896EC98B953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FB9EF-95DC-4EB7-A1FB-B8103DED3775}">
      <dsp:nvSpPr>
        <dsp:cNvPr id="0" name=""/>
        <dsp:cNvSpPr/>
      </dsp:nvSpPr>
      <dsp:spPr>
        <a:xfrm>
          <a:off x="0" y="88520"/>
          <a:ext cx="6666833" cy="1712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Even with 8 clusters, these 37 countries were all in one cluster. All of these countries have a very low GDPP and a high child mortality rate, which is what we were looking for.</a:t>
          </a:r>
          <a:endParaRPr lang="en-US" sz="2400" kern="1200" dirty="0"/>
        </a:p>
      </dsp:txBody>
      <dsp:txXfrm>
        <a:off x="83616" y="172136"/>
        <a:ext cx="6499601" cy="1545648"/>
      </dsp:txXfrm>
    </dsp:sp>
    <dsp:sp modelId="{023961FA-B024-4D53-802A-E176CFA5B0B3}">
      <dsp:nvSpPr>
        <dsp:cNvPr id="0" name=""/>
        <dsp:cNvSpPr/>
      </dsp:nvSpPr>
      <dsp:spPr>
        <a:xfrm>
          <a:off x="0" y="1870520"/>
          <a:ext cx="6666833" cy="171288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Silhouette Score: 0.3 </a:t>
          </a:r>
        </a:p>
      </dsp:txBody>
      <dsp:txXfrm>
        <a:off x="83616" y="1954136"/>
        <a:ext cx="6499601" cy="1545648"/>
      </dsp:txXfrm>
    </dsp:sp>
    <dsp:sp modelId="{BD39DC15-BE08-4E39-9A3D-896EC98B9532}">
      <dsp:nvSpPr>
        <dsp:cNvPr id="0" name=""/>
        <dsp:cNvSpPr/>
      </dsp:nvSpPr>
      <dsp:spPr>
        <a:xfrm>
          <a:off x="0" y="3652520"/>
          <a:ext cx="6666833" cy="171288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Hierarchical Agglomerative Clustering on the same data gave a silhouette score of 0.24, so did not separate the data as effectively as K means clustering. </a:t>
          </a:r>
          <a:endParaRPr lang="en-US" sz="2400" kern="1200" dirty="0"/>
        </a:p>
      </dsp:txBody>
      <dsp:txXfrm>
        <a:off x="83616" y="3736136"/>
        <a:ext cx="6499601" cy="1545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4E16-6DC1-7972-7CD3-059C750324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E879D7-49A5-9F4F-4698-30366DC6D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AFB8B2B-4CFD-B2C9-A76B-43AF8A41D42E}"/>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5" name="Footer Placeholder 4">
            <a:extLst>
              <a:ext uri="{FF2B5EF4-FFF2-40B4-BE49-F238E27FC236}">
                <a16:creationId xmlns:a16="http://schemas.microsoft.com/office/drawing/2014/main" id="{3A971485-DA1B-E408-911E-A3A523E7C3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4D355F-DF6F-763D-532B-F87D8C7AFA06}"/>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317479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F0BE-A1F3-D8FC-8F27-81FDDB19C06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23DF3C-2878-3605-7381-A40D10EB0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782A50-9F18-77CB-798D-C1F9F9186603}"/>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5" name="Footer Placeholder 4">
            <a:extLst>
              <a:ext uri="{FF2B5EF4-FFF2-40B4-BE49-F238E27FC236}">
                <a16:creationId xmlns:a16="http://schemas.microsoft.com/office/drawing/2014/main" id="{620D3B7C-92CF-06CC-A31A-51920FBB0D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9E1FF5-51DC-10E9-2FDF-D6A52E0D9DF3}"/>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71454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D009B-2E42-F39F-3230-9C3682E3C1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C5588A-4F52-FDBD-E476-CB20D0ABA3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B7736-922B-14C5-35BB-DB740130262C}"/>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5" name="Footer Placeholder 4">
            <a:extLst>
              <a:ext uri="{FF2B5EF4-FFF2-40B4-BE49-F238E27FC236}">
                <a16:creationId xmlns:a16="http://schemas.microsoft.com/office/drawing/2014/main" id="{EA0B3B05-3B28-7C3E-43D0-C0F8A7B936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874A10-6BFC-7E18-8B1F-75928F35C799}"/>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33682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1ED0-5E5C-0DD7-92C8-C8566246CD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CD2CA9-38F3-AFB5-0B7B-184DE0B827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28A0EA-7D64-7894-F91E-EB42031985F9}"/>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5" name="Footer Placeholder 4">
            <a:extLst>
              <a:ext uri="{FF2B5EF4-FFF2-40B4-BE49-F238E27FC236}">
                <a16:creationId xmlns:a16="http://schemas.microsoft.com/office/drawing/2014/main" id="{90E2F6F3-C038-98C3-F4E6-1DD3CDB8A4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FA029C-3F3C-DCD3-3FBD-646D52BD68F6}"/>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387221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288D-4285-A90D-5EEE-6C5CD10C12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90233A0-376E-3E71-C5AC-693361BD11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AD477-F603-FF4C-1DD7-3F2EFE4C9EF4}"/>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5" name="Footer Placeholder 4">
            <a:extLst>
              <a:ext uri="{FF2B5EF4-FFF2-40B4-BE49-F238E27FC236}">
                <a16:creationId xmlns:a16="http://schemas.microsoft.com/office/drawing/2014/main" id="{FC26FD41-2E9F-5D84-0CA4-0DEB4F6B6C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0FF7E2-5ADA-8EF2-B29C-91694170C237}"/>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121503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0303-EF7E-4315-2698-7B654324AD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D65FD2-FED9-6CBC-63E7-3FEA2DBF4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133D557-F65F-9BD0-040E-B226060221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BF422D8-535E-14A6-93A5-6A3E61CA2CB2}"/>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6" name="Footer Placeholder 5">
            <a:extLst>
              <a:ext uri="{FF2B5EF4-FFF2-40B4-BE49-F238E27FC236}">
                <a16:creationId xmlns:a16="http://schemas.microsoft.com/office/drawing/2014/main" id="{93F2A873-5797-F08E-B0D2-5E9C58F44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6E9C47-43E8-A03F-9534-E2F7C1E033C3}"/>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114184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7707-0A85-2C33-F277-1C7E9BAFD8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38A7D-052E-2879-D6E3-9BDBFB7EB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448FD7-23F7-C84C-3106-9083B52264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635EA7C-343D-8F29-F9BA-65B529B82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547C15-E511-02BC-B13D-30AF4C6A0A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30F1FA-DFFE-6A65-A9AC-7C5BFBD9B522}"/>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8" name="Footer Placeholder 7">
            <a:extLst>
              <a:ext uri="{FF2B5EF4-FFF2-40B4-BE49-F238E27FC236}">
                <a16:creationId xmlns:a16="http://schemas.microsoft.com/office/drawing/2014/main" id="{30726090-8954-37B1-9765-2227E890DBF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587048-2067-FF91-B3B1-39CC38380553}"/>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324332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C022-E847-2E08-A396-4CADA9B485F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16904A-DA55-655E-5746-A051D4720AE9}"/>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4" name="Footer Placeholder 3">
            <a:extLst>
              <a:ext uri="{FF2B5EF4-FFF2-40B4-BE49-F238E27FC236}">
                <a16:creationId xmlns:a16="http://schemas.microsoft.com/office/drawing/2014/main" id="{169EECA5-4AEC-B0CC-111A-4C54B31CD82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E1CBAE8-A860-7FBA-A02A-ED89F2E5E019}"/>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193968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813DB9-7840-8F30-95A3-FBC83549CD7C}"/>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3" name="Footer Placeholder 2">
            <a:extLst>
              <a:ext uri="{FF2B5EF4-FFF2-40B4-BE49-F238E27FC236}">
                <a16:creationId xmlns:a16="http://schemas.microsoft.com/office/drawing/2014/main" id="{C1AC90CB-79FC-5234-E6DF-A8DF46B732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3B51A5-F0B9-92FB-FDB5-63622A228ECC}"/>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304644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6861-FE16-CB50-4B93-0BCFC9F3A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9CC789A-C75B-B17A-5BF1-EC6423351E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0E4A76-F9A1-660C-1E83-536FF8201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AE6E1-2CE0-25B2-7208-DFFC5EAB20A5}"/>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6" name="Footer Placeholder 5">
            <a:extLst>
              <a:ext uri="{FF2B5EF4-FFF2-40B4-BE49-F238E27FC236}">
                <a16:creationId xmlns:a16="http://schemas.microsoft.com/office/drawing/2014/main" id="{6FAAB030-216D-8C49-A332-B03F9A8FD4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002D0B-CCB6-9EDA-8CA7-9CF8AEEA80A9}"/>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262952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3A44-1926-A470-5595-28ECD7310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FF1373-2E03-3C8D-231A-A5FDBC2F7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4701D6B-AF15-CCD1-D0C9-8B3A94BDB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4776E-71CF-6D9C-88B9-9F792029F2E7}"/>
              </a:ext>
            </a:extLst>
          </p:cNvPr>
          <p:cNvSpPr>
            <a:spLocks noGrp="1"/>
          </p:cNvSpPr>
          <p:nvPr>
            <p:ph type="dt" sz="half" idx="10"/>
          </p:nvPr>
        </p:nvSpPr>
        <p:spPr/>
        <p:txBody>
          <a:bodyPr/>
          <a:lstStyle/>
          <a:p>
            <a:fld id="{66381B9B-239F-4969-8A51-C65A34ECE741}" type="datetimeFigureOut">
              <a:rPr lang="en-GB" smtClean="0"/>
              <a:t>20/02/2025</a:t>
            </a:fld>
            <a:endParaRPr lang="en-GB"/>
          </a:p>
        </p:txBody>
      </p:sp>
      <p:sp>
        <p:nvSpPr>
          <p:cNvPr id="6" name="Footer Placeholder 5">
            <a:extLst>
              <a:ext uri="{FF2B5EF4-FFF2-40B4-BE49-F238E27FC236}">
                <a16:creationId xmlns:a16="http://schemas.microsoft.com/office/drawing/2014/main" id="{ED51B266-D80B-0824-F144-80007808B8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CB2210-7FC4-FA07-988F-89601F288597}"/>
              </a:ext>
            </a:extLst>
          </p:cNvPr>
          <p:cNvSpPr>
            <a:spLocks noGrp="1"/>
          </p:cNvSpPr>
          <p:nvPr>
            <p:ph type="sldNum" sz="quarter" idx="12"/>
          </p:nvPr>
        </p:nvSpPr>
        <p:spPr/>
        <p:txBody>
          <a:bodyPr/>
          <a:lstStyle/>
          <a:p>
            <a:fld id="{AD4289FA-0E38-4672-BA0B-DF3835C8582F}" type="slidenum">
              <a:rPr lang="en-GB" smtClean="0"/>
              <a:t>‹#›</a:t>
            </a:fld>
            <a:endParaRPr lang="en-GB"/>
          </a:p>
        </p:txBody>
      </p:sp>
    </p:spTree>
    <p:extLst>
      <p:ext uri="{BB962C8B-B14F-4D97-AF65-F5344CB8AC3E}">
        <p14:creationId xmlns:p14="http://schemas.microsoft.com/office/powerpoint/2010/main" val="307530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FEC59-BCF8-C565-AA9B-54194412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59ECA7-84B9-CD10-FBA3-FB51B299A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E8CA56-C1B0-D97C-D69E-F749BE8F5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381B9B-239F-4969-8A51-C65A34ECE741}" type="datetimeFigureOut">
              <a:rPr lang="en-GB" smtClean="0"/>
              <a:t>20/02/2025</a:t>
            </a:fld>
            <a:endParaRPr lang="en-GB"/>
          </a:p>
        </p:txBody>
      </p:sp>
      <p:sp>
        <p:nvSpPr>
          <p:cNvPr id="5" name="Footer Placeholder 4">
            <a:extLst>
              <a:ext uri="{FF2B5EF4-FFF2-40B4-BE49-F238E27FC236}">
                <a16:creationId xmlns:a16="http://schemas.microsoft.com/office/drawing/2014/main" id="{2F43F05F-DFA4-68C2-5E63-34149D965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334C26C-7A1F-F1CE-0BA7-D5595687E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4289FA-0E38-4672-BA0B-DF3835C8582F}" type="slidenum">
              <a:rPr lang="en-GB" smtClean="0"/>
              <a:t>‹#›</a:t>
            </a:fld>
            <a:endParaRPr lang="en-GB"/>
          </a:p>
        </p:txBody>
      </p:sp>
    </p:spTree>
    <p:extLst>
      <p:ext uri="{BB962C8B-B14F-4D97-AF65-F5344CB8AC3E}">
        <p14:creationId xmlns:p14="http://schemas.microsoft.com/office/powerpoint/2010/main" val="2791065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B22E40AC-CB93-7875-10AE-81C62E136150}"/>
              </a:ext>
            </a:extLst>
          </p:cNvPr>
          <p:cNvSpPr>
            <a:spLocks noGrp="1"/>
          </p:cNvSpPr>
          <p:nvPr>
            <p:ph type="ctrTitle"/>
          </p:nvPr>
        </p:nvSpPr>
        <p:spPr>
          <a:xfrm>
            <a:off x="5207000" y="583345"/>
            <a:ext cx="5833787" cy="2274155"/>
          </a:xfrm>
        </p:spPr>
        <p:txBody>
          <a:bodyPr anchor="b">
            <a:normAutofit/>
          </a:bodyPr>
          <a:lstStyle/>
          <a:p>
            <a:pPr algn="r"/>
            <a:r>
              <a:rPr lang="en-GB" sz="5600" dirty="0">
                <a:solidFill>
                  <a:srgbClr val="FFFFFF"/>
                </a:solidFill>
              </a:rPr>
              <a:t>COUNTRIES DATA </a:t>
            </a:r>
            <a:br>
              <a:rPr lang="en-GB" sz="5600" dirty="0">
                <a:solidFill>
                  <a:srgbClr val="FFFFFF"/>
                </a:solidFill>
              </a:rPr>
            </a:br>
            <a:endParaRPr lang="en-GB" sz="5600" dirty="0">
              <a:solidFill>
                <a:srgbClr val="FFFFFF"/>
              </a:solidFill>
            </a:endParaRPr>
          </a:p>
        </p:txBody>
      </p:sp>
      <p:sp>
        <p:nvSpPr>
          <p:cNvPr id="3" name="Subtitle 2">
            <a:extLst>
              <a:ext uri="{FF2B5EF4-FFF2-40B4-BE49-F238E27FC236}">
                <a16:creationId xmlns:a16="http://schemas.microsoft.com/office/drawing/2014/main" id="{DB7E6198-EB1E-4A27-C29E-AC291673E914}"/>
              </a:ext>
            </a:extLst>
          </p:cNvPr>
          <p:cNvSpPr>
            <a:spLocks noGrp="1"/>
          </p:cNvSpPr>
          <p:nvPr>
            <p:ph type="subTitle" idx="1"/>
          </p:nvPr>
        </p:nvSpPr>
        <p:spPr>
          <a:xfrm>
            <a:off x="5206993" y="3123651"/>
            <a:ext cx="5833787" cy="1811206"/>
          </a:xfrm>
        </p:spPr>
        <p:txBody>
          <a:bodyPr>
            <a:normAutofit/>
          </a:bodyPr>
          <a:lstStyle/>
          <a:p>
            <a:pPr algn="r"/>
            <a:r>
              <a:rPr lang="en-GB" sz="2000" dirty="0">
                <a:solidFill>
                  <a:srgbClr val="FFFFFF"/>
                </a:solidFill>
              </a:rPr>
              <a:t>Objective: To categorise countries using socio-economic and health factors that determine the overall development of the country and identify the highest priority countries that need urgent aid.</a:t>
            </a:r>
          </a:p>
        </p:txBody>
      </p:sp>
      <p:sp>
        <p:nvSpPr>
          <p:cNvPr id="3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39" name="Straight Connector 3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7" name="Graphic 6" descr="Earth Globe Europe-Africa">
            <a:extLst>
              <a:ext uri="{FF2B5EF4-FFF2-40B4-BE49-F238E27FC236}">
                <a16:creationId xmlns:a16="http://schemas.microsoft.com/office/drawing/2014/main" id="{92FF996F-4916-3928-6469-CB77C276B5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23398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07F7B-9C25-CED6-069F-431E70D36D5C}"/>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rPr>
              <a:t>Measure the accuracy </a:t>
            </a:r>
          </a:p>
        </p:txBody>
      </p:sp>
      <p:graphicFrame>
        <p:nvGraphicFramePr>
          <p:cNvPr id="5" name="Content Placeholder 2">
            <a:extLst>
              <a:ext uri="{FF2B5EF4-FFF2-40B4-BE49-F238E27FC236}">
                <a16:creationId xmlns:a16="http://schemas.microsoft.com/office/drawing/2014/main" id="{9E0C72A6-4F0B-FEB4-5310-D9013EA01853}"/>
              </a:ext>
            </a:extLst>
          </p:cNvPr>
          <p:cNvGraphicFramePr>
            <a:graphicFrameLocks noGrp="1"/>
          </p:cNvGraphicFramePr>
          <p:nvPr>
            <p:ph idx="1"/>
            <p:extLst>
              <p:ext uri="{D42A27DB-BD31-4B8C-83A1-F6EECF244321}">
                <p14:modId xmlns:p14="http://schemas.microsoft.com/office/powerpoint/2010/main" val="144225502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80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90BAA-5758-88CA-5219-E1DE634BB9B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Filtering the 37 high-risk countries further…</a:t>
            </a:r>
          </a:p>
        </p:txBody>
      </p:sp>
      <p:pic>
        <p:nvPicPr>
          <p:cNvPr id="5" name="Picture 4">
            <a:extLst>
              <a:ext uri="{FF2B5EF4-FFF2-40B4-BE49-F238E27FC236}">
                <a16:creationId xmlns:a16="http://schemas.microsoft.com/office/drawing/2014/main" id="{4B700DEE-027E-5F5B-C04B-D5E0821EAB81}"/>
              </a:ext>
            </a:extLst>
          </p:cNvPr>
          <p:cNvPicPr>
            <a:picLocks noChangeAspect="1"/>
          </p:cNvPicPr>
          <p:nvPr/>
        </p:nvPicPr>
        <p:blipFill>
          <a:blip r:embed="rId2"/>
          <a:stretch>
            <a:fillRect/>
          </a:stretch>
        </p:blipFill>
        <p:spPr>
          <a:xfrm>
            <a:off x="4255958" y="86713"/>
            <a:ext cx="7188199" cy="4097160"/>
          </a:xfrm>
          <a:prstGeom prst="rect">
            <a:avLst/>
          </a:prstGeom>
        </p:spPr>
      </p:pic>
      <p:sp>
        <p:nvSpPr>
          <p:cNvPr id="6" name="TextBox 5">
            <a:extLst>
              <a:ext uri="{FF2B5EF4-FFF2-40B4-BE49-F238E27FC236}">
                <a16:creationId xmlns:a16="http://schemas.microsoft.com/office/drawing/2014/main" id="{2DF575EA-A3D5-7D45-D209-6689BB8450D0}"/>
              </a:ext>
            </a:extLst>
          </p:cNvPr>
          <p:cNvSpPr txBox="1"/>
          <p:nvPr/>
        </p:nvSpPr>
        <p:spPr>
          <a:xfrm>
            <a:off x="3874466" y="4270586"/>
            <a:ext cx="7525062" cy="2031325"/>
          </a:xfrm>
          <a:prstGeom prst="rect">
            <a:avLst/>
          </a:prstGeom>
          <a:noFill/>
        </p:spPr>
        <p:txBody>
          <a:bodyPr wrap="square" rtlCol="0">
            <a:spAutoFit/>
          </a:bodyPr>
          <a:lstStyle/>
          <a:p>
            <a:r>
              <a:rPr lang="en-GB" dirty="0"/>
              <a:t>K means silhouette score: 0.16</a:t>
            </a:r>
          </a:p>
          <a:p>
            <a:r>
              <a:rPr lang="en-GB" dirty="0"/>
              <a:t>Agglomerative score: 0.3, split the data into 3 clusters more effectively.</a:t>
            </a:r>
          </a:p>
          <a:p>
            <a:endParaRPr lang="en-GB" dirty="0"/>
          </a:p>
          <a:p>
            <a:r>
              <a:rPr lang="en-GB" dirty="0"/>
              <a:t>Burundi, Sierra Leone and Liberia are very close together.</a:t>
            </a:r>
          </a:p>
          <a:p>
            <a:endParaRPr lang="en-GB" dirty="0"/>
          </a:p>
          <a:p>
            <a:r>
              <a:rPr lang="en-GB" dirty="0"/>
              <a:t>Cluster 2 can be our top priority group.</a:t>
            </a:r>
          </a:p>
          <a:p>
            <a:endParaRPr lang="en-GB" dirty="0"/>
          </a:p>
        </p:txBody>
      </p:sp>
    </p:spTree>
    <p:extLst>
      <p:ext uri="{BB962C8B-B14F-4D97-AF65-F5344CB8AC3E}">
        <p14:creationId xmlns:p14="http://schemas.microsoft.com/office/powerpoint/2010/main" val="247216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4C99E-96D7-FC75-5FB4-CD32A9A314CC}"/>
              </a:ext>
            </a:extLst>
          </p:cNvPr>
          <p:cNvSpPr>
            <a:spLocks noGrp="1"/>
          </p:cNvSpPr>
          <p:nvPr>
            <p:ph type="title"/>
          </p:nvPr>
        </p:nvSpPr>
        <p:spPr>
          <a:xfrm>
            <a:off x="466722" y="586855"/>
            <a:ext cx="3201366" cy="3387497"/>
          </a:xfrm>
        </p:spPr>
        <p:txBody>
          <a:bodyPr anchor="b">
            <a:normAutofit/>
          </a:bodyPr>
          <a:lstStyle/>
          <a:p>
            <a:pPr algn="r"/>
            <a:r>
              <a:rPr lang="en-GB" sz="4000" u="sng" dirty="0">
                <a:solidFill>
                  <a:srgbClr val="FFFFFF"/>
                </a:solidFill>
              </a:rPr>
              <a:t>Conclusion </a:t>
            </a:r>
          </a:p>
        </p:txBody>
      </p:sp>
      <p:sp>
        <p:nvSpPr>
          <p:cNvPr id="3" name="Content Placeholder 2">
            <a:extLst>
              <a:ext uri="{FF2B5EF4-FFF2-40B4-BE49-F238E27FC236}">
                <a16:creationId xmlns:a16="http://schemas.microsoft.com/office/drawing/2014/main" id="{0400D9D4-532B-32B9-20E9-918FA888C759}"/>
              </a:ext>
            </a:extLst>
          </p:cNvPr>
          <p:cNvSpPr>
            <a:spLocks noGrp="1"/>
          </p:cNvSpPr>
          <p:nvPr>
            <p:ph idx="1"/>
          </p:nvPr>
        </p:nvSpPr>
        <p:spPr>
          <a:xfrm>
            <a:off x="4598888" y="511388"/>
            <a:ext cx="6555347" cy="5955196"/>
          </a:xfrm>
        </p:spPr>
        <p:txBody>
          <a:bodyPr anchor="ctr">
            <a:normAutofit fontScale="92500" lnSpcReduction="10000"/>
          </a:bodyPr>
          <a:lstStyle/>
          <a:p>
            <a:pPr marL="0" indent="0">
              <a:buNone/>
            </a:pPr>
            <a:r>
              <a:rPr lang="en-GB" sz="1800" dirty="0"/>
              <a:t>Our 4 countries to prioritise are Burundi, Haiti, Liberia and Sierra Leone. </a:t>
            </a:r>
          </a:p>
          <a:p>
            <a:pPr marL="0" indent="0">
              <a:buNone/>
            </a:pPr>
            <a:endParaRPr lang="en-GB" sz="1800" dirty="0"/>
          </a:p>
          <a:p>
            <a:pPr marL="0" indent="0">
              <a:buNone/>
            </a:pPr>
            <a:r>
              <a:rPr lang="en-GB" sz="1800" dirty="0"/>
              <a:t>Burundi, Liberia and Sierra Leone are all very similar with a GDPP of under 400, much higher imports than exports and high health spending.</a:t>
            </a:r>
          </a:p>
          <a:p>
            <a:pPr marL="0" indent="0">
              <a:buNone/>
            </a:pPr>
            <a:endParaRPr lang="en-GB" sz="1800" dirty="0"/>
          </a:p>
          <a:p>
            <a:pPr marL="0" indent="0">
              <a:buNone/>
            </a:pPr>
            <a:r>
              <a:rPr lang="en-GB" sz="1800" dirty="0"/>
              <a:t>Haiti is slightly more well off than the others but has by far the highest child mortality rate and lowest life expectancy in the list which allowed it to just be part of cluster number 2.</a:t>
            </a:r>
          </a:p>
          <a:p>
            <a:pPr marL="0" indent="0">
              <a:buNone/>
            </a:pPr>
            <a:endParaRPr lang="en-GB" sz="1800" dirty="0"/>
          </a:p>
          <a:p>
            <a:pPr marL="0" indent="0">
              <a:buNone/>
            </a:pPr>
            <a:r>
              <a:rPr lang="en-GB" sz="1800" dirty="0"/>
              <a:t>Overall happy with how it turned out, we have the two highest child mortality rates and the two lowest GDPP represented…</a:t>
            </a:r>
          </a:p>
          <a:p>
            <a:pPr marL="0" indent="0">
              <a:buNone/>
            </a:pPr>
            <a:endParaRPr lang="en-GB" sz="1800" dirty="0"/>
          </a:p>
          <a:p>
            <a:pPr marL="0" indent="0">
              <a:buNone/>
            </a:pPr>
            <a:r>
              <a:rPr lang="en-GB" sz="1800" dirty="0"/>
              <a:t>Congo DR missed out due to their high number of exports. However, this is not reflected in their GDP per capita as they are third lowest. They also have an alarmingly high child mortality rate so probably should have made the final cluster. </a:t>
            </a:r>
          </a:p>
          <a:p>
            <a:pPr marL="0" indent="0">
              <a:buNone/>
            </a:pPr>
            <a:endParaRPr lang="en-GB" sz="1800" dirty="0"/>
          </a:p>
          <a:p>
            <a:pPr marL="0" indent="0">
              <a:buNone/>
            </a:pPr>
            <a:r>
              <a:rPr lang="en-GB" sz="1800" dirty="0"/>
              <a:t>Central African Republic missed out due to their relatively low health spending despite being identified early on as a possible high priority country.</a:t>
            </a:r>
          </a:p>
        </p:txBody>
      </p:sp>
    </p:spTree>
    <p:extLst>
      <p:ext uri="{BB962C8B-B14F-4D97-AF65-F5344CB8AC3E}">
        <p14:creationId xmlns:p14="http://schemas.microsoft.com/office/powerpoint/2010/main" val="296464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9CB3D397-FFAD-36DD-0737-1A5C9FB7D62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2">
            <a:extLst>
              <a:ext uri="{FF2B5EF4-FFF2-40B4-BE49-F238E27FC236}">
                <a16:creationId xmlns:a16="http://schemas.microsoft.com/office/drawing/2014/main" id="{12370A2E-8262-71FA-8DBD-02DF024B7ABD}"/>
              </a:ext>
            </a:extLst>
          </p:cNvPr>
          <p:cNvSpPr>
            <a:spLocks noChangeArrowheads="1"/>
          </p:cNvSpPr>
          <p:nvPr/>
        </p:nvSpPr>
        <p:spPr bwMode="auto">
          <a:xfrm>
            <a:off x="5849938" y="-4941074"/>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5666F83D-8BB5-21C3-25B6-E9633DFEE432}"/>
              </a:ext>
            </a:extLst>
          </p:cNvPr>
          <p:cNvGraphicFramePr>
            <a:graphicFrameLocks noGrp="1"/>
          </p:cNvGraphicFramePr>
          <p:nvPr>
            <p:extLst>
              <p:ext uri="{D42A27DB-BD31-4B8C-83A1-F6EECF244321}">
                <p14:modId xmlns:p14="http://schemas.microsoft.com/office/powerpoint/2010/main" val="3383156599"/>
              </p:ext>
            </p:extLst>
          </p:nvPr>
        </p:nvGraphicFramePr>
        <p:xfrm>
          <a:off x="1120477" y="1269060"/>
          <a:ext cx="9951042" cy="4313740"/>
        </p:xfrm>
        <a:graphic>
          <a:graphicData uri="http://schemas.openxmlformats.org/drawingml/2006/table">
            <a:tbl>
              <a:tblPr>
                <a:noFill/>
              </a:tblPr>
              <a:tblGrid>
                <a:gridCol w="2050619">
                  <a:extLst>
                    <a:ext uri="{9D8B030D-6E8A-4147-A177-3AD203B41FA5}">
                      <a16:colId xmlns:a16="http://schemas.microsoft.com/office/drawing/2014/main" val="4152096922"/>
                    </a:ext>
                  </a:extLst>
                </a:gridCol>
                <a:gridCol w="7900423">
                  <a:extLst>
                    <a:ext uri="{9D8B030D-6E8A-4147-A177-3AD203B41FA5}">
                      <a16:colId xmlns:a16="http://schemas.microsoft.com/office/drawing/2014/main" val="2585010352"/>
                    </a:ext>
                  </a:extLst>
                </a:gridCol>
              </a:tblGrid>
              <a:tr h="441090">
                <a:tc>
                  <a:txBody>
                    <a:bodyPr/>
                    <a:lstStyle/>
                    <a:p>
                      <a:pPr algn="l" fontAlgn="t">
                        <a:lnSpc>
                          <a:spcPts val="1200"/>
                        </a:lnSpc>
                      </a:pPr>
                      <a:r>
                        <a:rPr lang="en-GB" sz="1700" dirty="0">
                          <a:solidFill>
                            <a:schemeClr val="tx1">
                              <a:lumMod val="75000"/>
                              <a:lumOff val="25000"/>
                            </a:schemeClr>
                          </a:solidFill>
                          <a:effectLst/>
                          <a:latin typeface="inherit"/>
                        </a:rPr>
                        <a:t>child mortality</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t">
                        <a:lnSpc>
                          <a:spcPts val="1200"/>
                        </a:lnSpc>
                      </a:pPr>
                      <a:r>
                        <a:rPr lang="en-GB" sz="1700" dirty="0">
                          <a:solidFill>
                            <a:schemeClr val="tx1">
                              <a:lumMod val="75000"/>
                              <a:lumOff val="25000"/>
                            </a:schemeClr>
                          </a:solidFill>
                          <a:effectLst/>
                          <a:latin typeface="inherit"/>
                        </a:rPr>
                        <a:t>Death of children under 5 years of age per 1000 live births</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309860948"/>
                  </a:ext>
                </a:extLst>
              </a:tr>
              <a:tr h="441090">
                <a:tc>
                  <a:txBody>
                    <a:bodyPr/>
                    <a:lstStyle/>
                    <a:p>
                      <a:pPr algn="l" fontAlgn="t">
                        <a:lnSpc>
                          <a:spcPts val="1200"/>
                        </a:lnSpc>
                      </a:pPr>
                      <a:r>
                        <a:rPr lang="en-GB" sz="1700">
                          <a:solidFill>
                            <a:schemeClr val="tx1">
                              <a:lumMod val="75000"/>
                              <a:lumOff val="25000"/>
                            </a:schemeClr>
                          </a:solidFill>
                          <a:effectLst/>
                          <a:latin typeface="inherit"/>
                        </a:rPr>
                        <a:t>exports</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t">
                        <a:lnSpc>
                          <a:spcPts val="1200"/>
                        </a:lnSpc>
                      </a:pPr>
                      <a:r>
                        <a:rPr lang="en-GB" sz="1700" dirty="0">
                          <a:solidFill>
                            <a:schemeClr val="tx1">
                              <a:lumMod val="75000"/>
                              <a:lumOff val="25000"/>
                            </a:schemeClr>
                          </a:solidFill>
                          <a:effectLst/>
                          <a:latin typeface="inherit"/>
                        </a:rPr>
                        <a:t>Exports of goods and services per capita. Given as percentage of the GDP per capita</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430069981"/>
                  </a:ext>
                </a:extLst>
              </a:tr>
              <a:tr h="441090">
                <a:tc>
                  <a:txBody>
                    <a:bodyPr/>
                    <a:lstStyle/>
                    <a:p>
                      <a:pPr algn="l" fontAlgn="t">
                        <a:lnSpc>
                          <a:spcPts val="1200"/>
                        </a:lnSpc>
                      </a:pPr>
                      <a:r>
                        <a:rPr lang="en-GB" sz="1700">
                          <a:solidFill>
                            <a:schemeClr val="tx1">
                              <a:lumMod val="75000"/>
                              <a:lumOff val="25000"/>
                            </a:schemeClr>
                          </a:solidFill>
                          <a:effectLst/>
                          <a:latin typeface="inherit"/>
                        </a:rPr>
                        <a:t>health</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t">
                        <a:lnSpc>
                          <a:spcPts val="1200"/>
                        </a:lnSpc>
                      </a:pPr>
                      <a:r>
                        <a:rPr lang="en-GB" sz="1700">
                          <a:solidFill>
                            <a:schemeClr val="tx1">
                              <a:lumMod val="75000"/>
                              <a:lumOff val="25000"/>
                            </a:schemeClr>
                          </a:solidFill>
                          <a:effectLst/>
                          <a:latin typeface="inherit"/>
                        </a:rPr>
                        <a:t>Total health spending per capita. Given as %age of GDP per capita</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185873420"/>
                  </a:ext>
                </a:extLst>
              </a:tr>
              <a:tr h="441090">
                <a:tc>
                  <a:txBody>
                    <a:bodyPr/>
                    <a:lstStyle/>
                    <a:p>
                      <a:pPr algn="l" fontAlgn="t">
                        <a:lnSpc>
                          <a:spcPts val="1200"/>
                        </a:lnSpc>
                      </a:pPr>
                      <a:r>
                        <a:rPr lang="en-GB" sz="1700">
                          <a:solidFill>
                            <a:schemeClr val="tx1">
                              <a:lumMod val="75000"/>
                              <a:lumOff val="25000"/>
                            </a:schemeClr>
                          </a:solidFill>
                          <a:effectLst/>
                          <a:latin typeface="inherit"/>
                        </a:rPr>
                        <a:t>imports</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t">
                        <a:lnSpc>
                          <a:spcPts val="1200"/>
                        </a:lnSpc>
                      </a:pPr>
                      <a:r>
                        <a:rPr lang="en-GB" sz="1700">
                          <a:solidFill>
                            <a:schemeClr val="tx1">
                              <a:lumMod val="75000"/>
                              <a:lumOff val="25000"/>
                            </a:schemeClr>
                          </a:solidFill>
                          <a:effectLst/>
                          <a:latin typeface="inherit"/>
                        </a:rPr>
                        <a:t>Imports of goods and services per capita. Given as %age of the GDP per capita</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713579028"/>
                  </a:ext>
                </a:extLst>
              </a:tr>
              <a:tr h="441090">
                <a:tc>
                  <a:txBody>
                    <a:bodyPr/>
                    <a:lstStyle/>
                    <a:p>
                      <a:pPr algn="l" fontAlgn="t">
                        <a:lnSpc>
                          <a:spcPts val="1200"/>
                        </a:lnSpc>
                      </a:pPr>
                      <a:r>
                        <a:rPr lang="en-GB" sz="1700" dirty="0">
                          <a:solidFill>
                            <a:schemeClr val="tx1">
                              <a:lumMod val="75000"/>
                              <a:lumOff val="25000"/>
                            </a:schemeClr>
                          </a:solidFill>
                          <a:effectLst/>
                          <a:latin typeface="inherit"/>
                        </a:rPr>
                        <a:t>income</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t">
                        <a:lnSpc>
                          <a:spcPts val="1200"/>
                        </a:lnSpc>
                      </a:pPr>
                      <a:r>
                        <a:rPr lang="en-GB" sz="1700">
                          <a:solidFill>
                            <a:schemeClr val="tx1">
                              <a:lumMod val="75000"/>
                              <a:lumOff val="25000"/>
                            </a:schemeClr>
                          </a:solidFill>
                          <a:effectLst/>
                          <a:latin typeface="inherit"/>
                        </a:rPr>
                        <a:t>Net income per person</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117675996"/>
                  </a:ext>
                </a:extLst>
              </a:tr>
              <a:tr h="441090">
                <a:tc>
                  <a:txBody>
                    <a:bodyPr/>
                    <a:lstStyle/>
                    <a:p>
                      <a:pPr algn="l" fontAlgn="t">
                        <a:lnSpc>
                          <a:spcPts val="1200"/>
                        </a:lnSpc>
                      </a:pPr>
                      <a:r>
                        <a:rPr lang="en-GB" sz="1700" dirty="0">
                          <a:solidFill>
                            <a:schemeClr val="tx1">
                              <a:lumMod val="75000"/>
                              <a:lumOff val="25000"/>
                            </a:schemeClr>
                          </a:solidFill>
                          <a:effectLst/>
                          <a:latin typeface="inherit"/>
                        </a:rPr>
                        <a:t>inflation</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t">
                        <a:lnSpc>
                          <a:spcPts val="1200"/>
                        </a:lnSpc>
                      </a:pPr>
                      <a:r>
                        <a:rPr lang="en-GB" sz="1700">
                          <a:solidFill>
                            <a:schemeClr val="tx1">
                              <a:lumMod val="75000"/>
                              <a:lumOff val="25000"/>
                            </a:schemeClr>
                          </a:solidFill>
                          <a:effectLst/>
                          <a:latin typeface="inherit"/>
                        </a:rPr>
                        <a:t>The measurement of the annual growth rate of the Total GDP</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466019444"/>
                  </a:ext>
                </a:extLst>
              </a:tr>
              <a:tr h="613055">
                <a:tc>
                  <a:txBody>
                    <a:bodyPr/>
                    <a:lstStyle/>
                    <a:p>
                      <a:pPr algn="l" fontAlgn="t">
                        <a:lnSpc>
                          <a:spcPts val="1200"/>
                        </a:lnSpc>
                      </a:pPr>
                      <a:r>
                        <a:rPr lang="en-GB" sz="1700" dirty="0">
                          <a:solidFill>
                            <a:schemeClr val="tx1">
                              <a:lumMod val="75000"/>
                              <a:lumOff val="25000"/>
                            </a:schemeClr>
                          </a:solidFill>
                          <a:effectLst/>
                          <a:latin typeface="inherit"/>
                        </a:rPr>
                        <a:t>life expectancy</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t">
                        <a:lnSpc>
                          <a:spcPts val="1200"/>
                        </a:lnSpc>
                      </a:pPr>
                      <a:r>
                        <a:rPr lang="en-GB" sz="1700" dirty="0">
                          <a:solidFill>
                            <a:schemeClr val="tx1">
                              <a:lumMod val="75000"/>
                              <a:lumOff val="25000"/>
                            </a:schemeClr>
                          </a:solidFill>
                          <a:effectLst/>
                          <a:latin typeface="inherit"/>
                        </a:rPr>
                        <a:t>The average number of years a newborn child would live if the current mortality patterns are to remain the same</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060123484"/>
                  </a:ext>
                </a:extLst>
              </a:tr>
              <a:tr h="613055">
                <a:tc>
                  <a:txBody>
                    <a:bodyPr/>
                    <a:lstStyle/>
                    <a:p>
                      <a:pPr algn="l" fontAlgn="t">
                        <a:lnSpc>
                          <a:spcPts val="1200"/>
                        </a:lnSpc>
                      </a:pPr>
                      <a:r>
                        <a:rPr lang="en-GB" sz="1700" dirty="0">
                          <a:solidFill>
                            <a:schemeClr val="tx1">
                              <a:lumMod val="75000"/>
                              <a:lumOff val="25000"/>
                            </a:schemeClr>
                          </a:solidFill>
                          <a:effectLst/>
                          <a:latin typeface="inherit"/>
                        </a:rPr>
                        <a:t>total fertility</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t">
                        <a:lnSpc>
                          <a:spcPts val="1200"/>
                        </a:lnSpc>
                      </a:pPr>
                      <a:r>
                        <a:rPr lang="en-GB" sz="1700" dirty="0">
                          <a:solidFill>
                            <a:schemeClr val="tx1">
                              <a:lumMod val="75000"/>
                              <a:lumOff val="25000"/>
                            </a:schemeClr>
                          </a:solidFill>
                          <a:effectLst/>
                          <a:latin typeface="inherit"/>
                        </a:rPr>
                        <a:t>The number of children that would be born to each woman if the current age-fertility rates remain the same</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625576964"/>
                  </a:ext>
                </a:extLst>
              </a:tr>
              <a:tr h="441090">
                <a:tc>
                  <a:txBody>
                    <a:bodyPr/>
                    <a:lstStyle/>
                    <a:p>
                      <a:pPr algn="l" fontAlgn="t">
                        <a:lnSpc>
                          <a:spcPts val="1200"/>
                        </a:lnSpc>
                      </a:pPr>
                      <a:r>
                        <a:rPr lang="en-GB" sz="1700" dirty="0" err="1">
                          <a:solidFill>
                            <a:schemeClr val="tx1">
                              <a:lumMod val="75000"/>
                              <a:lumOff val="25000"/>
                            </a:schemeClr>
                          </a:solidFill>
                          <a:effectLst/>
                          <a:latin typeface="inherit"/>
                        </a:rPr>
                        <a:t>gdpp</a:t>
                      </a:r>
                      <a:endParaRPr lang="en-GB" sz="1700" dirty="0">
                        <a:solidFill>
                          <a:schemeClr val="tx1">
                            <a:lumMod val="75000"/>
                            <a:lumOff val="25000"/>
                          </a:schemeClr>
                        </a:solidFill>
                        <a:effectLst/>
                        <a:latin typeface="inherit"/>
                      </a:endParaRP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t">
                        <a:lnSpc>
                          <a:spcPts val="1200"/>
                        </a:lnSpc>
                      </a:pPr>
                      <a:r>
                        <a:rPr lang="en-GB" sz="1700" dirty="0">
                          <a:solidFill>
                            <a:schemeClr val="tx1">
                              <a:lumMod val="75000"/>
                              <a:lumOff val="25000"/>
                            </a:schemeClr>
                          </a:solidFill>
                          <a:effectLst/>
                          <a:latin typeface="inherit"/>
                        </a:rPr>
                        <a:t>The GDP per capita. Calculated as the Total GDP divided by the total population</a:t>
                      </a:r>
                    </a:p>
                  </a:txBody>
                  <a:tcPr marL="206358" marR="22986" marT="103179" marB="103179">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173129389"/>
                  </a:ext>
                </a:extLst>
              </a:tr>
            </a:tbl>
          </a:graphicData>
        </a:graphic>
      </p:graphicFrame>
      <p:sp>
        <p:nvSpPr>
          <p:cNvPr id="13" name="Rectangle 3">
            <a:extLst>
              <a:ext uri="{FF2B5EF4-FFF2-40B4-BE49-F238E27FC236}">
                <a16:creationId xmlns:a16="http://schemas.microsoft.com/office/drawing/2014/main" id="{78982A30-5FD7-C779-EE1A-30DAF71FD114}"/>
              </a:ext>
            </a:extLst>
          </p:cNvPr>
          <p:cNvSpPr>
            <a:spLocks noChangeArrowheads="1"/>
          </p:cNvSpPr>
          <p:nvPr/>
        </p:nvSpPr>
        <p:spPr bwMode="auto">
          <a:xfrm>
            <a:off x="5842000" y="-4121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67794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7D94A8-8CF6-99A6-1869-5E0BF0AEB5BF}"/>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Initial notes</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Content Placeholder 2">
            <a:extLst>
              <a:ext uri="{FF2B5EF4-FFF2-40B4-BE49-F238E27FC236}">
                <a16:creationId xmlns:a16="http://schemas.microsoft.com/office/drawing/2014/main" id="{EEDDFA98-050A-9CE4-49E7-271633060643}"/>
              </a:ext>
            </a:extLst>
          </p:cNvPr>
          <p:cNvSpPr>
            <a:spLocks noGrp="1"/>
          </p:cNvSpPr>
          <p:nvPr>
            <p:ph idx="1"/>
          </p:nvPr>
        </p:nvSpPr>
        <p:spPr>
          <a:xfrm>
            <a:off x="4484784" y="319088"/>
            <a:ext cx="6906491" cy="5585619"/>
          </a:xfrm>
        </p:spPr>
        <p:txBody>
          <a:bodyPr anchor="ctr">
            <a:normAutofit/>
          </a:bodyPr>
          <a:lstStyle/>
          <a:p>
            <a:pPr marL="0" indent="0">
              <a:buNone/>
            </a:pPr>
            <a:r>
              <a:rPr lang="en-GB" dirty="0"/>
              <a:t>There are no missing values in our data set, however not every UN recognised country is represented, this could be due to size, lack of data, or political instability.</a:t>
            </a:r>
          </a:p>
          <a:p>
            <a:pPr marL="0" indent="0">
              <a:buNone/>
            </a:pPr>
            <a:endParaRPr lang="en-GB" dirty="0"/>
          </a:p>
          <a:p>
            <a:pPr marL="0" indent="0">
              <a:buNone/>
            </a:pPr>
            <a:endParaRPr lang="en-GB" dirty="0"/>
          </a:p>
          <a:p>
            <a:pPr marL="0" indent="0">
              <a:buNone/>
            </a:pPr>
            <a:r>
              <a:rPr lang="en-GB" dirty="0"/>
              <a:t>Gross Domestic Product (GDP) is the total value of all goods and services produced in a country over a specific time period, and it is one of the ways to measure a country’s economic health and development. Per capita means per person so it is an </a:t>
            </a:r>
            <a:r>
              <a:rPr lang="en-GB" dirty="0" err="1"/>
              <a:t>averaege</a:t>
            </a:r>
            <a:r>
              <a:rPr lang="en-GB" dirty="0"/>
              <a:t>. </a:t>
            </a:r>
          </a:p>
          <a:p>
            <a:pPr marL="0" indent="0">
              <a:buNone/>
            </a:pPr>
            <a:endParaRPr lang="en-GB" dirty="0"/>
          </a:p>
        </p:txBody>
      </p:sp>
    </p:spTree>
    <p:extLst>
      <p:ext uri="{BB962C8B-B14F-4D97-AF65-F5344CB8AC3E}">
        <p14:creationId xmlns:p14="http://schemas.microsoft.com/office/powerpoint/2010/main" val="285355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BB432D-DD51-CB9B-80FC-D98114358770}"/>
              </a:ext>
            </a:extLst>
          </p:cNvPr>
          <p:cNvPicPr>
            <a:picLocks noChangeAspect="1"/>
          </p:cNvPicPr>
          <p:nvPr/>
        </p:nvPicPr>
        <p:blipFill>
          <a:blip r:embed="rId2"/>
          <a:stretch>
            <a:fillRect/>
          </a:stretch>
        </p:blipFill>
        <p:spPr>
          <a:xfrm>
            <a:off x="139830" y="68549"/>
            <a:ext cx="8014819" cy="6496050"/>
          </a:xfrm>
          <a:prstGeom prst="rect">
            <a:avLst/>
          </a:prstGeom>
        </p:spPr>
      </p:pic>
      <p:sp>
        <p:nvSpPr>
          <p:cNvPr id="6" name="TextBox 5">
            <a:extLst>
              <a:ext uri="{FF2B5EF4-FFF2-40B4-BE49-F238E27FC236}">
                <a16:creationId xmlns:a16="http://schemas.microsoft.com/office/drawing/2014/main" id="{75E056B8-8F77-F601-DC6E-CB63117C8117}"/>
              </a:ext>
            </a:extLst>
          </p:cNvPr>
          <p:cNvSpPr txBox="1"/>
          <p:nvPr/>
        </p:nvSpPr>
        <p:spPr>
          <a:xfrm>
            <a:off x="8671810" y="457200"/>
            <a:ext cx="3275351" cy="3970318"/>
          </a:xfrm>
          <a:prstGeom prst="rect">
            <a:avLst/>
          </a:prstGeom>
          <a:noFill/>
        </p:spPr>
        <p:txBody>
          <a:bodyPr wrap="square" rtlCol="0">
            <a:spAutoFit/>
          </a:bodyPr>
          <a:lstStyle/>
          <a:p>
            <a:r>
              <a:rPr lang="en-GB" dirty="0"/>
              <a:t>This correlation matrix shows the relationship between each variable.</a:t>
            </a:r>
          </a:p>
          <a:p>
            <a:endParaRPr lang="en-GB" dirty="0"/>
          </a:p>
          <a:p>
            <a:r>
              <a:rPr lang="en-GB" dirty="0"/>
              <a:t>As we might have expected, income and GDP per capita show a strong positive correlation. </a:t>
            </a:r>
          </a:p>
          <a:p>
            <a:endParaRPr lang="en-GB" dirty="0"/>
          </a:p>
          <a:p>
            <a:r>
              <a:rPr lang="en-GB" dirty="0"/>
              <a:t>Child mortality and Life expectancy show a strong negative correlation.</a:t>
            </a:r>
          </a:p>
          <a:p>
            <a:endParaRPr lang="en-GB" dirty="0"/>
          </a:p>
          <a:p>
            <a:endParaRPr lang="en-GB" dirty="0"/>
          </a:p>
        </p:txBody>
      </p:sp>
    </p:spTree>
    <p:extLst>
      <p:ext uri="{BB962C8B-B14F-4D97-AF65-F5344CB8AC3E}">
        <p14:creationId xmlns:p14="http://schemas.microsoft.com/office/powerpoint/2010/main" val="77234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numbers and dots&#10;&#10;AI-generated content may be incorrect.">
            <a:extLst>
              <a:ext uri="{FF2B5EF4-FFF2-40B4-BE49-F238E27FC236}">
                <a16:creationId xmlns:a16="http://schemas.microsoft.com/office/drawing/2014/main" id="{25E2EBDF-97AD-BF16-1858-F6FD6EF1B61E}"/>
              </a:ext>
            </a:extLst>
          </p:cNvPr>
          <p:cNvPicPr>
            <a:picLocks noGrp="1" noChangeAspect="1"/>
          </p:cNvPicPr>
          <p:nvPr>
            <p:ph idx="1"/>
          </p:nvPr>
        </p:nvPicPr>
        <p:blipFill>
          <a:blip r:embed="rId2"/>
          <a:stretch>
            <a:fillRect/>
          </a:stretch>
        </p:blipFill>
        <p:spPr>
          <a:xfrm>
            <a:off x="1529551" y="643467"/>
            <a:ext cx="9132897" cy="5571066"/>
          </a:xfrm>
          <a:prstGeom prst="rect">
            <a:avLst/>
          </a:prstGeom>
        </p:spPr>
      </p:pic>
    </p:spTree>
    <p:extLst>
      <p:ext uri="{BB962C8B-B14F-4D97-AF65-F5344CB8AC3E}">
        <p14:creationId xmlns:p14="http://schemas.microsoft.com/office/powerpoint/2010/main" val="351244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2DDAF5-1FF9-CB2B-E3D5-B409B892D48A}"/>
              </a:ext>
            </a:extLst>
          </p:cNvPr>
          <p:cNvPicPr>
            <a:picLocks noChangeAspect="1"/>
          </p:cNvPicPr>
          <p:nvPr/>
        </p:nvPicPr>
        <p:blipFill>
          <a:blip r:embed="rId2"/>
          <a:stretch>
            <a:fillRect/>
          </a:stretch>
        </p:blipFill>
        <p:spPr>
          <a:xfrm>
            <a:off x="0" y="-1"/>
            <a:ext cx="11262249" cy="6858001"/>
          </a:xfrm>
          <a:prstGeom prst="rect">
            <a:avLst/>
          </a:prstGeom>
        </p:spPr>
      </p:pic>
      <p:sp>
        <p:nvSpPr>
          <p:cNvPr id="7" name="TextBox 6">
            <a:extLst>
              <a:ext uri="{FF2B5EF4-FFF2-40B4-BE49-F238E27FC236}">
                <a16:creationId xmlns:a16="http://schemas.microsoft.com/office/drawing/2014/main" id="{FF19507F-5CE6-04BD-2C73-7C486F5A257E}"/>
              </a:ext>
            </a:extLst>
          </p:cNvPr>
          <p:cNvSpPr txBox="1"/>
          <p:nvPr/>
        </p:nvSpPr>
        <p:spPr>
          <a:xfrm>
            <a:off x="3848374" y="4973283"/>
            <a:ext cx="6927073" cy="1477328"/>
          </a:xfrm>
          <a:prstGeom prst="rect">
            <a:avLst/>
          </a:prstGeom>
          <a:noFill/>
        </p:spPr>
        <p:txBody>
          <a:bodyPr wrap="square" rtlCol="0">
            <a:spAutoFit/>
          </a:bodyPr>
          <a:lstStyle/>
          <a:p>
            <a:r>
              <a:rPr lang="en-GB" dirty="0"/>
              <a:t>These are the histograms showing the distribution of each variable. We can see that most them exhibit skewed data rather than normally distributed data. Income and GDP per capita particularly show a large amount of right-skew and outliers from the economically powerful nations.</a:t>
            </a:r>
          </a:p>
        </p:txBody>
      </p:sp>
    </p:spTree>
    <p:extLst>
      <p:ext uri="{BB962C8B-B14F-4D97-AF65-F5344CB8AC3E}">
        <p14:creationId xmlns:p14="http://schemas.microsoft.com/office/powerpoint/2010/main" val="145255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89C6C-5570-707E-D56D-CBF374AAA9A1}"/>
              </a:ext>
            </a:extLst>
          </p:cNvPr>
          <p:cNvSpPr>
            <a:spLocks noGrp="1"/>
          </p:cNvSpPr>
          <p:nvPr>
            <p:ph type="title"/>
          </p:nvPr>
        </p:nvSpPr>
        <p:spPr>
          <a:xfrm>
            <a:off x="630936" y="-91440"/>
            <a:ext cx="4818888" cy="1481328"/>
          </a:xfrm>
        </p:spPr>
        <p:txBody>
          <a:bodyPr anchor="b">
            <a:normAutofit/>
          </a:bodyPr>
          <a:lstStyle/>
          <a:p>
            <a:r>
              <a:rPr lang="en-GB" sz="5000" u="sng"/>
              <a:t>Preparing the data</a:t>
            </a:r>
            <a:endParaRPr lang="en-GB" sz="5000" u="sng" dirty="0"/>
          </a:p>
        </p:txBody>
      </p:sp>
      <p:sp>
        <p:nvSpPr>
          <p:cNvPr id="3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DEC05F-12DE-E4AD-F4EB-30F51EDEBE94}"/>
              </a:ext>
            </a:extLst>
          </p:cNvPr>
          <p:cNvSpPr>
            <a:spLocks noGrp="1"/>
          </p:cNvSpPr>
          <p:nvPr>
            <p:ph idx="1"/>
          </p:nvPr>
        </p:nvSpPr>
        <p:spPr>
          <a:xfrm>
            <a:off x="503520" y="2482596"/>
            <a:ext cx="4818888" cy="4182788"/>
          </a:xfrm>
        </p:spPr>
        <p:txBody>
          <a:bodyPr anchor="t">
            <a:normAutofit/>
          </a:bodyPr>
          <a:lstStyle/>
          <a:p>
            <a:pPr marL="0" indent="0">
              <a:buNone/>
            </a:pPr>
            <a:r>
              <a:rPr lang="en-GB" sz="2200" dirty="0"/>
              <a:t>After applying a Robust Scaler we can now perform K means clustering. This scaler was chosen over the Standard and </a:t>
            </a:r>
            <a:r>
              <a:rPr lang="en-GB" sz="2200" dirty="0" err="1"/>
              <a:t>MinMaxScaler</a:t>
            </a:r>
            <a:r>
              <a:rPr lang="en-GB" sz="2200" dirty="0"/>
              <a:t> as the data distributions are mostly skewed.</a:t>
            </a:r>
          </a:p>
          <a:p>
            <a:pPr marL="0" indent="0">
              <a:buNone/>
            </a:pPr>
            <a:r>
              <a:rPr lang="en-GB" sz="2200" dirty="0"/>
              <a:t>PCA has been applied, using 5 components whilst keeping 95% of the original variance. </a:t>
            </a:r>
          </a:p>
          <a:p>
            <a:pPr marL="0" indent="0">
              <a:buNone/>
            </a:pPr>
            <a:endParaRPr lang="en-GB" sz="2200" dirty="0"/>
          </a:p>
          <a:p>
            <a:pPr marL="0" indent="0">
              <a:buNone/>
            </a:pPr>
            <a:r>
              <a:rPr lang="en-GB" sz="2200" dirty="0"/>
              <a:t>K = 8</a:t>
            </a:r>
          </a:p>
          <a:p>
            <a:pPr marL="0" indent="0">
              <a:buNone/>
            </a:pPr>
            <a:endParaRPr lang="en-GB" sz="2200" dirty="0"/>
          </a:p>
          <a:p>
            <a:pPr marL="0" indent="0">
              <a:buNone/>
            </a:pPr>
            <a:endParaRPr lang="en-GB" sz="2200" dirty="0"/>
          </a:p>
        </p:txBody>
      </p:sp>
      <p:pic>
        <p:nvPicPr>
          <p:cNvPr id="9" name="Picture 8">
            <a:extLst>
              <a:ext uri="{FF2B5EF4-FFF2-40B4-BE49-F238E27FC236}">
                <a16:creationId xmlns:a16="http://schemas.microsoft.com/office/drawing/2014/main" id="{830312EB-D685-EEF7-6A4F-90D974B46690}"/>
              </a:ext>
            </a:extLst>
          </p:cNvPr>
          <p:cNvPicPr>
            <a:picLocks noChangeAspect="1"/>
          </p:cNvPicPr>
          <p:nvPr/>
        </p:nvPicPr>
        <p:blipFill>
          <a:blip r:embed="rId2"/>
          <a:stretch>
            <a:fillRect/>
          </a:stretch>
        </p:blipFill>
        <p:spPr>
          <a:xfrm>
            <a:off x="5998464" y="1091023"/>
            <a:ext cx="5562600" cy="4333875"/>
          </a:xfrm>
          <a:prstGeom prst="rect">
            <a:avLst/>
          </a:prstGeom>
        </p:spPr>
      </p:pic>
    </p:spTree>
    <p:extLst>
      <p:ext uri="{BB962C8B-B14F-4D97-AF65-F5344CB8AC3E}">
        <p14:creationId xmlns:p14="http://schemas.microsoft.com/office/powerpoint/2010/main" val="208377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F8E8A4-D499-E921-4296-F3BD82F2253C}"/>
              </a:ext>
            </a:extLst>
          </p:cNvPr>
          <p:cNvPicPr>
            <a:picLocks noChangeAspect="1"/>
          </p:cNvPicPr>
          <p:nvPr/>
        </p:nvPicPr>
        <p:blipFill>
          <a:blip r:embed="rId2"/>
          <a:stretch>
            <a:fillRect/>
          </a:stretch>
        </p:blipFill>
        <p:spPr>
          <a:xfrm>
            <a:off x="842029" y="0"/>
            <a:ext cx="10507941" cy="6858000"/>
          </a:xfrm>
          <a:prstGeom prst="rect">
            <a:avLst/>
          </a:prstGeom>
        </p:spPr>
      </p:pic>
      <p:sp>
        <p:nvSpPr>
          <p:cNvPr id="6" name="TextBox 5">
            <a:extLst>
              <a:ext uri="{FF2B5EF4-FFF2-40B4-BE49-F238E27FC236}">
                <a16:creationId xmlns:a16="http://schemas.microsoft.com/office/drawing/2014/main" id="{768EC30D-B2A6-4609-BA0D-56A8C0E6C817}"/>
              </a:ext>
            </a:extLst>
          </p:cNvPr>
          <p:cNvSpPr txBox="1"/>
          <p:nvPr/>
        </p:nvSpPr>
        <p:spPr>
          <a:xfrm>
            <a:off x="4137823" y="4585157"/>
            <a:ext cx="6631045" cy="1200329"/>
          </a:xfrm>
          <a:prstGeom prst="rect">
            <a:avLst/>
          </a:prstGeom>
          <a:noFill/>
        </p:spPr>
        <p:txBody>
          <a:bodyPr wrap="square" rtlCol="0">
            <a:spAutoFit/>
          </a:bodyPr>
          <a:lstStyle/>
          <a:p>
            <a:r>
              <a:rPr lang="en-GB" dirty="0"/>
              <a:t>The same histograms after applying a Robust Scaler. The shapes have remained the same but the units are now more manageable and suitable for clustering analysis. Robust scaler was chosen as the histograms show skewness and not normally distributed.</a:t>
            </a:r>
          </a:p>
        </p:txBody>
      </p:sp>
    </p:spTree>
    <p:extLst>
      <p:ext uri="{BB962C8B-B14F-4D97-AF65-F5344CB8AC3E}">
        <p14:creationId xmlns:p14="http://schemas.microsoft.com/office/powerpoint/2010/main" val="199201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9B1BC-A2CA-9C3F-3744-9E5D0F35FF3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u="sng" kern="1200">
                <a:solidFill>
                  <a:srgbClr val="FFFFFF"/>
                </a:solidFill>
                <a:latin typeface="+mj-lt"/>
                <a:ea typeface="+mj-ea"/>
                <a:cs typeface="+mj-cs"/>
              </a:rPr>
              <a:t>The model</a:t>
            </a:r>
          </a:p>
        </p:txBody>
      </p:sp>
      <p:sp>
        <p:nvSpPr>
          <p:cNvPr id="7" name="TextBox 6">
            <a:extLst>
              <a:ext uri="{FF2B5EF4-FFF2-40B4-BE49-F238E27FC236}">
                <a16:creationId xmlns:a16="http://schemas.microsoft.com/office/drawing/2014/main" id="{CBDA541B-0DA5-76AD-C80C-973A7E057BAC}"/>
              </a:ext>
            </a:extLst>
          </p:cNvPr>
          <p:cNvSpPr txBox="1"/>
          <p:nvPr/>
        </p:nvSpPr>
        <p:spPr>
          <a:xfrm>
            <a:off x="3306280" y="4310743"/>
            <a:ext cx="8971875" cy="2308324"/>
          </a:xfrm>
          <a:prstGeom prst="rect">
            <a:avLst/>
          </a:prstGeom>
          <a:noFill/>
        </p:spPr>
        <p:txBody>
          <a:bodyPr wrap="square">
            <a:spAutoFit/>
          </a:bodyPr>
          <a:lstStyle/>
          <a:p>
            <a:r>
              <a:rPr lang="en-GB" b="0" i="0" dirty="0">
                <a:effectLst/>
                <a:latin typeface="Consolas" panose="020B0609020204030204" pitchFamily="49" charset="0"/>
              </a:rPr>
              <a:t>Afghanistan, Bangladesh, Benin, Burkina Faso, Burundi, Cameroon, Central African Republic, Chad, Comoros, Congo, Dem. Rep., Cote d'Ivoire, Eritrea, Gambia, Ghana, Guinea, Guinea-Bissau, Haiti, India, Kenya, Lao, Liberia, Madagascar, Malawi, Mali, Mozambique, Myanmar, Nepal, Niger, Pakistan, Rwanda, Senegal, Sierra Leone, Tajikistan, Tanzania, </a:t>
            </a:r>
            <a:r>
              <a:rPr lang="en-GB" dirty="0">
                <a:latin typeface="Consolas" panose="020B0609020204030204" pitchFamily="49" charset="0"/>
              </a:rPr>
              <a:t>T</a:t>
            </a:r>
            <a:r>
              <a:rPr lang="en-GB" b="0" i="0" dirty="0">
                <a:effectLst/>
                <a:latin typeface="Consolas" panose="020B0609020204030204" pitchFamily="49" charset="0"/>
              </a:rPr>
              <a:t>ogo, Uganda, Zambia    </a:t>
            </a:r>
          </a:p>
          <a:p>
            <a:endParaRPr lang="en-GB" dirty="0">
              <a:latin typeface="Consolas" panose="020B0609020204030204" pitchFamily="49" charset="0"/>
            </a:endParaRPr>
          </a:p>
          <a:p>
            <a:r>
              <a:rPr lang="en-GB" dirty="0">
                <a:latin typeface="Consolas" panose="020B0609020204030204" pitchFamily="49" charset="0"/>
              </a:rPr>
              <a:t>37 countries.</a:t>
            </a:r>
            <a:endParaRPr lang="en-GB" dirty="0"/>
          </a:p>
        </p:txBody>
      </p:sp>
      <p:pic>
        <p:nvPicPr>
          <p:cNvPr id="13" name="Picture 12">
            <a:extLst>
              <a:ext uri="{FF2B5EF4-FFF2-40B4-BE49-F238E27FC236}">
                <a16:creationId xmlns:a16="http://schemas.microsoft.com/office/drawing/2014/main" id="{BCCE92AA-9067-E722-94C0-8465E9983DCA}"/>
              </a:ext>
            </a:extLst>
          </p:cNvPr>
          <p:cNvPicPr>
            <a:picLocks noChangeAspect="1"/>
          </p:cNvPicPr>
          <p:nvPr/>
        </p:nvPicPr>
        <p:blipFill>
          <a:blip r:embed="rId2"/>
          <a:stretch>
            <a:fillRect/>
          </a:stretch>
        </p:blipFill>
        <p:spPr>
          <a:xfrm>
            <a:off x="3932696" y="272264"/>
            <a:ext cx="7092570" cy="3949654"/>
          </a:xfrm>
          <a:prstGeom prst="rect">
            <a:avLst/>
          </a:prstGeom>
        </p:spPr>
      </p:pic>
    </p:spTree>
    <p:extLst>
      <p:ext uri="{BB962C8B-B14F-4D97-AF65-F5344CB8AC3E}">
        <p14:creationId xmlns:p14="http://schemas.microsoft.com/office/powerpoint/2010/main" val="2875540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2777</TotalTime>
  <Words>820</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Consolas</vt:lpstr>
      <vt:lpstr>inherit</vt:lpstr>
      <vt:lpstr>Office Theme</vt:lpstr>
      <vt:lpstr>COUNTRIES DATA  </vt:lpstr>
      <vt:lpstr>PowerPoint Presentation</vt:lpstr>
      <vt:lpstr>Initial notes</vt:lpstr>
      <vt:lpstr>PowerPoint Presentation</vt:lpstr>
      <vt:lpstr>PowerPoint Presentation</vt:lpstr>
      <vt:lpstr>PowerPoint Presentation</vt:lpstr>
      <vt:lpstr>Preparing the data</vt:lpstr>
      <vt:lpstr>PowerPoint Presentation</vt:lpstr>
      <vt:lpstr>The model</vt:lpstr>
      <vt:lpstr>Measure the accuracy </vt:lpstr>
      <vt:lpstr>Filtering the 37 high-risk countries further…</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Mulham Jouria</dc:creator>
  <cp:lastModifiedBy>Mulham Jouria</cp:lastModifiedBy>
  <cp:revision>6</cp:revision>
  <dcterms:created xsi:type="dcterms:W3CDTF">2025-02-20T14:49:57Z</dcterms:created>
  <dcterms:modified xsi:type="dcterms:W3CDTF">2025-02-22T13:07:16Z</dcterms:modified>
</cp:coreProperties>
</file>