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7" r:id="rId4"/>
    <p:sldId id="260" r:id="rId5"/>
    <p:sldId id="269" r:id="rId6"/>
    <p:sldId id="259" r:id="rId7"/>
    <p:sldId id="262" r:id="rId8"/>
    <p:sldId id="267" r:id="rId9"/>
    <p:sldId id="261" r:id="rId10"/>
    <p:sldId id="268"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7" autoAdjust="0"/>
    <p:restoredTop sz="94660"/>
  </p:normalViewPr>
  <p:slideViewPr>
    <p:cSldViewPr snapToGrid="0">
      <p:cViewPr varScale="1">
        <p:scale>
          <a:sx n="82" d="100"/>
          <a:sy n="82" d="100"/>
        </p:scale>
        <p:origin x="619"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C2414-51A6-4DFB-937B-F4A2A0F56902}" type="doc">
      <dgm:prSet loTypeId="urn:microsoft.com/office/officeart/2005/8/layout/process4" loCatId="process" qsTypeId="urn:microsoft.com/office/officeart/2005/8/quickstyle/simple2" qsCatId="simple" csTypeId="urn:microsoft.com/office/officeart/2005/8/colors/colorful5" csCatId="colorful" phldr="1"/>
      <dgm:spPr/>
      <dgm:t>
        <a:bodyPr/>
        <a:lstStyle/>
        <a:p>
          <a:endParaRPr lang="en-US"/>
        </a:p>
      </dgm:t>
    </dgm:pt>
    <dgm:pt modelId="{AAEA9276-ACEC-458C-B3D0-6CE14270B8BE}">
      <dgm:prSet/>
      <dgm:spPr/>
      <dgm:t>
        <a:bodyPr/>
        <a:lstStyle/>
        <a:p>
          <a:r>
            <a:rPr lang="en-GB"/>
            <a:t>To create a threshold limit for each pollutant, a value at which everywhere should aim not to exceed.</a:t>
          </a:r>
          <a:endParaRPr lang="en-US"/>
        </a:p>
      </dgm:t>
    </dgm:pt>
    <dgm:pt modelId="{926F7659-DF6A-4D05-B24A-AB2FC8CF4006}" type="parTrans" cxnId="{6B5825ED-95C1-4A8C-ABE8-21819958133F}">
      <dgm:prSet/>
      <dgm:spPr/>
      <dgm:t>
        <a:bodyPr/>
        <a:lstStyle/>
        <a:p>
          <a:endParaRPr lang="en-US"/>
        </a:p>
      </dgm:t>
    </dgm:pt>
    <dgm:pt modelId="{F1DCF27C-8D4E-4598-8893-5B7568939A8D}" type="sibTrans" cxnId="{6B5825ED-95C1-4A8C-ABE8-21819958133F}">
      <dgm:prSet/>
      <dgm:spPr/>
      <dgm:t>
        <a:bodyPr/>
        <a:lstStyle/>
        <a:p>
          <a:endParaRPr lang="en-US"/>
        </a:p>
      </dgm:t>
    </dgm:pt>
    <dgm:pt modelId="{E79D1A66-A20A-4C53-B6F1-FA8129ADEF4B}">
      <dgm:prSet/>
      <dgm:spPr/>
      <dgm:t>
        <a:bodyPr/>
        <a:lstStyle/>
        <a:p>
          <a:r>
            <a:rPr lang="en-GB"/>
            <a:t>Track changes in PM2.5 from 2017 – 2023 in over 6000 cities and identify places with a high level. </a:t>
          </a:r>
          <a:endParaRPr lang="en-US"/>
        </a:p>
      </dgm:t>
    </dgm:pt>
    <dgm:pt modelId="{1A1D4B9A-D6D6-411D-AD6C-75931CA64B9B}" type="parTrans" cxnId="{6178A02C-99DC-46AC-8ACA-47D910C23376}">
      <dgm:prSet/>
      <dgm:spPr/>
      <dgm:t>
        <a:bodyPr/>
        <a:lstStyle/>
        <a:p>
          <a:endParaRPr lang="en-US"/>
        </a:p>
      </dgm:t>
    </dgm:pt>
    <dgm:pt modelId="{FD138A9C-3454-476A-B9A9-A8F258F2EA9E}" type="sibTrans" cxnId="{6178A02C-99DC-46AC-8ACA-47D910C23376}">
      <dgm:prSet/>
      <dgm:spPr/>
      <dgm:t>
        <a:bodyPr/>
        <a:lstStyle/>
        <a:p>
          <a:endParaRPr lang="en-US"/>
        </a:p>
      </dgm:t>
    </dgm:pt>
    <dgm:pt modelId="{736305A9-A711-4D0E-AE92-E7BD349908A5}">
      <dgm:prSet/>
      <dgm:spPr/>
      <dgm:t>
        <a:bodyPr/>
        <a:lstStyle/>
        <a:p>
          <a:r>
            <a:rPr lang="en-GB"/>
            <a:t>To examine the effect of primary pollutants (PM2.5, PM10, NO2, SO2, CO) on air quality.</a:t>
          </a:r>
          <a:endParaRPr lang="en-US"/>
        </a:p>
      </dgm:t>
    </dgm:pt>
    <dgm:pt modelId="{04A77D15-FDF2-4F01-BF52-864A0D08BFD5}" type="parTrans" cxnId="{FC4E87A4-95D9-453A-AD10-0C91F3B780E6}">
      <dgm:prSet/>
      <dgm:spPr/>
      <dgm:t>
        <a:bodyPr/>
        <a:lstStyle/>
        <a:p>
          <a:endParaRPr lang="en-US"/>
        </a:p>
      </dgm:t>
    </dgm:pt>
    <dgm:pt modelId="{95C58390-BFBB-4418-A92D-4F99D97BD9BC}" type="sibTrans" cxnId="{FC4E87A4-95D9-453A-AD10-0C91F3B780E6}">
      <dgm:prSet/>
      <dgm:spPr/>
      <dgm:t>
        <a:bodyPr/>
        <a:lstStyle/>
        <a:p>
          <a:endParaRPr lang="en-US"/>
        </a:p>
      </dgm:t>
    </dgm:pt>
    <dgm:pt modelId="{784B98F1-0DB4-495C-B519-7CA35B29FA34}">
      <dgm:prSet/>
      <dgm:spPr/>
      <dgm:t>
        <a:bodyPr/>
        <a:lstStyle/>
        <a:p>
          <a:r>
            <a:rPr lang="en-GB" dirty="0"/>
            <a:t>To develop a predictive model to classify air quality into 3 categories: Good, Moderate, Poor.</a:t>
          </a:r>
          <a:endParaRPr lang="en-US" dirty="0"/>
        </a:p>
      </dgm:t>
    </dgm:pt>
    <dgm:pt modelId="{B8BCFA77-4AC9-4A99-8E97-08C1BAA0672D}" type="parTrans" cxnId="{3A724977-49F7-4C7B-B6BE-C2406B09E8F6}">
      <dgm:prSet/>
      <dgm:spPr/>
      <dgm:t>
        <a:bodyPr/>
        <a:lstStyle/>
        <a:p>
          <a:endParaRPr lang="en-US"/>
        </a:p>
      </dgm:t>
    </dgm:pt>
    <dgm:pt modelId="{B8376F0E-218F-4E61-91CB-50A8293A6754}" type="sibTrans" cxnId="{3A724977-49F7-4C7B-B6BE-C2406B09E8F6}">
      <dgm:prSet/>
      <dgm:spPr/>
      <dgm:t>
        <a:bodyPr/>
        <a:lstStyle/>
        <a:p>
          <a:endParaRPr lang="en-US"/>
        </a:p>
      </dgm:t>
    </dgm:pt>
    <dgm:pt modelId="{8E469D7F-2E2D-4526-9F36-16B17102CC1C}">
      <dgm:prSet/>
      <dgm:spPr/>
      <dgm:t>
        <a:bodyPr/>
        <a:lstStyle/>
        <a:p>
          <a:r>
            <a:rPr lang="en-GB" dirty="0"/>
            <a:t>Create applications that allows users to enter a city and find out the latest pm2.5 concentration, to input their own readings to return an air quality level.</a:t>
          </a:r>
          <a:endParaRPr lang="en-US" dirty="0"/>
        </a:p>
      </dgm:t>
    </dgm:pt>
    <dgm:pt modelId="{45EE8D44-159D-4B4C-A94F-87A11CD46FD9}" type="parTrans" cxnId="{C63BD0BC-C1D0-4E1E-B74F-620742CD2831}">
      <dgm:prSet/>
      <dgm:spPr/>
      <dgm:t>
        <a:bodyPr/>
        <a:lstStyle/>
        <a:p>
          <a:endParaRPr lang="en-US"/>
        </a:p>
      </dgm:t>
    </dgm:pt>
    <dgm:pt modelId="{FCD9FAB4-8083-48A8-A64E-23FACF69B0FB}" type="sibTrans" cxnId="{C63BD0BC-C1D0-4E1E-B74F-620742CD2831}">
      <dgm:prSet/>
      <dgm:spPr/>
      <dgm:t>
        <a:bodyPr/>
        <a:lstStyle/>
        <a:p>
          <a:endParaRPr lang="en-US"/>
        </a:p>
      </dgm:t>
    </dgm:pt>
    <dgm:pt modelId="{3B434866-DEC4-4862-B669-BCD611D7DB74}" type="pres">
      <dgm:prSet presAssocID="{882C2414-51A6-4DFB-937B-F4A2A0F56902}" presName="Name0" presStyleCnt="0">
        <dgm:presLayoutVars>
          <dgm:dir/>
          <dgm:animLvl val="lvl"/>
          <dgm:resizeHandles val="exact"/>
        </dgm:presLayoutVars>
      </dgm:prSet>
      <dgm:spPr/>
    </dgm:pt>
    <dgm:pt modelId="{E090A806-FF69-4567-900D-EAA82CA7A00C}" type="pres">
      <dgm:prSet presAssocID="{8E469D7F-2E2D-4526-9F36-16B17102CC1C}" presName="boxAndChildren" presStyleCnt="0"/>
      <dgm:spPr/>
    </dgm:pt>
    <dgm:pt modelId="{5E6D75F8-FE9E-479F-BD43-86A6238A8E77}" type="pres">
      <dgm:prSet presAssocID="{8E469D7F-2E2D-4526-9F36-16B17102CC1C}" presName="parentTextBox" presStyleLbl="node1" presStyleIdx="0" presStyleCnt="5"/>
      <dgm:spPr/>
    </dgm:pt>
    <dgm:pt modelId="{68BCCA0B-E174-4C92-B1A9-69941600ED11}" type="pres">
      <dgm:prSet presAssocID="{B8376F0E-218F-4E61-91CB-50A8293A6754}" presName="sp" presStyleCnt="0"/>
      <dgm:spPr/>
    </dgm:pt>
    <dgm:pt modelId="{1B77DDB4-FBBC-4A7A-97D1-81DEF6FCBE98}" type="pres">
      <dgm:prSet presAssocID="{784B98F1-0DB4-495C-B519-7CA35B29FA34}" presName="arrowAndChildren" presStyleCnt="0"/>
      <dgm:spPr/>
    </dgm:pt>
    <dgm:pt modelId="{F6771CE9-C677-431A-A935-24F57C6E90E1}" type="pres">
      <dgm:prSet presAssocID="{784B98F1-0DB4-495C-B519-7CA35B29FA34}" presName="parentTextArrow" presStyleLbl="node1" presStyleIdx="1" presStyleCnt="5"/>
      <dgm:spPr/>
    </dgm:pt>
    <dgm:pt modelId="{886A4A58-74E9-4A93-9AF2-A9C00D1CCEB1}" type="pres">
      <dgm:prSet presAssocID="{95C58390-BFBB-4418-A92D-4F99D97BD9BC}" presName="sp" presStyleCnt="0"/>
      <dgm:spPr/>
    </dgm:pt>
    <dgm:pt modelId="{5EF7A34B-86C8-4DC9-A101-6EB6CBDC4C85}" type="pres">
      <dgm:prSet presAssocID="{736305A9-A711-4D0E-AE92-E7BD349908A5}" presName="arrowAndChildren" presStyleCnt="0"/>
      <dgm:spPr/>
    </dgm:pt>
    <dgm:pt modelId="{6A566A66-8847-4237-876D-583C332725CE}" type="pres">
      <dgm:prSet presAssocID="{736305A9-A711-4D0E-AE92-E7BD349908A5}" presName="parentTextArrow" presStyleLbl="node1" presStyleIdx="2" presStyleCnt="5"/>
      <dgm:spPr/>
    </dgm:pt>
    <dgm:pt modelId="{C39B5B59-8C42-47CF-96A3-69DE73369DED}" type="pres">
      <dgm:prSet presAssocID="{FD138A9C-3454-476A-B9A9-A8F258F2EA9E}" presName="sp" presStyleCnt="0"/>
      <dgm:spPr/>
    </dgm:pt>
    <dgm:pt modelId="{19CC4CA9-503F-4F76-A9B6-EE1D2056F01D}" type="pres">
      <dgm:prSet presAssocID="{E79D1A66-A20A-4C53-B6F1-FA8129ADEF4B}" presName="arrowAndChildren" presStyleCnt="0"/>
      <dgm:spPr/>
    </dgm:pt>
    <dgm:pt modelId="{68989E43-943C-42F4-A19C-AD95E645BD50}" type="pres">
      <dgm:prSet presAssocID="{E79D1A66-A20A-4C53-B6F1-FA8129ADEF4B}" presName="parentTextArrow" presStyleLbl="node1" presStyleIdx="3" presStyleCnt="5"/>
      <dgm:spPr/>
    </dgm:pt>
    <dgm:pt modelId="{1B262D21-AA91-456F-BD4C-7E9BB66A3A97}" type="pres">
      <dgm:prSet presAssocID="{F1DCF27C-8D4E-4598-8893-5B7568939A8D}" presName="sp" presStyleCnt="0"/>
      <dgm:spPr/>
    </dgm:pt>
    <dgm:pt modelId="{9045C28E-C97A-4E19-B911-05EB8B98F867}" type="pres">
      <dgm:prSet presAssocID="{AAEA9276-ACEC-458C-B3D0-6CE14270B8BE}" presName="arrowAndChildren" presStyleCnt="0"/>
      <dgm:spPr/>
    </dgm:pt>
    <dgm:pt modelId="{7F8054A9-2146-4803-BF28-38697A3D09DE}" type="pres">
      <dgm:prSet presAssocID="{AAEA9276-ACEC-458C-B3D0-6CE14270B8BE}" presName="parentTextArrow" presStyleLbl="node1" presStyleIdx="4" presStyleCnt="5"/>
      <dgm:spPr/>
    </dgm:pt>
  </dgm:ptLst>
  <dgm:cxnLst>
    <dgm:cxn modelId="{82D54428-CAB1-4B53-A75B-7B50FCFC4A1D}" type="presOf" srcId="{AAEA9276-ACEC-458C-B3D0-6CE14270B8BE}" destId="{7F8054A9-2146-4803-BF28-38697A3D09DE}" srcOrd="0" destOrd="0" presId="urn:microsoft.com/office/officeart/2005/8/layout/process4"/>
    <dgm:cxn modelId="{6178A02C-99DC-46AC-8ACA-47D910C23376}" srcId="{882C2414-51A6-4DFB-937B-F4A2A0F56902}" destId="{E79D1A66-A20A-4C53-B6F1-FA8129ADEF4B}" srcOrd="1" destOrd="0" parTransId="{1A1D4B9A-D6D6-411D-AD6C-75931CA64B9B}" sibTransId="{FD138A9C-3454-476A-B9A9-A8F258F2EA9E}"/>
    <dgm:cxn modelId="{3A724977-49F7-4C7B-B6BE-C2406B09E8F6}" srcId="{882C2414-51A6-4DFB-937B-F4A2A0F56902}" destId="{784B98F1-0DB4-495C-B519-7CA35B29FA34}" srcOrd="3" destOrd="0" parTransId="{B8BCFA77-4AC9-4A99-8E97-08C1BAA0672D}" sibTransId="{B8376F0E-218F-4E61-91CB-50A8293A6754}"/>
    <dgm:cxn modelId="{28342786-CFF9-406A-9681-0E23D0200E76}" type="presOf" srcId="{8E469D7F-2E2D-4526-9F36-16B17102CC1C}" destId="{5E6D75F8-FE9E-479F-BD43-86A6238A8E77}" srcOrd="0" destOrd="0" presId="urn:microsoft.com/office/officeart/2005/8/layout/process4"/>
    <dgm:cxn modelId="{FC4E87A4-95D9-453A-AD10-0C91F3B780E6}" srcId="{882C2414-51A6-4DFB-937B-F4A2A0F56902}" destId="{736305A9-A711-4D0E-AE92-E7BD349908A5}" srcOrd="2" destOrd="0" parTransId="{04A77D15-FDF2-4F01-BF52-864A0D08BFD5}" sibTransId="{95C58390-BFBB-4418-A92D-4F99D97BD9BC}"/>
    <dgm:cxn modelId="{702891A6-9B29-4590-B2EA-3E5F95C90403}" type="presOf" srcId="{784B98F1-0DB4-495C-B519-7CA35B29FA34}" destId="{F6771CE9-C677-431A-A935-24F57C6E90E1}" srcOrd="0" destOrd="0" presId="urn:microsoft.com/office/officeart/2005/8/layout/process4"/>
    <dgm:cxn modelId="{C63BD0BC-C1D0-4E1E-B74F-620742CD2831}" srcId="{882C2414-51A6-4DFB-937B-F4A2A0F56902}" destId="{8E469D7F-2E2D-4526-9F36-16B17102CC1C}" srcOrd="4" destOrd="0" parTransId="{45EE8D44-159D-4B4C-A94F-87A11CD46FD9}" sibTransId="{FCD9FAB4-8083-48A8-A64E-23FACF69B0FB}"/>
    <dgm:cxn modelId="{A3F941D5-DA70-47D3-8C61-79DAEFA7AB88}" type="presOf" srcId="{882C2414-51A6-4DFB-937B-F4A2A0F56902}" destId="{3B434866-DEC4-4862-B669-BCD611D7DB74}" srcOrd="0" destOrd="0" presId="urn:microsoft.com/office/officeart/2005/8/layout/process4"/>
    <dgm:cxn modelId="{9DB6F2E9-8EBD-4F9F-A262-A8C71FDA99B5}" type="presOf" srcId="{736305A9-A711-4D0E-AE92-E7BD349908A5}" destId="{6A566A66-8847-4237-876D-583C332725CE}" srcOrd="0" destOrd="0" presId="urn:microsoft.com/office/officeart/2005/8/layout/process4"/>
    <dgm:cxn modelId="{6B5825ED-95C1-4A8C-ABE8-21819958133F}" srcId="{882C2414-51A6-4DFB-937B-F4A2A0F56902}" destId="{AAEA9276-ACEC-458C-B3D0-6CE14270B8BE}" srcOrd="0" destOrd="0" parTransId="{926F7659-DF6A-4D05-B24A-AB2FC8CF4006}" sibTransId="{F1DCF27C-8D4E-4598-8893-5B7568939A8D}"/>
    <dgm:cxn modelId="{62E11CF3-0CD1-4FBD-BA82-8E198A0D1FCD}" type="presOf" srcId="{E79D1A66-A20A-4C53-B6F1-FA8129ADEF4B}" destId="{68989E43-943C-42F4-A19C-AD95E645BD50}" srcOrd="0" destOrd="0" presId="urn:microsoft.com/office/officeart/2005/8/layout/process4"/>
    <dgm:cxn modelId="{4A2254BD-A305-41DB-BDD4-16D7103DFC5C}" type="presParOf" srcId="{3B434866-DEC4-4862-B669-BCD611D7DB74}" destId="{E090A806-FF69-4567-900D-EAA82CA7A00C}" srcOrd="0" destOrd="0" presId="urn:microsoft.com/office/officeart/2005/8/layout/process4"/>
    <dgm:cxn modelId="{0FFA09E9-CE14-4D00-BB8F-B8EA4B6F05F7}" type="presParOf" srcId="{E090A806-FF69-4567-900D-EAA82CA7A00C}" destId="{5E6D75F8-FE9E-479F-BD43-86A6238A8E77}" srcOrd="0" destOrd="0" presId="urn:microsoft.com/office/officeart/2005/8/layout/process4"/>
    <dgm:cxn modelId="{1CD874D3-4EAA-466E-A1BD-6D2A993187E4}" type="presParOf" srcId="{3B434866-DEC4-4862-B669-BCD611D7DB74}" destId="{68BCCA0B-E174-4C92-B1A9-69941600ED11}" srcOrd="1" destOrd="0" presId="urn:microsoft.com/office/officeart/2005/8/layout/process4"/>
    <dgm:cxn modelId="{2C68513C-88AF-4F7D-8C1B-034EC5C51FA5}" type="presParOf" srcId="{3B434866-DEC4-4862-B669-BCD611D7DB74}" destId="{1B77DDB4-FBBC-4A7A-97D1-81DEF6FCBE98}" srcOrd="2" destOrd="0" presId="urn:microsoft.com/office/officeart/2005/8/layout/process4"/>
    <dgm:cxn modelId="{F2726191-0542-4A5A-B159-2B6F792BBBBC}" type="presParOf" srcId="{1B77DDB4-FBBC-4A7A-97D1-81DEF6FCBE98}" destId="{F6771CE9-C677-431A-A935-24F57C6E90E1}" srcOrd="0" destOrd="0" presId="urn:microsoft.com/office/officeart/2005/8/layout/process4"/>
    <dgm:cxn modelId="{7C527A09-B94F-4092-8BED-26C51E527206}" type="presParOf" srcId="{3B434866-DEC4-4862-B669-BCD611D7DB74}" destId="{886A4A58-74E9-4A93-9AF2-A9C00D1CCEB1}" srcOrd="3" destOrd="0" presId="urn:microsoft.com/office/officeart/2005/8/layout/process4"/>
    <dgm:cxn modelId="{57237066-1956-407B-9722-FFBB9DF927C2}" type="presParOf" srcId="{3B434866-DEC4-4862-B669-BCD611D7DB74}" destId="{5EF7A34B-86C8-4DC9-A101-6EB6CBDC4C85}" srcOrd="4" destOrd="0" presId="urn:microsoft.com/office/officeart/2005/8/layout/process4"/>
    <dgm:cxn modelId="{B2E39343-757A-45E4-8594-1BD5D61B5A08}" type="presParOf" srcId="{5EF7A34B-86C8-4DC9-A101-6EB6CBDC4C85}" destId="{6A566A66-8847-4237-876D-583C332725CE}" srcOrd="0" destOrd="0" presId="urn:microsoft.com/office/officeart/2005/8/layout/process4"/>
    <dgm:cxn modelId="{60504CA4-0D9C-4EB6-98FE-861914071058}" type="presParOf" srcId="{3B434866-DEC4-4862-B669-BCD611D7DB74}" destId="{C39B5B59-8C42-47CF-96A3-69DE73369DED}" srcOrd="5" destOrd="0" presId="urn:microsoft.com/office/officeart/2005/8/layout/process4"/>
    <dgm:cxn modelId="{D3080D5C-3194-4301-93E9-2A66CDBCF795}" type="presParOf" srcId="{3B434866-DEC4-4862-B669-BCD611D7DB74}" destId="{19CC4CA9-503F-4F76-A9B6-EE1D2056F01D}" srcOrd="6" destOrd="0" presId="urn:microsoft.com/office/officeart/2005/8/layout/process4"/>
    <dgm:cxn modelId="{DE0BA60A-62C8-4985-8BA2-50C3B6D6AF39}" type="presParOf" srcId="{19CC4CA9-503F-4F76-A9B6-EE1D2056F01D}" destId="{68989E43-943C-42F4-A19C-AD95E645BD50}" srcOrd="0" destOrd="0" presId="urn:microsoft.com/office/officeart/2005/8/layout/process4"/>
    <dgm:cxn modelId="{9B68F98F-10E3-48CF-AAA3-BF43233D8CB3}" type="presParOf" srcId="{3B434866-DEC4-4862-B669-BCD611D7DB74}" destId="{1B262D21-AA91-456F-BD4C-7E9BB66A3A97}" srcOrd="7" destOrd="0" presId="urn:microsoft.com/office/officeart/2005/8/layout/process4"/>
    <dgm:cxn modelId="{F1EBE517-1919-4ECC-9A20-11414D6CD565}" type="presParOf" srcId="{3B434866-DEC4-4862-B669-BCD611D7DB74}" destId="{9045C28E-C97A-4E19-B911-05EB8B98F867}" srcOrd="8" destOrd="0" presId="urn:microsoft.com/office/officeart/2005/8/layout/process4"/>
    <dgm:cxn modelId="{5A0DAD76-7BB1-4094-A146-AEDD99E0B544}" type="presParOf" srcId="{9045C28E-C97A-4E19-B911-05EB8B98F867}" destId="{7F8054A9-2146-4803-BF28-38697A3D09DE}"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D75F8-FE9E-479F-BD43-86A6238A8E77}">
      <dsp:nvSpPr>
        <dsp:cNvPr id="0" name=""/>
        <dsp:cNvSpPr/>
      </dsp:nvSpPr>
      <dsp:spPr>
        <a:xfrm>
          <a:off x="0" y="3384005"/>
          <a:ext cx="6236208" cy="555174"/>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dirty="0"/>
            <a:t>Create applications that allows users to enter a city and find out the latest pm2.5 concentration, to input their own readings to return an air quality level.</a:t>
          </a:r>
          <a:endParaRPr lang="en-US" sz="1300" kern="1200" dirty="0"/>
        </a:p>
      </dsp:txBody>
      <dsp:txXfrm>
        <a:off x="0" y="3384005"/>
        <a:ext cx="6236208" cy="555174"/>
      </dsp:txXfrm>
    </dsp:sp>
    <dsp:sp modelId="{F6771CE9-C677-431A-A935-24F57C6E90E1}">
      <dsp:nvSpPr>
        <dsp:cNvPr id="0" name=""/>
        <dsp:cNvSpPr/>
      </dsp:nvSpPr>
      <dsp:spPr>
        <a:xfrm rot="10800000">
          <a:off x="0" y="2538475"/>
          <a:ext cx="6236208" cy="853858"/>
        </a:xfrm>
        <a:prstGeom prst="upArrowCallout">
          <a:avLst/>
        </a:prstGeom>
        <a:solidFill>
          <a:schemeClr val="accent5">
            <a:hueOff val="4752235"/>
            <a:satOff val="-6665"/>
            <a:lumOff val="-68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dirty="0"/>
            <a:t>To develop a predictive model to classify air quality into 3 categories: Good, Moderate, Poor.</a:t>
          </a:r>
          <a:endParaRPr lang="en-US" sz="1300" kern="1200" dirty="0"/>
        </a:p>
      </dsp:txBody>
      <dsp:txXfrm rot="10800000">
        <a:off x="0" y="2538475"/>
        <a:ext cx="6236208" cy="554811"/>
      </dsp:txXfrm>
    </dsp:sp>
    <dsp:sp modelId="{6A566A66-8847-4237-876D-583C332725CE}">
      <dsp:nvSpPr>
        <dsp:cNvPr id="0" name=""/>
        <dsp:cNvSpPr/>
      </dsp:nvSpPr>
      <dsp:spPr>
        <a:xfrm rot="10800000">
          <a:off x="0" y="1692944"/>
          <a:ext cx="6236208" cy="853858"/>
        </a:xfrm>
        <a:prstGeom prst="upArrowCallout">
          <a:avLst/>
        </a:prstGeom>
        <a:solidFill>
          <a:schemeClr val="accent5">
            <a:hueOff val="9504470"/>
            <a:satOff val="-13330"/>
            <a:lumOff val="-137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a:t>To examine the effect of primary pollutants (PM2.5, PM10, NO2, SO2, CO) on air quality.</a:t>
          </a:r>
          <a:endParaRPr lang="en-US" sz="1300" kern="1200"/>
        </a:p>
      </dsp:txBody>
      <dsp:txXfrm rot="10800000">
        <a:off x="0" y="1692944"/>
        <a:ext cx="6236208" cy="554811"/>
      </dsp:txXfrm>
    </dsp:sp>
    <dsp:sp modelId="{68989E43-943C-42F4-A19C-AD95E645BD50}">
      <dsp:nvSpPr>
        <dsp:cNvPr id="0" name=""/>
        <dsp:cNvSpPr/>
      </dsp:nvSpPr>
      <dsp:spPr>
        <a:xfrm rot="10800000">
          <a:off x="0" y="847414"/>
          <a:ext cx="6236208" cy="853858"/>
        </a:xfrm>
        <a:prstGeom prst="upArrowCallout">
          <a:avLst/>
        </a:prstGeom>
        <a:solidFill>
          <a:schemeClr val="accent5">
            <a:hueOff val="14256705"/>
            <a:satOff val="-19995"/>
            <a:lumOff val="-206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a:t>Track changes in PM2.5 from 2017 – 2023 in over 6000 cities and identify places with a high level. </a:t>
          </a:r>
          <a:endParaRPr lang="en-US" sz="1300" kern="1200"/>
        </a:p>
      </dsp:txBody>
      <dsp:txXfrm rot="10800000">
        <a:off x="0" y="847414"/>
        <a:ext cx="6236208" cy="554811"/>
      </dsp:txXfrm>
    </dsp:sp>
    <dsp:sp modelId="{7F8054A9-2146-4803-BF28-38697A3D09DE}">
      <dsp:nvSpPr>
        <dsp:cNvPr id="0" name=""/>
        <dsp:cNvSpPr/>
      </dsp:nvSpPr>
      <dsp:spPr>
        <a:xfrm rot="10800000">
          <a:off x="0" y="1883"/>
          <a:ext cx="6236208" cy="853858"/>
        </a:xfrm>
        <a:prstGeom prst="upArrowCallout">
          <a:avLst/>
        </a:prstGeom>
        <a:solidFill>
          <a:schemeClr val="accent5">
            <a:hueOff val="19008940"/>
            <a:satOff val="-26660"/>
            <a:lumOff val="-2746"/>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GB" sz="1300" kern="1200"/>
            <a:t>To create a threshold limit for each pollutant, a value at which everywhere should aim not to exceed.</a:t>
          </a:r>
          <a:endParaRPr lang="en-US" sz="1300" kern="1200"/>
        </a:p>
      </dsp:txBody>
      <dsp:txXfrm rot="10800000">
        <a:off x="0" y="1883"/>
        <a:ext cx="6236208" cy="5548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3/25/2025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3469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3/25/2025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9237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3/25/2025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8252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3/25/2025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10261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3/25/2025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80346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3/25/2025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1788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3/25/2025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7042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3/25/2025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66713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3/25/2025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3560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3/25/2025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76211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3/25/2025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7716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3/25/2025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81239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iqair.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blue and white circles&#10;&#10;AI-generated content may be incorrect.">
            <a:extLst>
              <a:ext uri="{FF2B5EF4-FFF2-40B4-BE49-F238E27FC236}">
                <a16:creationId xmlns:a16="http://schemas.microsoft.com/office/drawing/2014/main" id="{E9C01965-0120-830D-2F9A-5DB6279485D9}"/>
              </a:ext>
            </a:extLst>
          </p:cNvPr>
          <p:cNvPicPr>
            <a:picLocks noChangeAspect="1"/>
          </p:cNvPicPr>
          <p:nvPr/>
        </p:nvPicPr>
        <p:blipFill>
          <a:blip r:embed="rId2"/>
          <a:srcRect b="15730"/>
          <a:stretch/>
        </p:blipFill>
        <p:spPr>
          <a:xfrm>
            <a:off x="20" y="10"/>
            <a:ext cx="12191979" cy="6857990"/>
          </a:xfrm>
          <a:prstGeom prst="rect">
            <a:avLst/>
          </a:prstGeom>
        </p:spPr>
      </p:pic>
      <p:sp>
        <p:nvSpPr>
          <p:cNvPr id="13" name="Rectangle 12">
            <a:extLst>
              <a:ext uri="{FF2B5EF4-FFF2-40B4-BE49-F238E27FC236}">
                <a16:creationId xmlns:a16="http://schemas.microsoft.com/office/drawing/2014/main" id="{D21F66AB-6D67-4C86-A415-0B6E4EEC5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3811" y="423809"/>
            <a:ext cx="6858002" cy="6010383"/>
          </a:xfrm>
          <a:prstGeom prst="rect">
            <a:avLst/>
          </a:prstGeom>
          <a:gradFill>
            <a:gsLst>
              <a:gs pos="0">
                <a:schemeClr val="bg1">
                  <a:alpha val="0"/>
                </a:schemeClr>
              </a:gs>
              <a:gs pos="46000">
                <a:schemeClr val="bg1">
                  <a:alpha val="31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D6054C21-1A43-A6FB-CB50-781A2E33BA3A}"/>
              </a:ext>
            </a:extLst>
          </p:cNvPr>
          <p:cNvSpPr>
            <a:spLocks noGrp="1"/>
          </p:cNvSpPr>
          <p:nvPr>
            <p:ph type="ctrTitle"/>
          </p:nvPr>
        </p:nvSpPr>
        <p:spPr>
          <a:xfrm>
            <a:off x="313786" y="908651"/>
            <a:ext cx="5230366" cy="4005454"/>
          </a:xfrm>
        </p:spPr>
        <p:txBody>
          <a:bodyPr anchor="t">
            <a:normAutofit/>
          </a:bodyPr>
          <a:lstStyle/>
          <a:p>
            <a:r>
              <a:rPr lang="en-GB" sz="6800"/>
              <a:t>Analysing Air Quality</a:t>
            </a:r>
          </a:p>
        </p:txBody>
      </p:sp>
      <p:sp>
        <p:nvSpPr>
          <p:cNvPr id="3" name="Subtitle 2">
            <a:extLst>
              <a:ext uri="{FF2B5EF4-FFF2-40B4-BE49-F238E27FC236}">
                <a16:creationId xmlns:a16="http://schemas.microsoft.com/office/drawing/2014/main" id="{9B585B60-DBB6-EA49-7306-FCA483280219}"/>
              </a:ext>
            </a:extLst>
          </p:cNvPr>
          <p:cNvSpPr>
            <a:spLocks noGrp="1"/>
          </p:cNvSpPr>
          <p:nvPr>
            <p:ph type="subTitle" idx="1"/>
          </p:nvPr>
        </p:nvSpPr>
        <p:spPr>
          <a:xfrm>
            <a:off x="313787" y="5050632"/>
            <a:ext cx="3793200" cy="1129888"/>
          </a:xfrm>
        </p:spPr>
        <p:txBody>
          <a:bodyPr anchor="b">
            <a:normAutofit/>
          </a:bodyPr>
          <a:lstStyle/>
          <a:p>
            <a:r>
              <a:rPr lang="en-GB" sz="2200"/>
              <a:t>By Amjad Jouria</a:t>
            </a:r>
          </a:p>
        </p:txBody>
      </p:sp>
      <p:cxnSp>
        <p:nvCxnSpPr>
          <p:cNvPr id="15" name="Straight Connector 14">
            <a:extLst>
              <a:ext uri="{FF2B5EF4-FFF2-40B4-BE49-F238E27FC236}">
                <a16:creationId xmlns:a16="http://schemas.microsoft.com/office/drawing/2014/main" id="{0B66F5E1-B07D-4718-F4B4-5FCE4B7E8F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006" y="727509"/>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97556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0E41B0-4A6C-7E2A-5D0F-CAEF9005BDA7}"/>
              </a:ext>
            </a:extLst>
          </p:cNvPr>
          <p:cNvPicPr>
            <a:picLocks noChangeAspect="1"/>
          </p:cNvPicPr>
          <p:nvPr/>
        </p:nvPicPr>
        <p:blipFill>
          <a:blip r:embed="rId2"/>
          <a:stretch>
            <a:fillRect/>
          </a:stretch>
        </p:blipFill>
        <p:spPr>
          <a:xfrm>
            <a:off x="311806" y="920001"/>
            <a:ext cx="5545203" cy="4667250"/>
          </a:xfrm>
          <a:prstGeom prst="rect">
            <a:avLst/>
          </a:prstGeom>
        </p:spPr>
      </p:pic>
      <p:pic>
        <p:nvPicPr>
          <p:cNvPr id="6" name="Picture 5">
            <a:extLst>
              <a:ext uri="{FF2B5EF4-FFF2-40B4-BE49-F238E27FC236}">
                <a16:creationId xmlns:a16="http://schemas.microsoft.com/office/drawing/2014/main" id="{4112AAD1-4832-1D79-F4E0-4BB735F60514}"/>
              </a:ext>
            </a:extLst>
          </p:cNvPr>
          <p:cNvPicPr>
            <a:picLocks noChangeAspect="1"/>
          </p:cNvPicPr>
          <p:nvPr/>
        </p:nvPicPr>
        <p:blipFill>
          <a:blip r:embed="rId3"/>
          <a:stretch>
            <a:fillRect/>
          </a:stretch>
        </p:blipFill>
        <p:spPr>
          <a:xfrm>
            <a:off x="6096000" y="920001"/>
            <a:ext cx="5610225" cy="4667250"/>
          </a:xfrm>
          <a:prstGeom prst="rect">
            <a:avLst/>
          </a:prstGeom>
        </p:spPr>
      </p:pic>
    </p:spTree>
    <p:extLst>
      <p:ext uri="{BB962C8B-B14F-4D97-AF65-F5344CB8AC3E}">
        <p14:creationId xmlns:p14="http://schemas.microsoft.com/office/powerpoint/2010/main" val="139229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0A51FF-7345-9A7B-2BB6-FB9172FAE0E5}"/>
              </a:ext>
            </a:extLst>
          </p:cNvPr>
          <p:cNvSpPr>
            <a:spLocks noGrp="1"/>
          </p:cNvSpPr>
          <p:nvPr>
            <p:ph type="title"/>
          </p:nvPr>
        </p:nvSpPr>
        <p:spPr>
          <a:xfrm>
            <a:off x="704088" y="914400"/>
            <a:ext cx="3799763" cy="1473200"/>
          </a:xfrm>
        </p:spPr>
        <p:txBody>
          <a:bodyPr>
            <a:normAutofit/>
          </a:bodyPr>
          <a:lstStyle/>
          <a:p>
            <a:r>
              <a:rPr lang="en-GB" sz="3600" dirty="0"/>
              <a:t>The model  </a:t>
            </a:r>
          </a:p>
        </p:txBody>
      </p:sp>
      <p:cxnSp>
        <p:nvCxnSpPr>
          <p:cNvPr id="12" name="Straight Connector 1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D74BA16-DA34-7291-BD6D-B476300DB9CF}"/>
              </a:ext>
            </a:extLst>
          </p:cNvPr>
          <p:cNvSpPr>
            <a:spLocks noGrp="1"/>
          </p:cNvSpPr>
          <p:nvPr>
            <p:ph idx="1"/>
          </p:nvPr>
        </p:nvSpPr>
        <p:spPr>
          <a:xfrm>
            <a:off x="704088" y="1636777"/>
            <a:ext cx="3799763" cy="4518151"/>
          </a:xfrm>
        </p:spPr>
        <p:txBody>
          <a:bodyPr>
            <a:normAutofit/>
          </a:bodyPr>
          <a:lstStyle/>
          <a:p>
            <a:pPr marL="0" indent="0">
              <a:lnSpc>
                <a:spcPct val="100000"/>
              </a:lnSpc>
              <a:buNone/>
            </a:pPr>
            <a:r>
              <a:rPr lang="en-GB" sz="1300" dirty="0"/>
              <a:t>We created a classification model to be able to predict the air quality category of a region based on </a:t>
            </a:r>
            <a:r>
              <a:rPr lang="en-GB" sz="1300" b="1" dirty="0"/>
              <a:t>Temperature, Humidity, Concentrations of PM2.5, PM10, NO2, SO2, CO, Proximity to Industrial areas and Population Density.</a:t>
            </a:r>
          </a:p>
          <a:p>
            <a:pPr marL="0" indent="0">
              <a:lnSpc>
                <a:spcPct val="100000"/>
              </a:lnSpc>
              <a:buNone/>
            </a:pPr>
            <a:r>
              <a:rPr lang="en-GB" sz="1300" dirty="0"/>
              <a:t>We went with a Random Forest model, which performed better than other models like Logistic Regression and </a:t>
            </a:r>
            <a:r>
              <a:rPr lang="en-GB" sz="1300" dirty="0" err="1"/>
              <a:t>XGBoost</a:t>
            </a:r>
            <a:r>
              <a:rPr lang="en-GB" sz="1300" dirty="0"/>
              <a:t>.</a:t>
            </a:r>
          </a:p>
          <a:p>
            <a:pPr marL="0" indent="0">
              <a:lnSpc>
                <a:spcPct val="100000"/>
              </a:lnSpc>
              <a:buNone/>
            </a:pPr>
            <a:r>
              <a:rPr lang="en-GB" sz="1300" b="1" dirty="0"/>
              <a:t>Accuracy Score: 97.4%</a:t>
            </a:r>
          </a:p>
          <a:p>
            <a:pPr marL="0" indent="0">
              <a:lnSpc>
                <a:spcPct val="100000"/>
              </a:lnSpc>
              <a:buNone/>
            </a:pPr>
            <a:r>
              <a:rPr lang="en-GB" sz="1300" dirty="0"/>
              <a:t>The model was perfect in predicting Good air quality, predicted 8 of the moderate wrongly, and 18 of the poor wrongly.</a:t>
            </a:r>
          </a:p>
          <a:p>
            <a:pPr marL="0" indent="0">
              <a:lnSpc>
                <a:spcPct val="100000"/>
              </a:lnSpc>
              <a:buNone/>
            </a:pPr>
            <a:r>
              <a:rPr lang="en-GB" sz="1300" dirty="0" err="1"/>
              <a:t>Streamlit</a:t>
            </a:r>
            <a:r>
              <a:rPr lang="en-GB" sz="1300" dirty="0"/>
              <a:t> application was created, where users can input values for all features and retrieve an air quality level.</a:t>
            </a:r>
          </a:p>
          <a:p>
            <a:pPr marL="0" indent="0">
              <a:lnSpc>
                <a:spcPct val="100000"/>
              </a:lnSpc>
              <a:buNone/>
            </a:pPr>
            <a:endParaRPr lang="en-GB" sz="1300" dirty="0"/>
          </a:p>
          <a:p>
            <a:pPr marL="0" indent="0">
              <a:lnSpc>
                <a:spcPct val="100000"/>
              </a:lnSpc>
              <a:buNone/>
            </a:pPr>
            <a:endParaRPr lang="en-GB" sz="1300" dirty="0"/>
          </a:p>
          <a:p>
            <a:pPr marL="0" indent="0">
              <a:lnSpc>
                <a:spcPct val="100000"/>
              </a:lnSpc>
              <a:buNone/>
            </a:pPr>
            <a:endParaRPr lang="en-GB" sz="1300" dirty="0"/>
          </a:p>
        </p:txBody>
      </p:sp>
      <p:pic>
        <p:nvPicPr>
          <p:cNvPr id="7" name="Picture 6">
            <a:extLst>
              <a:ext uri="{FF2B5EF4-FFF2-40B4-BE49-F238E27FC236}">
                <a16:creationId xmlns:a16="http://schemas.microsoft.com/office/drawing/2014/main" id="{4C169A1C-2D2B-F732-DE66-B719AB65B97E}"/>
              </a:ext>
            </a:extLst>
          </p:cNvPr>
          <p:cNvPicPr>
            <a:picLocks noChangeAspect="1"/>
          </p:cNvPicPr>
          <p:nvPr/>
        </p:nvPicPr>
        <p:blipFill>
          <a:blip r:embed="rId2"/>
          <a:stretch>
            <a:fillRect/>
          </a:stretch>
        </p:blipFill>
        <p:spPr>
          <a:xfrm>
            <a:off x="5543064" y="348051"/>
            <a:ext cx="6181725" cy="5210175"/>
          </a:xfrm>
          <a:prstGeom prst="rect">
            <a:avLst/>
          </a:prstGeom>
        </p:spPr>
      </p:pic>
    </p:spTree>
    <p:extLst>
      <p:ext uri="{BB962C8B-B14F-4D97-AF65-F5344CB8AC3E}">
        <p14:creationId xmlns:p14="http://schemas.microsoft.com/office/powerpoint/2010/main" val="352008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7840-1E3B-5EB5-88A8-3C9AF24E3A16}"/>
              </a:ext>
            </a:extLst>
          </p:cNvPr>
          <p:cNvSpPr>
            <a:spLocks noGrp="1"/>
          </p:cNvSpPr>
          <p:nvPr>
            <p:ph type="title"/>
          </p:nvPr>
        </p:nvSpPr>
        <p:spPr/>
        <p:txBody>
          <a:bodyPr/>
          <a:lstStyle/>
          <a:p>
            <a:r>
              <a:rPr lang="en-GB" dirty="0"/>
              <a:t>Conclusion </a:t>
            </a:r>
          </a:p>
        </p:txBody>
      </p:sp>
      <p:sp>
        <p:nvSpPr>
          <p:cNvPr id="3" name="Content Placeholder 2">
            <a:extLst>
              <a:ext uri="{FF2B5EF4-FFF2-40B4-BE49-F238E27FC236}">
                <a16:creationId xmlns:a16="http://schemas.microsoft.com/office/drawing/2014/main" id="{5E26B44E-43E0-B923-E76C-C7EC9F3C3A34}"/>
              </a:ext>
            </a:extLst>
          </p:cNvPr>
          <p:cNvSpPr>
            <a:spLocks noGrp="1"/>
          </p:cNvSpPr>
          <p:nvPr>
            <p:ph idx="1"/>
          </p:nvPr>
        </p:nvSpPr>
        <p:spPr>
          <a:xfrm>
            <a:off x="700635" y="1707502"/>
            <a:ext cx="10691265" cy="4254386"/>
          </a:xfrm>
        </p:spPr>
        <p:txBody>
          <a:bodyPr>
            <a:normAutofit/>
          </a:bodyPr>
          <a:lstStyle/>
          <a:p>
            <a:r>
              <a:rPr lang="en-GB" dirty="0"/>
              <a:t>Policymakers can use our created threshold levels to revise WHO guidelines.</a:t>
            </a:r>
          </a:p>
          <a:p>
            <a:r>
              <a:rPr lang="en-GB" dirty="0"/>
              <a:t>Urban planners can use the insights when designing residential areas to minimise exposure to pollution.</a:t>
            </a:r>
          </a:p>
          <a:p>
            <a:r>
              <a:rPr lang="en-US" dirty="0"/>
              <a:t>The Random Forest model achieved </a:t>
            </a:r>
            <a:r>
              <a:rPr lang="en-US" b="1" dirty="0"/>
              <a:t>97.4% accuracy</a:t>
            </a:r>
            <a:r>
              <a:rPr lang="en-US" dirty="0"/>
              <a:t>, successfully classifying air quality levels based on environmental factors.</a:t>
            </a:r>
            <a:endParaRPr lang="en-GB" dirty="0"/>
          </a:p>
          <a:p>
            <a:r>
              <a:rPr lang="en-GB" dirty="0"/>
              <a:t>The </a:t>
            </a:r>
            <a:r>
              <a:rPr lang="en-GB" dirty="0" err="1"/>
              <a:t>Streamlit</a:t>
            </a:r>
            <a:r>
              <a:rPr lang="en-GB" dirty="0"/>
              <a:t> apps could be used </a:t>
            </a:r>
          </a:p>
          <a:p>
            <a:endParaRPr lang="en-GB" dirty="0"/>
          </a:p>
        </p:txBody>
      </p:sp>
    </p:spTree>
    <p:extLst>
      <p:ext uri="{BB962C8B-B14F-4D97-AF65-F5344CB8AC3E}">
        <p14:creationId xmlns:p14="http://schemas.microsoft.com/office/powerpoint/2010/main" val="3930515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3BA5-8C0D-3F55-CBF8-E084C0743750}"/>
              </a:ext>
            </a:extLst>
          </p:cNvPr>
          <p:cNvSpPr>
            <a:spLocks noGrp="1"/>
          </p:cNvSpPr>
          <p:nvPr>
            <p:ph type="title"/>
          </p:nvPr>
        </p:nvSpPr>
        <p:spPr/>
        <p:txBody>
          <a:bodyPr/>
          <a:lstStyle/>
          <a:p>
            <a:r>
              <a:rPr lang="en-GB" dirty="0"/>
              <a:t>The limitations </a:t>
            </a:r>
          </a:p>
        </p:txBody>
      </p:sp>
    </p:spTree>
    <p:extLst>
      <p:ext uri="{BB962C8B-B14F-4D97-AF65-F5344CB8AC3E}">
        <p14:creationId xmlns:p14="http://schemas.microsoft.com/office/powerpoint/2010/main" val="463842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7A63CF-59C8-A87F-787C-31B6A575217C}"/>
              </a:ext>
            </a:extLst>
          </p:cNvPr>
          <p:cNvSpPr>
            <a:spLocks noGrp="1"/>
          </p:cNvSpPr>
          <p:nvPr>
            <p:ph type="title"/>
          </p:nvPr>
        </p:nvSpPr>
        <p:spPr>
          <a:xfrm>
            <a:off x="800100" y="2056020"/>
            <a:ext cx="9979090" cy="3914947"/>
          </a:xfrm>
        </p:spPr>
        <p:txBody>
          <a:bodyPr vert="horz" lIns="91440" tIns="45720" rIns="91440" bIns="45720" rtlCol="0" anchor="t">
            <a:normAutofit/>
          </a:bodyPr>
          <a:lstStyle/>
          <a:p>
            <a:pPr>
              <a:lnSpc>
                <a:spcPct val="90000"/>
              </a:lnSpc>
            </a:pPr>
            <a:r>
              <a:rPr lang="en-US" sz="3700" dirty="0"/>
              <a:t>Thank you for listening, any Questions?</a:t>
            </a:r>
            <a:br>
              <a:rPr lang="en-US" sz="3700" dirty="0"/>
            </a:br>
            <a:br>
              <a:rPr lang="en-US" sz="3700" dirty="0"/>
            </a:br>
            <a:endParaRPr lang="en-US" sz="3700" dirty="0"/>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448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A03A6-7FE9-D6F8-AE27-29A68BB489A8}"/>
              </a:ext>
            </a:extLst>
          </p:cNvPr>
          <p:cNvSpPr>
            <a:spLocks noGrp="1"/>
          </p:cNvSpPr>
          <p:nvPr>
            <p:ph type="title"/>
          </p:nvPr>
        </p:nvSpPr>
        <p:spPr>
          <a:xfrm>
            <a:off x="704088" y="914400"/>
            <a:ext cx="4041648" cy="1928741"/>
          </a:xfrm>
        </p:spPr>
        <p:txBody>
          <a:bodyPr>
            <a:normAutofit/>
          </a:bodyPr>
          <a:lstStyle/>
          <a:p>
            <a:r>
              <a:rPr lang="en-GB" dirty="0"/>
              <a:t>Introduction </a:t>
            </a:r>
          </a:p>
        </p:txBody>
      </p:sp>
      <p:sp>
        <p:nvSpPr>
          <p:cNvPr id="9" name="Content Placeholder 2">
            <a:extLst>
              <a:ext uri="{FF2B5EF4-FFF2-40B4-BE49-F238E27FC236}">
                <a16:creationId xmlns:a16="http://schemas.microsoft.com/office/drawing/2014/main" id="{25BEC796-8D7B-9CD6-76DA-A66C33DE8240}"/>
              </a:ext>
            </a:extLst>
          </p:cNvPr>
          <p:cNvSpPr>
            <a:spLocks noGrp="1"/>
          </p:cNvSpPr>
          <p:nvPr>
            <p:ph idx="1"/>
          </p:nvPr>
        </p:nvSpPr>
        <p:spPr>
          <a:xfrm>
            <a:off x="5330952" y="968377"/>
            <a:ext cx="6144768" cy="5010912"/>
          </a:xfrm>
        </p:spPr>
        <p:txBody>
          <a:bodyPr>
            <a:normAutofit/>
          </a:bodyPr>
          <a:lstStyle/>
          <a:p>
            <a:pPr>
              <a:lnSpc>
                <a:spcPct val="100000"/>
              </a:lnSpc>
            </a:pPr>
            <a:r>
              <a:rPr lang="en-GB" sz="1900" dirty="0"/>
              <a:t>Primary pollutants are substances that are directly emitted into the atmosphere. Common ones include: PM2.5, PM10, NO2, SO2 and CO. </a:t>
            </a:r>
          </a:p>
          <a:p>
            <a:pPr>
              <a:lnSpc>
                <a:spcPct val="100000"/>
              </a:lnSpc>
            </a:pPr>
            <a:r>
              <a:rPr lang="en-GB" sz="1900" dirty="0"/>
              <a:t>Long-term exposure to these pollutants can cause serious harm to humans, particularly children, elderly and people with pre-existing heart and lung conditions.</a:t>
            </a:r>
          </a:p>
          <a:p>
            <a:pPr>
              <a:lnSpc>
                <a:spcPct val="100000"/>
              </a:lnSpc>
            </a:pPr>
            <a:r>
              <a:rPr lang="en-GB" sz="1900" dirty="0"/>
              <a:t>PM2.5 refers to the concentration of particulate matter that is under 2.5 micrometres in diameter, measured in ug/m3. These small particles are particularly dangerous as they are small enough to enter the bloodstream and deep into the lungs. </a:t>
            </a:r>
          </a:p>
          <a:p>
            <a:pPr>
              <a:lnSpc>
                <a:spcPct val="100000"/>
              </a:lnSpc>
            </a:pPr>
            <a:r>
              <a:rPr lang="en-GB" sz="1900" dirty="0"/>
              <a:t>The insights from the following project can be used and built upon to guide regulations and interventions by policymakers and to inform and advise the public about health risks associated with bad air quality.</a:t>
            </a:r>
          </a:p>
          <a:p>
            <a:pPr>
              <a:lnSpc>
                <a:spcPct val="100000"/>
              </a:lnSpc>
            </a:pPr>
            <a:endParaRPr lang="en-GB" sz="1900" dirty="0"/>
          </a:p>
          <a:p>
            <a:pPr marL="0" indent="0">
              <a:lnSpc>
                <a:spcPct val="100000"/>
              </a:lnSpc>
              <a:buNone/>
            </a:pPr>
            <a:endParaRPr lang="en-GB" sz="1900" dirty="0"/>
          </a:p>
        </p:txBody>
      </p:sp>
      <p:cxnSp>
        <p:nvCxnSpPr>
          <p:cNvPr id="12" name="Straight Connector 1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Lungs">
            <a:extLst>
              <a:ext uri="{FF2B5EF4-FFF2-40B4-BE49-F238E27FC236}">
                <a16:creationId xmlns:a16="http://schemas.microsoft.com/office/drawing/2014/main" id="{DE908274-31FB-AC80-4515-08FE5D2413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111" y="3046576"/>
            <a:ext cx="2969276" cy="2969276"/>
          </a:xfrm>
          <a:prstGeom prst="rect">
            <a:avLst/>
          </a:prstGeom>
        </p:spPr>
      </p:pic>
      <p:cxnSp>
        <p:nvCxnSpPr>
          <p:cNvPr id="14" name="Straight Connector 13">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82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the cityscape">
            <a:extLst>
              <a:ext uri="{FF2B5EF4-FFF2-40B4-BE49-F238E27FC236}">
                <a16:creationId xmlns:a16="http://schemas.microsoft.com/office/drawing/2014/main" id="{2A1E941B-8C0E-8253-C5E6-98A577163FFC}"/>
              </a:ext>
            </a:extLst>
          </p:cNvPr>
          <p:cNvPicPr>
            <a:picLocks noChangeAspect="1"/>
          </p:cNvPicPr>
          <p:nvPr/>
        </p:nvPicPr>
        <p:blipFill>
          <a:blip r:embed="rId2"/>
          <a:srcRect l="20229" r="34380" b="-2"/>
          <a:stretch/>
        </p:blipFill>
        <p:spPr>
          <a:xfrm>
            <a:off x="20" y="-1"/>
            <a:ext cx="4663420" cy="6858001"/>
          </a:xfrm>
          <a:prstGeom prst="rect">
            <a:avLst/>
          </a:prstGeom>
        </p:spPr>
      </p:pic>
      <p:sp>
        <p:nvSpPr>
          <p:cNvPr id="2" name="Title 1">
            <a:extLst>
              <a:ext uri="{FF2B5EF4-FFF2-40B4-BE49-F238E27FC236}">
                <a16:creationId xmlns:a16="http://schemas.microsoft.com/office/drawing/2014/main" id="{5412536D-1B6C-CA45-338B-6E54C7F2BA88}"/>
              </a:ext>
            </a:extLst>
          </p:cNvPr>
          <p:cNvSpPr>
            <a:spLocks noGrp="1"/>
          </p:cNvSpPr>
          <p:nvPr>
            <p:ph type="title"/>
          </p:nvPr>
        </p:nvSpPr>
        <p:spPr>
          <a:xfrm>
            <a:off x="5248656" y="914400"/>
            <a:ext cx="6236208" cy="1307592"/>
          </a:xfrm>
        </p:spPr>
        <p:txBody>
          <a:bodyPr>
            <a:normAutofit/>
          </a:bodyPr>
          <a:lstStyle/>
          <a:p>
            <a:r>
              <a:rPr lang="en-GB" dirty="0"/>
              <a:t>PROJECT aims</a:t>
            </a:r>
          </a:p>
        </p:txBody>
      </p:sp>
      <p:cxnSp>
        <p:nvCxnSpPr>
          <p:cNvPr id="20" name="Straight Connector 19">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Content Placeholder 2">
            <a:extLst>
              <a:ext uri="{FF2B5EF4-FFF2-40B4-BE49-F238E27FC236}">
                <a16:creationId xmlns:a16="http://schemas.microsoft.com/office/drawing/2014/main" id="{58EE16C4-A542-C858-B8FB-2AC8F78253E4}"/>
              </a:ext>
            </a:extLst>
          </p:cNvPr>
          <p:cNvGraphicFramePr>
            <a:graphicFrameLocks noGrp="1"/>
          </p:cNvGraphicFramePr>
          <p:nvPr>
            <p:ph idx="1"/>
            <p:extLst>
              <p:ext uri="{D42A27DB-BD31-4B8C-83A1-F6EECF244321}">
                <p14:modId xmlns:p14="http://schemas.microsoft.com/office/powerpoint/2010/main" val="615830019"/>
              </p:ext>
            </p:extLst>
          </p:nvPr>
        </p:nvGraphicFramePr>
        <p:xfrm>
          <a:off x="5248656" y="2221992"/>
          <a:ext cx="6236208" cy="3941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46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0F19D66C-FC24-570A-B7F1-8A8F9EE15392}"/>
              </a:ext>
            </a:extLst>
          </p:cNvPr>
          <p:cNvSpPr txBox="1"/>
          <p:nvPr/>
        </p:nvSpPr>
        <p:spPr>
          <a:xfrm>
            <a:off x="3843866" y="905256"/>
            <a:ext cx="7644046" cy="5256243"/>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endParaRPr lang="en-US" dirty="0"/>
          </a:p>
        </p:txBody>
      </p:sp>
      <p:cxnSp>
        <p:nvCxnSpPr>
          <p:cNvPr id="83" name="Straight Connector 82">
            <a:extLst>
              <a:ext uri="{FF2B5EF4-FFF2-40B4-BE49-F238E27FC236}">
                <a16:creationId xmlns:a16="http://schemas.microsoft.com/office/drawing/2014/main" id="{033715A5-8048-453E-A44A-0F17BBB481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54A36E8-431B-9924-B26D-B89B190F069C}"/>
              </a:ext>
            </a:extLst>
          </p:cNvPr>
          <p:cNvSpPr txBox="1"/>
          <p:nvPr/>
        </p:nvSpPr>
        <p:spPr>
          <a:xfrm>
            <a:off x="5633343" y="4698347"/>
            <a:ext cx="5412440" cy="1002678"/>
          </a:xfrm>
          <a:prstGeom prst="rect">
            <a:avLst/>
          </a:prstGeom>
        </p:spPr>
        <p:txBody>
          <a:bodyPr vert="horz" lIns="91440" tIns="45720" rIns="91440" bIns="45720" rtlCol="0" anchor="b">
            <a:normAutofit/>
          </a:bodyPr>
          <a:lstStyle/>
          <a:p>
            <a:pPr>
              <a:lnSpc>
                <a:spcPct val="110000"/>
              </a:lnSpc>
              <a:spcBef>
                <a:spcPts val="1000"/>
              </a:spcBef>
            </a:pPr>
            <a:endParaRPr lang="en-US" sz="2200" dirty="0"/>
          </a:p>
        </p:txBody>
      </p:sp>
      <p:graphicFrame>
        <p:nvGraphicFramePr>
          <p:cNvPr id="27" name="Table 26">
            <a:extLst>
              <a:ext uri="{FF2B5EF4-FFF2-40B4-BE49-F238E27FC236}">
                <a16:creationId xmlns:a16="http://schemas.microsoft.com/office/drawing/2014/main" id="{8A925622-5498-70FC-44C4-C79C8E67E8E6}"/>
              </a:ext>
            </a:extLst>
          </p:cNvPr>
          <p:cNvGraphicFramePr>
            <a:graphicFrameLocks noGrp="1"/>
          </p:cNvGraphicFramePr>
          <p:nvPr>
            <p:extLst>
              <p:ext uri="{D42A27DB-BD31-4B8C-83A1-F6EECF244321}">
                <p14:modId xmlns:p14="http://schemas.microsoft.com/office/powerpoint/2010/main" val="1199281089"/>
              </p:ext>
            </p:extLst>
          </p:nvPr>
        </p:nvGraphicFramePr>
        <p:xfrm>
          <a:off x="238125" y="607342"/>
          <a:ext cx="11715750" cy="5791049"/>
        </p:xfrm>
        <a:graphic>
          <a:graphicData uri="http://schemas.openxmlformats.org/drawingml/2006/table">
            <a:tbl>
              <a:tblPr firstRow="1" bandRow="1">
                <a:tableStyleId>{5C22544A-7EE6-4342-B048-85BDC9FD1C3A}</a:tableStyleId>
              </a:tblPr>
              <a:tblGrid>
                <a:gridCol w="5857875">
                  <a:extLst>
                    <a:ext uri="{9D8B030D-6E8A-4147-A177-3AD203B41FA5}">
                      <a16:colId xmlns:a16="http://schemas.microsoft.com/office/drawing/2014/main" val="4177683537"/>
                    </a:ext>
                  </a:extLst>
                </a:gridCol>
                <a:gridCol w="5857875">
                  <a:extLst>
                    <a:ext uri="{9D8B030D-6E8A-4147-A177-3AD203B41FA5}">
                      <a16:colId xmlns:a16="http://schemas.microsoft.com/office/drawing/2014/main" val="2385922104"/>
                    </a:ext>
                  </a:extLst>
                </a:gridCol>
              </a:tblGrid>
              <a:tr h="1412190">
                <a:tc>
                  <a:txBody>
                    <a:bodyPr/>
                    <a:lstStyle/>
                    <a:p>
                      <a:pPr algn="ctr"/>
                      <a:r>
                        <a:rPr lang="en-GB" sz="4800" dirty="0"/>
                        <a:t>Dataset 1 – Air quality ratings</a:t>
                      </a:r>
                    </a:p>
                  </a:txBody>
                  <a:tcPr/>
                </a:tc>
                <a:tc>
                  <a:txBody>
                    <a:bodyPr/>
                    <a:lstStyle/>
                    <a:p>
                      <a:pPr algn="ctr"/>
                      <a:r>
                        <a:rPr lang="en-GB" sz="4800" dirty="0"/>
                        <a:t>Dataset 2 – Yearly PM2.5</a:t>
                      </a:r>
                    </a:p>
                  </a:txBody>
                  <a:tcPr/>
                </a:tc>
                <a:extLst>
                  <a:ext uri="{0D108BD9-81ED-4DB2-BD59-A6C34878D82A}">
                    <a16:rowId xmlns:a16="http://schemas.microsoft.com/office/drawing/2014/main" val="994111736"/>
                  </a:ext>
                </a:extLst>
              </a:tr>
              <a:tr h="4236569">
                <a:tc>
                  <a:txBody>
                    <a:bodyPr/>
                    <a:lstStyle/>
                    <a:p>
                      <a:r>
                        <a:rPr lang="en-US" sz="2000" dirty="0"/>
                        <a:t>5000 samples of regions with an air quality rating of Good, Moderate, Poor, Hazardous. All taken from Southeast Asian countries like India, Pakistan, Sri Lanka and Bangladesh. This set was used to develop the predictive model and determine the threshold limit for each feature. </a:t>
                      </a:r>
                      <a:r>
                        <a:rPr lang="en-GB" sz="2000" dirty="0"/>
                        <a:t>Preprocessing involved changing the “Air Quality” variable into numbers and then mapped so that:</a:t>
                      </a:r>
                    </a:p>
                    <a:p>
                      <a:r>
                        <a:rPr lang="en-GB" sz="2000" dirty="0"/>
                        <a:t>0 = Good, 1 = Moderate, 2 &amp; 3 = Poor</a:t>
                      </a:r>
                    </a:p>
                    <a:p>
                      <a:r>
                        <a:rPr lang="en-GB" sz="2000" dirty="0"/>
                        <a:t>This was necessary to allow us to create the predictive model.</a:t>
                      </a:r>
                    </a:p>
                    <a:p>
                      <a:endParaRPr lang="en-GB" sz="2000" dirty="0"/>
                    </a:p>
                  </a:txBody>
                  <a:tcPr/>
                </a:tc>
                <a:tc>
                  <a:txBody>
                    <a:bodyPr/>
                    <a:lstStyle/>
                    <a:p>
                      <a:r>
                        <a:rPr lang="en-US" sz="2000" dirty="0"/>
                        <a:t>Yearly PM2.5 concentration from 6985 cities across 133 countries from 2017 to 2023. This will be used to identify places with dangerous levels of PM2.5, as well as comparing overall levels across the years. It will show the cities and countries that are most in need of regulations. The data was aggregated from over 30,000 air quality monitoring systems and sensors.</a:t>
                      </a:r>
                    </a:p>
                    <a:p>
                      <a:r>
                        <a:rPr lang="en-GB" sz="1800" b="0" i="0" kern="1200" dirty="0">
                          <a:solidFill>
                            <a:schemeClr val="dk1"/>
                          </a:solidFill>
                          <a:effectLst/>
                          <a:latin typeface="+mn-lt"/>
                          <a:ea typeface="+mn-ea"/>
                          <a:cs typeface="+mn-cs"/>
                        </a:rPr>
                        <a:t>Data source: </a:t>
                      </a:r>
                      <a:r>
                        <a:rPr lang="en-GB" sz="1800" b="0" i="0" u="none" strike="noStrike" kern="1200" dirty="0">
                          <a:solidFill>
                            <a:schemeClr val="dk1"/>
                          </a:solidFill>
                          <a:effectLst/>
                          <a:latin typeface="+mn-lt"/>
                          <a:ea typeface="+mn-ea"/>
                          <a:cs typeface="+mn-cs"/>
                          <a:hlinkClick r:id="rId2"/>
                        </a:rPr>
                        <a:t>https://www.iqair.com/</a:t>
                      </a:r>
                      <a:br>
                        <a:rPr lang="en-US" sz="2000" dirty="0"/>
                      </a:br>
                      <a:endParaRPr lang="en-GB" sz="2000" dirty="0"/>
                    </a:p>
                  </a:txBody>
                  <a:tcPr/>
                </a:tc>
                <a:extLst>
                  <a:ext uri="{0D108BD9-81ED-4DB2-BD59-A6C34878D82A}">
                    <a16:rowId xmlns:a16="http://schemas.microsoft.com/office/drawing/2014/main" val="4082165708"/>
                  </a:ext>
                </a:extLst>
              </a:tr>
            </a:tbl>
          </a:graphicData>
        </a:graphic>
      </p:graphicFrame>
      <p:sp>
        <p:nvSpPr>
          <p:cNvPr id="2" name="TextBox 1">
            <a:extLst>
              <a:ext uri="{FF2B5EF4-FFF2-40B4-BE49-F238E27FC236}">
                <a16:creationId xmlns:a16="http://schemas.microsoft.com/office/drawing/2014/main" id="{97DD8CCB-68B0-1D07-236D-D16616CD5BC3}"/>
              </a:ext>
            </a:extLst>
          </p:cNvPr>
          <p:cNvSpPr txBox="1"/>
          <p:nvPr/>
        </p:nvSpPr>
        <p:spPr>
          <a:xfrm>
            <a:off x="2771192" y="205273"/>
            <a:ext cx="9013371" cy="369332"/>
          </a:xfrm>
          <a:prstGeom prst="rect">
            <a:avLst/>
          </a:prstGeom>
          <a:noFill/>
        </p:spPr>
        <p:txBody>
          <a:bodyPr wrap="square" rtlCol="0">
            <a:spAutoFit/>
          </a:bodyPr>
          <a:lstStyle/>
          <a:p>
            <a:r>
              <a:rPr lang="en-GB" dirty="0"/>
              <a:t>This project uses two datasets which were retrieved from Kaggle.</a:t>
            </a:r>
          </a:p>
        </p:txBody>
      </p:sp>
    </p:spTree>
    <p:extLst>
      <p:ext uri="{BB962C8B-B14F-4D97-AF65-F5344CB8AC3E}">
        <p14:creationId xmlns:p14="http://schemas.microsoft.com/office/powerpoint/2010/main" val="423741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5D3364-0950-2A44-4880-182D63BFB419}"/>
              </a:ext>
            </a:extLst>
          </p:cNvPr>
          <p:cNvSpPr txBox="1"/>
          <p:nvPr/>
        </p:nvSpPr>
        <p:spPr>
          <a:xfrm>
            <a:off x="886968" y="968377"/>
            <a:ext cx="10588752" cy="5010912"/>
          </a:xfrm>
          <a:prstGeom prst="rect">
            <a:avLst/>
          </a:prstGeom>
        </p:spPr>
        <p:txBody>
          <a:bodyPr vert="horz" lIns="91440" tIns="45720" rIns="91440" bIns="45720" rtlCol="0">
            <a:normAutofit fontScale="92500" lnSpcReduction="20000"/>
          </a:bodyPr>
          <a:lstStyle/>
          <a:p>
            <a:pPr fontAlgn="base">
              <a:spcAft>
                <a:spcPts val="1200"/>
              </a:spcAft>
            </a:pPr>
            <a:r>
              <a:rPr lang="en-US" sz="1400" b="1" i="0" dirty="0">
                <a:effectLst/>
              </a:rPr>
              <a:t>Key Features:</a:t>
            </a:r>
            <a:endParaRPr lang="en-US" sz="1400" b="0" i="0" dirty="0">
              <a:effectLst/>
            </a:endParaRPr>
          </a:p>
          <a:p>
            <a:pPr indent="-228600" fontAlgn="base">
              <a:spcBef>
                <a:spcPts val="600"/>
              </a:spcBef>
              <a:spcAft>
                <a:spcPts val="600"/>
              </a:spcAft>
              <a:buFont typeface="Arial" panose="020B0604020202020204" pitchFamily="34" charset="0"/>
              <a:buChar char="•"/>
            </a:pPr>
            <a:r>
              <a:rPr lang="en-US" sz="1400" b="0" i="0" dirty="0">
                <a:effectLst/>
              </a:rPr>
              <a:t>Temperature (°C): Average temperature of the region.</a:t>
            </a:r>
          </a:p>
          <a:p>
            <a:pPr indent="-228600" fontAlgn="base">
              <a:spcBef>
                <a:spcPts val="600"/>
              </a:spcBef>
              <a:spcAft>
                <a:spcPts val="600"/>
              </a:spcAft>
              <a:buFont typeface="Arial" panose="020B0604020202020204" pitchFamily="34" charset="0"/>
              <a:buChar char="•"/>
            </a:pPr>
            <a:r>
              <a:rPr lang="en-US" sz="1400" b="0" i="0" dirty="0">
                <a:effectLst/>
              </a:rPr>
              <a:t>Humidity (%): Relative humidity recorded in the region.</a:t>
            </a:r>
          </a:p>
          <a:p>
            <a:pPr indent="-228600" fontAlgn="base">
              <a:spcBef>
                <a:spcPts val="600"/>
              </a:spcBef>
              <a:spcAft>
                <a:spcPts val="600"/>
              </a:spcAft>
              <a:buFont typeface="Arial" panose="020B0604020202020204" pitchFamily="34" charset="0"/>
              <a:buChar char="•"/>
            </a:pPr>
            <a:r>
              <a:rPr lang="en-US" sz="1400" b="0" i="0" dirty="0">
                <a:effectLst/>
              </a:rPr>
              <a:t>PM2.5 Concentration (µg/m³): Fine particulate matter levels.</a:t>
            </a:r>
          </a:p>
          <a:p>
            <a:pPr indent="-228600" fontAlgn="base">
              <a:spcBef>
                <a:spcPts val="600"/>
              </a:spcBef>
              <a:spcAft>
                <a:spcPts val="600"/>
              </a:spcAft>
              <a:buFont typeface="Arial" panose="020B0604020202020204" pitchFamily="34" charset="0"/>
              <a:buChar char="•"/>
            </a:pPr>
            <a:r>
              <a:rPr lang="en-US" sz="1400" b="0" i="0" dirty="0">
                <a:effectLst/>
              </a:rPr>
              <a:t>PM10 Concentration (µg/m³): Coarse particulate matter levels.</a:t>
            </a:r>
          </a:p>
          <a:p>
            <a:pPr indent="-228600" fontAlgn="base">
              <a:spcBef>
                <a:spcPts val="600"/>
              </a:spcBef>
              <a:spcAft>
                <a:spcPts val="600"/>
              </a:spcAft>
              <a:buFont typeface="Arial" panose="020B0604020202020204" pitchFamily="34" charset="0"/>
              <a:buChar char="•"/>
            </a:pPr>
            <a:r>
              <a:rPr lang="en-US" sz="1400" b="0" i="0" dirty="0">
                <a:effectLst/>
              </a:rPr>
              <a:t>NO2 Concentration (ppb): Nitrogen dioxide levels.</a:t>
            </a:r>
          </a:p>
          <a:p>
            <a:pPr indent="-228600" fontAlgn="base">
              <a:spcBef>
                <a:spcPts val="600"/>
              </a:spcBef>
              <a:spcAft>
                <a:spcPts val="600"/>
              </a:spcAft>
              <a:buFont typeface="Arial" panose="020B0604020202020204" pitchFamily="34" charset="0"/>
              <a:buChar char="•"/>
            </a:pPr>
            <a:r>
              <a:rPr lang="en-US" sz="1400" b="0" i="0" dirty="0">
                <a:effectLst/>
              </a:rPr>
              <a:t>SO2 Concentration (ppb): Sulfur dioxide levels.</a:t>
            </a:r>
          </a:p>
          <a:p>
            <a:pPr indent="-228600" fontAlgn="base">
              <a:spcBef>
                <a:spcPts val="600"/>
              </a:spcBef>
              <a:spcAft>
                <a:spcPts val="600"/>
              </a:spcAft>
              <a:buFont typeface="Arial" panose="020B0604020202020204" pitchFamily="34" charset="0"/>
              <a:buChar char="•"/>
            </a:pPr>
            <a:r>
              <a:rPr lang="en-US" sz="1400" b="0" i="0" dirty="0">
                <a:effectLst/>
              </a:rPr>
              <a:t>CO Concentration (ppm): Carbon monoxide levels.</a:t>
            </a:r>
          </a:p>
          <a:p>
            <a:pPr indent="-228600" fontAlgn="base">
              <a:spcBef>
                <a:spcPts val="600"/>
              </a:spcBef>
              <a:spcAft>
                <a:spcPts val="600"/>
              </a:spcAft>
              <a:buFont typeface="Arial" panose="020B0604020202020204" pitchFamily="34" charset="0"/>
              <a:buChar char="•"/>
            </a:pPr>
            <a:r>
              <a:rPr lang="en-US" sz="1400" b="0" i="0" dirty="0">
                <a:effectLst/>
              </a:rPr>
              <a:t>Proximity to Industrial Areas (km): Distance to the nearest industrial zone.</a:t>
            </a:r>
          </a:p>
          <a:p>
            <a:pPr indent="-228600" fontAlgn="base">
              <a:spcBef>
                <a:spcPts val="600"/>
              </a:spcBef>
              <a:spcAft>
                <a:spcPts val="600"/>
              </a:spcAft>
              <a:buFont typeface="Arial" panose="020B0604020202020204" pitchFamily="34" charset="0"/>
              <a:buChar char="•"/>
            </a:pPr>
            <a:r>
              <a:rPr lang="en-US" sz="1400" b="0" i="0" dirty="0">
                <a:effectLst/>
              </a:rPr>
              <a:t>Population Density (people/km²): Number of people per square kilometer in the region.</a:t>
            </a:r>
          </a:p>
          <a:p>
            <a:pPr indent="-228600" fontAlgn="base">
              <a:spcBef>
                <a:spcPts val="600"/>
              </a:spcBef>
              <a:spcAft>
                <a:spcPts val="600"/>
              </a:spcAft>
              <a:buFont typeface="Arial" panose="020B0604020202020204" pitchFamily="34" charset="0"/>
              <a:buChar char="•"/>
            </a:pPr>
            <a:endParaRPr lang="en-US" sz="1400" b="0" i="0" dirty="0">
              <a:effectLst/>
            </a:endParaRPr>
          </a:p>
          <a:p>
            <a:pPr fontAlgn="base">
              <a:spcAft>
                <a:spcPts val="1200"/>
              </a:spcAft>
            </a:pPr>
            <a:r>
              <a:rPr lang="en-US" sz="1400" b="1" i="0" dirty="0">
                <a:effectLst/>
              </a:rPr>
              <a:t>Target Variable: Air Quality Levels</a:t>
            </a:r>
            <a:endParaRPr lang="en-US" sz="1400" b="0" i="0" dirty="0">
              <a:effectLst/>
            </a:endParaRPr>
          </a:p>
          <a:p>
            <a:pPr indent="-228600" fontAlgn="base">
              <a:spcBef>
                <a:spcPts val="600"/>
              </a:spcBef>
              <a:spcAft>
                <a:spcPts val="600"/>
              </a:spcAft>
              <a:buFont typeface="Arial" panose="020B0604020202020204" pitchFamily="34" charset="0"/>
              <a:buChar char="•"/>
            </a:pPr>
            <a:r>
              <a:rPr lang="en-US" sz="1400" b="0" i="0" dirty="0">
                <a:effectLst/>
              </a:rPr>
              <a:t>Good: Clean air with low pollution levels.</a:t>
            </a:r>
          </a:p>
          <a:p>
            <a:pPr indent="-228600" fontAlgn="base">
              <a:spcBef>
                <a:spcPts val="600"/>
              </a:spcBef>
              <a:spcAft>
                <a:spcPts val="600"/>
              </a:spcAft>
              <a:buFont typeface="Arial" panose="020B0604020202020204" pitchFamily="34" charset="0"/>
              <a:buChar char="•"/>
            </a:pPr>
            <a:r>
              <a:rPr lang="en-US" sz="1400" b="0" i="0" dirty="0">
                <a:effectLst/>
              </a:rPr>
              <a:t>Moderate: Acceptable air quality but with some pollutants present.</a:t>
            </a:r>
          </a:p>
          <a:p>
            <a:pPr indent="-228600" fontAlgn="base">
              <a:spcBef>
                <a:spcPts val="600"/>
              </a:spcBef>
              <a:spcAft>
                <a:spcPts val="600"/>
              </a:spcAft>
              <a:buFont typeface="Arial" panose="020B0604020202020204" pitchFamily="34" charset="0"/>
              <a:buChar char="•"/>
            </a:pPr>
            <a:r>
              <a:rPr lang="en-US" sz="1400" b="0" i="0" dirty="0">
                <a:effectLst/>
              </a:rPr>
              <a:t>Poor: Noticeable pollution that may cause health issues for sensitive groups.</a:t>
            </a:r>
          </a:p>
          <a:p>
            <a:pPr indent="-228600" fontAlgn="base">
              <a:spcBef>
                <a:spcPts val="600"/>
              </a:spcBef>
              <a:spcAft>
                <a:spcPts val="600"/>
              </a:spcAft>
              <a:buFont typeface="Arial" panose="020B0604020202020204" pitchFamily="34" charset="0"/>
              <a:buChar char="•"/>
            </a:pPr>
            <a:r>
              <a:rPr lang="en-US" sz="1400" b="0" i="0" dirty="0">
                <a:effectLst/>
              </a:rPr>
              <a:t>Hazardous: Highly polluted air posing serious health risks to the population.</a:t>
            </a:r>
          </a:p>
        </p:txBody>
      </p:sp>
      <p:cxnSp>
        <p:nvCxnSpPr>
          <p:cNvPr id="16" name="Straight Connector 15">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13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B17875-9A0A-6D58-7749-99448D8E48BB}"/>
              </a:ext>
            </a:extLst>
          </p:cNvPr>
          <p:cNvSpPr>
            <a:spLocks noGrp="1"/>
          </p:cNvSpPr>
          <p:nvPr>
            <p:ph type="title"/>
          </p:nvPr>
        </p:nvSpPr>
        <p:spPr>
          <a:xfrm>
            <a:off x="704088" y="914400"/>
            <a:ext cx="6001512" cy="1307592"/>
          </a:xfrm>
        </p:spPr>
        <p:txBody>
          <a:bodyPr>
            <a:normAutofit/>
          </a:bodyPr>
          <a:lstStyle/>
          <a:p>
            <a:r>
              <a:rPr lang="en-GB" dirty="0"/>
              <a:t>The threshold</a:t>
            </a:r>
          </a:p>
        </p:txBody>
      </p:sp>
      <p:sp>
        <p:nvSpPr>
          <p:cNvPr id="3" name="Content Placeholder 2">
            <a:extLst>
              <a:ext uri="{FF2B5EF4-FFF2-40B4-BE49-F238E27FC236}">
                <a16:creationId xmlns:a16="http://schemas.microsoft.com/office/drawing/2014/main" id="{56C49E28-2263-C86B-08CB-0A27E59FF199}"/>
              </a:ext>
            </a:extLst>
          </p:cNvPr>
          <p:cNvSpPr>
            <a:spLocks noGrp="1"/>
          </p:cNvSpPr>
          <p:nvPr>
            <p:ph idx="1"/>
          </p:nvPr>
        </p:nvSpPr>
        <p:spPr>
          <a:xfrm>
            <a:off x="704088" y="1636777"/>
            <a:ext cx="6001512" cy="4526279"/>
          </a:xfrm>
        </p:spPr>
        <p:txBody>
          <a:bodyPr>
            <a:normAutofit/>
          </a:bodyPr>
          <a:lstStyle/>
          <a:p>
            <a:pPr marL="0" indent="0">
              <a:lnSpc>
                <a:spcPct val="100000"/>
              </a:lnSpc>
              <a:buNone/>
            </a:pPr>
            <a:r>
              <a:rPr lang="en-GB" sz="1600" dirty="0"/>
              <a:t>We started by taking the average values from all the rows that were assigned a “Good” or “Moderate” air quality. These were rounded down to create a threshold limit for each primary pollutant, which we can compare to the WHO guidelines…</a:t>
            </a:r>
          </a:p>
          <a:p>
            <a:pPr marL="0" indent="0">
              <a:lnSpc>
                <a:spcPct val="100000"/>
              </a:lnSpc>
              <a:buNone/>
            </a:pPr>
            <a:r>
              <a:rPr lang="en-GB" sz="1600" dirty="0"/>
              <a:t>From this we are proposing that the guidelines are revised for 2026, lowering the recommended limit for PM10, SO2 and CO, whilst keeping the same limit for PM2.5 and NO2. </a:t>
            </a:r>
          </a:p>
          <a:p>
            <a:pPr marL="0" indent="0">
              <a:lnSpc>
                <a:spcPct val="100000"/>
              </a:lnSpc>
              <a:buNone/>
            </a:pPr>
            <a:r>
              <a:rPr lang="en-GB" sz="1600" dirty="0"/>
              <a:t>Although these would ideally be lower, we understand that we must remain realistic, and that PM2.5 and NO2 are very abundant in urban areas due to traffic and industrial emissions</a:t>
            </a:r>
          </a:p>
          <a:p>
            <a:pPr marL="0" indent="0">
              <a:lnSpc>
                <a:spcPct val="100000"/>
              </a:lnSpc>
              <a:buNone/>
            </a:pPr>
            <a:r>
              <a:rPr lang="en-GB" sz="1600" dirty="0"/>
              <a:t>The results also showed that regions more than 12km away from industrial areas tend to have good air quality, which can be taken into account when building new houses or apartment blocks.</a:t>
            </a:r>
            <a:endParaRPr lang="en-GB" sz="1300" dirty="0"/>
          </a:p>
        </p:txBody>
      </p:sp>
      <p:cxnSp>
        <p:nvCxnSpPr>
          <p:cNvPr id="11" name="Straight Connector 10">
            <a:extLst>
              <a:ext uri="{FF2B5EF4-FFF2-40B4-BE49-F238E27FC236}">
                <a16:creationId xmlns:a16="http://schemas.microsoft.com/office/drawing/2014/main" id="{4583FD9E-C5A7-96F7-951D-7D292013C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D18C80C4-87E5-4272-7E76-06C72C72E1C7}"/>
              </a:ext>
            </a:extLst>
          </p:cNvPr>
          <p:cNvGraphicFramePr>
            <a:graphicFrameLocks noGrp="1"/>
          </p:cNvGraphicFramePr>
          <p:nvPr>
            <p:extLst>
              <p:ext uri="{D42A27DB-BD31-4B8C-83A1-F6EECF244321}">
                <p14:modId xmlns:p14="http://schemas.microsoft.com/office/powerpoint/2010/main" val="4041783221"/>
              </p:ext>
            </p:extLst>
          </p:nvPr>
        </p:nvGraphicFramePr>
        <p:xfrm>
          <a:off x="6705600" y="722376"/>
          <a:ext cx="5110754" cy="4935474"/>
        </p:xfrm>
        <a:graphic>
          <a:graphicData uri="http://schemas.openxmlformats.org/drawingml/2006/table">
            <a:tbl>
              <a:tblPr firstRow="1" bandRow="1">
                <a:tableStyleId>{5C22544A-7EE6-4342-B048-85BDC9FD1C3A}</a:tableStyleId>
              </a:tblPr>
              <a:tblGrid>
                <a:gridCol w="1138702">
                  <a:extLst>
                    <a:ext uri="{9D8B030D-6E8A-4147-A177-3AD203B41FA5}">
                      <a16:colId xmlns:a16="http://schemas.microsoft.com/office/drawing/2014/main" val="1454270643"/>
                    </a:ext>
                  </a:extLst>
                </a:gridCol>
                <a:gridCol w="1598553">
                  <a:extLst>
                    <a:ext uri="{9D8B030D-6E8A-4147-A177-3AD203B41FA5}">
                      <a16:colId xmlns:a16="http://schemas.microsoft.com/office/drawing/2014/main" val="2758570130"/>
                    </a:ext>
                  </a:extLst>
                </a:gridCol>
                <a:gridCol w="1270831">
                  <a:extLst>
                    <a:ext uri="{9D8B030D-6E8A-4147-A177-3AD203B41FA5}">
                      <a16:colId xmlns:a16="http://schemas.microsoft.com/office/drawing/2014/main" val="641537203"/>
                    </a:ext>
                  </a:extLst>
                </a:gridCol>
                <a:gridCol w="1102668">
                  <a:extLst>
                    <a:ext uri="{9D8B030D-6E8A-4147-A177-3AD203B41FA5}">
                      <a16:colId xmlns:a16="http://schemas.microsoft.com/office/drawing/2014/main" val="102390909"/>
                    </a:ext>
                  </a:extLst>
                </a:gridCol>
              </a:tblGrid>
              <a:tr h="1127239">
                <a:tc>
                  <a:txBody>
                    <a:bodyPr/>
                    <a:lstStyle/>
                    <a:p>
                      <a:r>
                        <a:rPr lang="en-GB" sz="1500" dirty="0"/>
                        <a:t>Pollutant</a:t>
                      </a:r>
                    </a:p>
                  </a:txBody>
                  <a:tcPr marL="76170" marR="76170" marT="38085" marB="38085"/>
                </a:tc>
                <a:tc>
                  <a:txBody>
                    <a:bodyPr/>
                    <a:lstStyle/>
                    <a:p>
                      <a:r>
                        <a:rPr lang="en-GB" sz="1500" dirty="0"/>
                        <a:t>WHO limit 2005</a:t>
                      </a:r>
                    </a:p>
                  </a:txBody>
                  <a:tcPr marL="76170" marR="76170" marT="38085" marB="38085"/>
                </a:tc>
                <a:tc>
                  <a:txBody>
                    <a:bodyPr/>
                    <a:lstStyle/>
                    <a:p>
                      <a:r>
                        <a:rPr lang="en-GB" sz="1500" dirty="0"/>
                        <a:t>WHO limit 2021</a:t>
                      </a:r>
                    </a:p>
                  </a:txBody>
                  <a:tcPr marL="76170" marR="76170" marT="38085" marB="38085"/>
                </a:tc>
                <a:tc>
                  <a:txBody>
                    <a:bodyPr/>
                    <a:lstStyle/>
                    <a:p>
                      <a:r>
                        <a:rPr lang="en-GB" sz="1500" dirty="0"/>
                        <a:t>Our limit</a:t>
                      </a:r>
                    </a:p>
                  </a:txBody>
                  <a:tcPr marL="76170" marR="76170" marT="38085" marB="38085"/>
                </a:tc>
                <a:extLst>
                  <a:ext uri="{0D108BD9-81ED-4DB2-BD59-A6C34878D82A}">
                    <a16:rowId xmlns:a16="http://schemas.microsoft.com/office/drawing/2014/main" val="260209683"/>
                  </a:ext>
                </a:extLst>
              </a:tr>
              <a:tr h="670249">
                <a:tc>
                  <a:txBody>
                    <a:bodyPr/>
                    <a:lstStyle/>
                    <a:p>
                      <a:r>
                        <a:rPr lang="en-GB" sz="1500" dirty="0"/>
                        <a:t>PM2.5</a:t>
                      </a:r>
                    </a:p>
                  </a:txBody>
                  <a:tcPr marL="76170" marR="76170" marT="38085" marB="38085"/>
                </a:tc>
                <a:tc>
                  <a:txBody>
                    <a:bodyPr/>
                    <a:lstStyle/>
                    <a:p>
                      <a:r>
                        <a:rPr lang="en-GB" sz="1500" dirty="0"/>
                        <a:t>15</a:t>
                      </a:r>
                    </a:p>
                  </a:txBody>
                  <a:tcPr marL="76170" marR="76170" marT="38085" marB="38085"/>
                </a:tc>
                <a:tc>
                  <a:txBody>
                    <a:bodyPr/>
                    <a:lstStyle/>
                    <a:p>
                      <a:r>
                        <a:rPr lang="en-GB" sz="1500"/>
                        <a:t>15</a:t>
                      </a:r>
                    </a:p>
                  </a:txBody>
                  <a:tcPr marL="76170" marR="76170" marT="38085" marB="38085"/>
                </a:tc>
                <a:tc>
                  <a:txBody>
                    <a:bodyPr/>
                    <a:lstStyle/>
                    <a:p>
                      <a:r>
                        <a:rPr lang="en-GB" sz="1500" dirty="0"/>
                        <a:t>15</a:t>
                      </a:r>
                    </a:p>
                  </a:txBody>
                  <a:tcPr marL="76170" marR="76170" marT="38085" marB="38085"/>
                </a:tc>
                <a:extLst>
                  <a:ext uri="{0D108BD9-81ED-4DB2-BD59-A6C34878D82A}">
                    <a16:rowId xmlns:a16="http://schemas.microsoft.com/office/drawing/2014/main" val="2973052285"/>
                  </a:ext>
                </a:extLst>
              </a:tr>
              <a:tr h="670249">
                <a:tc>
                  <a:txBody>
                    <a:bodyPr/>
                    <a:lstStyle/>
                    <a:p>
                      <a:r>
                        <a:rPr lang="en-GB" sz="1500"/>
                        <a:t>PM10</a:t>
                      </a:r>
                    </a:p>
                  </a:txBody>
                  <a:tcPr marL="76170" marR="76170" marT="38085" marB="38085"/>
                </a:tc>
                <a:tc>
                  <a:txBody>
                    <a:bodyPr/>
                    <a:lstStyle/>
                    <a:p>
                      <a:r>
                        <a:rPr lang="en-GB" sz="1500" dirty="0"/>
                        <a:t>50</a:t>
                      </a:r>
                    </a:p>
                  </a:txBody>
                  <a:tcPr marL="76170" marR="76170" marT="38085" marB="38085"/>
                </a:tc>
                <a:tc>
                  <a:txBody>
                    <a:bodyPr/>
                    <a:lstStyle/>
                    <a:p>
                      <a:r>
                        <a:rPr lang="en-GB" sz="1500" dirty="0"/>
                        <a:t>45</a:t>
                      </a:r>
                    </a:p>
                  </a:txBody>
                  <a:tcPr marL="76170" marR="76170" marT="38085" marB="38085"/>
                </a:tc>
                <a:tc>
                  <a:txBody>
                    <a:bodyPr/>
                    <a:lstStyle/>
                    <a:p>
                      <a:r>
                        <a:rPr lang="en-GB" sz="1500" dirty="0"/>
                        <a:t>20</a:t>
                      </a:r>
                    </a:p>
                  </a:txBody>
                  <a:tcPr marL="76170" marR="76170" marT="38085" marB="38085"/>
                </a:tc>
                <a:extLst>
                  <a:ext uri="{0D108BD9-81ED-4DB2-BD59-A6C34878D82A}">
                    <a16:rowId xmlns:a16="http://schemas.microsoft.com/office/drawing/2014/main" val="3871020909"/>
                  </a:ext>
                </a:extLst>
              </a:tr>
              <a:tr h="670249">
                <a:tc>
                  <a:txBody>
                    <a:bodyPr/>
                    <a:lstStyle/>
                    <a:p>
                      <a:r>
                        <a:rPr lang="en-GB" sz="1500"/>
                        <a:t>NO2</a:t>
                      </a:r>
                    </a:p>
                  </a:txBody>
                  <a:tcPr marL="76170" marR="76170" marT="38085" marB="38085"/>
                </a:tc>
                <a:tc>
                  <a:txBody>
                    <a:bodyPr/>
                    <a:lstStyle/>
                    <a:p>
                      <a:r>
                        <a:rPr lang="en-GB" sz="1500" dirty="0"/>
                        <a:t>-</a:t>
                      </a:r>
                    </a:p>
                  </a:txBody>
                  <a:tcPr marL="76170" marR="76170" marT="38085" marB="38085"/>
                </a:tc>
                <a:tc>
                  <a:txBody>
                    <a:bodyPr/>
                    <a:lstStyle/>
                    <a:p>
                      <a:r>
                        <a:rPr lang="en-GB" sz="1500" dirty="0"/>
                        <a:t>25</a:t>
                      </a:r>
                    </a:p>
                  </a:txBody>
                  <a:tcPr marL="76170" marR="76170" marT="38085" marB="38085"/>
                </a:tc>
                <a:tc>
                  <a:txBody>
                    <a:bodyPr/>
                    <a:lstStyle/>
                    <a:p>
                      <a:r>
                        <a:rPr lang="en-GB" sz="1500" dirty="0"/>
                        <a:t>40</a:t>
                      </a:r>
                    </a:p>
                  </a:txBody>
                  <a:tcPr marL="76170" marR="76170" marT="38085" marB="38085"/>
                </a:tc>
                <a:extLst>
                  <a:ext uri="{0D108BD9-81ED-4DB2-BD59-A6C34878D82A}">
                    <a16:rowId xmlns:a16="http://schemas.microsoft.com/office/drawing/2014/main" val="682531535"/>
                  </a:ext>
                </a:extLst>
              </a:tr>
              <a:tr h="670249">
                <a:tc>
                  <a:txBody>
                    <a:bodyPr/>
                    <a:lstStyle/>
                    <a:p>
                      <a:r>
                        <a:rPr lang="en-GB" sz="1500"/>
                        <a:t>SO2</a:t>
                      </a:r>
                    </a:p>
                  </a:txBody>
                  <a:tcPr marL="76170" marR="76170" marT="38085" marB="38085"/>
                </a:tc>
                <a:tc>
                  <a:txBody>
                    <a:bodyPr/>
                    <a:lstStyle/>
                    <a:p>
                      <a:r>
                        <a:rPr lang="en-GB" sz="1500" dirty="0"/>
                        <a:t>20</a:t>
                      </a:r>
                    </a:p>
                  </a:txBody>
                  <a:tcPr marL="76170" marR="76170" marT="38085" marB="38085"/>
                </a:tc>
                <a:tc>
                  <a:txBody>
                    <a:bodyPr/>
                    <a:lstStyle/>
                    <a:p>
                      <a:r>
                        <a:rPr lang="en-GB" sz="1500" dirty="0"/>
                        <a:t>40</a:t>
                      </a:r>
                    </a:p>
                  </a:txBody>
                  <a:tcPr marL="76170" marR="76170" marT="38085" marB="38085"/>
                </a:tc>
                <a:tc>
                  <a:txBody>
                    <a:bodyPr/>
                    <a:lstStyle/>
                    <a:p>
                      <a:r>
                        <a:rPr lang="en-GB" sz="1500" dirty="0"/>
                        <a:t>20</a:t>
                      </a:r>
                    </a:p>
                  </a:txBody>
                  <a:tcPr marL="76170" marR="76170" marT="38085" marB="38085"/>
                </a:tc>
                <a:extLst>
                  <a:ext uri="{0D108BD9-81ED-4DB2-BD59-A6C34878D82A}">
                    <a16:rowId xmlns:a16="http://schemas.microsoft.com/office/drawing/2014/main" val="2345253637"/>
                  </a:ext>
                </a:extLst>
              </a:tr>
              <a:tr h="1127239">
                <a:tc>
                  <a:txBody>
                    <a:bodyPr/>
                    <a:lstStyle/>
                    <a:p>
                      <a:r>
                        <a:rPr lang="en-GB" sz="1500"/>
                        <a:t>CO</a:t>
                      </a:r>
                    </a:p>
                  </a:txBody>
                  <a:tcPr marL="76170" marR="76170" marT="38085" marB="38085"/>
                </a:tc>
                <a:tc>
                  <a:txBody>
                    <a:bodyPr/>
                    <a:lstStyle/>
                    <a:p>
                      <a:r>
                        <a:rPr lang="en-GB" sz="1500" dirty="0"/>
                        <a:t>-</a:t>
                      </a:r>
                    </a:p>
                  </a:txBody>
                  <a:tcPr marL="76170" marR="76170" marT="38085" marB="38085"/>
                </a:tc>
                <a:tc>
                  <a:txBody>
                    <a:bodyPr/>
                    <a:lstStyle/>
                    <a:p>
                      <a:r>
                        <a:rPr lang="en-GB" sz="1500"/>
                        <a:t>4 mg/m3</a:t>
                      </a:r>
                    </a:p>
                  </a:txBody>
                  <a:tcPr marL="76170" marR="76170" marT="38085" marB="38085"/>
                </a:tc>
                <a:tc>
                  <a:txBody>
                    <a:bodyPr/>
                    <a:lstStyle/>
                    <a:p>
                      <a:r>
                        <a:rPr lang="en-GB" sz="1500" dirty="0"/>
                        <a:t>2 mg/m3</a:t>
                      </a:r>
                    </a:p>
                  </a:txBody>
                  <a:tcPr marL="76170" marR="76170" marT="38085" marB="38085"/>
                </a:tc>
                <a:extLst>
                  <a:ext uri="{0D108BD9-81ED-4DB2-BD59-A6C34878D82A}">
                    <a16:rowId xmlns:a16="http://schemas.microsoft.com/office/drawing/2014/main" val="3313225074"/>
                  </a:ext>
                </a:extLst>
              </a:tr>
            </a:tbl>
          </a:graphicData>
        </a:graphic>
      </p:graphicFrame>
    </p:spTree>
    <p:extLst>
      <p:ext uri="{BB962C8B-B14F-4D97-AF65-F5344CB8AC3E}">
        <p14:creationId xmlns:p14="http://schemas.microsoft.com/office/powerpoint/2010/main" val="7826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FEC7A34-539B-4949-BC75-F49D5FFC9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310FCB-C19C-72D6-49C6-EF61520FA122}"/>
              </a:ext>
            </a:extLst>
          </p:cNvPr>
          <p:cNvSpPr>
            <a:spLocks noGrp="1"/>
          </p:cNvSpPr>
          <p:nvPr>
            <p:ph type="title"/>
          </p:nvPr>
        </p:nvSpPr>
        <p:spPr>
          <a:xfrm>
            <a:off x="5512316" y="909637"/>
            <a:ext cx="5979057" cy="1316736"/>
          </a:xfrm>
        </p:spPr>
        <p:txBody>
          <a:bodyPr vert="horz" lIns="91440" tIns="45720" rIns="91440" bIns="45720" rtlCol="0" anchor="t">
            <a:normAutofit/>
          </a:bodyPr>
          <a:lstStyle/>
          <a:p>
            <a:r>
              <a:rPr lang="en-US"/>
              <a:t>Pm2.5 concentration from 2017-2023</a:t>
            </a:r>
          </a:p>
        </p:txBody>
      </p:sp>
      <p:pic>
        <p:nvPicPr>
          <p:cNvPr id="8" name="Picture 7">
            <a:extLst>
              <a:ext uri="{FF2B5EF4-FFF2-40B4-BE49-F238E27FC236}">
                <a16:creationId xmlns:a16="http://schemas.microsoft.com/office/drawing/2014/main" id="{4BA5755E-DA0C-4E0A-1582-6E78BFF7A211}"/>
              </a:ext>
            </a:extLst>
          </p:cNvPr>
          <p:cNvPicPr>
            <a:picLocks noChangeAspect="1"/>
          </p:cNvPicPr>
          <p:nvPr/>
        </p:nvPicPr>
        <p:blipFill>
          <a:blip r:embed="rId2"/>
          <a:srcRect l="8193" r="3498" b="1"/>
          <a:stretch/>
        </p:blipFill>
        <p:spPr>
          <a:xfrm>
            <a:off x="700627" y="587831"/>
            <a:ext cx="4176174" cy="2709679"/>
          </a:xfrm>
          <a:prstGeom prst="rect">
            <a:avLst/>
          </a:prstGeom>
        </p:spPr>
      </p:pic>
      <p:cxnSp>
        <p:nvCxnSpPr>
          <p:cNvPr id="20" name="Straight Connector 19">
            <a:extLst>
              <a:ext uri="{FF2B5EF4-FFF2-40B4-BE49-F238E27FC236}">
                <a16:creationId xmlns:a16="http://schemas.microsoft.com/office/drawing/2014/main" id="{CA4B2C18-146D-48F9-BB98-D4E4D70A5A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56418" y="722376"/>
            <a:ext cx="583946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593507E-CDDD-EF0C-B62B-95D57543B09A}"/>
              </a:ext>
            </a:extLst>
          </p:cNvPr>
          <p:cNvPicPr>
            <a:picLocks noChangeAspect="1"/>
          </p:cNvPicPr>
          <p:nvPr/>
        </p:nvPicPr>
        <p:blipFill>
          <a:blip r:embed="rId3"/>
          <a:srcRect r="1396" b="2"/>
          <a:stretch/>
        </p:blipFill>
        <p:spPr>
          <a:xfrm>
            <a:off x="337457" y="3560490"/>
            <a:ext cx="4539344" cy="2894727"/>
          </a:xfrm>
          <a:prstGeom prst="rect">
            <a:avLst/>
          </a:prstGeom>
        </p:spPr>
      </p:pic>
      <p:sp>
        <p:nvSpPr>
          <p:cNvPr id="11" name="TextBox 10">
            <a:extLst>
              <a:ext uri="{FF2B5EF4-FFF2-40B4-BE49-F238E27FC236}">
                <a16:creationId xmlns:a16="http://schemas.microsoft.com/office/drawing/2014/main" id="{95247A5D-42B9-0635-8609-78F8D253C2DE}"/>
              </a:ext>
            </a:extLst>
          </p:cNvPr>
          <p:cNvSpPr txBox="1"/>
          <p:nvPr/>
        </p:nvSpPr>
        <p:spPr>
          <a:xfrm>
            <a:off x="5511800" y="2226374"/>
            <a:ext cx="5979565" cy="3603210"/>
          </a:xfrm>
          <a:prstGeom prst="rect">
            <a:avLst/>
          </a:prstGeom>
        </p:spPr>
        <p:txBody>
          <a:bodyPr vert="horz" lIns="91440" tIns="45720" rIns="91440" bIns="45720" rtlCol="0">
            <a:normAutofit/>
          </a:bodyPr>
          <a:lstStyle/>
          <a:p>
            <a:pPr>
              <a:lnSpc>
                <a:spcPct val="110000"/>
              </a:lnSpc>
              <a:spcAft>
                <a:spcPts val="600"/>
              </a:spcAft>
            </a:pPr>
            <a:r>
              <a:rPr lang="en-US" dirty="0"/>
              <a:t>The data shows a yearly decrease in average PM2.5 levels across the 6985 cities which is a positive. </a:t>
            </a:r>
          </a:p>
          <a:p>
            <a:pPr>
              <a:lnSpc>
                <a:spcPct val="110000"/>
              </a:lnSpc>
              <a:spcAft>
                <a:spcPts val="600"/>
              </a:spcAft>
            </a:pPr>
            <a:r>
              <a:rPr lang="en-US" dirty="0"/>
              <a:t>While the average is good, we can see that there are many outliers.</a:t>
            </a:r>
          </a:p>
          <a:p>
            <a:pPr>
              <a:lnSpc>
                <a:spcPct val="110000"/>
              </a:lnSpc>
              <a:spcAft>
                <a:spcPts val="600"/>
              </a:spcAft>
            </a:pPr>
            <a:r>
              <a:rPr lang="en-US" dirty="0"/>
              <a:t>A total of 1611 cities from 92 countries had a PM2.5 level in 2023 that exceeded the limit of 15 ug/m3.</a:t>
            </a:r>
          </a:p>
          <a:p>
            <a:pPr>
              <a:lnSpc>
                <a:spcPct val="110000"/>
              </a:lnSpc>
              <a:spcAft>
                <a:spcPts val="600"/>
              </a:spcAft>
            </a:pPr>
            <a:r>
              <a:rPr lang="en-US" dirty="0"/>
              <a:t>China, India, Thailand, South Korea and Poland have the most cities that are above the limit.</a:t>
            </a:r>
          </a:p>
          <a:p>
            <a:pPr>
              <a:lnSpc>
                <a:spcPct val="110000"/>
              </a:lnSpc>
              <a:spcAft>
                <a:spcPts val="600"/>
              </a:spcAft>
            </a:pPr>
            <a:endParaRPr lang="en-US" dirty="0"/>
          </a:p>
          <a:p>
            <a:pPr>
              <a:lnSpc>
                <a:spcPct val="110000"/>
              </a:lnSpc>
              <a:spcAft>
                <a:spcPts val="600"/>
              </a:spcAft>
            </a:pPr>
            <a:endParaRPr lang="en-US" dirty="0"/>
          </a:p>
          <a:p>
            <a:pPr>
              <a:lnSpc>
                <a:spcPct val="110000"/>
              </a:lnSpc>
              <a:spcAft>
                <a:spcPts val="600"/>
              </a:spcAft>
            </a:pPr>
            <a:endParaRPr lang="en-US" dirty="0"/>
          </a:p>
          <a:p>
            <a:pPr>
              <a:lnSpc>
                <a:spcPct val="110000"/>
              </a:lnSpc>
              <a:spcAft>
                <a:spcPts val="600"/>
              </a:spcAft>
            </a:pPr>
            <a:endParaRPr lang="en-US" dirty="0"/>
          </a:p>
          <a:p>
            <a:pPr>
              <a:lnSpc>
                <a:spcPct val="110000"/>
              </a:lnSpc>
              <a:spcAft>
                <a:spcPts val="600"/>
              </a:spcAft>
            </a:pPr>
            <a:endParaRPr lang="en-US" dirty="0"/>
          </a:p>
          <a:p>
            <a:pPr>
              <a:lnSpc>
                <a:spcPct val="110000"/>
              </a:lnSpc>
              <a:spcAft>
                <a:spcPts val="600"/>
              </a:spcAft>
            </a:pPr>
            <a:endParaRPr lang="en-US" dirty="0"/>
          </a:p>
          <a:p>
            <a:pPr>
              <a:lnSpc>
                <a:spcPct val="110000"/>
              </a:lnSpc>
              <a:spcAft>
                <a:spcPts val="600"/>
              </a:spcAft>
            </a:pPr>
            <a:endParaRPr lang="en-US" dirty="0"/>
          </a:p>
          <a:p>
            <a:pPr>
              <a:lnSpc>
                <a:spcPct val="110000"/>
              </a:lnSpc>
              <a:spcAft>
                <a:spcPts val="600"/>
              </a:spcAft>
            </a:pPr>
            <a:endParaRPr lang="en-US" dirty="0"/>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endParaRPr lang="en-US" dirty="0"/>
          </a:p>
        </p:txBody>
      </p:sp>
      <p:cxnSp>
        <p:nvCxnSpPr>
          <p:cNvPr id="22" name="Straight Connector 21">
            <a:extLst>
              <a:ext uri="{FF2B5EF4-FFF2-40B4-BE49-F238E27FC236}">
                <a16:creationId xmlns:a16="http://schemas.microsoft.com/office/drawing/2014/main" id="{E51784B1-4DE1-43A3-95B9-A0EB6529F0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55466" y="6156846"/>
            <a:ext cx="58745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83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19EF34C-5622-413F-9C9F-AC937E306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38578E0-F352-5E65-42BF-0E8CE69E8F34}"/>
              </a:ext>
            </a:extLst>
          </p:cNvPr>
          <p:cNvSpPr txBox="1"/>
          <p:nvPr/>
        </p:nvSpPr>
        <p:spPr>
          <a:xfrm>
            <a:off x="800100" y="999004"/>
            <a:ext cx="4788937" cy="1773893"/>
          </a:xfrm>
          <a:prstGeom prst="rect">
            <a:avLst/>
          </a:prstGeom>
        </p:spPr>
        <p:txBody>
          <a:bodyPr vert="horz" lIns="91440" tIns="45720" rIns="91440" bIns="45720" rtlCol="0">
            <a:normAutofit/>
          </a:bodyPr>
          <a:lstStyle/>
          <a:p>
            <a:pPr>
              <a:lnSpc>
                <a:spcPct val="110000"/>
              </a:lnSpc>
              <a:spcAft>
                <a:spcPts val="600"/>
              </a:spcAft>
            </a:pPr>
            <a:r>
              <a:rPr lang="en-US" dirty="0"/>
              <a:t>Visualization of the top 10 countries that have the most cities with a PM2.5 level of 30 or more in 2023, of which there are 485 across 45 countries. </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D85038AD-EE2A-7C42-E172-38890F4F03F4}"/>
              </a:ext>
            </a:extLst>
          </p:cNvPr>
          <p:cNvPicPr>
            <a:picLocks noChangeAspect="1"/>
          </p:cNvPicPr>
          <p:nvPr/>
        </p:nvPicPr>
        <p:blipFill>
          <a:blip r:embed="rId2"/>
          <a:srcRect l="7273" r="24579" b="1"/>
          <a:stretch/>
        </p:blipFill>
        <p:spPr>
          <a:xfrm>
            <a:off x="5934090" y="2192697"/>
            <a:ext cx="5782052" cy="3592855"/>
          </a:xfrm>
          <a:prstGeom prst="rect">
            <a:avLst/>
          </a:prstGeom>
        </p:spPr>
      </p:pic>
      <p:cxnSp>
        <p:nvCxnSpPr>
          <p:cNvPr id="16" name="Straight Connector 15">
            <a:extLst>
              <a:ext uri="{FF2B5EF4-FFF2-40B4-BE49-F238E27FC236}">
                <a16:creationId xmlns:a16="http://schemas.microsoft.com/office/drawing/2014/main" id="{28549954-3C0C-48B7-9BE6-9B32C39D04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BEA0391-A541-4430-925D-CE30CC40A449}"/>
              </a:ext>
            </a:extLst>
          </p:cNvPr>
          <p:cNvSpPr txBox="1"/>
          <p:nvPr/>
        </p:nvSpPr>
        <p:spPr>
          <a:xfrm>
            <a:off x="7128588" y="923731"/>
            <a:ext cx="4478694" cy="1200329"/>
          </a:xfrm>
          <a:prstGeom prst="rect">
            <a:avLst/>
          </a:prstGeom>
          <a:noFill/>
        </p:spPr>
        <p:txBody>
          <a:bodyPr wrap="square" rtlCol="0">
            <a:spAutoFit/>
          </a:bodyPr>
          <a:lstStyle/>
          <a:p>
            <a:r>
              <a:rPr lang="en-GB" dirty="0"/>
              <a:t>We also created an app that allows users to input a city, and return the 2023 PM2.5 level, and a category of Good air quality, Moderate Pollution, and High Pollution.</a:t>
            </a:r>
          </a:p>
        </p:txBody>
      </p:sp>
      <p:pic>
        <p:nvPicPr>
          <p:cNvPr id="6" name="Picture 5">
            <a:extLst>
              <a:ext uri="{FF2B5EF4-FFF2-40B4-BE49-F238E27FC236}">
                <a16:creationId xmlns:a16="http://schemas.microsoft.com/office/drawing/2014/main" id="{7C52E9F6-6BC0-7EEE-A6BF-114902A1568C}"/>
              </a:ext>
            </a:extLst>
          </p:cNvPr>
          <p:cNvPicPr>
            <a:picLocks noChangeAspect="1"/>
          </p:cNvPicPr>
          <p:nvPr/>
        </p:nvPicPr>
        <p:blipFill>
          <a:blip r:embed="rId3"/>
          <a:stretch>
            <a:fillRect/>
          </a:stretch>
        </p:blipFill>
        <p:spPr>
          <a:xfrm>
            <a:off x="800100" y="2464782"/>
            <a:ext cx="5151860" cy="3418411"/>
          </a:xfrm>
          <a:prstGeom prst="rect">
            <a:avLst/>
          </a:prstGeom>
        </p:spPr>
      </p:pic>
    </p:spTree>
    <p:extLst>
      <p:ext uri="{BB962C8B-B14F-4D97-AF65-F5344CB8AC3E}">
        <p14:creationId xmlns:p14="http://schemas.microsoft.com/office/powerpoint/2010/main" val="370115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C5DCD-A10D-B98A-E502-3AFF13069A2F}"/>
              </a:ext>
            </a:extLst>
          </p:cNvPr>
          <p:cNvSpPr>
            <a:spLocks noGrp="1"/>
          </p:cNvSpPr>
          <p:nvPr>
            <p:ph type="title"/>
          </p:nvPr>
        </p:nvSpPr>
        <p:spPr>
          <a:xfrm>
            <a:off x="704088" y="914400"/>
            <a:ext cx="3799763" cy="1473200"/>
          </a:xfrm>
        </p:spPr>
        <p:txBody>
          <a:bodyPr vert="horz" lIns="91440" tIns="45720" rIns="91440" bIns="45720" rtlCol="0" anchor="t">
            <a:normAutofit/>
          </a:bodyPr>
          <a:lstStyle/>
          <a:p>
            <a:r>
              <a:rPr lang="en-US" sz="3600"/>
              <a:t>Air quality </a:t>
            </a:r>
            <a:br>
              <a:rPr lang="en-US" sz="3600"/>
            </a:br>
            <a:endParaRPr lang="en-US" sz="3600"/>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12A4BD-4C9C-8BA2-70BD-01B18A476BD2}"/>
              </a:ext>
            </a:extLst>
          </p:cNvPr>
          <p:cNvSpPr txBox="1"/>
          <p:nvPr/>
        </p:nvSpPr>
        <p:spPr>
          <a:xfrm>
            <a:off x="307910" y="1791478"/>
            <a:ext cx="4395976" cy="4363450"/>
          </a:xfrm>
          <a:prstGeom prst="rect">
            <a:avLst/>
          </a:prstGeom>
        </p:spPr>
        <p:txBody>
          <a:bodyPr vert="horz" lIns="91440" tIns="45720" rIns="91440" bIns="45720" rtlCol="0">
            <a:normAutofit/>
          </a:bodyPr>
          <a:lstStyle/>
          <a:p>
            <a:pPr indent="-228600">
              <a:spcAft>
                <a:spcPts val="600"/>
              </a:spcAft>
              <a:buFont typeface="Arial" panose="020B0604020202020204" pitchFamily="34" charset="0"/>
              <a:buChar char="•"/>
            </a:pPr>
            <a:endParaRPr lang="en-US" dirty="0"/>
          </a:p>
          <a:p>
            <a:pPr indent="-228600">
              <a:spcAft>
                <a:spcPts val="600"/>
              </a:spcAft>
              <a:buFont typeface="Arial" panose="020B0604020202020204" pitchFamily="34" charset="0"/>
              <a:buChar char="•"/>
            </a:pPr>
            <a:r>
              <a:rPr lang="en-US" dirty="0"/>
              <a:t>The correlation matrix shows that in general, the presence of one pollutant indicates a presence of the others. </a:t>
            </a:r>
          </a:p>
          <a:p>
            <a:pPr indent="-228600">
              <a:spcAft>
                <a:spcPts val="600"/>
              </a:spcAft>
              <a:buFont typeface="Arial" panose="020B0604020202020204" pitchFamily="34" charset="0"/>
              <a:buChar char="•"/>
            </a:pPr>
            <a:endParaRPr lang="en-US" dirty="0"/>
          </a:p>
          <a:p>
            <a:pPr indent="-228600">
              <a:spcAft>
                <a:spcPts val="600"/>
              </a:spcAft>
              <a:buFont typeface="Arial" panose="020B0604020202020204" pitchFamily="34" charset="0"/>
              <a:buChar char="•"/>
            </a:pPr>
            <a:r>
              <a:rPr lang="en-US" dirty="0"/>
              <a:t>All the features are strongly correlated with the Air Quality, so our predictive model should do a decent job of distinguishing each category.</a:t>
            </a:r>
          </a:p>
          <a:p>
            <a:pPr indent="-228600">
              <a:spcAft>
                <a:spcPts val="600"/>
              </a:spcAft>
              <a:buFont typeface="Arial" panose="020B0604020202020204" pitchFamily="34" charset="0"/>
              <a:buChar char="•"/>
            </a:pPr>
            <a:endParaRPr lang="en-US" sz="1400" dirty="0"/>
          </a:p>
          <a:p>
            <a:pPr indent="-228600">
              <a:spcAft>
                <a:spcPts val="600"/>
              </a:spcAft>
              <a:buFont typeface="Arial" panose="020B0604020202020204" pitchFamily="34" charset="0"/>
              <a:buChar char="•"/>
            </a:pPr>
            <a:endParaRPr lang="en-US" sz="1400" dirty="0"/>
          </a:p>
          <a:p>
            <a:pPr indent="-228600">
              <a:spcAft>
                <a:spcPts val="600"/>
              </a:spcAft>
              <a:buFont typeface="Arial" panose="020B0604020202020204" pitchFamily="34" charset="0"/>
              <a:buChar char="•"/>
            </a:pPr>
            <a:endParaRPr lang="en-US" sz="1400" dirty="0"/>
          </a:p>
        </p:txBody>
      </p:sp>
      <p:pic>
        <p:nvPicPr>
          <p:cNvPr id="8" name="Picture 7">
            <a:extLst>
              <a:ext uri="{FF2B5EF4-FFF2-40B4-BE49-F238E27FC236}">
                <a16:creationId xmlns:a16="http://schemas.microsoft.com/office/drawing/2014/main" id="{7F151699-1C4E-4793-A579-55948532B241}"/>
              </a:ext>
            </a:extLst>
          </p:cNvPr>
          <p:cNvPicPr>
            <a:picLocks noChangeAspect="1"/>
          </p:cNvPicPr>
          <p:nvPr/>
        </p:nvPicPr>
        <p:blipFill>
          <a:blip r:embed="rId2"/>
          <a:stretch>
            <a:fillRect/>
          </a:stretch>
        </p:blipFill>
        <p:spPr>
          <a:xfrm>
            <a:off x="4503851" y="0"/>
            <a:ext cx="7488113" cy="6858000"/>
          </a:xfrm>
          <a:prstGeom prst="rect">
            <a:avLst/>
          </a:prstGeom>
        </p:spPr>
      </p:pic>
    </p:spTree>
    <p:extLst>
      <p:ext uri="{BB962C8B-B14F-4D97-AF65-F5344CB8AC3E}">
        <p14:creationId xmlns:p14="http://schemas.microsoft.com/office/powerpoint/2010/main" val="471770962"/>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5896</TotalTime>
  <Words>1159</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Calisto MT</vt:lpstr>
      <vt:lpstr>Univers Condensed</vt:lpstr>
      <vt:lpstr>ChronicleVTI</vt:lpstr>
      <vt:lpstr>Analysing Air Quality</vt:lpstr>
      <vt:lpstr>Introduction </vt:lpstr>
      <vt:lpstr>PROJECT aims</vt:lpstr>
      <vt:lpstr>PowerPoint Presentation</vt:lpstr>
      <vt:lpstr>PowerPoint Presentation</vt:lpstr>
      <vt:lpstr>The threshold</vt:lpstr>
      <vt:lpstr>Pm2.5 concentration from 2017-2023</vt:lpstr>
      <vt:lpstr>PowerPoint Presentation</vt:lpstr>
      <vt:lpstr>Air quality  </vt:lpstr>
      <vt:lpstr>PowerPoint Presentation</vt:lpstr>
      <vt:lpstr>The model  </vt:lpstr>
      <vt:lpstr>Conclusion </vt:lpstr>
      <vt:lpstr>The limitations </vt:lpstr>
      <vt:lpstr>Thank you for listening,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Amjad Jouria</dc:creator>
  <cp:lastModifiedBy>Amjad Jouria</cp:lastModifiedBy>
  <cp:revision>38</cp:revision>
  <dcterms:created xsi:type="dcterms:W3CDTF">2025-03-18T14:02:14Z</dcterms:created>
  <dcterms:modified xsi:type="dcterms:W3CDTF">2025-03-26T00:29:01Z</dcterms:modified>
</cp:coreProperties>
</file>